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sldIdLst>
    <p:sldId id="256" r:id="rId3"/>
    <p:sldId id="258" r:id="rId4"/>
    <p:sldId id="302" r:id="rId5"/>
    <p:sldId id="260" r:id="rId6"/>
    <p:sldId id="261" r:id="rId7"/>
    <p:sldId id="297" r:id="rId8"/>
    <p:sldId id="262" r:id="rId9"/>
    <p:sldId id="29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0" r:id="rId39"/>
    <p:sldId id="299" r:id="rId40"/>
    <p:sldId id="291" r:id="rId41"/>
    <p:sldId id="301" r:id="rId42"/>
    <p:sldId id="292" r:id="rId43"/>
    <p:sldId id="293" r:id="rId44"/>
    <p:sldId id="294" r:id="rId45"/>
    <p:sldId id="295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36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239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001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35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86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307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285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841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47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368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12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B592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B59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310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0426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B592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B59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71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296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80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0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15.01.2021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32"/>
            <a:ext cx="1767506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F36F-1BC9-4BF4-8F08-CCD01192479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15.01.2021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9F8EC1-233E-4716-9785-79DCB088A31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7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57849" y="2348880"/>
            <a:ext cx="8640960" cy="1872208"/>
          </a:xfrm>
        </p:spPr>
        <p:txBody>
          <a:bodyPr>
            <a:noAutofit/>
          </a:bodyPr>
          <a:lstStyle/>
          <a:p>
            <a:r>
              <a:rPr lang="tr-TR" sz="4000" b="1" smtClean="0">
                <a:solidFill>
                  <a:schemeClr val="bg1"/>
                </a:solidFill>
              </a:rPr>
              <a:t>NİCEL VE </a:t>
            </a:r>
            <a:r>
              <a:rPr lang="tr-TR" sz="4000" b="1" smtClean="0">
                <a:solidFill>
                  <a:prstClr val="black"/>
                </a:solidFill>
              </a:rPr>
              <a:t>NİTEL </a:t>
            </a:r>
            <a:r>
              <a:rPr lang="tr-TR" sz="4000" b="1" smtClean="0">
                <a:solidFill>
                  <a:schemeClr val="bg1"/>
                </a:solidFill>
              </a:rPr>
              <a:t>VERİ </a:t>
            </a:r>
          </a:p>
          <a:p>
            <a:r>
              <a:rPr lang="tr-TR" sz="4000" b="1" smtClean="0">
                <a:solidFill>
                  <a:schemeClr val="bg1"/>
                </a:solidFill>
              </a:rPr>
              <a:t>ÇÖZÜMLEME </a:t>
            </a:r>
            <a:r>
              <a:rPr lang="tr-TR" sz="4000" b="1" dirty="0" smtClean="0">
                <a:solidFill>
                  <a:schemeClr val="bg1"/>
                </a:solidFill>
              </a:rPr>
              <a:t>TEKNİKLERİ</a:t>
            </a:r>
            <a:endParaRPr lang="tr-TR" sz="4000" b="1" dirty="0" smtClean="0">
              <a:solidFill>
                <a:schemeClr val="bg1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415752" y="6093296"/>
            <a:ext cx="852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*Ali Şimşek (Editör), </a:t>
            </a:r>
            <a:r>
              <a:rPr lang="tr-TR" b="1" dirty="0">
                <a:solidFill>
                  <a:srgbClr val="FF0000"/>
                </a:solidFill>
              </a:rPr>
              <a:t>Sosyal Bilimlerde Araştırma Yöntemleri</a:t>
            </a:r>
            <a:r>
              <a:rPr lang="tr-TR" dirty="0">
                <a:solidFill>
                  <a:srgbClr val="FF0000"/>
                </a:solidFill>
              </a:rPr>
              <a:t>, Eskişehir Anadolu </a:t>
            </a:r>
            <a:r>
              <a:rPr lang="tr-TR" dirty="0" err="1">
                <a:solidFill>
                  <a:srgbClr val="FF0000"/>
                </a:solidFill>
              </a:rPr>
              <a:t>Üni</a:t>
            </a:r>
            <a:r>
              <a:rPr lang="tr-TR" dirty="0">
                <a:solidFill>
                  <a:srgbClr val="FF0000"/>
                </a:solidFill>
              </a:rPr>
              <a:t>. </a:t>
            </a:r>
            <a:r>
              <a:rPr lang="tr-TR" dirty="0" smtClean="0">
                <a:solidFill>
                  <a:srgbClr val="FF0000"/>
                </a:solidFill>
              </a:rPr>
              <a:t>AÖF </a:t>
            </a:r>
            <a:r>
              <a:rPr lang="tr-TR" dirty="0">
                <a:solidFill>
                  <a:srgbClr val="FF0000"/>
                </a:solidFill>
              </a:rPr>
              <a:t>Yayını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ss.162-183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60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09600" y="548680"/>
            <a:ext cx="7924800" cy="5166320"/>
          </a:xfrm>
        </p:spPr>
        <p:txBody>
          <a:bodyPr>
            <a:norm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Nicel ve nitel ya da sürekli ve süreksiz </a:t>
            </a:r>
            <a:r>
              <a:rPr lang="tr-TR" sz="2000" b="1" dirty="0" smtClean="0">
                <a:solidFill>
                  <a:srgbClr val="FF0000"/>
                </a:solidFill>
              </a:rPr>
              <a:t>değişken ayrımının yanı sıra </a:t>
            </a:r>
            <a:r>
              <a:rPr lang="tr-TR" sz="2000" b="1" dirty="0">
                <a:solidFill>
                  <a:srgbClr val="FF0000"/>
                </a:solidFill>
              </a:rPr>
              <a:t>birey ya da nesnelerin özelliklerini </a:t>
            </a:r>
            <a:r>
              <a:rPr lang="tr-TR" sz="2000" b="1" dirty="0" smtClean="0">
                <a:solidFill>
                  <a:srgbClr val="FF0000"/>
                </a:solidFill>
              </a:rPr>
              <a:t>açıklamak </a:t>
            </a:r>
            <a:r>
              <a:rPr lang="tr-TR" sz="2000" b="1" dirty="0">
                <a:solidFill>
                  <a:srgbClr val="FF0000"/>
                </a:solidFill>
              </a:rPr>
              <a:t>için bilmek gereken bir </a:t>
            </a:r>
            <a:r>
              <a:rPr lang="tr-TR" sz="2000" b="1" dirty="0" smtClean="0">
                <a:solidFill>
                  <a:srgbClr val="FF0000"/>
                </a:solidFill>
              </a:rPr>
              <a:t>başka </a:t>
            </a:r>
            <a:r>
              <a:rPr lang="tr-TR" sz="2000" b="1" dirty="0">
                <a:solidFill>
                  <a:srgbClr val="FF0000"/>
                </a:solidFill>
              </a:rPr>
              <a:t>temel kavram ise </a:t>
            </a:r>
            <a:r>
              <a:rPr lang="tr-TR" sz="2000" b="1" dirty="0">
                <a:solidFill>
                  <a:schemeClr val="bg1"/>
                </a:solidFill>
              </a:rPr>
              <a:t>ölçek </a:t>
            </a:r>
            <a:r>
              <a:rPr lang="tr-TR" sz="2000" b="1" dirty="0" smtClean="0">
                <a:solidFill>
                  <a:schemeClr val="bg1"/>
                </a:solidFill>
              </a:rPr>
              <a:t>türleridir</a:t>
            </a:r>
          </a:p>
          <a:p>
            <a:r>
              <a:rPr lang="tr-TR" sz="2000" b="1" dirty="0" smtClean="0">
                <a:solidFill>
                  <a:srgbClr val="FF0000"/>
                </a:solidFill>
              </a:rPr>
              <a:t>Araştırmalarda ölçek türleri </a:t>
            </a:r>
            <a:r>
              <a:rPr lang="tr-TR" sz="2000" b="1" dirty="0" smtClean="0">
                <a:solidFill>
                  <a:schemeClr val="bg1"/>
                </a:solidFill>
              </a:rPr>
              <a:t>sınıflama</a:t>
            </a:r>
            <a:r>
              <a:rPr lang="tr-TR" sz="2000" b="1" dirty="0" smtClean="0">
                <a:solidFill>
                  <a:srgbClr val="FF0000"/>
                </a:solidFill>
              </a:rPr>
              <a:t> (adlandırma), </a:t>
            </a:r>
            <a:r>
              <a:rPr lang="tr-TR" sz="2000" b="1" dirty="0" smtClean="0">
                <a:solidFill>
                  <a:schemeClr val="bg1"/>
                </a:solidFill>
              </a:rPr>
              <a:t>sıralama</a:t>
            </a:r>
            <a:r>
              <a:rPr lang="tr-TR" sz="2000" b="1" dirty="0" smtClean="0">
                <a:solidFill>
                  <a:srgbClr val="FF0000"/>
                </a:solidFill>
              </a:rPr>
              <a:t> (dereceleme</a:t>
            </a:r>
            <a:r>
              <a:rPr lang="tr-TR" sz="2000" b="1" dirty="0" smtClean="0">
                <a:solidFill>
                  <a:schemeClr val="bg1"/>
                </a:solidFill>
              </a:rPr>
              <a:t>), eşit aralıklı </a:t>
            </a:r>
            <a:r>
              <a:rPr lang="tr-TR" sz="2000" b="1" dirty="0" smtClean="0">
                <a:solidFill>
                  <a:srgbClr val="FF0000"/>
                </a:solidFill>
              </a:rPr>
              <a:t>ve </a:t>
            </a:r>
            <a:r>
              <a:rPr lang="tr-TR" sz="2000" b="1" dirty="0" smtClean="0">
                <a:solidFill>
                  <a:schemeClr val="bg1"/>
                </a:solidFill>
              </a:rPr>
              <a:t>oranlı</a:t>
            </a:r>
            <a:r>
              <a:rPr lang="tr-TR" sz="2000" b="1" dirty="0" smtClean="0">
                <a:solidFill>
                  <a:srgbClr val="FF0000"/>
                </a:solidFill>
              </a:rPr>
              <a:t> olmak üzere dörde ayrılmaktadır.</a:t>
            </a:r>
          </a:p>
          <a:p>
            <a:r>
              <a:rPr lang="tr-TR" sz="2000" b="1" dirty="0" smtClean="0"/>
              <a:t> 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ÖMER FARUK GÜNGÖR\Desktop\Ömer'in Doktora'sı\bilimsel araştırma yöntemleri\ölçek türler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4" y="2550044"/>
            <a:ext cx="8909154" cy="41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924800" cy="580926"/>
          </a:xfrm>
        </p:spPr>
        <p:txBody>
          <a:bodyPr/>
          <a:lstStyle/>
          <a:p>
            <a:r>
              <a:rPr lang="tr-TR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NİCEL VERİ ÇÖZÜMLEME TEKNİKLERİ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0" y="764703"/>
            <a:ext cx="9144000" cy="1944217"/>
          </a:xfrm>
        </p:spPr>
        <p:txBody>
          <a:bodyPr>
            <a:no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Nicel verileri çözümlemede ilk </a:t>
            </a:r>
            <a:r>
              <a:rPr lang="tr-TR" sz="2400" b="1" dirty="0" smtClean="0">
                <a:solidFill>
                  <a:schemeClr val="bg1"/>
                </a:solidFill>
              </a:rPr>
              <a:t>aşama </a:t>
            </a:r>
            <a:r>
              <a:rPr lang="tr-TR" sz="2400" b="1" dirty="0">
                <a:solidFill>
                  <a:schemeClr val="bg1"/>
                </a:solidFill>
              </a:rPr>
              <a:t>toplanan verileri </a:t>
            </a:r>
            <a:r>
              <a:rPr lang="tr-TR" sz="2400" b="1" dirty="0" smtClean="0">
                <a:solidFill>
                  <a:schemeClr val="bg1"/>
                </a:solidFill>
              </a:rPr>
              <a:t>hazırlama </a:t>
            </a:r>
            <a:r>
              <a:rPr lang="tr-TR" sz="2400" b="1" dirty="0">
                <a:solidFill>
                  <a:schemeClr val="bg1"/>
                </a:solidFill>
              </a:rPr>
              <a:t>ve düzenleme </a:t>
            </a:r>
            <a:r>
              <a:rPr lang="tr-TR" sz="2400" b="1" dirty="0" smtClean="0">
                <a:solidFill>
                  <a:schemeClr val="bg1"/>
                </a:solidFill>
              </a:rPr>
              <a:t>işlemlerini </a:t>
            </a:r>
            <a:r>
              <a:rPr lang="tr-TR" sz="2400" b="1" dirty="0">
                <a:solidFill>
                  <a:schemeClr val="bg1"/>
                </a:solidFill>
              </a:rPr>
              <a:t>içerir. </a:t>
            </a:r>
            <a:endParaRPr lang="tr-TR" sz="2400" b="1" dirty="0" smtClean="0">
              <a:solidFill>
                <a:schemeClr val="bg1"/>
              </a:solidFill>
            </a:endParaRPr>
          </a:p>
          <a:p>
            <a:r>
              <a:rPr lang="tr-TR" sz="2400" b="1" dirty="0" smtClean="0">
                <a:solidFill>
                  <a:schemeClr val="bg1"/>
                </a:solidFill>
              </a:rPr>
              <a:t>Veri </a:t>
            </a:r>
            <a:r>
              <a:rPr lang="tr-TR" sz="2400" b="1" dirty="0">
                <a:solidFill>
                  <a:schemeClr val="bg1"/>
                </a:solidFill>
              </a:rPr>
              <a:t>toplamak için </a:t>
            </a:r>
            <a:r>
              <a:rPr lang="tr-TR" sz="2400" b="1" dirty="0" smtClean="0">
                <a:solidFill>
                  <a:schemeClr val="bg1"/>
                </a:solidFill>
              </a:rPr>
              <a:t>kullanılan </a:t>
            </a:r>
            <a:r>
              <a:rPr lang="tr-TR" sz="2400" b="1" dirty="0">
                <a:solidFill>
                  <a:schemeClr val="bg1"/>
                </a:solidFill>
              </a:rPr>
              <a:t>araca </a:t>
            </a:r>
            <a:r>
              <a:rPr lang="tr-TR" sz="2400" b="1" dirty="0" smtClean="0">
                <a:solidFill>
                  <a:schemeClr val="bg1"/>
                </a:solidFill>
              </a:rPr>
              <a:t>yanıt </a:t>
            </a:r>
            <a:r>
              <a:rPr lang="tr-TR" sz="2400" b="1" dirty="0">
                <a:solidFill>
                  <a:schemeClr val="bg1"/>
                </a:solidFill>
              </a:rPr>
              <a:t>veren her bir bireyin her bir soruya </a:t>
            </a:r>
            <a:r>
              <a:rPr lang="tr-TR" sz="2400" b="1" dirty="0" smtClean="0">
                <a:solidFill>
                  <a:schemeClr val="bg1"/>
                </a:solidFill>
              </a:rPr>
              <a:t>verdiği yanıtlar sayısal bir değer </a:t>
            </a:r>
            <a:r>
              <a:rPr lang="tr-TR" sz="2400" b="1" dirty="0">
                <a:solidFill>
                  <a:schemeClr val="bg1"/>
                </a:solidFill>
              </a:rPr>
              <a:t>olarak bilgisayara girilir.</a:t>
            </a:r>
          </a:p>
        </p:txBody>
      </p:sp>
      <p:pic>
        <p:nvPicPr>
          <p:cNvPr id="2050" name="Picture 2" descr="C:\Users\ÖMER FARUK GÜNGÖR\Desktop\Ömer'in Doktora'sı\bilimsel araştırma yöntemleri\örnek veri  giriş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8928992" cy="41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6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3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7924800" cy="5616624"/>
          </a:xfrm>
        </p:spPr>
        <p:txBody>
          <a:bodyPr>
            <a:no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İstatistik </a:t>
            </a:r>
            <a:r>
              <a:rPr lang="tr-TR" sz="2400" dirty="0">
                <a:solidFill>
                  <a:srgbClr val="FF0000"/>
                </a:solidFill>
              </a:rPr>
              <a:t>türlerini </a:t>
            </a:r>
            <a:r>
              <a:rPr lang="tr-TR" sz="2400" dirty="0">
                <a:solidFill>
                  <a:schemeClr val="bg1"/>
                </a:solidFill>
              </a:rPr>
              <a:t>betimsel</a:t>
            </a:r>
            <a:r>
              <a:rPr lang="tr-TR" sz="2400" dirty="0"/>
              <a:t> ve </a:t>
            </a:r>
            <a:r>
              <a:rPr lang="tr-TR" sz="2400" dirty="0" err="1">
                <a:solidFill>
                  <a:schemeClr val="bg1"/>
                </a:solidFill>
              </a:rPr>
              <a:t>yordamsal</a:t>
            </a:r>
            <a:r>
              <a:rPr lang="tr-TR" sz="2400" dirty="0"/>
              <a:t> </a:t>
            </a:r>
            <a:r>
              <a:rPr lang="tr-TR" sz="2400" dirty="0">
                <a:solidFill>
                  <a:srgbClr val="FF0000"/>
                </a:solidFill>
              </a:rPr>
              <a:t>olmak üzere iki </a:t>
            </a:r>
            <a:r>
              <a:rPr lang="tr-TR" sz="2400" dirty="0" smtClean="0">
                <a:solidFill>
                  <a:srgbClr val="FF0000"/>
                </a:solidFill>
              </a:rPr>
              <a:t>başlık altında </a:t>
            </a:r>
            <a:r>
              <a:rPr lang="tr-TR" sz="2400" dirty="0">
                <a:solidFill>
                  <a:srgbClr val="FF0000"/>
                </a:solidFill>
              </a:rPr>
              <a:t>incelemek </a:t>
            </a:r>
            <a:r>
              <a:rPr lang="tr-TR" sz="2400" dirty="0" smtClean="0">
                <a:solidFill>
                  <a:srgbClr val="FF0000"/>
                </a:solidFill>
              </a:rPr>
              <a:t>olanaklıdır.</a:t>
            </a:r>
          </a:p>
          <a:p>
            <a:r>
              <a:rPr lang="tr-TR" sz="2400" dirty="0">
                <a:solidFill>
                  <a:schemeClr val="bg1"/>
                </a:solidFill>
              </a:rPr>
              <a:t>Betimsel istatistiklerde </a:t>
            </a:r>
            <a:r>
              <a:rPr lang="tr-TR" sz="2400" dirty="0" smtClean="0">
                <a:solidFill>
                  <a:srgbClr val="FF0000"/>
                </a:solidFill>
              </a:rPr>
              <a:t>çoğunlukla</a:t>
            </a:r>
            <a:r>
              <a:rPr lang="tr-TR" sz="2400" dirty="0" smtClean="0"/>
              <a:t> </a:t>
            </a:r>
            <a:r>
              <a:rPr lang="tr-TR" sz="2400" dirty="0">
                <a:solidFill>
                  <a:schemeClr val="bg1"/>
                </a:solidFill>
              </a:rPr>
              <a:t>tek bir </a:t>
            </a:r>
            <a:r>
              <a:rPr lang="tr-TR" sz="2400" dirty="0" smtClean="0">
                <a:solidFill>
                  <a:schemeClr val="bg1"/>
                </a:solidFill>
              </a:rPr>
              <a:t>değişken</a:t>
            </a:r>
            <a:r>
              <a:rPr lang="tr-TR" sz="2400" dirty="0" smtClean="0"/>
              <a:t> </a:t>
            </a:r>
            <a:r>
              <a:rPr lang="tr-TR" sz="2400" dirty="0" smtClean="0">
                <a:solidFill>
                  <a:srgbClr val="FF0000"/>
                </a:solidFill>
              </a:rPr>
              <a:t>özetlenirken</a:t>
            </a:r>
            <a:r>
              <a:rPr lang="tr-TR" sz="2400" dirty="0"/>
              <a:t>, </a:t>
            </a:r>
            <a:r>
              <a:rPr lang="tr-TR" sz="2400" dirty="0" err="1">
                <a:solidFill>
                  <a:schemeClr val="bg1"/>
                </a:solidFill>
              </a:rPr>
              <a:t>yordamsal</a:t>
            </a:r>
            <a:r>
              <a:rPr lang="tr-TR" sz="2400" dirty="0">
                <a:solidFill>
                  <a:schemeClr val="bg1"/>
                </a:solidFill>
              </a:rPr>
              <a:t> istatistikler</a:t>
            </a:r>
            <a:r>
              <a:rPr lang="tr-TR" sz="2400" dirty="0"/>
              <a:t>de </a:t>
            </a:r>
            <a:r>
              <a:rPr lang="tr-TR" sz="2400" dirty="0">
                <a:solidFill>
                  <a:srgbClr val="FF0000"/>
                </a:solidFill>
              </a:rPr>
              <a:t>birden</a:t>
            </a:r>
            <a:r>
              <a:rPr lang="tr-TR" sz="2400" dirty="0"/>
              <a:t> </a:t>
            </a:r>
            <a:r>
              <a:rPr lang="tr-TR" sz="2400" dirty="0">
                <a:solidFill>
                  <a:schemeClr val="bg1"/>
                </a:solidFill>
              </a:rPr>
              <a:t>çok </a:t>
            </a:r>
            <a:r>
              <a:rPr lang="tr-TR" sz="2400" dirty="0" smtClean="0">
                <a:solidFill>
                  <a:schemeClr val="bg1"/>
                </a:solidFill>
              </a:rPr>
              <a:t>değişkenin </a:t>
            </a:r>
            <a:r>
              <a:rPr lang="tr-TR" sz="2400" dirty="0">
                <a:solidFill>
                  <a:srgbClr val="FF0000"/>
                </a:solidFill>
              </a:rPr>
              <a:t>bir arada irdelenmesi ve evren </a:t>
            </a:r>
            <a:r>
              <a:rPr lang="tr-TR" sz="2400" dirty="0" smtClean="0">
                <a:solidFill>
                  <a:srgbClr val="FF0000"/>
                </a:solidFill>
              </a:rPr>
              <a:t>hakkında yargılara ulaşılması </a:t>
            </a:r>
            <a:r>
              <a:rPr lang="tr-TR" sz="2400" dirty="0">
                <a:solidFill>
                  <a:srgbClr val="FF0000"/>
                </a:solidFill>
              </a:rPr>
              <a:t>söz </a:t>
            </a:r>
            <a:r>
              <a:rPr lang="tr-TR" sz="2400" dirty="0" smtClean="0">
                <a:solidFill>
                  <a:srgbClr val="FF0000"/>
                </a:solidFill>
              </a:rPr>
              <a:t>konusudur.</a:t>
            </a:r>
          </a:p>
          <a:p>
            <a:r>
              <a:rPr lang="tr-TR" sz="2400" dirty="0">
                <a:solidFill>
                  <a:srgbClr val="FF0000"/>
                </a:solidFill>
              </a:rPr>
              <a:t>Tek bir soru, madde ya da </a:t>
            </a:r>
            <a:r>
              <a:rPr lang="tr-TR" sz="2400" dirty="0" smtClean="0">
                <a:solidFill>
                  <a:srgbClr val="FF0000"/>
                </a:solidFill>
              </a:rPr>
              <a:t>değişken hakkındaki sayısal </a:t>
            </a:r>
            <a:r>
              <a:rPr lang="tr-TR" sz="2400" dirty="0">
                <a:solidFill>
                  <a:srgbClr val="FF0000"/>
                </a:solidFill>
              </a:rPr>
              <a:t>verileri özetlemek ve betimlemek için </a:t>
            </a:r>
            <a:r>
              <a:rPr lang="tr-TR" sz="2400" dirty="0">
                <a:solidFill>
                  <a:schemeClr val="bg1"/>
                </a:solidFill>
              </a:rPr>
              <a:t>betimsel istatistiklerden </a:t>
            </a:r>
            <a:r>
              <a:rPr lang="tr-TR" sz="2400" dirty="0" smtClean="0">
                <a:solidFill>
                  <a:srgbClr val="FF0000"/>
                </a:solidFill>
              </a:rPr>
              <a:t>yararlanılır</a:t>
            </a:r>
            <a:r>
              <a:rPr lang="tr-TR" sz="2400" dirty="0">
                <a:solidFill>
                  <a:srgbClr val="FF0000"/>
                </a:solidFill>
              </a:rPr>
              <a:t>. </a:t>
            </a:r>
            <a:endParaRPr lang="tr-TR" sz="2400" dirty="0" smtClean="0">
              <a:solidFill>
                <a:srgbClr val="FF0000"/>
              </a:solidFill>
            </a:endParaRPr>
          </a:p>
          <a:p>
            <a:r>
              <a:rPr lang="tr-TR" sz="2400" dirty="0" smtClean="0">
                <a:solidFill>
                  <a:srgbClr val="FF0000"/>
                </a:solidFill>
              </a:rPr>
              <a:t>Örneklem </a:t>
            </a:r>
            <a:r>
              <a:rPr lang="tr-TR" sz="2400" dirty="0">
                <a:solidFill>
                  <a:srgbClr val="FF0000"/>
                </a:solidFill>
              </a:rPr>
              <a:t>üzerinde </a:t>
            </a:r>
            <a:r>
              <a:rPr lang="tr-TR" sz="2400" dirty="0" smtClean="0">
                <a:solidFill>
                  <a:srgbClr val="FF0000"/>
                </a:solidFill>
              </a:rPr>
              <a:t>yapılan </a:t>
            </a:r>
            <a:r>
              <a:rPr lang="tr-TR" sz="2400" dirty="0">
                <a:solidFill>
                  <a:srgbClr val="FF0000"/>
                </a:solidFill>
              </a:rPr>
              <a:t>gözlem </a:t>
            </a:r>
            <a:r>
              <a:rPr lang="tr-TR" sz="2400" dirty="0" smtClean="0">
                <a:solidFill>
                  <a:srgbClr val="FF0000"/>
                </a:solidFill>
              </a:rPr>
              <a:t>sonuçlarından </a:t>
            </a:r>
            <a:r>
              <a:rPr lang="tr-TR" sz="2400" dirty="0">
                <a:solidFill>
                  <a:srgbClr val="FF0000"/>
                </a:solidFill>
              </a:rPr>
              <a:t>yararlanarak evren </a:t>
            </a:r>
            <a:r>
              <a:rPr lang="tr-TR" sz="2400" dirty="0" smtClean="0">
                <a:solidFill>
                  <a:srgbClr val="FF0000"/>
                </a:solidFill>
              </a:rPr>
              <a:t>hakkında </a:t>
            </a:r>
            <a:r>
              <a:rPr lang="tr-TR" sz="2400" dirty="0">
                <a:solidFill>
                  <a:srgbClr val="FF0000"/>
                </a:solidFill>
              </a:rPr>
              <a:t>genellemeler yapabilmek için ise </a:t>
            </a:r>
            <a:r>
              <a:rPr lang="tr-TR" sz="2400" dirty="0" err="1">
                <a:solidFill>
                  <a:schemeClr val="bg1"/>
                </a:solidFill>
              </a:rPr>
              <a:t>yordamsal</a:t>
            </a:r>
            <a:r>
              <a:rPr lang="tr-TR" sz="2400" dirty="0">
                <a:solidFill>
                  <a:schemeClr val="bg1"/>
                </a:solidFill>
              </a:rPr>
              <a:t> istatistikler</a:t>
            </a:r>
            <a:r>
              <a:rPr lang="tr-TR" sz="2400" dirty="0"/>
              <a:t> </a:t>
            </a:r>
            <a:r>
              <a:rPr lang="tr-TR" sz="2400" dirty="0" smtClean="0">
                <a:solidFill>
                  <a:srgbClr val="FF0000"/>
                </a:solidFill>
              </a:rPr>
              <a:t>kullanılır.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5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251520" y="620688"/>
            <a:ext cx="8424936" cy="4114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4000" b="1" dirty="0">
                <a:solidFill>
                  <a:srgbClr val="FF0000"/>
                </a:solidFill>
              </a:rPr>
              <a:t>A</a:t>
            </a:r>
            <a:r>
              <a:rPr lang="tr-TR" sz="4000" b="1" dirty="0" smtClean="0">
                <a:solidFill>
                  <a:srgbClr val="FF0000"/>
                </a:solidFill>
              </a:rPr>
              <a:t>) Betimsel </a:t>
            </a:r>
            <a:r>
              <a:rPr lang="tr-TR" sz="4000" b="1" dirty="0">
                <a:solidFill>
                  <a:srgbClr val="FF0000"/>
                </a:solidFill>
              </a:rPr>
              <a:t>İstatistikler </a:t>
            </a:r>
          </a:p>
          <a:p>
            <a:pPr marL="0" indent="0">
              <a:buNone/>
            </a:pPr>
            <a:r>
              <a:rPr lang="tr-TR" sz="4000" b="1" dirty="0" smtClean="0">
                <a:solidFill>
                  <a:schemeClr val="bg1"/>
                </a:solidFill>
              </a:rPr>
              <a:t>	Frekans Dağılımları</a:t>
            </a:r>
          </a:p>
          <a:p>
            <a:pPr marL="0" indent="0">
              <a:buNone/>
            </a:pPr>
            <a:r>
              <a:rPr lang="tr-TR" sz="4000" b="1" dirty="0" smtClean="0">
                <a:solidFill>
                  <a:schemeClr val="bg1"/>
                </a:solidFill>
              </a:rPr>
              <a:t>	Merkezi </a:t>
            </a:r>
            <a:r>
              <a:rPr lang="tr-TR" sz="4000" b="1" dirty="0">
                <a:solidFill>
                  <a:schemeClr val="bg1"/>
                </a:solidFill>
              </a:rPr>
              <a:t>Eğilim (Yığılma) Ölçüleri </a:t>
            </a:r>
          </a:p>
          <a:p>
            <a:pPr marL="0" indent="0">
              <a:buNone/>
            </a:pPr>
            <a:r>
              <a:rPr lang="tr-TR" sz="4000" b="1" dirty="0" smtClean="0">
                <a:solidFill>
                  <a:schemeClr val="bg1"/>
                </a:solidFill>
              </a:rPr>
              <a:t>	Merkezi </a:t>
            </a:r>
            <a:r>
              <a:rPr lang="tr-TR" sz="4000" b="1" dirty="0">
                <a:solidFill>
                  <a:schemeClr val="bg1"/>
                </a:solidFill>
              </a:rPr>
              <a:t>Değişkenlik (Yayılma) Ölçüleri</a:t>
            </a:r>
          </a:p>
          <a:p>
            <a:pPr marL="0" indent="0">
              <a:buNone/>
            </a:pPr>
            <a:r>
              <a:rPr lang="tr-TR" sz="4000" b="1" dirty="0" smtClean="0">
                <a:solidFill>
                  <a:schemeClr val="bg1"/>
                </a:solidFill>
              </a:rPr>
              <a:t>	Standart </a:t>
            </a:r>
            <a:r>
              <a:rPr lang="tr-TR" sz="4000" b="1" dirty="0">
                <a:solidFill>
                  <a:schemeClr val="bg1"/>
                </a:solidFill>
              </a:rPr>
              <a:t>Puanlar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939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24800" cy="1143000"/>
          </a:xfrm>
        </p:spPr>
        <p:txBody>
          <a:bodyPr/>
          <a:lstStyle/>
          <a:p>
            <a:r>
              <a:rPr lang="tr-TR" sz="4000" b="1" dirty="0">
                <a:solidFill>
                  <a:schemeClr val="bg1"/>
                </a:solidFill>
              </a:rPr>
              <a:t>Frekans </a:t>
            </a:r>
            <a:r>
              <a:rPr lang="tr-TR" sz="4000" b="1" dirty="0" err="1" smtClean="0">
                <a:solidFill>
                  <a:schemeClr val="bg1"/>
                </a:solidFill>
              </a:rPr>
              <a:t>DağIlImlarI</a:t>
            </a:r>
            <a:r>
              <a:rPr lang="tr-TR" sz="4000" b="1" dirty="0" smtClean="0">
                <a:solidFill>
                  <a:schemeClr val="bg1"/>
                </a:solidFill>
              </a:rPr>
              <a:t> </a:t>
            </a:r>
            <a:r>
              <a:rPr lang="tr-TR" sz="3200" b="1" dirty="0">
                <a:solidFill>
                  <a:schemeClr val="bg1"/>
                </a:solidFill>
              </a:rPr>
              <a:t/>
            </a:r>
            <a:br>
              <a:rPr lang="tr-TR" sz="3200" b="1" dirty="0">
                <a:solidFill>
                  <a:schemeClr val="bg1"/>
                </a:solidFill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rgbClr val="FF0000"/>
                </a:solidFill>
              </a:rPr>
              <a:t>Toplanan verilerin özetlenmesinde </a:t>
            </a:r>
            <a:r>
              <a:rPr lang="tr-TR" sz="2800" b="1" dirty="0" smtClean="0">
                <a:solidFill>
                  <a:srgbClr val="FF0000"/>
                </a:solidFill>
              </a:rPr>
              <a:t>kullanılan </a:t>
            </a:r>
            <a:r>
              <a:rPr lang="tr-TR" sz="2800" b="1" dirty="0">
                <a:solidFill>
                  <a:srgbClr val="FF0000"/>
                </a:solidFill>
              </a:rPr>
              <a:t>en basit yol frekans </a:t>
            </a:r>
            <a:r>
              <a:rPr lang="tr-TR" sz="2800" b="1" dirty="0" smtClean="0">
                <a:solidFill>
                  <a:srgbClr val="FF0000"/>
                </a:solidFill>
              </a:rPr>
              <a:t>dağılımlarını özetleyen tablolardır. </a:t>
            </a:r>
          </a:p>
          <a:p>
            <a:r>
              <a:rPr lang="tr-TR" sz="2800" b="1" dirty="0" smtClean="0">
                <a:solidFill>
                  <a:srgbClr val="FF0000"/>
                </a:solidFill>
              </a:rPr>
              <a:t>Bu </a:t>
            </a:r>
            <a:r>
              <a:rPr lang="tr-TR" sz="2800" b="1" dirty="0">
                <a:solidFill>
                  <a:srgbClr val="FF0000"/>
                </a:solidFill>
              </a:rPr>
              <a:t>tablolar bir </a:t>
            </a:r>
            <a:r>
              <a:rPr lang="tr-TR" sz="2800" b="1" dirty="0" smtClean="0">
                <a:solidFill>
                  <a:srgbClr val="FF0000"/>
                </a:solidFill>
              </a:rPr>
              <a:t>değişken </a:t>
            </a:r>
            <a:r>
              <a:rPr lang="tr-TR" sz="2800" b="1" dirty="0">
                <a:solidFill>
                  <a:srgbClr val="FF0000"/>
                </a:solidFill>
              </a:rPr>
              <a:t>içerisinde her bir </a:t>
            </a:r>
            <a:r>
              <a:rPr lang="tr-TR" sz="2800" b="1" dirty="0" smtClean="0">
                <a:solidFill>
                  <a:srgbClr val="FF0000"/>
                </a:solidFill>
              </a:rPr>
              <a:t>değerin </a:t>
            </a:r>
            <a:r>
              <a:rPr lang="tr-TR" sz="2800" b="1" dirty="0">
                <a:solidFill>
                  <a:srgbClr val="FF0000"/>
                </a:solidFill>
              </a:rPr>
              <a:t>ya da </a:t>
            </a:r>
            <a:r>
              <a:rPr lang="tr-TR" sz="2800" b="1" dirty="0" smtClean="0">
                <a:solidFill>
                  <a:srgbClr val="FF0000"/>
                </a:solidFill>
              </a:rPr>
              <a:t>değer kümesinin </a:t>
            </a:r>
            <a:r>
              <a:rPr lang="tr-TR" sz="2800" b="1" dirty="0">
                <a:solidFill>
                  <a:srgbClr val="FF0000"/>
                </a:solidFill>
              </a:rPr>
              <a:t>kaç kez tekrar </a:t>
            </a:r>
            <a:r>
              <a:rPr lang="tr-TR" sz="2800" b="1" dirty="0" smtClean="0">
                <a:solidFill>
                  <a:srgbClr val="FF0000"/>
                </a:solidFill>
              </a:rPr>
              <a:t>ettiğini görmeye </a:t>
            </a:r>
            <a:r>
              <a:rPr lang="tr-TR" sz="2800" b="1" dirty="0">
                <a:solidFill>
                  <a:srgbClr val="FF0000"/>
                </a:solidFill>
              </a:rPr>
              <a:t>yarayan </a:t>
            </a:r>
            <a:r>
              <a:rPr lang="tr-TR" sz="2800" b="1" dirty="0" smtClean="0">
                <a:solidFill>
                  <a:srgbClr val="FF0000"/>
                </a:solidFill>
              </a:rPr>
              <a:t>araçlardır. </a:t>
            </a:r>
          </a:p>
          <a:p>
            <a:r>
              <a:rPr lang="tr-TR" sz="2800" b="1" dirty="0" smtClean="0">
                <a:solidFill>
                  <a:srgbClr val="FF0000"/>
                </a:solidFill>
              </a:rPr>
              <a:t>Bunların hazırlanabilmesi </a:t>
            </a:r>
            <a:r>
              <a:rPr lang="tr-TR" sz="2800" b="1" dirty="0">
                <a:solidFill>
                  <a:srgbClr val="FF0000"/>
                </a:solidFill>
              </a:rPr>
              <a:t>için öncelikle verilerin </a:t>
            </a:r>
            <a:r>
              <a:rPr lang="tr-TR" sz="2800" b="1" dirty="0" smtClean="0">
                <a:solidFill>
                  <a:srgbClr val="FF0000"/>
                </a:solidFill>
              </a:rPr>
              <a:t>sıralanması, ardandan aynı değere </a:t>
            </a:r>
            <a:r>
              <a:rPr lang="tr-TR" sz="2800" b="1" dirty="0">
                <a:solidFill>
                  <a:srgbClr val="FF0000"/>
                </a:solidFill>
              </a:rPr>
              <a:t>sahip </a:t>
            </a:r>
            <a:r>
              <a:rPr lang="tr-TR" sz="2800" b="1" dirty="0" smtClean="0">
                <a:solidFill>
                  <a:srgbClr val="FF0000"/>
                </a:solidFill>
              </a:rPr>
              <a:t>katılımcı sayılarının </a:t>
            </a:r>
            <a:r>
              <a:rPr lang="tr-TR" sz="2800" b="1" dirty="0">
                <a:solidFill>
                  <a:srgbClr val="FF0000"/>
                </a:solidFill>
              </a:rPr>
              <a:t>bu verilerin </a:t>
            </a:r>
            <a:r>
              <a:rPr lang="tr-TR" sz="2800" b="1" dirty="0" smtClean="0">
                <a:solidFill>
                  <a:srgbClr val="FF0000"/>
                </a:solidFill>
              </a:rPr>
              <a:t>karşısına yazılması </a:t>
            </a:r>
            <a:r>
              <a:rPr lang="tr-TR" sz="2800" b="1" dirty="0">
                <a:solidFill>
                  <a:srgbClr val="FF0000"/>
                </a:solidFill>
              </a:rPr>
              <a:t>gerekir.</a:t>
            </a:r>
          </a:p>
        </p:txBody>
      </p:sp>
    </p:spTree>
    <p:extLst>
      <p:ext uri="{BB962C8B-B14F-4D97-AF65-F5344CB8AC3E}">
        <p14:creationId xmlns:p14="http://schemas.microsoft.com/office/powerpoint/2010/main" val="1041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6" y="1604993"/>
            <a:ext cx="8208502" cy="2376790"/>
          </a:xfrm>
        </p:spPr>
      </p:pic>
      <p:sp>
        <p:nvSpPr>
          <p:cNvPr id="5" name="Dikdörtgen 4"/>
          <p:cNvSpPr/>
          <p:nvPr/>
        </p:nvSpPr>
        <p:spPr>
          <a:xfrm>
            <a:off x="395536" y="40466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Bir </a:t>
            </a:r>
            <a:r>
              <a:rPr lang="tr-TR" sz="2400" b="1" dirty="0" smtClean="0">
                <a:solidFill>
                  <a:schemeClr val="bg1"/>
                </a:solidFill>
              </a:rPr>
              <a:t>firmanın müşteri hizmetleri</a:t>
            </a:r>
            <a:r>
              <a:rPr lang="tr-TR" sz="2400" b="1" dirty="0">
                <a:solidFill>
                  <a:schemeClr val="bg1"/>
                </a:solidFill>
              </a:rPr>
              <a:t>, </a:t>
            </a:r>
            <a:r>
              <a:rPr lang="tr-TR" sz="2400" b="1" dirty="0" smtClean="0">
                <a:solidFill>
                  <a:schemeClr val="bg1"/>
                </a:solidFill>
              </a:rPr>
              <a:t>müşterilerinin hangi </a:t>
            </a:r>
            <a:r>
              <a:rPr lang="tr-TR" sz="2400" b="1" dirty="0">
                <a:solidFill>
                  <a:schemeClr val="bg1"/>
                </a:solidFill>
              </a:rPr>
              <a:t>saatlerde aranmak istediklerini </a:t>
            </a:r>
            <a:r>
              <a:rPr lang="tr-TR" sz="2400" b="1" dirty="0" smtClean="0">
                <a:solidFill>
                  <a:schemeClr val="bg1"/>
                </a:solidFill>
              </a:rPr>
              <a:t>sormuş ve yanıtların dağılımını özetlemiştir.</a:t>
            </a: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95536" y="4005064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</a:rPr>
              <a:t>Görüldüğü </a:t>
            </a:r>
            <a:r>
              <a:rPr lang="tr-TR" sz="2400" b="1" dirty="0">
                <a:solidFill>
                  <a:schemeClr val="bg1"/>
                </a:solidFill>
              </a:rPr>
              <a:t>üzere toplam 3617 </a:t>
            </a:r>
            <a:r>
              <a:rPr lang="tr-TR" sz="2400" b="1" dirty="0" smtClean="0">
                <a:solidFill>
                  <a:schemeClr val="bg1"/>
                </a:solidFill>
              </a:rPr>
              <a:t>müşteriden </a:t>
            </a:r>
            <a:r>
              <a:rPr lang="tr-TR" sz="2400" b="1" dirty="0">
                <a:solidFill>
                  <a:schemeClr val="bg1"/>
                </a:solidFill>
              </a:rPr>
              <a:t>554’ü yani yüzde 15.32’si sabah saatlerinde aranmak istemektedir. </a:t>
            </a:r>
            <a:endParaRPr lang="tr-TR" sz="2400" b="1" dirty="0" smtClean="0">
              <a:solidFill>
                <a:schemeClr val="bg1"/>
              </a:solidFill>
            </a:endParaRPr>
          </a:p>
          <a:p>
            <a:r>
              <a:rPr lang="tr-TR" sz="2400" b="1" dirty="0" smtClean="0">
                <a:solidFill>
                  <a:schemeClr val="bg1"/>
                </a:solidFill>
              </a:rPr>
              <a:t>Toplamalı </a:t>
            </a:r>
            <a:r>
              <a:rPr lang="tr-TR" sz="2400" b="1" dirty="0">
                <a:solidFill>
                  <a:schemeClr val="bg1"/>
                </a:solidFill>
              </a:rPr>
              <a:t>yüzde bölümünde bir önceki </a:t>
            </a:r>
            <a:r>
              <a:rPr lang="tr-TR" sz="2400" b="1" dirty="0" smtClean="0">
                <a:solidFill>
                  <a:schemeClr val="bg1"/>
                </a:solidFill>
              </a:rPr>
              <a:t>frekansın </a:t>
            </a:r>
            <a:r>
              <a:rPr lang="tr-TR" sz="2400" b="1" dirty="0">
                <a:solidFill>
                  <a:schemeClr val="bg1"/>
                </a:solidFill>
              </a:rPr>
              <a:t>yüzdesi ile birlikte </a:t>
            </a:r>
            <a:r>
              <a:rPr lang="tr-TR" sz="2400" b="1" dirty="0" smtClean="0">
                <a:solidFill>
                  <a:schemeClr val="bg1"/>
                </a:solidFill>
              </a:rPr>
              <a:t>ulaşılması </a:t>
            </a:r>
            <a:r>
              <a:rPr lang="tr-TR" sz="2400" b="1" dirty="0">
                <a:solidFill>
                  <a:schemeClr val="bg1"/>
                </a:solidFill>
              </a:rPr>
              <a:t>toplam yüzde gözlemlenmektedir. </a:t>
            </a:r>
            <a:endParaRPr lang="tr-TR" sz="2400" b="1" dirty="0" smtClean="0">
              <a:solidFill>
                <a:schemeClr val="bg1"/>
              </a:solidFill>
            </a:endParaRPr>
          </a:p>
          <a:p>
            <a:r>
              <a:rPr lang="tr-TR" sz="2400" b="1" dirty="0" smtClean="0">
                <a:solidFill>
                  <a:schemeClr val="bg1"/>
                </a:solidFill>
              </a:rPr>
              <a:t>Buna </a:t>
            </a:r>
            <a:r>
              <a:rPr lang="tr-TR" sz="2400" b="1" dirty="0">
                <a:solidFill>
                  <a:schemeClr val="bg1"/>
                </a:solidFill>
              </a:rPr>
              <a:t>göre her gün saat 14 öncesinde aranmak isteyen </a:t>
            </a:r>
            <a:r>
              <a:rPr lang="tr-TR" sz="2400" b="1" dirty="0" smtClean="0">
                <a:solidFill>
                  <a:schemeClr val="bg1"/>
                </a:solidFill>
              </a:rPr>
              <a:t>müşteri </a:t>
            </a:r>
            <a:r>
              <a:rPr lang="tr-TR" sz="2400" b="1" dirty="0">
                <a:solidFill>
                  <a:schemeClr val="bg1"/>
                </a:solidFill>
              </a:rPr>
              <a:t>oran› yüzde 35.58’dir.</a:t>
            </a:r>
          </a:p>
        </p:txBody>
      </p:sp>
    </p:spTree>
    <p:extLst>
      <p:ext uri="{BB962C8B-B14F-4D97-AF65-F5344CB8AC3E}">
        <p14:creationId xmlns:p14="http://schemas.microsoft.com/office/powerpoint/2010/main" val="161577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7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ÖMER FARUK GÜNGÖR\Desktop\Ömer'in Doktora'sı\bilimsel araştırma yöntemleri\7.2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69032"/>
            <a:ext cx="668813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0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56" y="2060848"/>
            <a:ext cx="748883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742256" y="689579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Başka bir frekans dağılım örneği. 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Bir Fabrikada çalışan işçilerin yaşlarına göre dağılımı.	</a:t>
            </a:r>
            <a:r>
              <a:rPr lang="tr-TR" dirty="0" smtClean="0">
                <a:solidFill>
                  <a:srgbClr val="FF0000"/>
                </a:solidFill>
              </a:rPr>
              <a:t>	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810422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0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64452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85622" y="188640"/>
            <a:ext cx="9036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Bu grafik sayesinde yaş aralığından ziyade yaşları tek tek bilme şansına sahip oluyoruz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77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tr-T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NİCEL VERİ </a:t>
            </a:r>
            <a:r>
              <a:rPr lang="tr-T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ÇÖZÜMLEME </a:t>
            </a:r>
            <a:r>
              <a:rPr lang="tr-T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TEKNİKLERİ</a:t>
            </a:r>
            <a:endParaRPr lang="tr-TR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09600" y="1268760"/>
            <a:ext cx="7924800" cy="444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b="1" dirty="0" smtClean="0">
                <a:solidFill>
                  <a:srgbClr val="FF0000"/>
                </a:solidFill>
              </a:rPr>
              <a:t>A) Betimsel İstatistikler </a:t>
            </a:r>
            <a:endParaRPr lang="tr-TR" sz="2400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tr-TR" sz="2400" b="1" dirty="0">
                <a:solidFill>
                  <a:schemeClr val="bg1"/>
                </a:solidFill>
              </a:rPr>
              <a:t>F</a:t>
            </a:r>
            <a:r>
              <a:rPr lang="tr-TR" sz="2400" b="1" dirty="0" smtClean="0">
                <a:solidFill>
                  <a:schemeClr val="bg1"/>
                </a:solidFill>
              </a:rPr>
              <a:t>rekans Dağılımları </a:t>
            </a:r>
            <a:endParaRPr lang="tr-T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bg1"/>
                </a:solidFill>
              </a:rPr>
              <a:t>	Merkezi Eğilim </a:t>
            </a:r>
            <a:r>
              <a:rPr lang="tr-TR" sz="2400" b="1" dirty="0">
                <a:solidFill>
                  <a:schemeClr val="bg1"/>
                </a:solidFill>
              </a:rPr>
              <a:t>(</a:t>
            </a:r>
            <a:r>
              <a:rPr lang="tr-TR" sz="2400" b="1" dirty="0" smtClean="0">
                <a:solidFill>
                  <a:schemeClr val="bg1"/>
                </a:solidFill>
              </a:rPr>
              <a:t>Yığılma</a:t>
            </a:r>
            <a:r>
              <a:rPr lang="tr-TR" sz="2400" b="1" dirty="0">
                <a:solidFill>
                  <a:schemeClr val="bg1"/>
                </a:solidFill>
              </a:rPr>
              <a:t>) Ölçüleri 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bg1"/>
                </a:solidFill>
              </a:rPr>
              <a:t> 	Merkezi Değişkenlik </a:t>
            </a:r>
            <a:r>
              <a:rPr lang="tr-TR" sz="2400" b="1" dirty="0">
                <a:solidFill>
                  <a:schemeClr val="bg1"/>
                </a:solidFill>
              </a:rPr>
              <a:t>(</a:t>
            </a:r>
            <a:r>
              <a:rPr lang="tr-TR" sz="2400" b="1" dirty="0" smtClean="0">
                <a:solidFill>
                  <a:schemeClr val="bg1"/>
                </a:solidFill>
              </a:rPr>
              <a:t>Yayılma</a:t>
            </a:r>
            <a:r>
              <a:rPr lang="tr-TR" sz="2400" b="1" dirty="0">
                <a:solidFill>
                  <a:schemeClr val="bg1"/>
                </a:solidFill>
              </a:rPr>
              <a:t>) </a:t>
            </a:r>
            <a:r>
              <a:rPr lang="tr-TR" sz="2400" b="1" dirty="0" smtClean="0">
                <a:solidFill>
                  <a:schemeClr val="bg1"/>
                </a:solidFill>
              </a:rPr>
              <a:t>Ölçüleri</a:t>
            </a:r>
            <a:endParaRPr lang="tr-T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bg1"/>
                </a:solidFill>
              </a:rPr>
              <a:t>	Standart </a:t>
            </a:r>
            <a:r>
              <a:rPr lang="tr-TR" sz="2400" b="1" dirty="0">
                <a:solidFill>
                  <a:schemeClr val="bg1"/>
                </a:solidFill>
              </a:rPr>
              <a:t>Puanlar </a:t>
            </a:r>
            <a:r>
              <a:rPr lang="tr-TR" sz="2400" b="1" dirty="0" smtClean="0">
                <a:solidFill>
                  <a:schemeClr val="bg1"/>
                </a:solidFill>
              </a:rPr>
              <a:t>(z ve T Standart Puanları)</a:t>
            </a:r>
            <a:endParaRPr lang="tr-T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2400" b="1" dirty="0" smtClean="0">
                <a:solidFill>
                  <a:srgbClr val="FF0000"/>
                </a:solidFill>
              </a:rPr>
              <a:t>B) Yordamsal İstatistikler</a:t>
            </a:r>
            <a:endParaRPr lang="tr-TR" sz="2400" b="1" dirty="0">
              <a:solidFill>
                <a:srgbClr val="FF0000"/>
              </a:solidFill>
            </a:endParaRPr>
          </a:p>
          <a:p>
            <a:r>
              <a:rPr lang="tr-TR" sz="2400" b="1" dirty="0">
                <a:solidFill>
                  <a:schemeClr val="bg1"/>
                </a:solidFill>
              </a:rPr>
              <a:t>Hipotez </a:t>
            </a:r>
            <a:r>
              <a:rPr lang="tr-TR" sz="2400" b="1" dirty="0" smtClean="0">
                <a:solidFill>
                  <a:schemeClr val="bg1"/>
                </a:solidFill>
              </a:rPr>
              <a:t>Testleri </a:t>
            </a:r>
            <a:endParaRPr lang="tr-TR" sz="2400" b="1" dirty="0">
              <a:solidFill>
                <a:schemeClr val="bg1"/>
              </a:solidFill>
            </a:endParaRPr>
          </a:p>
          <a:p>
            <a:r>
              <a:rPr lang="tr-TR" sz="2400" b="1" dirty="0" smtClean="0">
                <a:solidFill>
                  <a:schemeClr val="bg1"/>
                </a:solidFill>
              </a:rPr>
              <a:t>1. Parametrik Testler: a)Korelasyon    b)t-Testi    c)ANOVA</a:t>
            </a:r>
          </a:p>
          <a:p>
            <a:r>
              <a:rPr lang="tr-TR" sz="2400" b="1" dirty="0" smtClean="0">
                <a:solidFill>
                  <a:schemeClr val="bg1"/>
                </a:solidFill>
              </a:rPr>
              <a:t>2. Parametrik </a:t>
            </a:r>
            <a:r>
              <a:rPr lang="tr-TR" sz="2400" b="1" dirty="0">
                <a:solidFill>
                  <a:schemeClr val="bg1"/>
                </a:solidFill>
              </a:rPr>
              <a:t>Olmayan </a:t>
            </a:r>
            <a:r>
              <a:rPr lang="tr-TR" sz="2400" b="1" dirty="0" smtClean="0">
                <a:solidFill>
                  <a:schemeClr val="bg1"/>
                </a:solidFill>
              </a:rPr>
              <a:t>Testler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9751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3" y="188640"/>
            <a:ext cx="8594837" cy="595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6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80596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9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tr-TR" sz="3200" b="1" dirty="0" err="1" smtClean="0">
                <a:solidFill>
                  <a:schemeClr val="bg1"/>
                </a:solidFill>
              </a:rPr>
              <a:t>Merkezİ</a:t>
            </a:r>
            <a:r>
              <a:rPr lang="tr-TR" sz="3200" b="1" dirty="0" smtClean="0">
                <a:solidFill>
                  <a:schemeClr val="bg1"/>
                </a:solidFill>
              </a:rPr>
              <a:t> </a:t>
            </a:r>
            <a:r>
              <a:rPr lang="tr-TR" sz="3200" b="1" dirty="0" err="1" smtClean="0">
                <a:solidFill>
                  <a:schemeClr val="bg1"/>
                </a:solidFill>
              </a:rPr>
              <a:t>Eğİlİm</a:t>
            </a:r>
            <a:r>
              <a:rPr lang="tr-TR" sz="3200" b="1" dirty="0" smtClean="0">
                <a:solidFill>
                  <a:schemeClr val="bg1"/>
                </a:solidFill>
              </a:rPr>
              <a:t> </a:t>
            </a:r>
            <a:r>
              <a:rPr lang="tr-TR" sz="3200" b="1" dirty="0">
                <a:solidFill>
                  <a:schemeClr val="bg1"/>
                </a:solidFill>
              </a:rPr>
              <a:t>(</a:t>
            </a:r>
            <a:r>
              <a:rPr lang="tr-TR" sz="3200" b="1" dirty="0" err="1" smtClean="0">
                <a:solidFill>
                  <a:schemeClr val="bg1"/>
                </a:solidFill>
              </a:rPr>
              <a:t>YIğIlma</a:t>
            </a:r>
            <a:r>
              <a:rPr lang="tr-TR" sz="3200" b="1" dirty="0">
                <a:solidFill>
                  <a:schemeClr val="bg1"/>
                </a:solidFill>
              </a:rPr>
              <a:t>) </a:t>
            </a:r>
            <a:r>
              <a:rPr lang="tr-TR" sz="3200" b="1" dirty="0" err="1" smtClean="0">
                <a:solidFill>
                  <a:schemeClr val="bg1"/>
                </a:solidFill>
              </a:rPr>
              <a:t>Ölçülerİ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-108520" y="1052736"/>
            <a:ext cx="9073008" cy="5805264"/>
          </a:xfrm>
        </p:spPr>
        <p:txBody>
          <a:bodyPr>
            <a:norm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Merkezi </a:t>
            </a:r>
            <a:r>
              <a:rPr lang="tr-TR" sz="2000" b="1" dirty="0" smtClean="0">
                <a:solidFill>
                  <a:srgbClr val="FF0000"/>
                </a:solidFill>
              </a:rPr>
              <a:t>Eğilim (Yığılma) </a:t>
            </a:r>
            <a:r>
              <a:rPr lang="tr-TR" sz="2000" b="1" dirty="0">
                <a:solidFill>
                  <a:srgbClr val="FF0000"/>
                </a:solidFill>
              </a:rPr>
              <a:t>Ölçüleri </a:t>
            </a:r>
            <a:r>
              <a:rPr lang="tr-TR" sz="2000" dirty="0">
                <a:solidFill>
                  <a:srgbClr val="FF0000"/>
                </a:solidFill>
              </a:rPr>
              <a:t>Merkezi </a:t>
            </a:r>
            <a:r>
              <a:rPr lang="tr-TR" sz="2000" dirty="0" smtClean="0">
                <a:solidFill>
                  <a:srgbClr val="FF0000"/>
                </a:solidFill>
              </a:rPr>
              <a:t>eğilime ulaşmak </a:t>
            </a:r>
            <a:r>
              <a:rPr lang="tr-TR" sz="2000" dirty="0">
                <a:solidFill>
                  <a:srgbClr val="FF0000"/>
                </a:solidFill>
              </a:rPr>
              <a:t>için bir </a:t>
            </a:r>
            <a:r>
              <a:rPr lang="tr-TR" sz="2000" dirty="0" smtClean="0">
                <a:solidFill>
                  <a:srgbClr val="FF0000"/>
                </a:solidFill>
              </a:rPr>
              <a:t>değişkeni oluşturan değerlerin </a:t>
            </a:r>
            <a:r>
              <a:rPr lang="tr-TR" sz="2000" dirty="0">
                <a:solidFill>
                  <a:srgbClr val="FF0000"/>
                </a:solidFill>
              </a:rPr>
              <a:t>merkez noktas› belirlenir ve de¤erlerin bu nokta </a:t>
            </a:r>
            <a:r>
              <a:rPr lang="tr-TR" sz="2000" dirty="0" smtClean="0">
                <a:solidFill>
                  <a:srgbClr val="FF0000"/>
                </a:solidFill>
              </a:rPr>
              <a:t>etrafındaki dağılımları </a:t>
            </a:r>
            <a:r>
              <a:rPr lang="tr-TR" sz="2000" dirty="0">
                <a:solidFill>
                  <a:srgbClr val="FF0000"/>
                </a:solidFill>
              </a:rPr>
              <a:t>betimlenir. </a:t>
            </a:r>
            <a:endParaRPr lang="tr-TR" sz="2000" dirty="0" smtClean="0">
              <a:solidFill>
                <a:srgbClr val="FF0000"/>
              </a:solidFill>
            </a:endParaRPr>
          </a:p>
          <a:p>
            <a:r>
              <a:rPr lang="tr-TR" sz="2000" dirty="0" smtClean="0">
                <a:solidFill>
                  <a:srgbClr val="FF0000"/>
                </a:solidFill>
              </a:rPr>
              <a:t>Merkezi eğilimi </a:t>
            </a:r>
            <a:r>
              <a:rPr lang="tr-TR" sz="2000" dirty="0">
                <a:solidFill>
                  <a:srgbClr val="FF0000"/>
                </a:solidFill>
              </a:rPr>
              <a:t>betimlemek için yayg›n olarak kullan›lan ölçümler </a:t>
            </a:r>
            <a:r>
              <a:rPr lang="tr-TR" sz="2000" dirty="0" smtClean="0">
                <a:solidFill>
                  <a:srgbClr val="FF0000"/>
                </a:solidFill>
              </a:rPr>
              <a:t>tepe değer </a:t>
            </a:r>
            <a:r>
              <a:rPr lang="tr-TR" sz="2000" dirty="0">
                <a:solidFill>
                  <a:srgbClr val="FF0000"/>
                </a:solidFill>
              </a:rPr>
              <a:t>(</a:t>
            </a:r>
            <a:r>
              <a:rPr lang="tr-TR" sz="2000" dirty="0" err="1">
                <a:solidFill>
                  <a:srgbClr val="FF0000"/>
                </a:solidFill>
              </a:rPr>
              <a:t>mod</a:t>
            </a:r>
            <a:r>
              <a:rPr lang="tr-TR" sz="2000" dirty="0">
                <a:solidFill>
                  <a:srgbClr val="FF0000"/>
                </a:solidFill>
              </a:rPr>
              <a:t>), ortanca (medyan) ve aritmetik </a:t>
            </a:r>
            <a:r>
              <a:rPr lang="tr-TR" sz="2000" dirty="0" smtClean="0">
                <a:solidFill>
                  <a:srgbClr val="FF0000"/>
                </a:solidFill>
              </a:rPr>
              <a:t>ortalamadır</a:t>
            </a:r>
            <a:r>
              <a:rPr lang="tr-TR" sz="2000" dirty="0">
                <a:solidFill>
                  <a:srgbClr val="FF0000"/>
                </a:solidFill>
              </a:rPr>
              <a:t>. </a:t>
            </a:r>
            <a:endParaRPr lang="tr-TR" sz="2000" dirty="0" smtClean="0">
              <a:solidFill>
                <a:srgbClr val="FF0000"/>
              </a:solidFill>
            </a:endParaRPr>
          </a:p>
          <a:p>
            <a:r>
              <a:rPr lang="tr-TR" sz="2000" dirty="0" smtClean="0">
                <a:solidFill>
                  <a:srgbClr val="FF0000"/>
                </a:solidFill>
              </a:rPr>
              <a:t>Bir </a:t>
            </a:r>
            <a:r>
              <a:rPr lang="tr-TR" sz="2000" dirty="0">
                <a:solidFill>
                  <a:srgbClr val="FF0000"/>
                </a:solidFill>
              </a:rPr>
              <a:t>veri diziliminde en </a:t>
            </a:r>
            <a:r>
              <a:rPr lang="tr-TR" sz="2000" dirty="0" smtClean="0">
                <a:solidFill>
                  <a:srgbClr val="FF0000"/>
                </a:solidFill>
              </a:rPr>
              <a:t>sık </a:t>
            </a:r>
            <a:r>
              <a:rPr lang="tr-TR" sz="2000" dirty="0">
                <a:solidFill>
                  <a:srgbClr val="FF0000"/>
                </a:solidFill>
              </a:rPr>
              <a:t>yinelenen </a:t>
            </a:r>
            <a:r>
              <a:rPr lang="tr-TR" sz="2000" b="1" dirty="0" smtClean="0">
                <a:solidFill>
                  <a:srgbClr val="FF0000"/>
                </a:solidFill>
              </a:rPr>
              <a:t>değer  </a:t>
            </a:r>
            <a:r>
              <a:rPr lang="tr-TR" sz="2000" b="1" dirty="0" err="1" smtClean="0">
                <a:solidFill>
                  <a:srgbClr val="FF0000"/>
                </a:solidFill>
              </a:rPr>
              <a:t>tepedeğer</a:t>
            </a:r>
            <a:r>
              <a:rPr lang="tr-TR" sz="2000" b="1" dirty="0" smtClean="0">
                <a:solidFill>
                  <a:srgbClr val="FF0000"/>
                </a:solidFill>
              </a:rPr>
              <a:t> (</a:t>
            </a:r>
            <a:r>
              <a:rPr lang="tr-TR" sz="2000" b="1" dirty="0" err="1" smtClean="0">
                <a:solidFill>
                  <a:srgbClr val="FF0000"/>
                </a:solidFill>
              </a:rPr>
              <a:t>mod</a:t>
            </a:r>
            <a:r>
              <a:rPr lang="tr-TR" sz="2000" b="1" dirty="0" smtClean="0">
                <a:solidFill>
                  <a:srgbClr val="FF0000"/>
                </a:solidFill>
              </a:rPr>
              <a:t>) </a:t>
            </a:r>
            <a:r>
              <a:rPr lang="tr-TR" sz="2000" dirty="0">
                <a:solidFill>
                  <a:srgbClr val="FF0000"/>
                </a:solidFill>
              </a:rPr>
              <a:t>olarak </a:t>
            </a:r>
            <a:r>
              <a:rPr lang="tr-TR" sz="2000" dirty="0" smtClean="0">
                <a:solidFill>
                  <a:srgbClr val="FF0000"/>
                </a:solidFill>
              </a:rPr>
              <a:t>adlandırılır. Örneğin </a:t>
            </a:r>
            <a:r>
              <a:rPr lang="tr-TR" sz="2000" dirty="0">
                <a:solidFill>
                  <a:srgbClr val="FF0000"/>
                </a:solidFill>
              </a:rPr>
              <a:t>3, 1, 3, 4, 6 ve 3 </a:t>
            </a:r>
            <a:r>
              <a:rPr lang="tr-TR" sz="2000" dirty="0" smtClean="0">
                <a:solidFill>
                  <a:srgbClr val="FF0000"/>
                </a:solidFill>
              </a:rPr>
              <a:t>şeklinde verilen </a:t>
            </a:r>
            <a:r>
              <a:rPr lang="tr-TR" sz="2000" dirty="0">
                <a:solidFill>
                  <a:srgbClr val="FF0000"/>
                </a:solidFill>
              </a:rPr>
              <a:t>puanlar </a:t>
            </a:r>
            <a:r>
              <a:rPr lang="tr-TR" sz="2000" dirty="0" smtClean="0">
                <a:solidFill>
                  <a:srgbClr val="FF0000"/>
                </a:solidFill>
              </a:rPr>
              <a:t>arasında tepe değer </a:t>
            </a:r>
            <a:r>
              <a:rPr lang="tr-TR" sz="2000" dirty="0">
                <a:solidFill>
                  <a:srgbClr val="FF0000"/>
                </a:solidFill>
              </a:rPr>
              <a:t>3’tür</a:t>
            </a:r>
            <a:r>
              <a:rPr lang="tr-TR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tr-TR" sz="2000" b="1" dirty="0">
                <a:solidFill>
                  <a:srgbClr val="FF0000"/>
                </a:solidFill>
              </a:rPr>
              <a:t>Ortanca</a:t>
            </a:r>
            <a:r>
              <a:rPr lang="tr-TR" sz="2000" dirty="0">
                <a:solidFill>
                  <a:srgbClr val="FF0000"/>
                </a:solidFill>
              </a:rPr>
              <a:t> küçükten </a:t>
            </a:r>
            <a:r>
              <a:rPr lang="tr-TR" sz="2000" dirty="0" smtClean="0">
                <a:solidFill>
                  <a:srgbClr val="FF0000"/>
                </a:solidFill>
              </a:rPr>
              <a:t>büyüğe doğru sıralanmış </a:t>
            </a:r>
            <a:r>
              <a:rPr lang="tr-TR" sz="2000" dirty="0">
                <a:solidFill>
                  <a:srgbClr val="FF0000"/>
                </a:solidFill>
              </a:rPr>
              <a:t>bir veri dizilimini tam ortadan ikiye </a:t>
            </a:r>
            <a:r>
              <a:rPr lang="tr-TR" sz="2000" dirty="0" smtClean="0">
                <a:solidFill>
                  <a:srgbClr val="FF0000"/>
                </a:solidFill>
              </a:rPr>
              <a:t>ayıran </a:t>
            </a:r>
            <a:r>
              <a:rPr lang="tr-TR" sz="2000" dirty="0">
                <a:solidFill>
                  <a:srgbClr val="FF0000"/>
                </a:solidFill>
              </a:rPr>
              <a:t>noktaya denk </a:t>
            </a:r>
            <a:r>
              <a:rPr lang="tr-TR" sz="2000" dirty="0" smtClean="0">
                <a:solidFill>
                  <a:srgbClr val="FF0000"/>
                </a:solidFill>
              </a:rPr>
              <a:t>düşen </a:t>
            </a:r>
            <a:r>
              <a:rPr lang="tr-TR" sz="2000" dirty="0">
                <a:solidFill>
                  <a:srgbClr val="FF0000"/>
                </a:solidFill>
              </a:rPr>
              <a:t>puand›r. Bir </a:t>
            </a:r>
            <a:r>
              <a:rPr lang="tr-TR" sz="2000" dirty="0" smtClean="0">
                <a:solidFill>
                  <a:srgbClr val="FF0000"/>
                </a:solidFill>
              </a:rPr>
              <a:t>başka deyişle değerler </a:t>
            </a:r>
            <a:r>
              <a:rPr lang="tr-TR" sz="2000" dirty="0">
                <a:solidFill>
                  <a:srgbClr val="FF0000"/>
                </a:solidFill>
              </a:rPr>
              <a:t>büyüklüklerine göre </a:t>
            </a:r>
            <a:r>
              <a:rPr lang="tr-TR" sz="2000" dirty="0" smtClean="0">
                <a:solidFill>
                  <a:srgbClr val="FF0000"/>
                </a:solidFill>
              </a:rPr>
              <a:t>sırallandıktan </a:t>
            </a:r>
            <a:r>
              <a:rPr lang="tr-TR" sz="2000" dirty="0">
                <a:solidFill>
                  <a:srgbClr val="FF0000"/>
                </a:solidFill>
              </a:rPr>
              <a:t>sonra yüksek notlarla </a:t>
            </a:r>
            <a:r>
              <a:rPr lang="tr-TR" sz="2000" dirty="0" smtClean="0">
                <a:solidFill>
                  <a:srgbClr val="FF0000"/>
                </a:solidFill>
              </a:rPr>
              <a:t>düşük </a:t>
            </a:r>
            <a:r>
              <a:rPr lang="tr-TR" sz="2000" dirty="0">
                <a:solidFill>
                  <a:srgbClr val="FF0000"/>
                </a:solidFill>
              </a:rPr>
              <a:t>notlar›n tam </a:t>
            </a:r>
            <a:r>
              <a:rPr lang="tr-TR" sz="2000" dirty="0" smtClean="0">
                <a:solidFill>
                  <a:srgbClr val="FF0000"/>
                </a:solidFill>
              </a:rPr>
              <a:t>ortasında </a:t>
            </a:r>
            <a:r>
              <a:rPr lang="tr-TR" sz="2000" dirty="0">
                <a:solidFill>
                  <a:srgbClr val="FF0000"/>
                </a:solidFill>
              </a:rPr>
              <a:t>kalan </a:t>
            </a:r>
            <a:r>
              <a:rPr lang="tr-TR" sz="2000" dirty="0" smtClean="0">
                <a:solidFill>
                  <a:srgbClr val="FF0000"/>
                </a:solidFill>
              </a:rPr>
              <a:t>katılımcının notu ortancayı </a:t>
            </a:r>
            <a:r>
              <a:rPr lang="tr-TR" sz="2000" dirty="0">
                <a:solidFill>
                  <a:srgbClr val="FF0000"/>
                </a:solidFill>
              </a:rPr>
              <a:t>verir. </a:t>
            </a:r>
            <a:endParaRPr lang="tr-TR" sz="2000" dirty="0" smtClean="0">
              <a:solidFill>
                <a:srgbClr val="FF0000"/>
              </a:solidFill>
            </a:endParaRPr>
          </a:p>
          <a:p>
            <a:r>
              <a:rPr lang="tr-TR" sz="2000" b="1" dirty="0">
                <a:solidFill>
                  <a:srgbClr val="FF0000"/>
                </a:solidFill>
              </a:rPr>
              <a:t>Aritmetik Ortalama </a:t>
            </a:r>
            <a:r>
              <a:rPr lang="tr-TR" sz="2000" dirty="0">
                <a:solidFill>
                  <a:srgbClr val="FF0000"/>
                </a:solidFill>
              </a:rPr>
              <a:t>ya da ortalama, bir veri dizilimindeki de¤erlerin </a:t>
            </a:r>
            <a:r>
              <a:rPr lang="tr-TR" sz="2000" dirty="0" smtClean="0">
                <a:solidFill>
                  <a:srgbClr val="FF0000"/>
                </a:solidFill>
              </a:rPr>
              <a:t>toplamının </a:t>
            </a:r>
            <a:r>
              <a:rPr lang="tr-TR" sz="2000" dirty="0">
                <a:solidFill>
                  <a:srgbClr val="FF0000"/>
                </a:solidFill>
              </a:rPr>
              <a:t>o dizilimdeki </a:t>
            </a:r>
            <a:r>
              <a:rPr lang="tr-TR" sz="2000" dirty="0" smtClean="0">
                <a:solidFill>
                  <a:srgbClr val="FF0000"/>
                </a:solidFill>
              </a:rPr>
              <a:t>değer sayısına </a:t>
            </a:r>
            <a:r>
              <a:rPr lang="tr-TR" sz="2000" dirty="0">
                <a:solidFill>
                  <a:srgbClr val="FF0000"/>
                </a:solidFill>
              </a:rPr>
              <a:t>bölünmesi ile </a:t>
            </a:r>
            <a:r>
              <a:rPr lang="tr-TR" sz="2000" dirty="0" smtClean="0">
                <a:solidFill>
                  <a:srgbClr val="FF0000"/>
                </a:solidFill>
              </a:rPr>
              <a:t>hesaplanır.</a:t>
            </a:r>
          </a:p>
          <a:p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>
                <a:solidFill>
                  <a:srgbClr val="FF0000"/>
                </a:solidFill>
              </a:rPr>
              <a:t>Öteki ölçümlere göre daha </a:t>
            </a:r>
            <a:r>
              <a:rPr lang="tr-TR" sz="2000" dirty="0" smtClean="0">
                <a:solidFill>
                  <a:srgbClr val="FF0000"/>
                </a:solidFill>
              </a:rPr>
              <a:t>tutarlıdır </a:t>
            </a:r>
            <a:r>
              <a:rPr lang="tr-TR" sz="2000" dirty="0">
                <a:solidFill>
                  <a:srgbClr val="FF0000"/>
                </a:solidFill>
              </a:rPr>
              <a:t>ve </a:t>
            </a:r>
            <a:r>
              <a:rPr lang="tr-TR" sz="2000" dirty="0" smtClean="0">
                <a:solidFill>
                  <a:srgbClr val="FF0000"/>
                </a:solidFill>
              </a:rPr>
              <a:t>araştırma </a:t>
            </a:r>
            <a:r>
              <a:rPr lang="tr-TR" sz="2000" dirty="0">
                <a:solidFill>
                  <a:srgbClr val="FF0000"/>
                </a:solidFill>
              </a:rPr>
              <a:t>raporlar›nda merkezi </a:t>
            </a:r>
            <a:r>
              <a:rPr lang="tr-TR" sz="2000" dirty="0" smtClean="0">
                <a:solidFill>
                  <a:srgbClr val="FF0000"/>
                </a:solidFill>
              </a:rPr>
              <a:t>eğilimi </a:t>
            </a:r>
            <a:r>
              <a:rPr lang="tr-TR" sz="2000" dirty="0">
                <a:solidFill>
                  <a:srgbClr val="FF0000"/>
                </a:solidFill>
              </a:rPr>
              <a:t>belirtmek için en çok </a:t>
            </a:r>
            <a:r>
              <a:rPr lang="tr-TR" sz="2000" dirty="0" smtClean="0">
                <a:solidFill>
                  <a:srgbClr val="FF0000"/>
                </a:solidFill>
              </a:rPr>
              <a:t>kullanılan </a:t>
            </a:r>
            <a:r>
              <a:rPr lang="tr-TR" sz="2000" dirty="0">
                <a:solidFill>
                  <a:srgbClr val="FF0000"/>
                </a:solidFill>
              </a:rPr>
              <a:t>ölçüm türüdür.</a:t>
            </a:r>
          </a:p>
        </p:txBody>
      </p:sp>
    </p:spTree>
    <p:extLst>
      <p:ext uri="{BB962C8B-B14F-4D97-AF65-F5344CB8AC3E}">
        <p14:creationId xmlns:p14="http://schemas.microsoft.com/office/powerpoint/2010/main" val="5814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89" y="260648"/>
            <a:ext cx="782218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6" y="4304502"/>
            <a:ext cx="7496135" cy="207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3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</a:rPr>
              <a:t>Merkezİ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Değİşkenlİk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(</a:t>
            </a:r>
            <a:r>
              <a:rPr lang="tr-TR" dirty="0" err="1" smtClean="0">
                <a:solidFill>
                  <a:schemeClr val="bg1"/>
                </a:solidFill>
              </a:rPr>
              <a:t>YayIlma</a:t>
            </a:r>
            <a:r>
              <a:rPr lang="tr-TR" dirty="0">
                <a:solidFill>
                  <a:schemeClr val="bg1"/>
                </a:solidFill>
              </a:rPr>
              <a:t>) </a:t>
            </a:r>
            <a:r>
              <a:rPr lang="tr-TR" dirty="0" err="1" smtClean="0">
                <a:solidFill>
                  <a:schemeClr val="bg1"/>
                </a:solidFill>
              </a:rPr>
              <a:t>Ölçülerİ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7924800" cy="4518248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Merkezi </a:t>
            </a:r>
            <a:r>
              <a:rPr lang="tr-TR" sz="2400" b="1" dirty="0" smtClean="0">
                <a:solidFill>
                  <a:srgbClr val="FF0000"/>
                </a:solidFill>
              </a:rPr>
              <a:t>değişim </a:t>
            </a:r>
            <a:r>
              <a:rPr lang="tr-TR" sz="2400" b="1" dirty="0">
                <a:solidFill>
                  <a:srgbClr val="FF0000"/>
                </a:solidFill>
              </a:rPr>
              <a:t>ölçüleri </a:t>
            </a:r>
            <a:r>
              <a:rPr lang="tr-TR" sz="2400" b="1" dirty="0" smtClean="0">
                <a:solidFill>
                  <a:srgbClr val="FF0000"/>
                </a:solidFill>
              </a:rPr>
              <a:t>çoğunlukla </a:t>
            </a:r>
            <a:r>
              <a:rPr lang="tr-TR" sz="2400" b="1" dirty="0">
                <a:solidFill>
                  <a:srgbClr val="FF0000"/>
                </a:solidFill>
              </a:rPr>
              <a:t>merkezi </a:t>
            </a:r>
            <a:r>
              <a:rPr lang="tr-TR" sz="2400" b="1" dirty="0" smtClean="0">
                <a:solidFill>
                  <a:srgbClr val="FF0000"/>
                </a:solidFill>
              </a:rPr>
              <a:t>eğilim </a:t>
            </a:r>
            <a:r>
              <a:rPr lang="tr-TR" sz="2400" b="1" dirty="0">
                <a:solidFill>
                  <a:srgbClr val="FF0000"/>
                </a:solidFill>
              </a:rPr>
              <a:t>ölçüleri ile birlikte verilmekte ve yorumlanmaktad›r. </a:t>
            </a:r>
            <a:endParaRPr lang="tr-TR" sz="2400" b="1" dirty="0" smtClean="0">
              <a:solidFill>
                <a:srgbClr val="FF0000"/>
              </a:solidFill>
            </a:endParaRPr>
          </a:p>
          <a:p>
            <a:r>
              <a:rPr lang="tr-TR" sz="2400" b="1" dirty="0" smtClean="0">
                <a:solidFill>
                  <a:srgbClr val="FF0000"/>
                </a:solidFill>
              </a:rPr>
              <a:t>Merkezi değişim, </a:t>
            </a:r>
            <a:r>
              <a:rPr lang="tr-TR" sz="2400" b="1" dirty="0">
                <a:solidFill>
                  <a:srgbClr val="FF0000"/>
                </a:solidFill>
              </a:rPr>
              <a:t>ölçme </a:t>
            </a:r>
            <a:r>
              <a:rPr lang="tr-TR" sz="2400" b="1" dirty="0" smtClean="0">
                <a:solidFill>
                  <a:srgbClr val="FF0000"/>
                </a:solidFill>
              </a:rPr>
              <a:t>sonuçlarının </a:t>
            </a:r>
            <a:r>
              <a:rPr lang="tr-TR" sz="2400" b="1" dirty="0">
                <a:solidFill>
                  <a:srgbClr val="FF0000"/>
                </a:solidFill>
              </a:rPr>
              <a:t>merkezi </a:t>
            </a:r>
            <a:r>
              <a:rPr lang="tr-TR" sz="2400" b="1" dirty="0" smtClean="0">
                <a:solidFill>
                  <a:srgbClr val="FF0000"/>
                </a:solidFill>
              </a:rPr>
              <a:t>eğilim etrafında nasıl </a:t>
            </a:r>
            <a:r>
              <a:rPr lang="tr-TR" sz="2400" b="1" dirty="0">
                <a:solidFill>
                  <a:srgbClr val="FF0000"/>
                </a:solidFill>
              </a:rPr>
              <a:t>bir </a:t>
            </a:r>
            <a:r>
              <a:rPr lang="tr-TR" sz="2400" b="1" dirty="0" smtClean="0">
                <a:solidFill>
                  <a:srgbClr val="FF0000"/>
                </a:solidFill>
              </a:rPr>
              <a:t>yaylıma gösterdiğine </a:t>
            </a:r>
            <a:r>
              <a:rPr lang="tr-TR" sz="2400" b="1" dirty="0">
                <a:solidFill>
                  <a:srgbClr val="FF0000"/>
                </a:solidFill>
              </a:rPr>
              <a:t>yönelik bilgi </a:t>
            </a:r>
            <a:r>
              <a:rPr lang="tr-TR" sz="2400" b="1" dirty="0" smtClean="0">
                <a:solidFill>
                  <a:srgbClr val="FF0000"/>
                </a:solidFill>
              </a:rPr>
              <a:t>verir.</a:t>
            </a:r>
          </a:p>
          <a:p>
            <a:r>
              <a:rPr lang="tr-TR" sz="2400" b="1" dirty="0">
                <a:solidFill>
                  <a:srgbClr val="FF0000"/>
                </a:solidFill>
              </a:rPr>
              <a:t>Merkezi </a:t>
            </a:r>
            <a:r>
              <a:rPr lang="tr-TR" sz="2400" b="1" dirty="0" smtClean="0">
                <a:solidFill>
                  <a:srgbClr val="FF0000"/>
                </a:solidFill>
              </a:rPr>
              <a:t>değişimi </a:t>
            </a:r>
            <a:r>
              <a:rPr lang="tr-TR" sz="2400" b="1" dirty="0">
                <a:solidFill>
                  <a:srgbClr val="FF0000"/>
                </a:solidFill>
              </a:rPr>
              <a:t>betimlemek için en </a:t>
            </a:r>
            <a:r>
              <a:rPr lang="tr-TR" sz="2400" b="1" dirty="0" smtClean="0">
                <a:solidFill>
                  <a:srgbClr val="FF0000"/>
                </a:solidFill>
              </a:rPr>
              <a:t>sık kullanılan değerler, </a:t>
            </a:r>
            <a:r>
              <a:rPr lang="tr-TR" sz="2400" b="1" dirty="0">
                <a:solidFill>
                  <a:srgbClr val="FF0000"/>
                </a:solidFill>
              </a:rPr>
              <a:t>dizi </a:t>
            </a:r>
            <a:r>
              <a:rPr lang="tr-TR" sz="2400" b="1" dirty="0" smtClean="0">
                <a:solidFill>
                  <a:srgbClr val="FF0000"/>
                </a:solidFill>
              </a:rPr>
              <a:t>genişliği </a:t>
            </a:r>
            <a:r>
              <a:rPr lang="tr-TR" sz="2400" b="1" dirty="0">
                <a:solidFill>
                  <a:srgbClr val="FF0000"/>
                </a:solidFill>
              </a:rPr>
              <a:t>ve standart sapmad›r. </a:t>
            </a:r>
            <a:endParaRPr lang="tr-TR" sz="2400" b="1" dirty="0" smtClean="0">
              <a:solidFill>
                <a:srgbClr val="FF0000"/>
              </a:solidFill>
            </a:endParaRPr>
          </a:p>
          <a:p>
            <a:r>
              <a:rPr lang="tr-TR" sz="2400" b="1" dirty="0">
                <a:solidFill>
                  <a:srgbClr val="FF0000"/>
                </a:solidFill>
              </a:rPr>
              <a:t>Dizi </a:t>
            </a:r>
            <a:r>
              <a:rPr lang="tr-TR" sz="2400" b="1" dirty="0" smtClean="0">
                <a:solidFill>
                  <a:srgbClr val="FF0000"/>
                </a:solidFill>
              </a:rPr>
              <a:t>genişliğii </a:t>
            </a:r>
            <a:r>
              <a:rPr lang="tr-TR" sz="2400" b="1" dirty="0">
                <a:solidFill>
                  <a:srgbClr val="FF0000"/>
                </a:solidFill>
              </a:rPr>
              <a:t>ya da </a:t>
            </a:r>
            <a:r>
              <a:rPr lang="tr-TR" sz="2400" b="1" dirty="0" smtClean="0">
                <a:solidFill>
                  <a:srgbClr val="FF0000"/>
                </a:solidFill>
              </a:rPr>
              <a:t>dağılım aralığı, </a:t>
            </a:r>
            <a:r>
              <a:rPr lang="tr-TR" sz="2400" b="1" dirty="0">
                <a:solidFill>
                  <a:srgbClr val="FF0000"/>
                </a:solidFill>
              </a:rPr>
              <a:t>bir veri dizisindeki en yüksek </a:t>
            </a:r>
            <a:r>
              <a:rPr lang="tr-TR" sz="2400" b="1" dirty="0" smtClean="0">
                <a:solidFill>
                  <a:srgbClr val="FF0000"/>
                </a:solidFill>
              </a:rPr>
              <a:t>değer </a:t>
            </a:r>
            <a:r>
              <a:rPr lang="tr-TR" sz="2400" b="1" dirty="0">
                <a:solidFill>
                  <a:srgbClr val="FF0000"/>
                </a:solidFill>
              </a:rPr>
              <a:t>ile en </a:t>
            </a:r>
            <a:r>
              <a:rPr lang="tr-TR" sz="2400" b="1" dirty="0" smtClean="0">
                <a:solidFill>
                  <a:srgbClr val="FF0000"/>
                </a:solidFill>
              </a:rPr>
              <a:t>düşük değer arasındaki </a:t>
            </a:r>
            <a:r>
              <a:rPr lang="tr-TR" sz="2400" b="1" dirty="0">
                <a:solidFill>
                  <a:srgbClr val="FF0000"/>
                </a:solidFill>
              </a:rPr>
              <a:t>farkt›r. Bir s›navdan </a:t>
            </a:r>
            <a:r>
              <a:rPr lang="tr-TR" sz="2400" b="1" dirty="0" smtClean="0">
                <a:solidFill>
                  <a:srgbClr val="FF0000"/>
                </a:solidFill>
              </a:rPr>
              <a:t>alınan </a:t>
            </a:r>
            <a:r>
              <a:rPr lang="tr-TR" sz="2400" b="1" dirty="0">
                <a:solidFill>
                  <a:srgbClr val="FF0000"/>
                </a:solidFill>
              </a:rPr>
              <a:t>en yüksek not 82, en </a:t>
            </a:r>
            <a:r>
              <a:rPr lang="tr-TR" sz="2400" b="1" dirty="0" smtClean="0">
                <a:solidFill>
                  <a:srgbClr val="FF0000"/>
                </a:solidFill>
              </a:rPr>
              <a:t>düşük </a:t>
            </a:r>
            <a:r>
              <a:rPr lang="tr-TR" sz="2400" b="1" dirty="0">
                <a:solidFill>
                  <a:srgbClr val="FF0000"/>
                </a:solidFill>
              </a:rPr>
              <a:t>not 60 ise dizi </a:t>
            </a:r>
            <a:r>
              <a:rPr lang="tr-TR" sz="2400" b="1" dirty="0" smtClean="0">
                <a:solidFill>
                  <a:srgbClr val="FF0000"/>
                </a:solidFill>
              </a:rPr>
              <a:t>genişliği </a:t>
            </a:r>
            <a:r>
              <a:rPr lang="tr-TR" sz="2400" b="1" dirty="0">
                <a:solidFill>
                  <a:srgbClr val="FF0000"/>
                </a:solidFill>
              </a:rPr>
              <a:t>22’dir.</a:t>
            </a:r>
          </a:p>
        </p:txBody>
      </p:sp>
    </p:spTree>
    <p:extLst>
      <p:ext uri="{BB962C8B-B14F-4D97-AF65-F5344CB8AC3E}">
        <p14:creationId xmlns:p14="http://schemas.microsoft.com/office/powerpoint/2010/main" val="31440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740339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3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20472" cy="632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0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>
                <a:solidFill>
                  <a:schemeClr val="bg1"/>
                </a:solidFill>
              </a:rPr>
              <a:t>Standart Puanlar </a:t>
            </a:r>
            <a:br>
              <a:rPr lang="tr-TR" sz="3200" b="1" dirty="0">
                <a:solidFill>
                  <a:schemeClr val="bg1"/>
                </a:solidFill>
              </a:rPr>
            </a:br>
            <a:endParaRPr lang="tr-T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761368" cy="34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539552" y="472514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Özetle, ham puanlar bireyin grup içerisindeki yeri ile ilgili bilgi vermezken, standart puanlar tam olarak grup içerisindeki yerini görmemizi </a:t>
            </a:r>
            <a:r>
              <a:rPr lang="tr-TR" sz="2400" b="1" dirty="0" smtClean="0">
                <a:solidFill>
                  <a:srgbClr val="FF0000"/>
                </a:solidFill>
              </a:rPr>
              <a:t>sağlar</a:t>
            </a:r>
            <a:r>
              <a:rPr lang="tr-TR" sz="2400" b="1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967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924800" cy="706090"/>
          </a:xfrm>
        </p:spPr>
        <p:txBody>
          <a:bodyPr/>
          <a:lstStyle/>
          <a:p>
            <a:r>
              <a:rPr lang="tr-TR" b="1" cap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 Standart Puanı</a:t>
            </a:r>
            <a:endParaRPr lang="tr-TR" b="1" cap="none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4846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1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75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75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75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43647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03948"/>
            <a:ext cx="8780010" cy="51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323528" y="719118"/>
            <a:ext cx="863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rgbClr val="FF0000"/>
                </a:solidFill>
              </a:rPr>
              <a:t>Parametrik Testlerin Karşılıkları Olan </a:t>
            </a:r>
            <a:r>
              <a:rPr lang="tr-TR" sz="2800" b="1" dirty="0" err="1" smtClean="0">
                <a:solidFill>
                  <a:srgbClr val="FF0000"/>
                </a:solidFill>
              </a:rPr>
              <a:t>Non</a:t>
            </a:r>
            <a:r>
              <a:rPr lang="tr-TR" sz="2800" b="1" dirty="0" smtClean="0">
                <a:solidFill>
                  <a:srgbClr val="FF0000"/>
                </a:solidFill>
              </a:rPr>
              <a:t>-parametrik Testler</a:t>
            </a:r>
            <a:endParaRPr lang="tr-T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Normal DağIlIm eğrİsİ</a:t>
            </a:r>
            <a:endParaRPr lang="tr-T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2493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39552" y="692696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b="1" dirty="0">
                <a:solidFill>
                  <a:srgbClr val="FF0000"/>
                </a:solidFill>
              </a:rPr>
              <a:t>B)Yordamsal İstatistikler</a:t>
            </a:r>
          </a:p>
          <a:p>
            <a:pPr>
              <a:buClrTx/>
            </a:pPr>
            <a:r>
              <a:rPr lang="tr-TR" sz="3200" b="1" dirty="0">
                <a:solidFill>
                  <a:schemeClr val="bg1"/>
                </a:solidFill>
              </a:rPr>
              <a:t>Hipotez Testi </a:t>
            </a:r>
          </a:p>
          <a:p>
            <a:pPr>
              <a:buClrTx/>
            </a:pPr>
            <a:r>
              <a:rPr lang="tr-TR" sz="3200" b="1" dirty="0">
                <a:solidFill>
                  <a:schemeClr val="bg1"/>
                </a:solidFill>
              </a:rPr>
              <a:t>Pratik Anlamlılık ve Etki Büyüklüğü</a:t>
            </a:r>
          </a:p>
          <a:p>
            <a:pPr>
              <a:buClrTx/>
            </a:pPr>
            <a:r>
              <a:rPr lang="tr-TR" sz="3200" b="1" dirty="0">
                <a:solidFill>
                  <a:schemeClr val="bg1"/>
                </a:solidFill>
              </a:rPr>
              <a:t>Parametrik ve Parametrik Olmayan </a:t>
            </a:r>
            <a:r>
              <a:rPr lang="tr-TR" sz="3200" b="1" dirty="0" smtClean="0">
                <a:solidFill>
                  <a:schemeClr val="bg1"/>
                </a:solidFill>
              </a:rPr>
              <a:t>Testler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8303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09600" y="404664"/>
            <a:ext cx="7924800" cy="5310336"/>
          </a:xfrm>
        </p:spPr>
        <p:txBody>
          <a:bodyPr/>
          <a:lstStyle/>
          <a:p>
            <a:pPr marL="0" indent="0">
              <a:buNone/>
            </a:pPr>
            <a:r>
              <a:rPr lang="tr-TR" sz="3200" b="1" dirty="0">
                <a:solidFill>
                  <a:schemeClr val="bg1"/>
                </a:solidFill>
              </a:rPr>
              <a:t>Yordamsal </a:t>
            </a:r>
            <a:r>
              <a:rPr lang="tr-TR" sz="3200" b="1" dirty="0" smtClean="0">
                <a:solidFill>
                  <a:schemeClr val="bg1"/>
                </a:solidFill>
              </a:rPr>
              <a:t>İstatistikler</a:t>
            </a:r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-Kısaca bu teknik belirlenmiş bir kesite bakılarak genel hakkında çıkarımda bulunmak demektir. Kestirimsel ya da çıkarımsal diye de bilinir.</a:t>
            </a:r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-Örneğin kadın ve erkeklerin mutluluk düzeylerini ölçen bir araştırmacı kendine bir örneklem seçer. Tüm evren hakkında bilgi sahibi olabilmek için yordama yapar. </a:t>
            </a:r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-Bunu yaparken dikkat edilmesi gereken şey anlamlılık düzeyidir. 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FF0000"/>
                </a:solidFill>
              </a:rPr>
              <a:t>-</a:t>
            </a:r>
            <a:r>
              <a:rPr lang="tr-TR" sz="2000" b="1" dirty="0" smtClean="0">
                <a:solidFill>
                  <a:srgbClr val="FF0000"/>
                </a:solidFill>
              </a:rPr>
              <a:t>Hata payı ise 0,05 </a:t>
            </a:r>
            <a:r>
              <a:rPr lang="tr-TR" sz="2000" b="1" dirty="0" err="1" smtClean="0">
                <a:solidFill>
                  <a:srgbClr val="FF0000"/>
                </a:solidFill>
              </a:rPr>
              <a:t>dir</a:t>
            </a:r>
            <a:r>
              <a:rPr lang="tr-TR" sz="2000" b="1" dirty="0" smtClean="0">
                <a:solidFill>
                  <a:srgbClr val="FF0000"/>
                </a:solidFill>
              </a:rPr>
              <a:t>. Yani eğer aynı çalışma, </a:t>
            </a:r>
            <a:r>
              <a:rPr lang="tr-TR" sz="2000" b="1" dirty="0">
                <a:solidFill>
                  <a:srgbClr val="FF0000"/>
                </a:solidFill>
              </a:rPr>
              <a:t>evrenden </a:t>
            </a:r>
            <a:r>
              <a:rPr lang="tr-TR" sz="2000" b="1" dirty="0" smtClean="0">
                <a:solidFill>
                  <a:srgbClr val="FF0000"/>
                </a:solidFill>
              </a:rPr>
              <a:t>alınan </a:t>
            </a:r>
            <a:r>
              <a:rPr lang="tr-TR" sz="2000" b="1" dirty="0">
                <a:solidFill>
                  <a:srgbClr val="FF0000"/>
                </a:solidFill>
              </a:rPr>
              <a:t>100 </a:t>
            </a:r>
            <a:r>
              <a:rPr lang="tr-TR" sz="2000" b="1" dirty="0" smtClean="0">
                <a:solidFill>
                  <a:srgbClr val="FF0000"/>
                </a:solidFill>
              </a:rPr>
              <a:t>farklı </a:t>
            </a:r>
            <a:r>
              <a:rPr lang="tr-TR" sz="2000" b="1" dirty="0">
                <a:solidFill>
                  <a:srgbClr val="FF0000"/>
                </a:solidFill>
              </a:rPr>
              <a:t>örneklem ile yeniden </a:t>
            </a:r>
            <a:r>
              <a:rPr lang="tr-TR" sz="2000" b="1" dirty="0" smtClean="0">
                <a:solidFill>
                  <a:srgbClr val="FF0000"/>
                </a:solidFill>
              </a:rPr>
              <a:t>gerçekleştirilirse, </a:t>
            </a:r>
            <a:r>
              <a:rPr lang="tr-TR" sz="2000" b="1" dirty="0">
                <a:solidFill>
                  <a:srgbClr val="FF0000"/>
                </a:solidFill>
              </a:rPr>
              <a:t>bunlar›n 95’inde benzer sonuçlara, sadece </a:t>
            </a:r>
            <a:r>
              <a:rPr lang="tr-TR" sz="2000" b="1" dirty="0" smtClean="0">
                <a:solidFill>
                  <a:srgbClr val="FF0000"/>
                </a:solidFill>
              </a:rPr>
              <a:t>beşinde farklı </a:t>
            </a:r>
            <a:r>
              <a:rPr lang="tr-TR" sz="2000" b="1" dirty="0">
                <a:solidFill>
                  <a:srgbClr val="FF0000"/>
                </a:solidFill>
              </a:rPr>
              <a:t>bir sonuca </a:t>
            </a:r>
            <a:r>
              <a:rPr lang="tr-TR" sz="2000" b="1" dirty="0" smtClean="0">
                <a:solidFill>
                  <a:srgbClr val="FF0000"/>
                </a:solidFill>
              </a:rPr>
              <a:t>ulaşılacaktır </a:t>
            </a:r>
            <a:r>
              <a:rPr lang="tr-TR" sz="2000" b="1" dirty="0">
                <a:solidFill>
                  <a:srgbClr val="FF0000"/>
                </a:solidFill>
              </a:rPr>
              <a:t>denilebilir. Bu </a:t>
            </a:r>
            <a:r>
              <a:rPr lang="tr-TR" sz="2000" b="1" dirty="0" smtClean="0">
                <a:solidFill>
                  <a:srgbClr val="FF0000"/>
                </a:solidFill>
              </a:rPr>
              <a:t>bağlamda </a:t>
            </a:r>
            <a:r>
              <a:rPr lang="tr-TR" sz="2000" b="1" dirty="0" err="1">
                <a:solidFill>
                  <a:srgbClr val="FF0000"/>
                </a:solidFill>
              </a:rPr>
              <a:t>yordamsal</a:t>
            </a:r>
            <a:r>
              <a:rPr lang="tr-TR" sz="2000" b="1" dirty="0">
                <a:solidFill>
                  <a:srgbClr val="FF0000"/>
                </a:solidFill>
              </a:rPr>
              <a:t> istatistiklerde 0.05 ve </a:t>
            </a:r>
            <a:r>
              <a:rPr lang="tr-TR" sz="2000" b="1" dirty="0" smtClean="0">
                <a:solidFill>
                  <a:srgbClr val="FF0000"/>
                </a:solidFill>
              </a:rPr>
              <a:t>altında anlamlılık değerleri gözlemlendiği </a:t>
            </a:r>
            <a:r>
              <a:rPr lang="tr-TR" sz="2000" b="1" dirty="0">
                <a:solidFill>
                  <a:srgbClr val="FF0000"/>
                </a:solidFill>
              </a:rPr>
              <a:t>zaman </a:t>
            </a:r>
            <a:r>
              <a:rPr lang="tr-TR" sz="2000" b="1" dirty="0" smtClean="0">
                <a:solidFill>
                  <a:srgbClr val="FF0000"/>
                </a:solidFill>
              </a:rPr>
              <a:t>karşılaştırılan değişkenler </a:t>
            </a:r>
            <a:r>
              <a:rPr lang="tr-TR" sz="2000" b="1" dirty="0">
                <a:solidFill>
                  <a:srgbClr val="FF0000"/>
                </a:solidFill>
              </a:rPr>
              <a:t>ya da gruplar </a:t>
            </a:r>
            <a:r>
              <a:rPr lang="tr-TR" sz="2000" b="1" dirty="0" smtClean="0">
                <a:solidFill>
                  <a:srgbClr val="FF0000"/>
                </a:solidFill>
              </a:rPr>
              <a:t>arasındaki farkın şans </a:t>
            </a:r>
            <a:r>
              <a:rPr lang="tr-TR" sz="2000" b="1" dirty="0">
                <a:solidFill>
                  <a:srgbClr val="FF0000"/>
                </a:solidFill>
              </a:rPr>
              <a:t>eseri </a:t>
            </a:r>
            <a:r>
              <a:rPr lang="tr-TR" sz="2000" b="1" dirty="0" smtClean="0">
                <a:solidFill>
                  <a:srgbClr val="FF0000"/>
                </a:solidFill>
              </a:rPr>
              <a:t>olmadığı; </a:t>
            </a:r>
            <a:r>
              <a:rPr lang="tr-TR" sz="2000" b="1" dirty="0">
                <a:solidFill>
                  <a:srgbClr val="FF0000"/>
                </a:solidFill>
              </a:rPr>
              <a:t>gözlemlenen </a:t>
            </a:r>
            <a:r>
              <a:rPr lang="tr-TR" sz="2000" b="1" dirty="0" smtClean="0">
                <a:solidFill>
                  <a:srgbClr val="FF0000"/>
                </a:solidFill>
              </a:rPr>
              <a:t>farkın </a:t>
            </a:r>
            <a:r>
              <a:rPr lang="tr-TR" sz="2000" b="1" dirty="0">
                <a:solidFill>
                  <a:srgbClr val="FF0000"/>
                </a:solidFill>
              </a:rPr>
              <a:t>istatistiksel olarak önemli bir fark </a:t>
            </a:r>
            <a:r>
              <a:rPr lang="tr-TR" sz="2000" b="1" dirty="0" smtClean="0">
                <a:solidFill>
                  <a:srgbClr val="FF0000"/>
                </a:solidFill>
              </a:rPr>
              <a:t>olduğu </a:t>
            </a:r>
            <a:r>
              <a:rPr lang="tr-TR" sz="2000" b="1" dirty="0">
                <a:solidFill>
                  <a:srgbClr val="FF0000"/>
                </a:solidFill>
              </a:rPr>
              <a:t>sonucuna </a:t>
            </a:r>
            <a:r>
              <a:rPr lang="tr-TR" sz="2000" b="1" dirty="0" smtClean="0">
                <a:solidFill>
                  <a:srgbClr val="FF0000"/>
                </a:solidFill>
              </a:rPr>
              <a:t>varılır </a:t>
            </a:r>
            <a:endParaRPr lang="tr-T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1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39552" y="213823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 smtClean="0">
                <a:solidFill>
                  <a:schemeClr val="bg1"/>
                </a:solidFill>
              </a:rPr>
              <a:t>Hipotez Testi</a:t>
            </a:r>
          </a:p>
          <a:p>
            <a:r>
              <a:rPr lang="tr-TR" sz="2400" dirty="0">
                <a:solidFill>
                  <a:srgbClr val="FF0000"/>
                </a:solidFill>
              </a:rPr>
              <a:t>Yordamsal </a:t>
            </a:r>
            <a:r>
              <a:rPr lang="tr-TR" sz="2400" dirty="0" smtClean="0">
                <a:solidFill>
                  <a:srgbClr val="FF0000"/>
                </a:solidFill>
              </a:rPr>
              <a:t>istatistiğin </a:t>
            </a:r>
            <a:r>
              <a:rPr lang="tr-TR" sz="2400" dirty="0">
                <a:solidFill>
                  <a:srgbClr val="FF0000"/>
                </a:solidFill>
              </a:rPr>
              <a:t>en </a:t>
            </a:r>
            <a:r>
              <a:rPr lang="tr-TR" sz="2400" dirty="0" smtClean="0">
                <a:solidFill>
                  <a:srgbClr val="FF0000"/>
                </a:solidFill>
              </a:rPr>
              <a:t>sık kullanılan </a:t>
            </a:r>
            <a:r>
              <a:rPr lang="tr-TR" sz="2400" dirty="0">
                <a:solidFill>
                  <a:srgbClr val="FF0000"/>
                </a:solidFill>
              </a:rPr>
              <a:t>türü hipotez testidir. Hipotez testinde </a:t>
            </a:r>
            <a:r>
              <a:rPr lang="tr-TR" sz="2400" dirty="0" smtClean="0">
                <a:solidFill>
                  <a:srgbClr val="FF0000"/>
                </a:solidFill>
              </a:rPr>
              <a:t>araştırma başlığında birtakım </a:t>
            </a:r>
            <a:r>
              <a:rPr lang="tr-TR" sz="2400" dirty="0">
                <a:solidFill>
                  <a:srgbClr val="FF0000"/>
                </a:solidFill>
              </a:rPr>
              <a:t>hipotezler (denenceler) </a:t>
            </a:r>
            <a:r>
              <a:rPr lang="tr-TR" sz="2400" dirty="0" smtClean="0">
                <a:solidFill>
                  <a:srgbClr val="FF0000"/>
                </a:solidFill>
              </a:rPr>
              <a:t>geliştirilir </a:t>
            </a:r>
            <a:r>
              <a:rPr lang="tr-TR" sz="2400" dirty="0">
                <a:solidFill>
                  <a:srgbClr val="FF0000"/>
                </a:solidFill>
              </a:rPr>
              <a:t>ve </a:t>
            </a:r>
            <a:r>
              <a:rPr lang="tr-TR" sz="2400" dirty="0" smtClean="0">
                <a:solidFill>
                  <a:srgbClr val="FF0000"/>
                </a:solidFill>
              </a:rPr>
              <a:t>yapılan </a:t>
            </a:r>
            <a:r>
              <a:rPr lang="tr-TR" sz="2400" dirty="0">
                <a:solidFill>
                  <a:srgbClr val="FF0000"/>
                </a:solidFill>
              </a:rPr>
              <a:t>istatistiksel testler </a:t>
            </a:r>
            <a:r>
              <a:rPr lang="tr-TR" sz="2400" dirty="0" smtClean="0">
                <a:solidFill>
                  <a:srgbClr val="FF0000"/>
                </a:solidFill>
              </a:rPr>
              <a:t>yardımı </a:t>
            </a:r>
            <a:r>
              <a:rPr lang="tr-TR" sz="2400" dirty="0">
                <a:solidFill>
                  <a:srgbClr val="FF0000"/>
                </a:solidFill>
              </a:rPr>
              <a:t>ile bu hipotezler denenir. </a:t>
            </a:r>
            <a:endParaRPr lang="tr-TR" sz="2400" dirty="0" smtClean="0">
              <a:solidFill>
                <a:srgbClr val="FF0000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Sistem 6 aşamalı işlemektedir.</a:t>
            </a:r>
          </a:p>
          <a:p>
            <a:endParaRPr lang="tr-T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63594"/>
            <a:ext cx="8712968" cy="328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02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80" y="1103406"/>
            <a:ext cx="8640960" cy="484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043608" y="40466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p Değeri (</a:t>
            </a:r>
            <a:r>
              <a:rPr lang="tr-TR" sz="2800" dirty="0" err="1" smtClean="0">
                <a:solidFill>
                  <a:srgbClr val="FF0000"/>
                </a:solidFill>
              </a:rPr>
              <a:t>probability</a:t>
            </a:r>
            <a:r>
              <a:rPr lang="tr-TR" sz="2800" dirty="0" smtClean="0">
                <a:solidFill>
                  <a:srgbClr val="FF0000"/>
                </a:solidFill>
              </a:rPr>
              <a:t>= olasılık)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323528" y="476672"/>
            <a:ext cx="8496944" cy="5598368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t-Testi</a:t>
            </a:r>
            <a:r>
              <a:rPr lang="tr-TR" sz="3600" b="1" dirty="0">
                <a:solidFill>
                  <a:srgbClr val="FF0000"/>
                </a:solidFill>
              </a:rPr>
              <a:t>: </a:t>
            </a:r>
            <a:endParaRPr lang="tr-TR" sz="3600" b="1" dirty="0" smtClean="0">
              <a:solidFill>
                <a:srgbClr val="FF0000"/>
              </a:solidFill>
            </a:endParaRPr>
          </a:p>
          <a:p>
            <a:r>
              <a:rPr lang="tr-TR" sz="2400" b="1" dirty="0" smtClean="0">
                <a:solidFill>
                  <a:srgbClr val="FF0000"/>
                </a:solidFill>
              </a:rPr>
              <a:t>t-Testi eşit aralıklı </a:t>
            </a:r>
            <a:r>
              <a:rPr lang="tr-TR" sz="2400" b="1" dirty="0">
                <a:solidFill>
                  <a:srgbClr val="FF0000"/>
                </a:solidFill>
              </a:rPr>
              <a:t>ya da </a:t>
            </a:r>
            <a:r>
              <a:rPr lang="tr-TR" sz="2400" b="1" dirty="0" smtClean="0">
                <a:solidFill>
                  <a:srgbClr val="FF0000"/>
                </a:solidFill>
              </a:rPr>
              <a:t>oranlı </a:t>
            </a:r>
            <a:r>
              <a:rPr lang="tr-TR" sz="2400" b="1" dirty="0">
                <a:solidFill>
                  <a:srgbClr val="FF0000"/>
                </a:solidFill>
              </a:rPr>
              <a:t>ölçüm düzeyinde olan ve normal </a:t>
            </a:r>
            <a:r>
              <a:rPr lang="tr-TR" sz="2400" b="1" dirty="0" smtClean="0">
                <a:solidFill>
                  <a:srgbClr val="FF0000"/>
                </a:solidFill>
              </a:rPr>
              <a:t>dağılım </a:t>
            </a:r>
            <a:r>
              <a:rPr lang="tr-TR" sz="2400" b="1" dirty="0">
                <a:solidFill>
                  <a:srgbClr val="FF0000"/>
                </a:solidFill>
              </a:rPr>
              <a:t>gösteren iki </a:t>
            </a:r>
            <a:r>
              <a:rPr lang="tr-TR" sz="2400" b="1" dirty="0" smtClean="0">
                <a:solidFill>
                  <a:srgbClr val="FF0000"/>
                </a:solidFill>
              </a:rPr>
              <a:t>değeri karşılaştırılabilen kullanılan yaygın </a:t>
            </a:r>
            <a:r>
              <a:rPr lang="tr-TR" sz="2400" b="1" dirty="0">
                <a:solidFill>
                  <a:srgbClr val="FF0000"/>
                </a:solidFill>
              </a:rPr>
              <a:t>bir test </a:t>
            </a:r>
            <a:r>
              <a:rPr lang="tr-TR" sz="2400" b="1" dirty="0" smtClean="0">
                <a:solidFill>
                  <a:srgbClr val="FF0000"/>
                </a:solidFill>
              </a:rPr>
              <a:t>türüdür.</a:t>
            </a:r>
          </a:p>
          <a:p>
            <a:r>
              <a:rPr lang="tr-TR" sz="2400" b="1" dirty="0">
                <a:solidFill>
                  <a:srgbClr val="FF0000"/>
                </a:solidFill>
              </a:rPr>
              <a:t>Test sonucun da t </a:t>
            </a:r>
            <a:r>
              <a:rPr lang="tr-TR" sz="2400" b="1" dirty="0" smtClean="0">
                <a:solidFill>
                  <a:srgbClr val="FF0000"/>
                </a:solidFill>
              </a:rPr>
              <a:t>değeri adı </a:t>
            </a:r>
            <a:r>
              <a:rPr lang="tr-TR" sz="2400" b="1" dirty="0">
                <a:solidFill>
                  <a:srgbClr val="FF0000"/>
                </a:solidFill>
              </a:rPr>
              <a:t>verilen istatistiksel </a:t>
            </a:r>
            <a:r>
              <a:rPr lang="tr-TR" sz="2400" b="1" dirty="0" smtClean="0">
                <a:solidFill>
                  <a:srgbClr val="FF0000"/>
                </a:solidFill>
              </a:rPr>
              <a:t>değer hesaplanır</a:t>
            </a:r>
            <a:r>
              <a:rPr lang="tr-TR" sz="2400" b="1" dirty="0">
                <a:solidFill>
                  <a:srgbClr val="FF0000"/>
                </a:solidFill>
              </a:rPr>
              <a:t>. </a:t>
            </a:r>
            <a:endParaRPr lang="tr-TR" sz="2400" b="1" dirty="0" smtClean="0">
              <a:solidFill>
                <a:srgbClr val="FF0000"/>
              </a:solidFill>
            </a:endParaRPr>
          </a:p>
          <a:p>
            <a:r>
              <a:rPr lang="tr-TR" sz="2400" b="1" dirty="0" smtClean="0">
                <a:solidFill>
                  <a:srgbClr val="FF0000"/>
                </a:solidFill>
              </a:rPr>
              <a:t>Bu değer, </a:t>
            </a:r>
            <a:r>
              <a:rPr lang="tr-TR" sz="2400" b="1" dirty="0">
                <a:solidFill>
                  <a:srgbClr val="FF0000"/>
                </a:solidFill>
              </a:rPr>
              <a:t>kat›l›mc› </a:t>
            </a:r>
            <a:r>
              <a:rPr lang="tr-TR" sz="2400" b="1" dirty="0" smtClean="0">
                <a:solidFill>
                  <a:srgbClr val="FF0000"/>
                </a:solidFill>
              </a:rPr>
              <a:t>sayısına </a:t>
            </a:r>
            <a:r>
              <a:rPr lang="tr-TR" sz="2400" b="1" dirty="0">
                <a:solidFill>
                  <a:srgbClr val="FF0000"/>
                </a:solidFill>
              </a:rPr>
              <a:t>ve seçilen </a:t>
            </a:r>
            <a:r>
              <a:rPr lang="tr-TR" sz="2400" b="1" dirty="0" smtClean="0">
                <a:solidFill>
                  <a:srgbClr val="FF0000"/>
                </a:solidFill>
              </a:rPr>
              <a:t>anlamlılık </a:t>
            </a:r>
            <a:r>
              <a:rPr lang="tr-TR" sz="2400" b="1" dirty="0">
                <a:solidFill>
                  <a:srgbClr val="FF0000"/>
                </a:solidFill>
              </a:rPr>
              <a:t>düzeyine göre belirlenen kritik </a:t>
            </a:r>
            <a:r>
              <a:rPr lang="tr-TR" sz="2400" b="1" dirty="0" smtClean="0">
                <a:solidFill>
                  <a:srgbClr val="FF0000"/>
                </a:solidFill>
              </a:rPr>
              <a:t>sıfırı aştığı zaman </a:t>
            </a:r>
            <a:r>
              <a:rPr lang="tr-TR" sz="2400" b="1" dirty="0">
                <a:solidFill>
                  <a:srgbClr val="FF0000"/>
                </a:solidFill>
              </a:rPr>
              <a:t>bulunan sonuç </a:t>
            </a:r>
            <a:r>
              <a:rPr lang="tr-TR" sz="2400" b="1" dirty="0" smtClean="0">
                <a:solidFill>
                  <a:srgbClr val="FF0000"/>
                </a:solidFill>
              </a:rPr>
              <a:t>anlamlılık </a:t>
            </a:r>
            <a:r>
              <a:rPr lang="tr-TR" sz="2400" b="1" dirty="0">
                <a:solidFill>
                  <a:srgbClr val="FF0000"/>
                </a:solidFill>
              </a:rPr>
              <a:t>ifade eder. </a:t>
            </a:r>
            <a:endParaRPr lang="tr-TR" sz="2400" b="1" dirty="0" smtClean="0">
              <a:solidFill>
                <a:srgbClr val="FF0000"/>
              </a:solidFill>
            </a:endParaRPr>
          </a:p>
          <a:p>
            <a:r>
              <a:rPr lang="tr-TR" sz="2400" b="1" dirty="0" smtClean="0">
                <a:solidFill>
                  <a:srgbClr val="FF0000"/>
                </a:solidFill>
              </a:rPr>
              <a:t>Örneğin</a:t>
            </a:r>
            <a:r>
              <a:rPr lang="tr-TR" sz="2400" b="1" dirty="0">
                <a:solidFill>
                  <a:srgbClr val="FF0000"/>
                </a:solidFill>
              </a:rPr>
              <a:t>, 20 </a:t>
            </a:r>
            <a:r>
              <a:rPr lang="tr-TR" sz="2400" b="1" dirty="0" smtClean="0">
                <a:solidFill>
                  <a:srgbClr val="FF0000"/>
                </a:solidFill>
              </a:rPr>
              <a:t>kişilik </a:t>
            </a:r>
            <a:r>
              <a:rPr lang="tr-TR" sz="2400" b="1" dirty="0">
                <a:solidFill>
                  <a:srgbClr val="FF0000"/>
                </a:solidFill>
              </a:rPr>
              <a:t>bir örneklemde, 0.05 </a:t>
            </a:r>
            <a:r>
              <a:rPr lang="tr-TR" sz="2400" b="1" dirty="0" smtClean="0">
                <a:solidFill>
                  <a:srgbClr val="FF0000"/>
                </a:solidFill>
              </a:rPr>
              <a:t>anlamlılık </a:t>
            </a:r>
            <a:r>
              <a:rPr lang="tr-TR" sz="2400" b="1" dirty="0">
                <a:solidFill>
                  <a:srgbClr val="FF0000"/>
                </a:solidFill>
              </a:rPr>
              <a:t>düzeyinde t </a:t>
            </a:r>
            <a:r>
              <a:rPr lang="tr-TR" sz="2400" b="1" dirty="0" smtClean="0">
                <a:solidFill>
                  <a:srgbClr val="FF0000"/>
                </a:solidFill>
              </a:rPr>
              <a:t>değerinin </a:t>
            </a:r>
            <a:r>
              <a:rPr lang="tr-TR" sz="2400" b="1" dirty="0">
                <a:solidFill>
                  <a:srgbClr val="FF0000"/>
                </a:solidFill>
              </a:rPr>
              <a:t>kritik </a:t>
            </a:r>
            <a:r>
              <a:rPr lang="tr-TR" sz="2400" b="1" dirty="0" smtClean="0">
                <a:solidFill>
                  <a:srgbClr val="FF0000"/>
                </a:solidFill>
              </a:rPr>
              <a:t>eşiği </a:t>
            </a:r>
            <a:r>
              <a:rPr lang="tr-TR" sz="2400" b="1" dirty="0">
                <a:solidFill>
                  <a:srgbClr val="FF0000"/>
                </a:solidFill>
              </a:rPr>
              <a:t>2.10’dur</a:t>
            </a:r>
            <a:r>
              <a:rPr lang="tr-TR" sz="2400" b="1" dirty="0" smtClean="0">
                <a:solidFill>
                  <a:srgbClr val="FF0000"/>
                </a:solidFill>
              </a:rPr>
              <a:t>. 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709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323528" y="548680"/>
            <a:ext cx="8568952" cy="5616624"/>
          </a:xfrm>
        </p:spPr>
        <p:txBody>
          <a:bodyPr>
            <a:normAutofit lnSpcReduction="10000"/>
          </a:bodyPr>
          <a:lstStyle/>
          <a:p>
            <a:r>
              <a:rPr lang="tr-TR" sz="3200" b="1" dirty="0">
                <a:solidFill>
                  <a:srgbClr val="FF0000"/>
                </a:solidFill>
              </a:rPr>
              <a:t>Üç tür t-testi </a:t>
            </a:r>
            <a:r>
              <a:rPr lang="tr-TR" sz="3200" b="1" dirty="0" smtClean="0">
                <a:solidFill>
                  <a:srgbClr val="FF0000"/>
                </a:solidFill>
              </a:rPr>
              <a:t>vardır: 1.Tek Örneklem, 2.Bağımlı Örneklem, 3.Bağımsız Örneklem için t-testi)</a:t>
            </a:r>
          </a:p>
          <a:p>
            <a:endParaRPr lang="tr-TR" sz="2800" b="1" dirty="0" smtClean="0">
              <a:solidFill>
                <a:srgbClr val="FF0000"/>
              </a:solidFill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1</a:t>
            </a:r>
            <a:r>
              <a:rPr lang="tr-TR" sz="2800" b="1" dirty="0">
                <a:solidFill>
                  <a:srgbClr val="FF0000"/>
                </a:solidFill>
              </a:rPr>
              <a:t>. Tek örneklem için </a:t>
            </a:r>
            <a:r>
              <a:rPr lang="tr-TR" sz="2800" b="1" dirty="0" smtClean="0">
                <a:solidFill>
                  <a:srgbClr val="FF0000"/>
                </a:solidFill>
              </a:rPr>
              <a:t>t-testi; (</a:t>
            </a:r>
            <a:r>
              <a:rPr lang="tr-TR" sz="2800" b="1" dirty="0" err="1" smtClean="0">
                <a:solidFill>
                  <a:srgbClr val="FF0000"/>
                </a:solidFill>
              </a:rPr>
              <a:t>One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Sample</a:t>
            </a:r>
            <a:r>
              <a:rPr lang="tr-TR" sz="2800" b="1" dirty="0" smtClean="0">
                <a:solidFill>
                  <a:srgbClr val="FF0000"/>
                </a:solidFill>
              </a:rPr>
              <a:t> t-Test)</a:t>
            </a:r>
            <a:r>
              <a:rPr lang="tr-TR" sz="18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tr-TR" sz="2400" b="1" dirty="0" smtClean="0">
                <a:solidFill>
                  <a:schemeClr val="bg1"/>
                </a:solidFill>
              </a:rPr>
              <a:t>Tek </a:t>
            </a:r>
            <a:r>
              <a:rPr lang="tr-TR" sz="2400" b="1" dirty="0">
                <a:solidFill>
                  <a:schemeClr val="bg1"/>
                </a:solidFill>
              </a:rPr>
              <a:t>bir örnekleme ait </a:t>
            </a:r>
            <a:r>
              <a:rPr lang="tr-TR" sz="2400" b="1" dirty="0" smtClean="0">
                <a:solidFill>
                  <a:schemeClr val="bg1"/>
                </a:solidFill>
              </a:rPr>
              <a:t>ortalamanın </a:t>
            </a:r>
            <a:r>
              <a:rPr lang="tr-TR" sz="2400" b="1" dirty="0">
                <a:solidFill>
                  <a:schemeClr val="bg1"/>
                </a:solidFill>
              </a:rPr>
              <a:t>tahmin edilen ya da bilinen evren </a:t>
            </a:r>
            <a:r>
              <a:rPr lang="tr-TR" sz="2400" b="1" dirty="0" smtClean="0">
                <a:solidFill>
                  <a:schemeClr val="bg1"/>
                </a:solidFill>
              </a:rPr>
              <a:t>ortalaması </a:t>
            </a:r>
            <a:r>
              <a:rPr lang="tr-TR" sz="2400" b="1" dirty="0">
                <a:solidFill>
                  <a:schemeClr val="bg1"/>
                </a:solidFill>
              </a:rPr>
              <a:t>ile </a:t>
            </a:r>
            <a:r>
              <a:rPr lang="tr-TR" sz="2400" b="1" dirty="0" smtClean="0">
                <a:solidFill>
                  <a:schemeClr val="bg1"/>
                </a:solidFill>
              </a:rPr>
              <a:t>karşılaştırılması amacıyla gerçekleştirilir. </a:t>
            </a:r>
          </a:p>
          <a:p>
            <a:r>
              <a:rPr lang="tr-TR" sz="2400" b="1" dirty="0" smtClean="0">
                <a:solidFill>
                  <a:schemeClr val="bg1"/>
                </a:solidFill>
              </a:rPr>
              <a:t>Örneğin </a:t>
            </a:r>
            <a:r>
              <a:rPr lang="tr-TR" sz="2400" b="1" dirty="0">
                <a:solidFill>
                  <a:schemeClr val="bg1"/>
                </a:solidFill>
              </a:rPr>
              <a:t>bir dershanede YGS’ye girecek olan </a:t>
            </a:r>
            <a:r>
              <a:rPr lang="tr-TR" sz="2400" b="1" dirty="0" smtClean="0">
                <a:solidFill>
                  <a:schemeClr val="bg1"/>
                </a:solidFill>
              </a:rPr>
              <a:t>öğrencilere </a:t>
            </a:r>
            <a:r>
              <a:rPr lang="tr-TR" sz="2400" b="1" dirty="0">
                <a:solidFill>
                  <a:schemeClr val="bg1"/>
                </a:solidFill>
              </a:rPr>
              <a:t>deneme s›nav› olarak 2011 </a:t>
            </a:r>
            <a:r>
              <a:rPr lang="tr-TR" sz="2400" b="1" dirty="0" smtClean="0">
                <a:solidFill>
                  <a:schemeClr val="bg1"/>
                </a:solidFill>
              </a:rPr>
              <a:t>yılı </a:t>
            </a:r>
            <a:r>
              <a:rPr lang="tr-TR" sz="2400" b="1" dirty="0">
                <a:solidFill>
                  <a:schemeClr val="bg1"/>
                </a:solidFill>
              </a:rPr>
              <a:t>YGS s›nav› aynen </a:t>
            </a:r>
            <a:r>
              <a:rPr lang="tr-TR" sz="2400" b="1" dirty="0" smtClean="0">
                <a:solidFill>
                  <a:schemeClr val="bg1"/>
                </a:solidFill>
              </a:rPr>
              <a:t>uygulansın</a:t>
            </a:r>
            <a:r>
              <a:rPr lang="tr-TR" sz="2400" b="1" dirty="0">
                <a:solidFill>
                  <a:schemeClr val="bg1"/>
                </a:solidFill>
              </a:rPr>
              <a:t>. </a:t>
            </a:r>
            <a:endParaRPr lang="tr-TR" sz="2400" b="1" dirty="0" smtClean="0">
              <a:solidFill>
                <a:schemeClr val="bg1"/>
              </a:solidFill>
            </a:endParaRPr>
          </a:p>
          <a:p>
            <a:r>
              <a:rPr lang="tr-TR" sz="2400" b="1" dirty="0" smtClean="0">
                <a:solidFill>
                  <a:schemeClr val="bg1"/>
                </a:solidFill>
              </a:rPr>
              <a:t>Tek </a:t>
            </a:r>
            <a:r>
              <a:rPr lang="tr-TR" sz="2400" b="1" dirty="0">
                <a:solidFill>
                  <a:schemeClr val="bg1"/>
                </a:solidFill>
              </a:rPr>
              <a:t>örneklem için t-testi </a:t>
            </a:r>
            <a:r>
              <a:rPr lang="tr-TR" sz="2400" b="1" dirty="0" smtClean="0">
                <a:solidFill>
                  <a:schemeClr val="bg1"/>
                </a:solidFill>
              </a:rPr>
              <a:t>yapılarak öğrencilerin sınav notları ortalaması, </a:t>
            </a:r>
            <a:r>
              <a:rPr lang="tr-TR" sz="2400" b="1" dirty="0">
                <a:solidFill>
                  <a:schemeClr val="bg1"/>
                </a:solidFill>
              </a:rPr>
              <a:t>2011 YGS Türkiye ortalamas› ile </a:t>
            </a:r>
            <a:r>
              <a:rPr lang="tr-TR" sz="2400" b="1" dirty="0" smtClean="0">
                <a:solidFill>
                  <a:schemeClr val="bg1"/>
                </a:solidFill>
              </a:rPr>
              <a:t>karşılaştırılabilir. </a:t>
            </a:r>
            <a:r>
              <a:rPr lang="tr-TR" sz="2400" b="1" dirty="0">
                <a:solidFill>
                  <a:schemeClr val="bg1"/>
                </a:solidFill>
              </a:rPr>
              <a:t>Böylece </a:t>
            </a:r>
            <a:r>
              <a:rPr lang="tr-TR" sz="2400" b="1" dirty="0" smtClean="0">
                <a:solidFill>
                  <a:schemeClr val="bg1"/>
                </a:solidFill>
              </a:rPr>
              <a:t>sınıfın </a:t>
            </a:r>
            <a:r>
              <a:rPr lang="tr-TR" sz="2400" b="1" dirty="0">
                <a:solidFill>
                  <a:schemeClr val="bg1"/>
                </a:solidFill>
              </a:rPr>
              <a:t>genel olarak Türkiye </a:t>
            </a:r>
            <a:r>
              <a:rPr lang="tr-TR" sz="2400" b="1" dirty="0" smtClean="0">
                <a:solidFill>
                  <a:schemeClr val="bg1"/>
                </a:solidFill>
              </a:rPr>
              <a:t>değerlerinden farklı bir başarı grafiği </a:t>
            </a:r>
            <a:r>
              <a:rPr lang="tr-TR" sz="2400" b="1" dirty="0">
                <a:solidFill>
                  <a:schemeClr val="bg1"/>
                </a:solidFill>
              </a:rPr>
              <a:t>gösterip </a:t>
            </a:r>
            <a:r>
              <a:rPr lang="tr-TR" sz="2400" b="1" dirty="0" smtClean="0">
                <a:solidFill>
                  <a:schemeClr val="bg1"/>
                </a:solidFill>
              </a:rPr>
              <a:t>göstermediği bulunabilir.</a:t>
            </a:r>
          </a:p>
        </p:txBody>
      </p:sp>
    </p:spTree>
    <p:extLst>
      <p:ext uri="{BB962C8B-B14F-4D97-AF65-F5344CB8AC3E}">
        <p14:creationId xmlns:p14="http://schemas.microsoft.com/office/powerpoint/2010/main" val="196418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323528" y="548680"/>
            <a:ext cx="8568952" cy="5616624"/>
          </a:xfrm>
        </p:spPr>
        <p:txBody>
          <a:bodyPr>
            <a:normAutofit/>
          </a:bodyPr>
          <a:lstStyle/>
          <a:p>
            <a:endParaRPr lang="tr-TR" sz="2800" b="1" dirty="0" smtClean="0">
              <a:solidFill>
                <a:schemeClr val="bg1"/>
              </a:solidFill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2. Bağımlı </a:t>
            </a:r>
            <a:r>
              <a:rPr lang="tr-TR" sz="2800" b="1" dirty="0">
                <a:solidFill>
                  <a:srgbClr val="FF0000"/>
                </a:solidFill>
              </a:rPr>
              <a:t>örneklemler için </a:t>
            </a:r>
            <a:r>
              <a:rPr lang="tr-TR" sz="2800" b="1" dirty="0" smtClean="0">
                <a:solidFill>
                  <a:srgbClr val="FF0000"/>
                </a:solidFill>
              </a:rPr>
              <a:t>t-testi; </a:t>
            </a:r>
          </a:p>
          <a:p>
            <a:r>
              <a:rPr lang="tr-TR" sz="2800" b="1" dirty="0" smtClean="0">
                <a:solidFill>
                  <a:srgbClr val="FF0000"/>
                </a:solidFill>
              </a:rPr>
              <a:t>(</a:t>
            </a:r>
            <a:r>
              <a:rPr lang="tr-TR" sz="2800" b="1" dirty="0" err="1" smtClean="0">
                <a:solidFill>
                  <a:srgbClr val="FF0000"/>
                </a:solidFill>
              </a:rPr>
              <a:t>Paired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Samples</a:t>
            </a:r>
            <a:r>
              <a:rPr lang="tr-TR" sz="2800" b="1" dirty="0" smtClean="0">
                <a:solidFill>
                  <a:srgbClr val="FF0000"/>
                </a:solidFill>
              </a:rPr>
              <a:t> t-Test)</a:t>
            </a:r>
          </a:p>
          <a:p>
            <a:r>
              <a:rPr lang="tr-TR" sz="2800" b="1" dirty="0" smtClean="0">
                <a:solidFill>
                  <a:schemeClr val="bg1"/>
                </a:solidFill>
              </a:rPr>
              <a:t>Tek </a:t>
            </a:r>
            <a:r>
              <a:rPr lang="tr-TR" sz="2800" b="1" dirty="0">
                <a:solidFill>
                  <a:schemeClr val="bg1"/>
                </a:solidFill>
              </a:rPr>
              <a:t>bir grubun iki </a:t>
            </a:r>
            <a:r>
              <a:rPr lang="tr-TR" sz="2800" b="1" dirty="0" smtClean="0">
                <a:solidFill>
                  <a:schemeClr val="bg1"/>
                </a:solidFill>
              </a:rPr>
              <a:t>farklı değişkenden aldığı puanları </a:t>
            </a:r>
            <a:r>
              <a:rPr lang="tr-TR" sz="2800" b="1" dirty="0">
                <a:solidFill>
                  <a:schemeClr val="bg1"/>
                </a:solidFill>
              </a:rPr>
              <a:t>ya da bir testin iki </a:t>
            </a:r>
            <a:r>
              <a:rPr lang="tr-TR" sz="2800" b="1" dirty="0" smtClean="0">
                <a:solidFill>
                  <a:schemeClr val="bg1"/>
                </a:solidFill>
              </a:rPr>
              <a:t>farkl</a:t>
            </a:r>
            <a:r>
              <a:rPr lang="tr-TR" sz="2800" b="1" dirty="0">
                <a:solidFill>
                  <a:schemeClr val="bg1"/>
                </a:solidFill>
              </a:rPr>
              <a:t>ı</a:t>
            </a:r>
            <a:r>
              <a:rPr lang="tr-TR" sz="2800" b="1" dirty="0" smtClean="0">
                <a:solidFill>
                  <a:schemeClr val="bg1"/>
                </a:solidFill>
              </a:rPr>
              <a:t> </a:t>
            </a:r>
            <a:r>
              <a:rPr lang="tr-TR" sz="2800" b="1" dirty="0">
                <a:solidFill>
                  <a:schemeClr val="bg1"/>
                </a:solidFill>
              </a:rPr>
              <a:t>zamanda </a:t>
            </a:r>
            <a:r>
              <a:rPr lang="tr-TR" sz="2800" b="1" dirty="0" smtClean="0">
                <a:solidFill>
                  <a:schemeClr val="bg1"/>
                </a:solidFill>
              </a:rPr>
              <a:t>uygulanmasından aldığı puanları karşılaştırmak </a:t>
            </a:r>
            <a:r>
              <a:rPr lang="tr-TR" sz="2800" b="1" dirty="0">
                <a:solidFill>
                  <a:schemeClr val="bg1"/>
                </a:solidFill>
              </a:rPr>
              <a:t>için </a:t>
            </a:r>
            <a:r>
              <a:rPr lang="tr-TR" sz="2800" b="1" dirty="0" smtClean="0">
                <a:solidFill>
                  <a:schemeClr val="bg1"/>
                </a:solidFill>
              </a:rPr>
              <a:t>kullanılır</a:t>
            </a:r>
            <a:r>
              <a:rPr lang="tr-TR" sz="2800" b="1" dirty="0">
                <a:solidFill>
                  <a:schemeClr val="bg1"/>
                </a:solidFill>
              </a:rPr>
              <a:t>. </a:t>
            </a:r>
            <a:endParaRPr lang="tr-TR" sz="2800" b="1" dirty="0" smtClean="0">
              <a:solidFill>
                <a:schemeClr val="bg1"/>
              </a:solidFill>
            </a:endParaRPr>
          </a:p>
          <a:p>
            <a:r>
              <a:rPr lang="tr-TR" sz="2800" b="1" dirty="0" smtClean="0">
                <a:solidFill>
                  <a:schemeClr val="bg1"/>
                </a:solidFill>
              </a:rPr>
              <a:t>Tek </a:t>
            </a:r>
            <a:r>
              <a:rPr lang="tr-TR" sz="2800" b="1" dirty="0">
                <a:solidFill>
                  <a:schemeClr val="bg1"/>
                </a:solidFill>
              </a:rPr>
              <a:t>bir grup üzerinde </a:t>
            </a:r>
            <a:r>
              <a:rPr lang="tr-TR" sz="2800" b="1" dirty="0" smtClean="0">
                <a:solidFill>
                  <a:schemeClr val="bg1"/>
                </a:solidFill>
              </a:rPr>
              <a:t>çalışıldığı </a:t>
            </a:r>
            <a:r>
              <a:rPr lang="tr-TR" sz="2800" b="1" dirty="0">
                <a:solidFill>
                  <a:schemeClr val="bg1"/>
                </a:solidFill>
              </a:rPr>
              <a:t>için serbestlik derecesi yine toplam </a:t>
            </a:r>
            <a:r>
              <a:rPr lang="tr-TR" sz="2800" b="1" dirty="0" smtClean="0">
                <a:solidFill>
                  <a:schemeClr val="bg1"/>
                </a:solidFill>
              </a:rPr>
              <a:t>katılımcı sayısından </a:t>
            </a:r>
            <a:r>
              <a:rPr lang="tr-TR" sz="2800" b="1" dirty="0">
                <a:solidFill>
                  <a:schemeClr val="bg1"/>
                </a:solidFill>
              </a:rPr>
              <a:t>bir </a:t>
            </a:r>
            <a:r>
              <a:rPr lang="tr-TR" sz="2800" b="1" dirty="0" smtClean="0">
                <a:solidFill>
                  <a:schemeClr val="bg1"/>
                </a:solidFill>
              </a:rPr>
              <a:t>çıkartılarak </a:t>
            </a:r>
            <a:r>
              <a:rPr lang="tr-TR" sz="2800" b="1" dirty="0">
                <a:solidFill>
                  <a:schemeClr val="bg1"/>
                </a:solidFill>
              </a:rPr>
              <a:t>bulunur. </a:t>
            </a:r>
          </a:p>
        </p:txBody>
      </p:sp>
    </p:spTree>
    <p:extLst>
      <p:ext uri="{BB962C8B-B14F-4D97-AF65-F5344CB8AC3E}">
        <p14:creationId xmlns:p14="http://schemas.microsoft.com/office/powerpoint/2010/main" val="473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323528" y="548680"/>
            <a:ext cx="8568952" cy="5616624"/>
          </a:xfrm>
        </p:spPr>
        <p:txBody>
          <a:bodyPr>
            <a:normAutofit/>
          </a:bodyPr>
          <a:lstStyle/>
          <a:p>
            <a:endParaRPr lang="tr-TR" sz="2800" b="1" dirty="0" smtClean="0">
              <a:solidFill>
                <a:srgbClr val="FF0000"/>
              </a:solidFill>
            </a:endParaRPr>
          </a:p>
          <a:p>
            <a:r>
              <a:rPr lang="tr-TR" sz="2800" b="1" dirty="0" smtClean="0">
                <a:solidFill>
                  <a:srgbClr val="FF0000"/>
                </a:solidFill>
              </a:rPr>
              <a:t>3. Bağımsız </a:t>
            </a:r>
            <a:r>
              <a:rPr lang="tr-TR" sz="2800" b="1" dirty="0">
                <a:solidFill>
                  <a:srgbClr val="FF0000"/>
                </a:solidFill>
              </a:rPr>
              <a:t>örneklemler için </a:t>
            </a:r>
            <a:r>
              <a:rPr lang="tr-TR" sz="2800" b="1" dirty="0" smtClean="0">
                <a:solidFill>
                  <a:srgbClr val="FF0000"/>
                </a:solidFill>
              </a:rPr>
              <a:t>t-testi</a:t>
            </a:r>
            <a:r>
              <a:rPr lang="tr-TR" sz="1800" b="1" dirty="0" smtClean="0">
                <a:solidFill>
                  <a:srgbClr val="FF0000"/>
                </a:solidFill>
              </a:rPr>
              <a:t>; </a:t>
            </a:r>
          </a:p>
          <a:p>
            <a:r>
              <a:rPr lang="tr-TR" sz="2800" b="1" dirty="0" smtClean="0">
                <a:solidFill>
                  <a:srgbClr val="FF0000"/>
                </a:solidFill>
              </a:rPr>
              <a:t>(Independent </a:t>
            </a:r>
            <a:r>
              <a:rPr lang="tr-TR" sz="2800" b="1" dirty="0" err="1" smtClean="0">
                <a:solidFill>
                  <a:srgbClr val="FF0000"/>
                </a:solidFill>
              </a:rPr>
              <a:t>Samples</a:t>
            </a:r>
            <a:r>
              <a:rPr lang="tr-TR" sz="2800" b="1" dirty="0" smtClean="0">
                <a:solidFill>
                  <a:srgbClr val="FF0000"/>
                </a:solidFill>
              </a:rPr>
              <a:t> t-Test)</a:t>
            </a:r>
          </a:p>
          <a:p>
            <a:r>
              <a:rPr lang="tr-TR" sz="2600" b="1" dirty="0" smtClean="0">
                <a:solidFill>
                  <a:schemeClr val="bg1"/>
                </a:solidFill>
              </a:rPr>
              <a:t>Birbirinden bağımsız </a:t>
            </a:r>
            <a:r>
              <a:rPr lang="tr-TR" sz="2600" b="1" dirty="0">
                <a:solidFill>
                  <a:schemeClr val="bg1"/>
                </a:solidFill>
              </a:rPr>
              <a:t>iki grubun tek bir sürekli de¤iflken </a:t>
            </a:r>
            <a:r>
              <a:rPr lang="tr-TR" sz="2600" b="1" dirty="0" smtClean="0">
                <a:solidFill>
                  <a:schemeClr val="bg1"/>
                </a:solidFill>
              </a:rPr>
              <a:t>bağlamında karşılaştırılması </a:t>
            </a:r>
            <a:r>
              <a:rPr lang="tr-TR" sz="2600" b="1" dirty="0">
                <a:solidFill>
                  <a:schemeClr val="bg1"/>
                </a:solidFill>
              </a:rPr>
              <a:t>için </a:t>
            </a:r>
            <a:r>
              <a:rPr lang="tr-TR" sz="2600" b="1" dirty="0" smtClean="0">
                <a:solidFill>
                  <a:schemeClr val="bg1"/>
                </a:solidFill>
              </a:rPr>
              <a:t>gerçekleştirilir. </a:t>
            </a:r>
          </a:p>
          <a:p>
            <a:r>
              <a:rPr lang="tr-TR" sz="2600" b="1" dirty="0" smtClean="0">
                <a:solidFill>
                  <a:schemeClr val="bg1"/>
                </a:solidFill>
              </a:rPr>
              <a:t>Güçlü </a:t>
            </a:r>
            <a:r>
              <a:rPr lang="tr-TR" sz="2600" b="1" dirty="0">
                <a:solidFill>
                  <a:schemeClr val="bg1"/>
                </a:solidFill>
              </a:rPr>
              <a:t>bir test </a:t>
            </a:r>
            <a:r>
              <a:rPr lang="tr-TR" sz="2600" b="1" dirty="0" smtClean="0">
                <a:solidFill>
                  <a:schemeClr val="bg1"/>
                </a:solidFill>
              </a:rPr>
              <a:t>gerçekleştirebilmek </a:t>
            </a:r>
            <a:r>
              <a:rPr lang="tr-TR" sz="2600" b="1" dirty="0">
                <a:solidFill>
                  <a:schemeClr val="bg1"/>
                </a:solidFill>
              </a:rPr>
              <a:t>için </a:t>
            </a:r>
            <a:r>
              <a:rPr lang="tr-TR" sz="2600" b="1" dirty="0" smtClean="0">
                <a:solidFill>
                  <a:schemeClr val="bg1"/>
                </a:solidFill>
              </a:rPr>
              <a:t>karşılaştırılan </a:t>
            </a:r>
            <a:r>
              <a:rPr lang="tr-TR" sz="2600" b="1" dirty="0">
                <a:solidFill>
                  <a:schemeClr val="bg1"/>
                </a:solidFill>
              </a:rPr>
              <a:t>iki grubun da incelenen puan </a:t>
            </a:r>
            <a:r>
              <a:rPr lang="tr-TR" sz="2600" b="1" dirty="0" smtClean="0">
                <a:solidFill>
                  <a:schemeClr val="bg1"/>
                </a:solidFill>
              </a:rPr>
              <a:t>bağlamında </a:t>
            </a:r>
            <a:r>
              <a:rPr lang="tr-TR" sz="2600" b="1" u="sng" dirty="0">
                <a:solidFill>
                  <a:schemeClr val="bg1"/>
                </a:solidFill>
              </a:rPr>
              <a:t>normal bir </a:t>
            </a:r>
            <a:r>
              <a:rPr lang="tr-TR" sz="2600" b="1" u="sng" dirty="0" smtClean="0">
                <a:solidFill>
                  <a:schemeClr val="bg1"/>
                </a:solidFill>
              </a:rPr>
              <a:t>dağılım </a:t>
            </a:r>
            <a:r>
              <a:rPr lang="tr-TR" sz="2600" b="1" u="sng" dirty="0">
                <a:solidFill>
                  <a:schemeClr val="bg1"/>
                </a:solidFill>
              </a:rPr>
              <a:t>göstermesi </a:t>
            </a:r>
            <a:r>
              <a:rPr lang="tr-TR" sz="2600" b="1" dirty="0">
                <a:solidFill>
                  <a:schemeClr val="bg1"/>
                </a:solidFill>
              </a:rPr>
              <a:t>ve merkezi </a:t>
            </a:r>
            <a:r>
              <a:rPr lang="tr-TR" sz="2600" b="1" dirty="0" smtClean="0">
                <a:solidFill>
                  <a:schemeClr val="bg1"/>
                </a:solidFill>
              </a:rPr>
              <a:t>değişim </a:t>
            </a:r>
            <a:r>
              <a:rPr lang="tr-TR" sz="2600" b="1" dirty="0">
                <a:solidFill>
                  <a:schemeClr val="bg1"/>
                </a:solidFill>
              </a:rPr>
              <a:t>ölçümlerinin </a:t>
            </a:r>
            <a:r>
              <a:rPr lang="tr-TR" sz="2600" b="1" dirty="0" smtClean="0">
                <a:solidFill>
                  <a:schemeClr val="bg1"/>
                </a:solidFill>
              </a:rPr>
              <a:t>aşırı farklılık </a:t>
            </a:r>
            <a:r>
              <a:rPr lang="tr-TR" sz="2600" b="1" dirty="0">
                <a:solidFill>
                  <a:schemeClr val="bg1"/>
                </a:solidFill>
              </a:rPr>
              <a:t>göstermemesi </a:t>
            </a:r>
            <a:r>
              <a:rPr lang="tr-TR" sz="2600" b="1" dirty="0" smtClean="0">
                <a:solidFill>
                  <a:schemeClr val="bg1"/>
                </a:solidFill>
              </a:rPr>
              <a:t>beklenir. </a:t>
            </a:r>
          </a:p>
        </p:txBody>
      </p:sp>
    </p:spTree>
    <p:extLst>
      <p:ext uri="{BB962C8B-B14F-4D97-AF65-F5344CB8AC3E}">
        <p14:creationId xmlns:p14="http://schemas.microsoft.com/office/powerpoint/2010/main" val="473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19521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1025174" y="119675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</a:rPr>
              <a:t>t-Testi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>
          <a:xfrm>
            <a:off x="251520" y="1412776"/>
            <a:ext cx="8712968" cy="5112568"/>
          </a:xfrm>
        </p:spPr>
        <p:txBody>
          <a:bodyPr>
            <a:noAutofit/>
          </a:bodyPr>
          <a:lstStyle/>
          <a:p>
            <a:pPr algn="l"/>
            <a:r>
              <a:rPr lang="tr-TR" sz="2000" b="1" dirty="0" smtClean="0">
                <a:solidFill>
                  <a:srgbClr val="FF0000"/>
                </a:solidFill>
              </a:rPr>
              <a:t>Eğer bir araştırma yapıyorsak </a:t>
            </a:r>
            <a:r>
              <a:rPr lang="tr-TR" sz="2400" b="1" dirty="0" smtClean="0">
                <a:solidFill>
                  <a:srgbClr val="FF0000"/>
                </a:solidFill>
              </a:rPr>
              <a:t>edineceğimiz verileri güvenilir yollarla toplamamız </a:t>
            </a:r>
            <a:r>
              <a:rPr lang="tr-TR" sz="2400" b="1" dirty="0">
                <a:solidFill>
                  <a:srgbClr val="FF0000"/>
                </a:solidFill>
              </a:rPr>
              <a:t>gerekir. </a:t>
            </a:r>
            <a:endParaRPr lang="tr-TR" sz="2400" b="1" dirty="0" smtClean="0">
              <a:solidFill>
                <a:srgbClr val="FF0000"/>
              </a:solidFill>
            </a:endParaRPr>
          </a:p>
          <a:p>
            <a:pPr algn="l"/>
            <a:r>
              <a:rPr lang="tr-TR" sz="2400" b="1" dirty="0" smtClean="0">
                <a:solidFill>
                  <a:schemeClr val="bg1"/>
                </a:solidFill>
              </a:rPr>
              <a:t>Veri nedir?</a:t>
            </a:r>
          </a:p>
          <a:p>
            <a:pPr algn="l"/>
            <a:r>
              <a:rPr lang="tr-TR" sz="2400" b="1" dirty="0" smtClean="0">
                <a:solidFill>
                  <a:srgbClr val="FF0000"/>
                </a:solidFill>
              </a:rPr>
              <a:t>Veri</a:t>
            </a:r>
            <a:r>
              <a:rPr lang="tr-TR" sz="2400" b="1" dirty="0">
                <a:solidFill>
                  <a:srgbClr val="FF0000"/>
                </a:solidFill>
              </a:rPr>
              <a:t>, </a:t>
            </a:r>
            <a:r>
              <a:rPr lang="tr-TR" sz="2400" b="1" dirty="0" smtClean="0">
                <a:solidFill>
                  <a:srgbClr val="FF0000"/>
                </a:solidFill>
              </a:rPr>
              <a:t>araştırmanın merkezindeki </a:t>
            </a:r>
            <a:r>
              <a:rPr lang="tr-TR" sz="2400" b="1" dirty="0">
                <a:solidFill>
                  <a:srgbClr val="FF0000"/>
                </a:solidFill>
              </a:rPr>
              <a:t>nesne, olgu ya da bireylerden gözlem, </a:t>
            </a:r>
            <a:r>
              <a:rPr lang="tr-TR" sz="2400" b="1" dirty="0" smtClean="0">
                <a:solidFill>
                  <a:srgbClr val="FF0000"/>
                </a:solidFill>
              </a:rPr>
              <a:t>görüşme</a:t>
            </a:r>
            <a:r>
              <a:rPr lang="tr-TR" sz="2400" b="1" dirty="0">
                <a:solidFill>
                  <a:srgbClr val="FF0000"/>
                </a:solidFill>
              </a:rPr>
              <a:t>, anket, ölçek ya da deney gibi yöntemler </a:t>
            </a:r>
            <a:r>
              <a:rPr lang="tr-TR" sz="2400" b="1" dirty="0" smtClean="0">
                <a:solidFill>
                  <a:srgbClr val="FF0000"/>
                </a:solidFill>
              </a:rPr>
              <a:t>yardımıyla </a:t>
            </a:r>
            <a:r>
              <a:rPr lang="tr-TR" sz="2400" b="1" dirty="0">
                <a:solidFill>
                  <a:srgbClr val="FF0000"/>
                </a:solidFill>
              </a:rPr>
              <a:t>toplanan her türlü bilgiye verilen genel bir </a:t>
            </a:r>
            <a:r>
              <a:rPr lang="tr-TR" sz="2400" b="1" dirty="0" smtClean="0">
                <a:solidFill>
                  <a:srgbClr val="FF0000"/>
                </a:solidFill>
              </a:rPr>
              <a:t>addır</a:t>
            </a:r>
            <a:r>
              <a:rPr lang="tr-TR" sz="2400" b="1" dirty="0">
                <a:solidFill>
                  <a:srgbClr val="FF0000"/>
                </a:solidFill>
              </a:rPr>
              <a:t>. </a:t>
            </a:r>
            <a:endParaRPr lang="tr-TR" sz="2400" b="1" dirty="0" smtClean="0">
              <a:solidFill>
                <a:srgbClr val="FF0000"/>
              </a:solidFill>
            </a:endParaRPr>
          </a:p>
          <a:p>
            <a:pPr algn="l"/>
            <a:r>
              <a:rPr lang="tr-TR" sz="2400" b="1" dirty="0" smtClean="0">
                <a:solidFill>
                  <a:schemeClr val="bg1"/>
                </a:solidFill>
              </a:rPr>
              <a:t>Ne işimize yarar ?</a:t>
            </a:r>
          </a:p>
          <a:p>
            <a:pPr algn="l"/>
            <a:r>
              <a:rPr lang="tr-TR" sz="2400" b="1" dirty="0">
                <a:solidFill>
                  <a:srgbClr val="FF0000"/>
                </a:solidFill>
              </a:rPr>
              <a:t>V</a:t>
            </a:r>
            <a:r>
              <a:rPr lang="tr-TR" sz="2400" b="1" dirty="0" smtClean="0">
                <a:solidFill>
                  <a:srgbClr val="FF0000"/>
                </a:solidFill>
              </a:rPr>
              <a:t>eriler yardımıyla </a:t>
            </a:r>
            <a:r>
              <a:rPr lang="tr-TR" sz="2400" b="1" dirty="0">
                <a:solidFill>
                  <a:srgbClr val="FF0000"/>
                </a:solidFill>
              </a:rPr>
              <a:t>bazen </a:t>
            </a:r>
            <a:r>
              <a:rPr lang="tr-TR" sz="2400" b="1" dirty="0" smtClean="0">
                <a:solidFill>
                  <a:srgbClr val="FF0000"/>
                </a:solidFill>
              </a:rPr>
              <a:t>araştırdığımız </a:t>
            </a:r>
            <a:r>
              <a:rPr lang="tr-TR" sz="2400" b="1" dirty="0">
                <a:solidFill>
                  <a:srgbClr val="FF0000"/>
                </a:solidFill>
              </a:rPr>
              <a:t>konuya </a:t>
            </a:r>
            <a:r>
              <a:rPr lang="tr-TR" sz="2400" b="1" dirty="0" smtClean="0">
                <a:solidFill>
                  <a:srgbClr val="FF0000"/>
                </a:solidFill>
              </a:rPr>
              <a:t>ilişkin </a:t>
            </a:r>
            <a:r>
              <a:rPr lang="tr-TR" sz="2400" b="1" dirty="0">
                <a:solidFill>
                  <a:srgbClr val="FF0000"/>
                </a:solidFill>
              </a:rPr>
              <a:t>özellikleri mümkün </a:t>
            </a:r>
            <a:r>
              <a:rPr lang="tr-TR" sz="2400" b="1" dirty="0" smtClean="0">
                <a:solidFill>
                  <a:srgbClr val="FF0000"/>
                </a:solidFill>
              </a:rPr>
              <a:t>olduğu </a:t>
            </a:r>
            <a:r>
              <a:rPr lang="tr-TR" sz="2400" b="1" dirty="0">
                <a:solidFill>
                  <a:srgbClr val="FF0000"/>
                </a:solidFill>
              </a:rPr>
              <a:t>kadar </a:t>
            </a:r>
            <a:r>
              <a:rPr lang="tr-TR" sz="2400" b="1" dirty="0" smtClean="0">
                <a:solidFill>
                  <a:srgbClr val="FF0000"/>
                </a:solidFill>
              </a:rPr>
              <a:t>ayrıntılı </a:t>
            </a:r>
            <a:r>
              <a:rPr lang="tr-TR" sz="2400" b="1" dirty="0">
                <a:solidFill>
                  <a:srgbClr val="FF0000"/>
                </a:solidFill>
              </a:rPr>
              <a:t>bir biçimde betimlemeye </a:t>
            </a:r>
            <a:r>
              <a:rPr lang="tr-TR" sz="2400" b="1" dirty="0" smtClean="0">
                <a:solidFill>
                  <a:srgbClr val="FF0000"/>
                </a:solidFill>
              </a:rPr>
              <a:t>çalışır; </a:t>
            </a:r>
            <a:r>
              <a:rPr lang="tr-TR" sz="2400" b="1" dirty="0">
                <a:solidFill>
                  <a:srgbClr val="FF0000"/>
                </a:solidFill>
              </a:rPr>
              <a:t>bazen de evreni temsil </a:t>
            </a:r>
            <a:r>
              <a:rPr lang="tr-TR" sz="2400" b="1" dirty="0" smtClean="0">
                <a:solidFill>
                  <a:srgbClr val="FF0000"/>
                </a:solidFill>
              </a:rPr>
              <a:t>ettiği varsayılan </a:t>
            </a:r>
            <a:r>
              <a:rPr lang="tr-TR" sz="2400" b="1" dirty="0">
                <a:solidFill>
                  <a:srgbClr val="FF0000"/>
                </a:solidFill>
              </a:rPr>
              <a:t>örneklemlerden yola </a:t>
            </a:r>
            <a:r>
              <a:rPr lang="tr-TR" sz="2400" b="1" dirty="0" smtClean="0">
                <a:solidFill>
                  <a:srgbClr val="FF0000"/>
                </a:solidFill>
              </a:rPr>
              <a:t>çıkarak </a:t>
            </a:r>
            <a:r>
              <a:rPr lang="tr-TR" sz="2400" b="1" dirty="0">
                <a:solidFill>
                  <a:srgbClr val="FF0000"/>
                </a:solidFill>
              </a:rPr>
              <a:t>evren ile ilgili genellemelerde bulunuruz</a:t>
            </a:r>
            <a:r>
              <a:rPr lang="tr-TR" sz="2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Başlık 2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1080120"/>
          </a:xfrm>
        </p:spPr>
        <p:txBody>
          <a:bodyPr/>
          <a:lstStyle/>
          <a:p>
            <a:r>
              <a:rPr lang="tr-TR" sz="5400" b="1" dirty="0" smtClean="0">
                <a:solidFill>
                  <a:schemeClr val="bg1"/>
                </a:solidFill>
              </a:rPr>
              <a:t>GİRİŞ</a:t>
            </a:r>
            <a:endParaRPr lang="tr-T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81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4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51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9" y="1196752"/>
            <a:ext cx="8152474" cy="220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0" y="3540913"/>
            <a:ext cx="8005122" cy="298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484134" y="604801"/>
            <a:ext cx="741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2400" b="1" dirty="0" smtClean="0">
                <a:solidFill>
                  <a:srgbClr val="FF0000"/>
                </a:solidFill>
              </a:rPr>
              <a:t>VARYANS ANALİZİ = ANOVA = (</a:t>
            </a:r>
            <a:r>
              <a:rPr lang="tr-TR" sz="2400" b="1" dirty="0">
                <a:solidFill>
                  <a:srgbClr val="FF0000"/>
                </a:solidFill>
              </a:rPr>
              <a:t>F  TESTİ) </a:t>
            </a:r>
          </a:p>
        </p:txBody>
      </p:sp>
    </p:spTree>
    <p:extLst>
      <p:ext uri="{BB962C8B-B14F-4D97-AF65-F5344CB8AC3E}">
        <p14:creationId xmlns:p14="http://schemas.microsoft.com/office/powerpoint/2010/main" val="269903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25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Korelasyon (</a:t>
            </a:r>
            <a:r>
              <a:rPr lang="tr-TR" b="1" cap="none" dirty="0" smtClean="0">
                <a:solidFill>
                  <a:srgbClr val="FF0000"/>
                </a:solidFill>
              </a:rPr>
              <a:t>İlişki = Bağıntı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31386" cy="312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9120"/>
            <a:ext cx="8721577" cy="19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35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09600" y="332656"/>
            <a:ext cx="7924800" cy="5382344"/>
          </a:xfrm>
        </p:spPr>
        <p:txBody>
          <a:bodyPr/>
          <a:lstStyle/>
          <a:p>
            <a:endParaRPr lang="tr-TR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bg1"/>
                </a:solidFill>
              </a:rPr>
              <a:t>Pratik </a:t>
            </a:r>
            <a:r>
              <a:rPr lang="tr-TR" sz="2400" b="1" dirty="0">
                <a:solidFill>
                  <a:schemeClr val="bg1"/>
                </a:solidFill>
              </a:rPr>
              <a:t>Anlamlılık ve Etki </a:t>
            </a:r>
            <a:r>
              <a:rPr lang="tr-TR" sz="2400" b="1" dirty="0" smtClean="0">
                <a:solidFill>
                  <a:schemeClr val="bg1"/>
                </a:solidFill>
              </a:rPr>
              <a:t>Büyüklüğü</a:t>
            </a:r>
          </a:p>
          <a:p>
            <a:endParaRPr lang="tr-TR" sz="2400" b="1" dirty="0">
              <a:solidFill>
                <a:schemeClr val="bg1"/>
              </a:solidFill>
            </a:endParaRPr>
          </a:p>
          <a:p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8033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0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251520" y="764704"/>
            <a:ext cx="8496944" cy="5832648"/>
          </a:xfrm>
        </p:spPr>
        <p:txBody>
          <a:bodyPr>
            <a:normAutofit fontScale="92500"/>
          </a:bodyPr>
          <a:lstStyle/>
          <a:p>
            <a:r>
              <a:rPr lang="tr-TR" sz="3200" b="1" dirty="0" smtClean="0">
                <a:solidFill>
                  <a:schemeClr val="bg1"/>
                </a:solidFill>
              </a:rPr>
              <a:t>Parametrik </a:t>
            </a:r>
            <a:r>
              <a:rPr lang="tr-TR" sz="3200" b="1" dirty="0">
                <a:solidFill>
                  <a:schemeClr val="bg1"/>
                </a:solidFill>
              </a:rPr>
              <a:t>ve Parametrik Olmayan Testlerin Ayrımı</a:t>
            </a:r>
            <a:endParaRPr lang="tr-TR" sz="2800" dirty="0"/>
          </a:p>
          <a:p>
            <a:r>
              <a:rPr lang="tr-TR" sz="2400" dirty="0" smtClean="0">
                <a:solidFill>
                  <a:srgbClr val="FF0000"/>
                </a:solidFill>
              </a:rPr>
              <a:t>Yukarıda </a:t>
            </a:r>
            <a:r>
              <a:rPr lang="tr-TR" sz="2400" dirty="0">
                <a:solidFill>
                  <a:srgbClr val="FF0000"/>
                </a:solidFill>
              </a:rPr>
              <a:t>söz edilen testlerin hepsi parametrik testlerdir. </a:t>
            </a:r>
            <a:endParaRPr lang="tr-TR" sz="2400" dirty="0" smtClean="0">
              <a:solidFill>
                <a:srgbClr val="FF0000"/>
              </a:solidFill>
            </a:endParaRPr>
          </a:p>
          <a:p>
            <a:r>
              <a:rPr lang="tr-TR" sz="2400" dirty="0" smtClean="0">
                <a:solidFill>
                  <a:srgbClr val="FF0000"/>
                </a:solidFill>
              </a:rPr>
              <a:t>Parametrik </a:t>
            </a:r>
            <a:r>
              <a:rPr lang="tr-TR" sz="2400" dirty="0">
                <a:solidFill>
                  <a:srgbClr val="FF0000"/>
                </a:solidFill>
              </a:rPr>
              <a:t>testler istatistiksel olarak daha güçlü ve evrene daha genellenebilir sonuçlar verir. </a:t>
            </a:r>
            <a:endParaRPr lang="tr-TR" sz="2400" dirty="0" smtClean="0">
              <a:solidFill>
                <a:srgbClr val="FF0000"/>
              </a:solidFill>
            </a:endParaRPr>
          </a:p>
          <a:p>
            <a:r>
              <a:rPr lang="tr-TR" sz="2400" dirty="0" smtClean="0">
                <a:solidFill>
                  <a:srgbClr val="FF0000"/>
                </a:solidFill>
              </a:rPr>
              <a:t>Ancak </a:t>
            </a:r>
            <a:r>
              <a:rPr lang="tr-TR" sz="2400" dirty="0">
                <a:solidFill>
                  <a:srgbClr val="FF0000"/>
                </a:solidFill>
              </a:rPr>
              <a:t>bu testlerin </a:t>
            </a:r>
            <a:r>
              <a:rPr lang="tr-TR" sz="2400" dirty="0" smtClean="0">
                <a:solidFill>
                  <a:srgbClr val="FF0000"/>
                </a:solidFill>
              </a:rPr>
              <a:t>gerçekleştirilebilmesi </a:t>
            </a:r>
            <a:r>
              <a:rPr lang="tr-TR" sz="2400" dirty="0">
                <a:solidFill>
                  <a:srgbClr val="FF0000"/>
                </a:solidFill>
              </a:rPr>
              <a:t>için verilerin türü, merkezi </a:t>
            </a:r>
            <a:r>
              <a:rPr lang="tr-TR" sz="2400" dirty="0" smtClean="0">
                <a:solidFill>
                  <a:srgbClr val="FF0000"/>
                </a:solidFill>
              </a:rPr>
              <a:t>eğilimi</a:t>
            </a:r>
            <a:r>
              <a:rPr lang="tr-TR" sz="2400" dirty="0">
                <a:solidFill>
                  <a:srgbClr val="FF0000"/>
                </a:solidFill>
              </a:rPr>
              <a:t>, merkezi </a:t>
            </a:r>
            <a:r>
              <a:rPr lang="tr-TR" sz="2400" dirty="0" smtClean="0">
                <a:solidFill>
                  <a:srgbClr val="FF0000"/>
                </a:solidFill>
              </a:rPr>
              <a:t>yayılım </a:t>
            </a:r>
            <a:r>
              <a:rPr lang="tr-TR" sz="2400" dirty="0">
                <a:solidFill>
                  <a:srgbClr val="FF0000"/>
                </a:solidFill>
              </a:rPr>
              <a:t>ve evreni temsil edebilme gücü ile ilgili </a:t>
            </a:r>
            <a:r>
              <a:rPr lang="tr-TR" sz="2400" dirty="0" smtClean="0">
                <a:solidFill>
                  <a:srgbClr val="FF0000"/>
                </a:solidFill>
              </a:rPr>
              <a:t>birtakım </a:t>
            </a:r>
            <a:r>
              <a:rPr lang="tr-TR" sz="2400" dirty="0">
                <a:solidFill>
                  <a:srgbClr val="FF0000"/>
                </a:solidFill>
              </a:rPr>
              <a:t>ön </a:t>
            </a:r>
            <a:r>
              <a:rPr lang="tr-TR" sz="2400" dirty="0" smtClean="0">
                <a:solidFill>
                  <a:srgbClr val="FF0000"/>
                </a:solidFill>
              </a:rPr>
              <a:t>koşulların </a:t>
            </a:r>
            <a:r>
              <a:rPr lang="tr-TR" sz="2400" dirty="0">
                <a:solidFill>
                  <a:srgbClr val="FF0000"/>
                </a:solidFill>
              </a:rPr>
              <a:t>yerine </a:t>
            </a:r>
            <a:r>
              <a:rPr lang="tr-TR" sz="2400" dirty="0" smtClean="0">
                <a:solidFill>
                  <a:srgbClr val="FF0000"/>
                </a:solidFill>
              </a:rPr>
              <a:t>getirilmiş olması </a:t>
            </a:r>
            <a:r>
              <a:rPr lang="tr-TR" sz="2400" dirty="0">
                <a:solidFill>
                  <a:srgbClr val="FF0000"/>
                </a:solidFill>
              </a:rPr>
              <a:t>gerekir. </a:t>
            </a:r>
            <a:endParaRPr lang="tr-TR" sz="2400" dirty="0" smtClean="0">
              <a:solidFill>
                <a:srgbClr val="FF0000"/>
              </a:solidFill>
            </a:endParaRPr>
          </a:p>
          <a:p>
            <a:r>
              <a:rPr lang="tr-TR" sz="2400" dirty="0">
                <a:solidFill>
                  <a:srgbClr val="FF0000"/>
                </a:solidFill>
              </a:rPr>
              <a:t>Parametrik testlerde bulgu ve yorumlar, ortalamalar üzerinden </a:t>
            </a:r>
            <a:r>
              <a:rPr lang="tr-TR" sz="2400" dirty="0" smtClean="0">
                <a:solidFill>
                  <a:srgbClr val="FF0000"/>
                </a:solidFill>
              </a:rPr>
              <a:t>yapılırken </a:t>
            </a:r>
            <a:r>
              <a:rPr lang="tr-TR" sz="2400" dirty="0">
                <a:solidFill>
                  <a:srgbClr val="FF0000"/>
                </a:solidFill>
              </a:rPr>
              <a:t>parametrik olmayan testlerde </a:t>
            </a:r>
            <a:r>
              <a:rPr lang="tr-TR" sz="2400" dirty="0" smtClean="0">
                <a:solidFill>
                  <a:srgbClr val="FF0000"/>
                </a:solidFill>
              </a:rPr>
              <a:t>sıra ortalamaları </a:t>
            </a:r>
            <a:r>
              <a:rPr lang="tr-TR" sz="2400" dirty="0">
                <a:solidFill>
                  <a:srgbClr val="FF0000"/>
                </a:solidFill>
              </a:rPr>
              <a:t>üzerinden </a:t>
            </a:r>
            <a:r>
              <a:rPr lang="tr-TR" sz="2400" dirty="0" smtClean="0">
                <a:solidFill>
                  <a:srgbClr val="FF0000"/>
                </a:solidFill>
              </a:rPr>
              <a:t>yapılır.</a:t>
            </a:r>
          </a:p>
          <a:p>
            <a:r>
              <a:rPr lang="tr-TR" sz="2400" b="1" dirty="0" smtClean="0">
                <a:solidFill>
                  <a:srgbClr val="FF0000"/>
                </a:solidFill>
              </a:rPr>
              <a:t>Parametrik </a:t>
            </a:r>
            <a:r>
              <a:rPr lang="tr-TR" sz="2400" b="1" dirty="0">
                <a:solidFill>
                  <a:srgbClr val="FF0000"/>
                </a:solidFill>
              </a:rPr>
              <a:t>testler için </a:t>
            </a:r>
            <a:r>
              <a:rPr lang="tr-TR" sz="2400" b="1" dirty="0" smtClean="0">
                <a:solidFill>
                  <a:srgbClr val="FF0000"/>
                </a:solidFill>
              </a:rPr>
              <a:t>değişkenlerin </a:t>
            </a:r>
            <a:r>
              <a:rPr lang="tr-TR" sz="2400" b="1" dirty="0">
                <a:solidFill>
                  <a:srgbClr val="FF0000"/>
                </a:solidFill>
              </a:rPr>
              <a:t>normal </a:t>
            </a:r>
            <a:r>
              <a:rPr lang="tr-TR" sz="2400" b="1" dirty="0" smtClean="0">
                <a:solidFill>
                  <a:srgbClr val="FF0000"/>
                </a:solidFill>
              </a:rPr>
              <a:t>dağılım </a:t>
            </a:r>
            <a:r>
              <a:rPr lang="tr-TR" sz="2400" b="1" dirty="0">
                <a:solidFill>
                  <a:srgbClr val="FF0000"/>
                </a:solidFill>
              </a:rPr>
              <a:t>göstermesi </a:t>
            </a:r>
            <a:r>
              <a:rPr lang="tr-TR" sz="2400" b="1" dirty="0" smtClean="0">
                <a:solidFill>
                  <a:srgbClr val="FF0000"/>
                </a:solidFill>
              </a:rPr>
              <a:t>şartı aranmaktadır</a:t>
            </a:r>
            <a:r>
              <a:rPr lang="tr-TR" sz="2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Özellikle kalabalık </a:t>
            </a:r>
            <a:r>
              <a:rPr lang="tr-TR" sz="2400" dirty="0">
                <a:solidFill>
                  <a:srgbClr val="FF0000"/>
                </a:solidFill>
              </a:rPr>
              <a:t>örneklemlerde bu ön </a:t>
            </a:r>
            <a:r>
              <a:rPr lang="tr-TR" sz="2400" dirty="0" smtClean="0">
                <a:solidFill>
                  <a:srgbClr val="FF0000"/>
                </a:solidFill>
              </a:rPr>
              <a:t>şartın sağlanmas</a:t>
            </a:r>
            <a:r>
              <a:rPr lang="tr-TR" sz="2400" dirty="0">
                <a:solidFill>
                  <a:srgbClr val="FF0000"/>
                </a:solidFill>
              </a:rPr>
              <a:t>ı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tr-TR" sz="2400" dirty="0">
                <a:solidFill>
                  <a:srgbClr val="FF0000"/>
                </a:solidFill>
              </a:rPr>
              <a:t>daha kolay </a:t>
            </a:r>
            <a:r>
              <a:rPr lang="tr-TR" sz="2400" dirty="0" smtClean="0">
                <a:solidFill>
                  <a:srgbClr val="FF0000"/>
                </a:solidFill>
              </a:rPr>
              <a:t>olduğu </a:t>
            </a:r>
            <a:r>
              <a:rPr lang="tr-TR" sz="2400" dirty="0">
                <a:solidFill>
                  <a:srgbClr val="FF0000"/>
                </a:solidFill>
              </a:rPr>
              <a:t>için </a:t>
            </a:r>
            <a:r>
              <a:rPr lang="tr-TR" sz="2400" dirty="0" smtClean="0">
                <a:solidFill>
                  <a:srgbClr val="FF0000"/>
                </a:solidFill>
              </a:rPr>
              <a:t>çoğunlukla </a:t>
            </a:r>
            <a:r>
              <a:rPr lang="tr-TR" sz="2400" dirty="0">
                <a:solidFill>
                  <a:srgbClr val="FF0000"/>
                </a:solidFill>
              </a:rPr>
              <a:t>parametrik testler </a:t>
            </a:r>
            <a:r>
              <a:rPr lang="tr-TR" sz="2400" dirty="0" smtClean="0">
                <a:solidFill>
                  <a:srgbClr val="FF0000"/>
                </a:solidFill>
              </a:rPr>
              <a:t>uygulanmaktadır.</a:t>
            </a:r>
          </a:p>
        </p:txBody>
      </p:sp>
    </p:spTree>
    <p:extLst>
      <p:ext uri="{BB962C8B-B14F-4D97-AF65-F5344CB8AC3E}">
        <p14:creationId xmlns:p14="http://schemas.microsoft.com/office/powerpoint/2010/main" val="8864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03948"/>
            <a:ext cx="8780010" cy="51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323528" y="719118"/>
            <a:ext cx="863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rgbClr val="FF0000"/>
                </a:solidFill>
              </a:rPr>
              <a:t>Parametrik Testlerin Karşılıkları Olan </a:t>
            </a:r>
            <a:r>
              <a:rPr lang="tr-TR" sz="2800" b="1" dirty="0" err="1" smtClean="0">
                <a:solidFill>
                  <a:srgbClr val="FF0000"/>
                </a:solidFill>
              </a:rPr>
              <a:t>Non</a:t>
            </a:r>
            <a:r>
              <a:rPr lang="tr-TR" sz="2800" b="1" dirty="0" smtClean="0">
                <a:solidFill>
                  <a:srgbClr val="FF0000"/>
                </a:solidFill>
              </a:rPr>
              <a:t>-parametrik Testler</a:t>
            </a:r>
            <a:endParaRPr lang="tr-T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9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693719" y="623454"/>
            <a:ext cx="6851614" cy="5209310"/>
          </a:xfrm>
        </p:spPr>
        <p:txBody>
          <a:bodyPr anchor="ctr">
            <a:normAutofit/>
          </a:bodyPr>
          <a:lstStyle/>
          <a:p>
            <a:pPr algn="ctr"/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NİTEL VERİ ÇÖZÜMLEME TEKNİKLERİ</a:t>
            </a: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568695"/>
            <a:ext cx="6378425" cy="71978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NİTEL VERİ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TEKNİKLERİ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44694" y="1510148"/>
            <a:ext cx="6686550" cy="5056909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Nicel verilerle 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gerçekleştirilen </a:t>
            </a:r>
            <a:r>
              <a:rPr lang="tr-TR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çözümlemeler veri toplama süreci bittikten sonra 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gerçekleştirilmektedir</a:t>
            </a:r>
            <a:r>
              <a:rPr lang="tr-TR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28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Nitel </a:t>
            </a:r>
            <a:r>
              <a:rPr lang="tr-TR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çözümlemesinde ise çözümleme ve veri toplama süreci birlikte devam eder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Nitel araştırmalarda </a:t>
            </a:r>
            <a:r>
              <a:rPr lang="tr-TR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toplama ve çözümlemenin beraberce 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gerçekleştiği yargısın</a:t>
            </a:r>
            <a:r>
              <a:rPr lang="tr-TR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nitel analiz ile ilgili 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şu </a:t>
            </a:r>
            <a:r>
              <a:rPr lang="tr-TR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 </a:t>
            </a:r>
            <a:r>
              <a:rPr lang="tr-TR" sz="2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gerçeğe dayandırır :</a:t>
            </a:r>
          </a:p>
          <a:p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804223"/>
            <a:ext cx="6378425" cy="71978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NİTEL VERİ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TEKNİKLERİ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981201"/>
            <a:ext cx="6686550" cy="4138245"/>
          </a:xfrm>
        </p:spPr>
        <p:txBody>
          <a:bodyPr>
            <a:normAutofit lnSpcReduction="10000"/>
          </a:bodyPr>
          <a:lstStyle/>
          <a:p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Veri toplarken 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araştırmacı 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takım kısa 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 tutar. </a:t>
            </a:r>
            <a:endParaRPr lang="tr-TR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notlarda toplanan verilere yönelik bireysel tutum, yorum ve tepkilerini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kayıt altına alır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Yani araştırmacının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ile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etkileşimi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başlı başına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veri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kaynağına dönüşür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804223"/>
            <a:ext cx="6378425" cy="71978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NİTEL VERİ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TEKNİKLERİ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64022" y="1460696"/>
            <a:ext cx="7061464" cy="3976254"/>
          </a:xfrm>
        </p:spPr>
        <p:txBody>
          <a:bodyPr>
            <a:normAutofit fontScale="85000" lnSpcReduction="10000"/>
          </a:bodyPr>
          <a:lstStyle/>
          <a:p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Araştırmacı 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toplamakta 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olduğu 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 üzerinde 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yansıtma 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yapar. </a:t>
            </a:r>
            <a:endParaRPr lang="tr-TR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 üzerinde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ayrıntılı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düşünür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mevcut duruma göre eklemesi ya 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değişiklik yapması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gereken süreçlere karar vermeye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çalışır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Hatta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toplama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sırasındaki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deneyimlerine göre yöntem ya 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uygulamalarının sırasını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biçimini bile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değiştirebilir.</a:t>
            </a:r>
          </a:p>
        </p:txBody>
      </p:sp>
    </p:spTree>
    <p:extLst>
      <p:ext uri="{BB962C8B-B14F-4D97-AF65-F5344CB8AC3E}">
        <p14:creationId xmlns:p14="http://schemas.microsoft.com/office/powerpoint/2010/main" val="20724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804223"/>
            <a:ext cx="6378425" cy="71978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NİTEL VERİ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TEKNİKLERİ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3" y="1524002"/>
            <a:ext cx="6998159" cy="5237016"/>
          </a:xfrm>
        </p:spPr>
        <p:txBody>
          <a:bodyPr>
            <a:normAutofit fontScale="85000" lnSpcReduction="20000"/>
          </a:bodyPr>
          <a:lstStyle/>
          <a:p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Nitel 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çözümlemesinde doyum 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noktası yaşanana 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kadar veri toplama 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işlemi 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devam eder. </a:t>
            </a:r>
            <a:endParaRPr lang="tr-TR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nokta, yeni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katılımcıların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 da mevcut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katılımcılardan gelen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yeni verilerin o ana kadar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oluşmuş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olan veri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yapısına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hiçbir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şey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katmamaya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başladığı noktadır.</a:t>
            </a: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Doyum noktasına ulaşılıp ulaşılmadığına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vermek ve o ana kadar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toplanmış olan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verilerin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 amaçlarına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hizmet edip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etmediğini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görmek için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araştırmacının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toplanan verilere hâkim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olması,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hatta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birtakım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 çözümlemeleri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gerçekleştirmiş olması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gerekmektedir.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251520" y="404664"/>
            <a:ext cx="8712968" cy="6336704"/>
          </a:xfrm>
        </p:spPr>
        <p:txBody>
          <a:bodyPr>
            <a:noAutofit/>
          </a:bodyPr>
          <a:lstStyle/>
          <a:p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800" dirty="0" smtClean="0">
                <a:solidFill>
                  <a:schemeClr val="bg1"/>
                </a:solidFill>
              </a:rPr>
              <a:t>Araştırmanızı yaptınız verilerinizi topladınız şimdi ne yapacaksınız ?</a:t>
            </a:r>
          </a:p>
          <a:p>
            <a:pPr marL="0" indent="0">
              <a:buNone/>
            </a:pPr>
            <a:r>
              <a:rPr lang="tr-TR" sz="2800" dirty="0" smtClean="0"/>
              <a:t>-</a:t>
            </a:r>
            <a:r>
              <a:rPr lang="tr-TR" sz="2800" dirty="0" smtClean="0">
                <a:solidFill>
                  <a:srgbClr val="FF0000"/>
                </a:solidFill>
              </a:rPr>
              <a:t>Araştırma sorularına yanıt bulmanın </a:t>
            </a:r>
            <a:r>
              <a:rPr lang="tr-TR" sz="2800" dirty="0">
                <a:solidFill>
                  <a:srgbClr val="FF0000"/>
                </a:solidFill>
              </a:rPr>
              <a:t>en önemli </a:t>
            </a:r>
            <a:r>
              <a:rPr lang="tr-TR" sz="2800" dirty="0" smtClean="0">
                <a:solidFill>
                  <a:srgbClr val="FF0000"/>
                </a:solidFill>
              </a:rPr>
              <a:t>aşamalarından biri sağlıklı </a:t>
            </a:r>
            <a:r>
              <a:rPr lang="tr-TR" sz="2800" dirty="0">
                <a:solidFill>
                  <a:srgbClr val="FF0000"/>
                </a:solidFill>
              </a:rPr>
              <a:t>araç ve yöntemlerle </a:t>
            </a:r>
            <a:r>
              <a:rPr lang="tr-TR" sz="2800" dirty="0" smtClean="0">
                <a:solidFill>
                  <a:srgbClr val="FF0000"/>
                </a:solidFill>
              </a:rPr>
              <a:t>toplanmış </a:t>
            </a:r>
            <a:r>
              <a:rPr lang="tr-TR" sz="2800" dirty="0">
                <a:solidFill>
                  <a:srgbClr val="FF0000"/>
                </a:solidFill>
              </a:rPr>
              <a:t>olan verileri çözümlemektir. </a:t>
            </a:r>
            <a:endParaRPr lang="tr-TR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-Eğer sorularınıza cevap bulmak istiyorsanız veri çözümleme işlemini çok iyi bilmeniz şarttır.</a:t>
            </a:r>
          </a:p>
          <a:p>
            <a:pPr marL="0" indent="0"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-Verilerin </a:t>
            </a:r>
            <a:r>
              <a:rPr lang="tr-TR" sz="2800" dirty="0">
                <a:solidFill>
                  <a:srgbClr val="FF0000"/>
                </a:solidFill>
              </a:rPr>
              <a:t>çözümlenmesi f</a:t>
            </a:r>
            <a:r>
              <a:rPr lang="tr-TR" sz="2800" dirty="0" smtClean="0">
                <a:solidFill>
                  <a:srgbClr val="FF0000"/>
                </a:solidFill>
              </a:rPr>
              <a:t>arklı </a:t>
            </a:r>
            <a:r>
              <a:rPr lang="tr-TR" sz="2800" dirty="0">
                <a:solidFill>
                  <a:srgbClr val="FF0000"/>
                </a:solidFill>
              </a:rPr>
              <a:t>yöntemlerin birlikte </a:t>
            </a:r>
            <a:r>
              <a:rPr lang="tr-TR" sz="2800" dirty="0" smtClean="0">
                <a:solidFill>
                  <a:srgbClr val="FF0000"/>
                </a:solidFill>
              </a:rPr>
              <a:t>işe koşulmasını </a:t>
            </a:r>
            <a:r>
              <a:rPr lang="tr-TR" sz="2800" dirty="0">
                <a:solidFill>
                  <a:srgbClr val="FF0000"/>
                </a:solidFill>
              </a:rPr>
              <a:t>gerektiren kritik bir </a:t>
            </a:r>
            <a:r>
              <a:rPr lang="tr-TR" sz="2800" dirty="0" smtClean="0">
                <a:solidFill>
                  <a:srgbClr val="FF0000"/>
                </a:solidFill>
              </a:rPr>
              <a:t>süreçtir.</a:t>
            </a:r>
          </a:p>
        </p:txBody>
      </p:sp>
    </p:spTree>
    <p:extLst>
      <p:ext uri="{BB962C8B-B14F-4D97-AF65-F5344CB8AC3E}">
        <p14:creationId xmlns:p14="http://schemas.microsoft.com/office/powerpoint/2010/main" val="31484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637968"/>
            <a:ext cx="6378425" cy="71978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NİTEL VERİ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TEKNİKLERİ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357747"/>
            <a:ext cx="6686550" cy="5375562"/>
          </a:xfrm>
        </p:spPr>
        <p:txBody>
          <a:bodyPr>
            <a:normAutofit fontScale="92500"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Nitel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araştırmalarda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çözümleme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işlemi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bol miktarda cümle, ses ya da görseli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anlamlı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biçimde özetleyebilmek için sürekli bir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tekrar gerektiren yorucu bir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süreçtir.</a:t>
            </a: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Çoğunlukla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gözlem,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görüşme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odak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 görüşmesi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 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belgeden elde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edilen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veriler, kodlama yöntemi ile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anlamlı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parçalara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ayrılır, kavramsallaştırılır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bir ana fikir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oluşturulmaya çalışılır.</a:t>
            </a:r>
          </a:p>
        </p:txBody>
      </p:sp>
    </p:spTree>
    <p:extLst>
      <p:ext uri="{BB962C8B-B14F-4D97-AF65-F5344CB8AC3E}">
        <p14:creationId xmlns:p14="http://schemas.microsoft.com/office/powerpoint/2010/main" val="21450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679532"/>
            <a:ext cx="6378425" cy="71978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NİTEL VERİ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TEKNİKLERİ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2244439"/>
            <a:ext cx="6686550" cy="357447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bağlamda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nitel çözümlemeler,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farklı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ayrıntılı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yığınlarının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tekrar tekrar ve dikkatli bir biçimde incelenmesi sonucunda genel kavram ve temalara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ulaşılan tümevarımcı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yaklaşım içermektedir.</a:t>
            </a:r>
          </a:p>
          <a:p>
            <a:endParaRPr lang="tr-TR" sz="3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NİTEL VERİ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TEKNİKLERİ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108364"/>
            <a:ext cx="6686550" cy="518160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Standartlaşmış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analizi yöntemlerine nazaran daha fazla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yaratıcılık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esneklik gerektiren nitel çözümleme yöntemlerinde özellikle betimleme, analiz ve yorumlama yetileri büyük önem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taşımaktadırlar.</a:t>
            </a:r>
          </a:p>
          <a:p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Betimleme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toplanan verilerin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sorunu ile ilgili olarak ne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söylediğini ve genel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 hangi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sonuçları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ortaya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koyduğunu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belirtme sürecidir.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NİTEL VERİ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TEKNİKLERİ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385455"/>
            <a:ext cx="6686550" cy="426720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Analiz,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verilerde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açıkça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görülmeyen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temaların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 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sınıflamalar aracılığıyla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ortaya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çıkartılması,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temalar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arasındaki ilişkilerin açıklanması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sürecidir.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betimleme “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ne” sorusuna yanıt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verirken, analiz “neden” ve “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nasıl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sorularına açıklık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getirmektedir.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NİTEL VERİ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TEKNİKLERİ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496293"/>
            <a:ext cx="6686550" cy="4239491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Yorumlama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 alan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katılımcılar tarafından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dile getirilen ya 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katılımcılarda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gözlenen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durumların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anlama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geldiğini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belirtme sürecidir.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aşamada araştırmacının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öznel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bakışını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işe koşarak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gözlem ve ifadelerden bir anlam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çıkarması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söz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konusudur.</a:t>
            </a:r>
          </a:p>
          <a:p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98758" y="637968"/>
            <a:ext cx="6378425" cy="71978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NİTEL VERİ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TEKNİKLERİ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496293"/>
            <a:ext cx="6686550" cy="4572001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nedenle nitel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ortaya konan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bulguların zenginliği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araştırmacının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yorumlama yetisi 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bakış açısına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değişkenlik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gösterebilir.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Yani aynı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verilerden iki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farklı araştırmacı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 öznel yoruma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ulaşabilir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yöntemsel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bağlamda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güvenilir yollar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izlendiği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sürece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 yazına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farklı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geçerli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bakış açısı kazandırabilir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Çözümlemeye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Hazırlık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496293"/>
            <a:ext cx="6686550" cy="4572001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Nitel analizin ilk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aşamasında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verilerin dosya ve klasörler halinde örgütlenmesi gerekir.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Nitel araştırmada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toplanan veri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miktarı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 büyük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olduğu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organizasyon büyük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önem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taşımaktadır.</a:t>
            </a:r>
          </a:p>
        </p:txBody>
      </p:sp>
    </p:spTree>
    <p:extLst>
      <p:ext uri="{BB962C8B-B14F-4D97-AF65-F5344CB8AC3E}">
        <p14:creationId xmlns:p14="http://schemas.microsoft.com/office/powerpoint/2010/main" val="32458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Betimsel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Analiz ve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İçerik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496293"/>
            <a:ext cx="7124768" cy="4572001"/>
          </a:xfrm>
        </p:spPr>
        <p:txBody>
          <a:bodyPr>
            <a:normAutofit fontScale="92500" lnSpcReduction="10000"/>
          </a:bodyPr>
          <a:lstStyle/>
          <a:p>
            <a:r>
              <a:rPr lang="tr-T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Betimsel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analizde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 önceden belli olan kategori ya da boyutlara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göre özetlenir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yorumlanır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Dört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aşamadan oluşur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Birincisi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 bir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çerçeve oluşturmadır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Yani verilerin hangi kavram ya da temalar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altında düzenleneceği başlangıçta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belirlenir.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İkinci aşamada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hazırlanmış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olan bu tematik çerçeveye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göre veriler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okunur, düzenlenir 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işlenir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Hatta önceden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belirlenmiş olan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tematik çerçevenin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dışında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kalan verilerin dikkate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alınmaması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söz konusu olabilir.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Betimsel Analiz ve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İçerik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496293"/>
            <a:ext cx="6686550" cy="5126183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Üçüncü aşamada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tematik çerçeveye göre düzenlenmiş olan bulgular, kolay anlaşılır bir dille tanımlanır ve gerekirse ilginç ve vurucu alıntılarla desteklenir.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Dördüncü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aşamada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 bulgular yorumlanır. Yani tanımlanmış olan bulgular açıklanır, ilişkilendirilir ve anlamlandırılır.</a:t>
            </a:r>
          </a:p>
          <a:p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Betimsel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Analiz ve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İçerik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274618"/>
            <a:ext cx="6686550" cy="5181600"/>
          </a:xfrm>
        </p:spPr>
        <p:txBody>
          <a:bodyPr>
            <a:norm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İçerik </a:t>
            </a:r>
            <a:r>
              <a:rPr lang="tr-T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analizi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benzer verilerin belirli kavramlar ve temalar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etrafında bir araya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getirilmesi 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bunların anlaşılır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biçimde düzenlenmesi sürecidir. Bu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bağlamda tümevarımcı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 olarak 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adlandırılmaktadır.</a:t>
            </a: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Betimsel analize göre daha derinlemesine bir çözümleme gerektiren içerik analizi,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çoğunlukla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mevcut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verileri açıklamak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 önceden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belirlenmiş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kategori ya da boyutlar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olmadığı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işe koşulur.</a:t>
            </a:r>
            <a:endParaRPr lang="tr-TR" sz="3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251520" y="404664"/>
            <a:ext cx="8712968" cy="6336704"/>
          </a:xfrm>
        </p:spPr>
        <p:txBody>
          <a:bodyPr>
            <a:no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Veri çözümlenenin amacı nedir?</a:t>
            </a:r>
          </a:p>
          <a:p>
            <a:pPr marL="0" indent="0"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-</a:t>
            </a:r>
            <a:r>
              <a:rPr lang="tr-TR" sz="2800" dirty="0">
                <a:solidFill>
                  <a:srgbClr val="FF0000"/>
                </a:solidFill>
              </a:rPr>
              <a:t>İ</a:t>
            </a:r>
            <a:r>
              <a:rPr lang="tr-TR" sz="2800" dirty="0" smtClean="0">
                <a:solidFill>
                  <a:srgbClr val="FF0000"/>
                </a:solidFill>
              </a:rPr>
              <a:t>ncelenen </a:t>
            </a:r>
            <a:r>
              <a:rPr lang="tr-TR" sz="2800" dirty="0">
                <a:solidFill>
                  <a:srgbClr val="FF0000"/>
                </a:solidFill>
              </a:rPr>
              <a:t>konuya yönelik olarak toplanan ham verilerden elde edilen bilgileri mümkün </a:t>
            </a:r>
            <a:r>
              <a:rPr lang="tr-TR" sz="2800" dirty="0" smtClean="0">
                <a:solidFill>
                  <a:srgbClr val="FF0000"/>
                </a:solidFill>
              </a:rPr>
              <a:t>olduğu </a:t>
            </a:r>
            <a:r>
              <a:rPr lang="tr-TR" sz="2800" dirty="0">
                <a:solidFill>
                  <a:srgbClr val="FF0000"/>
                </a:solidFill>
              </a:rPr>
              <a:t>kadar etkili bir biçimde özetlemek ve </a:t>
            </a:r>
            <a:r>
              <a:rPr lang="tr-TR" sz="2800" dirty="0" smtClean="0">
                <a:solidFill>
                  <a:srgbClr val="FF0000"/>
                </a:solidFill>
              </a:rPr>
              <a:t>araştırma </a:t>
            </a:r>
            <a:r>
              <a:rPr lang="tr-TR" sz="2800" dirty="0">
                <a:solidFill>
                  <a:srgbClr val="FF0000"/>
                </a:solidFill>
              </a:rPr>
              <a:t>ile ilgili </a:t>
            </a:r>
            <a:r>
              <a:rPr lang="tr-TR" sz="2800" dirty="0" smtClean="0">
                <a:solidFill>
                  <a:srgbClr val="FF0000"/>
                </a:solidFill>
              </a:rPr>
              <a:t>sağlıklı çıkarımlara ulaşmaktır</a:t>
            </a:r>
            <a:r>
              <a:rPr lang="tr-TR" sz="2800" dirty="0">
                <a:solidFill>
                  <a:srgbClr val="FF0000"/>
                </a:solidFill>
              </a:rPr>
              <a:t>. </a:t>
            </a:r>
            <a:endParaRPr lang="tr-TR" sz="2800" dirty="0" smtClean="0">
              <a:solidFill>
                <a:srgbClr val="FF0000"/>
              </a:solidFill>
            </a:endParaRPr>
          </a:p>
          <a:p>
            <a:endParaRPr lang="tr-TR" sz="2800" dirty="0" smtClean="0">
              <a:solidFill>
                <a:schemeClr val="bg1"/>
              </a:solidFill>
            </a:endParaRPr>
          </a:p>
          <a:p>
            <a:r>
              <a:rPr lang="tr-TR" sz="2800" dirty="0" smtClean="0">
                <a:solidFill>
                  <a:schemeClr val="bg1"/>
                </a:solidFill>
              </a:rPr>
              <a:t>Her veri için bir çözümleme tekniği var mıdır ?</a:t>
            </a:r>
          </a:p>
          <a:p>
            <a:pPr marL="0" indent="0"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Tüm araştırmalarda kullanılabilen sihirli </a:t>
            </a:r>
            <a:r>
              <a:rPr lang="tr-TR" sz="2800" dirty="0">
                <a:solidFill>
                  <a:srgbClr val="FF0000"/>
                </a:solidFill>
              </a:rPr>
              <a:t>bir veri çözümleme yöntemi yoktur. </a:t>
            </a:r>
            <a:endParaRPr lang="tr-TR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Veri </a:t>
            </a:r>
            <a:r>
              <a:rPr lang="tr-TR" sz="2800" dirty="0">
                <a:solidFill>
                  <a:srgbClr val="FF0000"/>
                </a:solidFill>
              </a:rPr>
              <a:t>toplanan </a:t>
            </a:r>
            <a:r>
              <a:rPr lang="tr-TR" sz="2800" dirty="0" smtClean="0">
                <a:solidFill>
                  <a:srgbClr val="FF0000"/>
                </a:solidFill>
              </a:rPr>
              <a:t>bağlama</a:t>
            </a:r>
            <a:r>
              <a:rPr lang="tr-TR" sz="2800" dirty="0">
                <a:solidFill>
                  <a:srgbClr val="FF0000"/>
                </a:solidFill>
              </a:rPr>
              <a:t>, toplanan verilerin türüne ve </a:t>
            </a:r>
            <a:r>
              <a:rPr lang="tr-TR" sz="2800" dirty="0" smtClean="0">
                <a:solidFill>
                  <a:srgbClr val="FF0000"/>
                </a:solidFill>
              </a:rPr>
              <a:t>araştırmanın amaçlarına </a:t>
            </a:r>
            <a:r>
              <a:rPr lang="tr-TR" sz="2800" dirty="0">
                <a:solidFill>
                  <a:srgbClr val="FF0000"/>
                </a:solidFill>
              </a:rPr>
              <a:t>göre </a:t>
            </a:r>
            <a:r>
              <a:rPr lang="tr-TR" sz="2800" dirty="0" smtClean="0">
                <a:solidFill>
                  <a:srgbClr val="FF0000"/>
                </a:solidFill>
              </a:rPr>
              <a:t>şartlı </a:t>
            </a:r>
            <a:r>
              <a:rPr lang="tr-TR" sz="2800" dirty="0">
                <a:solidFill>
                  <a:srgbClr val="FF0000"/>
                </a:solidFill>
              </a:rPr>
              <a:t>veri çözümleme tekniklerinden yararlanmak gerekmektedir. </a:t>
            </a:r>
          </a:p>
        </p:txBody>
      </p:sp>
    </p:spTree>
    <p:extLst>
      <p:ext uri="{BB962C8B-B14F-4D97-AF65-F5344CB8AC3E}">
        <p14:creationId xmlns:p14="http://schemas.microsoft.com/office/powerpoint/2010/main" val="86846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Betimsel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Analiz ve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İçerik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496290"/>
            <a:ext cx="6686550" cy="518160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Ayrıca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betimsel analizde gözden kaçan ya da önceden belirlenen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başlıklar arasında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 almayan yeni kavram ve kategoriler, içerik analizi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yardımıyla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ortaya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çıkartılır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İçerik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analizinde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sırasıyla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kodlanır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temalar bulunur, kod ve temalar düzenlenir, bulgular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tanımlanarak yorumlanır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 ve Tema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Oluşturma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37878" y="1075324"/>
            <a:ext cx="7093116" cy="5181600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nitel veriyi betimleyebilmek ve veri seti içinde yer alan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temaları açığa çıkarabilmek amacıyla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 birimlerini (metin, resim, ses)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anlamlı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parçalara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ayırma ve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parçaları adlandırma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sürecidir.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sürecinde analiz birimleri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parçalara ayrılır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 parçalar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anlamlandırılır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adlandırılır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birbirine çok benzeyen ya da yineleyen bu isimler dikkate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alındıktan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sonra da daha genel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başlıklar altında toplanır.</a:t>
            </a:r>
          </a:p>
        </p:txBody>
      </p:sp>
    </p:spTree>
    <p:extLst>
      <p:ext uri="{BB962C8B-B14F-4D97-AF65-F5344CB8AC3E}">
        <p14:creationId xmlns:p14="http://schemas.microsoft.com/office/powerpoint/2010/main" val="39860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 ve Tema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Oluşturma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427017"/>
            <a:ext cx="668655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 ve Tema Oluşturma Basamakları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Öncelikle tüm analiz birimlerini dikkatlice inceleyerek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bütün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hakkında fikir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sahibi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olmak gerekir. Bu okuma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sırasında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akla gelen yorum 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açıklamalar verilerin yanına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düşülebilir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Küçük bir bölüm ya da paragraf dikkate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alınarak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“burada tam olarak ne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anlatılıyor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 sorusuna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yanıt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olabilecek en fazla üç ya da dört sözcüklük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etiketler (kodlar) belirlenir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 ve Tema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Oluşturma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219201"/>
            <a:ext cx="6686550" cy="5389417"/>
          </a:xfrm>
        </p:spPr>
        <p:txBody>
          <a:bodyPr>
            <a:normAutofit fontScale="92500"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Tüm veri seti gözden geçirilerek analiz birimleri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işaretlenir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 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parantez içine alınır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Yanlarına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birimi birkaç sözcükle özetleyen kodlar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eklenir. Birbirine benzer ifadeler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yinelenebileceği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 verilerin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tamamını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biçimde tek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kodlamak ş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değildir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Önemli olan metinde yer alan tüm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olası kodların sağlıklı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biçimde ortaya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çıkmış olmasıdır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Tüm veriler gözden geçirildikten sonra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ortaya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çıkan kodların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listesi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hazırlanır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Benzer kodlar gruplanarak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anlamlı bütünler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yani kavramlar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ortaya çıkartılır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Gereksiz olan ya da yinelenen kodlar elenir.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6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 ve Tema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Oluşturma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219201"/>
            <a:ext cx="6686550" cy="5389417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yeniden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baştan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okunarak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eldeki kod ve kavram listesinin yeterince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kapsayıcı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olup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olmadığı,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yeni kod ve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kavramların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ortaya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çıkıp çıkmadığı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incelenir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sz="3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Tüm kavramlar tercihen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beş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 yedi tema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altında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toplanabilecek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şekilde gruplanır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707240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 ve Tema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Oluşturma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704112"/>
            <a:ext cx="6686550" cy="5389417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 süreci sonunda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 soruları ışığında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zaten beklenen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temalara ulaşılabileceği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gibi hiç beklenmedik temalar ya 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sınıflandırılması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oldukça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 olan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temalar da ortaya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çıkabilir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ekilde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temalarla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edebilmenin yolu mümkün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olduğu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farklı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kaynaklarından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bakış açısından yararlanmaktır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5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Çözümlemeye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İlişkin İpuçları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108363"/>
            <a:ext cx="6686550" cy="5597236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Farklı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kaynaklarda nitel verilerin çözümleme 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yorumlanmasında yardımcı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olabilecek,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araştırmaya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güç katacak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çeşitli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yöntemlerden söz edilmektedir.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yöntemler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dokuz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başlık altında toplanabilir:</a:t>
            </a:r>
          </a:p>
          <a:p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Numaralandırma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Üzerinde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çalışılan araştırma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sorununa yönelik her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önemli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kavram,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yapı,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duygu,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davranış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 da olaydan kaç kez söz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edildiğini belirtme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gözlem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yapılıyorsa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ilgili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davranışların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kaç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kişi tarafından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 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kaç defa gerçekleştirildiğini kayıt altına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alma;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5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Çözümlemeye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İlişkin İpuçları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108363"/>
            <a:ext cx="6686550" cy="5597236"/>
          </a:xfrm>
        </p:spPr>
        <p:txBody>
          <a:bodyPr>
            <a:normAutofit lnSpcReduction="10000"/>
          </a:bodyPr>
          <a:lstStyle/>
          <a:p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Alıntı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yapma: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Üzerinde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çalışılan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konuyu tam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anlamıyla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betimleyen,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ortaya çıkan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kavram 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temaları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anlamıyla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destekleyen güçlü, ilginç 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özlü alıntıları bulguları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desteklemek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amacıyla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kullanma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tr-TR" sz="3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Görüş birliği sağlama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Belli bir kodlama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yaklaşımı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belirlendikten sonra verilerin birden fazla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bağımsız araştırmacı tarafından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incelenmesi;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böylece kodlar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üzerindeki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görüş birliği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görüş ayrılığı oranlarını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betimleme;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5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Çözümlemeye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İlişkin İpuçları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108363"/>
            <a:ext cx="6686550" cy="5597236"/>
          </a:xfrm>
        </p:spPr>
        <p:txBody>
          <a:bodyPr>
            <a:normAutofit lnSpcReduction="10000"/>
          </a:bodyPr>
          <a:lstStyle/>
          <a:p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Çizelge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oluşturma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 sonucu ortaya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çıkan kavramların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temalar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altında sınıflandırılışını çizelgeler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yoluyla verme, ana ve alt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temaları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temalar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arası ilişkileri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çizelgeler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yardımıyla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okuyucuya aktarma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tr-TR" sz="3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Uzman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görüşüne başvurma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toplama ya da çözümleme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aşamasında doğrudan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almamış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yetkin uzmanlar ile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sonuçları tartışarak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 ile ilgili ortaya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atılan yargıların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akla ve bilime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yatkınlığını irdeleme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5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Çözümlemeye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İlişkin İpuçları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108363"/>
            <a:ext cx="7209175" cy="559723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Gözlemden yararlanma: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kaynaklarını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veri toplanan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ortamı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tüm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ayrıntıları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 gözler önüne serebilecek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kayıtlar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tutarak bu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kayıtları bağımsız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gözlemci ile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paylaşma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yaşanan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sürecin bilimsel bir biçimde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gerçekleşip gerçekleşmediğini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yetkin ve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bağımsız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olan bu gözlemcinin dönütleriyle onaylama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Katılımcı onayı: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Elde edilen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bulguları katılımcıların onayına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sunarak verilerin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araştırmacı tarafından aşırı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öznel ya 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yanlış yorumlanmasının önüne geçme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4800" cy="652934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VERİ ÇÖZÜMLEME DEĞİŞKEN KAVRAMI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251520" y="908720"/>
            <a:ext cx="8784976" cy="5472608"/>
          </a:xfrm>
        </p:spPr>
        <p:txBody>
          <a:bodyPr>
            <a:no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Değişken</a:t>
            </a:r>
            <a:r>
              <a:rPr lang="tr-TR" sz="2400" b="1" dirty="0">
                <a:solidFill>
                  <a:srgbClr val="FF0000"/>
                </a:solidFill>
              </a:rPr>
              <a:t>, araştırmalarda birey, nesne ya da olgular ile ilgili ölçebildiğimiz özelliklerin her biridir. </a:t>
            </a:r>
            <a:endParaRPr lang="tr-TR" sz="2400" b="1" dirty="0" smtClean="0">
              <a:solidFill>
                <a:srgbClr val="FF0000"/>
              </a:solidFill>
            </a:endParaRPr>
          </a:p>
          <a:p>
            <a:r>
              <a:rPr lang="tr-TR" sz="2400" b="1" dirty="0" smtClean="0">
                <a:solidFill>
                  <a:srgbClr val="FF0000"/>
                </a:solidFill>
              </a:rPr>
              <a:t>Yaşımız</a:t>
            </a:r>
            <a:r>
              <a:rPr lang="tr-TR" sz="2400" b="1" dirty="0">
                <a:solidFill>
                  <a:srgbClr val="FF0000"/>
                </a:solidFill>
              </a:rPr>
              <a:t>, cinsiyetimiz, aylık gelirimiz, bu dersin ara sınavından aldığımız not, nabız ya da tansiyon değerlerimiz birer değişkendir.</a:t>
            </a:r>
          </a:p>
          <a:p>
            <a:endParaRPr lang="tr-TR" sz="2400" b="1" dirty="0" smtClean="0">
              <a:solidFill>
                <a:schemeClr val="bg1"/>
              </a:solidFill>
            </a:endParaRPr>
          </a:p>
          <a:p>
            <a:r>
              <a:rPr lang="tr-TR" sz="2400" b="1" dirty="0" smtClean="0">
                <a:solidFill>
                  <a:schemeClr val="bg1"/>
                </a:solidFill>
              </a:rPr>
              <a:t>Nicel değişkenler</a:t>
            </a:r>
            <a:r>
              <a:rPr lang="tr-TR" sz="2400" b="1" dirty="0" smtClean="0">
                <a:solidFill>
                  <a:srgbClr val="FF0000"/>
                </a:solidFill>
              </a:rPr>
              <a:t> herhangi bir özelliğin bir birey ya da nesnede sayısal olarak hangi miktarda olduğunu betimlemekte kullanılır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rgbClr val="FF0000"/>
                </a:solidFill>
              </a:rPr>
              <a:t>Örneğin </a:t>
            </a:r>
            <a:r>
              <a:rPr lang="tr-TR" sz="2400" b="1" dirty="0">
                <a:solidFill>
                  <a:srgbClr val="FF0000"/>
                </a:solidFill>
              </a:rPr>
              <a:t>bireylerin </a:t>
            </a:r>
            <a:r>
              <a:rPr lang="tr-TR" sz="2400" b="1" dirty="0" smtClean="0">
                <a:solidFill>
                  <a:srgbClr val="FF0000"/>
                </a:solidFill>
              </a:rPr>
              <a:t>boyları </a:t>
            </a:r>
            <a:r>
              <a:rPr lang="tr-TR" sz="2400" b="1" dirty="0">
                <a:solidFill>
                  <a:srgbClr val="FF0000"/>
                </a:solidFill>
              </a:rPr>
              <a:t>ya da </a:t>
            </a:r>
            <a:r>
              <a:rPr lang="tr-TR" sz="2400" b="1" dirty="0" smtClean="0">
                <a:solidFill>
                  <a:srgbClr val="FF0000"/>
                </a:solidFill>
              </a:rPr>
              <a:t>ağırlıkları </a:t>
            </a:r>
            <a:r>
              <a:rPr lang="tr-TR" sz="2400" b="1" dirty="0">
                <a:solidFill>
                  <a:srgbClr val="FF0000"/>
                </a:solidFill>
              </a:rPr>
              <a:t>nicel </a:t>
            </a:r>
            <a:r>
              <a:rPr lang="tr-TR" sz="2400" b="1" dirty="0" smtClean="0">
                <a:solidFill>
                  <a:srgbClr val="FF0000"/>
                </a:solidFill>
              </a:rPr>
              <a:t>değişken </a:t>
            </a:r>
            <a:r>
              <a:rPr lang="tr-TR" sz="2400" b="1" dirty="0">
                <a:solidFill>
                  <a:srgbClr val="FF0000"/>
                </a:solidFill>
              </a:rPr>
              <a:t>örnekleridir. Çünkü bu </a:t>
            </a:r>
            <a:r>
              <a:rPr lang="tr-TR" sz="2400" b="1" dirty="0" smtClean="0">
                <a:solidFill>
                  <a:srgbClr val="FF0000"/>
                </a:solidFill>
              </a:rPr>
              <a:t>değerler </a:t>
            </a:r>
            <a:r>
              <a:rPr lang="tr-TR" sz="2400" b="1" dirty="0">
                <a:solidFill>
                  <a:srgbClr val="FF0000"/>
                </a:solidFill>
              </a:rPr>
              <a:t>belli bir miktar </a:t>
            </a:r>
            <a:r>
              <a:rPr lang="tr-TR" sz="2400" b="1" dirty="0" smtClean="0">
                <a:solidFill>
                  <a:srgbClr val="FF0000"/>
                </a:solidFill>
              </a:rPr>
              <a:t>ifade </a:t>
            </a:r>
            <a:r>
              <a:rPr lang="tr-TR" sz="2400" b="1" dirty="0">
                <a:solidFill>
                  <a:srgbClr val="FF0000"/>
                </a:solidFill>
              </a:rPr>
              <a:t>eder ve bu miktara göre bireyleri </a:t>
            </a:r>
            <a:r>
              <a:rPr lang="tr-TR" sz="2400" b="1" dirty="0" smtClean="0">
                <a:solidFill>
                  <a:srgbClr val="FF0000"/>
                </a:solidFill>
              </a:rPr>
              <a:t>hafiften </a:t>
            </a:r>
            <a:r>
              <a:rPr lang="tr-TR" sz="2400" b="1" dirty="0">
                <a:solidFill>
                  <a:srgbClr val="FF0000"/>
                </a:solidFill>
              </a:rPr>
              <a:t>kiloluya ya da </a:t>
            </a:r>
            <a:r>
              <a:rPr lang="tr-TR" sz="2400" b="1" dirty="0" smtClean="0">
                <a:solidFill>
                  <a:srgbClr val="FF0000"/>
                </a:solidFill>
              </a:rPr>
              <a:t>kısadan </a:t>
            </a:r>
            <a:r>
              <a:rPr lang="tr-TR" sz="2400" b="1" dirty="0">
                <a:solidFill>
                  <a:srgbClr val="FF0000"/>
                </a:solidFill>
              </a:rPr>
              <a:t>uzuna </a:t>
            </a:r>
            <a:r>
              <a:rPr lang="tr-TR" sz="2400" b="1" dirty="0" smtClean="0">
                <a:solidFill>
                  <a:srgbClr val="FF0000"/>
                </a:solidFill>
              </a:rPr>
              <a:t>doğru sıralamak </a:t>
            </a:r>
            <a:r>
              <a:rPr lang="tr-TR" sz="2400" b="1" dirty="0">
                <a:solidFill>
                  <a:srgbClr val="FF0000"/>
                </a:solidFill>
              </a:rPr>
              <a:t>mümkündür</a:t>
            </a:r>
            <a:r>
              <a:rPr lang="tr-TR" sz="24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97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5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Çözümlemeye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İlişkin İpuçları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108363"/>
            <a:ext cx="6686550" cy="559723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Duyusal ton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farklarını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yakalama: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Araştırmada katılımcıların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söyledikleri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yaptıkları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benzer görünse bile sözsüz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gözlem yetilerini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işe koşarak katılımcıların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sergiledikleri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tavır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duygu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farklılıklarını ayırt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etme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Çelişkili </a:t>
            </a:r>
            <a:r>
              <a:rPr lang="tr-T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 analizi: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Çoğunluktan farklı eğilim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gösteren ya da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grubun tersine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hareket eden bireyleri mercek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alarak, genel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eğilimden farklı olma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nedenlerini betimleme.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5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Analizi Programları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108363"/>
            <a:ext cx="6686550" cy="5597236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Araştırmacıların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analizi yaparken daha az zaman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harcayıp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daha verimli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sonuçlar ulaşabilmesi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üretilmiş çeşitli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nicel ve nitel veri analizi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yazılımları bulunmaktadır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Excel gibi neredeyse tüm bilgisayarlarda bulunan ofis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programları yardımıyla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verileri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sınıflandırmak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temel düzeyde nicel ve nitel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çözümlemeleri gerçekleştirmek olanaklıdır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3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44695" y="388585"/>
            <a:ext cx="6378425" cy="719781"/>
          </a:xfrm>
        </p:spPr>
        <p:txBody>
          <a:bodyPr>
            <a:normAutofit/>
          </a:bodyPr>
          <a:lstStyle/>
          <a:p>
            <a:pPr algn="ctr"/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Analizi Programları</a:t>
            </a:r>
            <a:endParaRPr lang="tr-TR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0632" y="1108363"/>
            <a:ext cx="6686550" cy="559723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Daha ileri düzey analizler için ise özel olarak hazırlanmış çok sayıda yazılım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bulunmaktadır.</a:t>
            </a:r>
            <a:endParaRPr lang="tr-TR" sz="3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Yaygın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nicel veri analizi </a:t>
            </a:r>
            <a:r>
              <a:rPr lang="tr-TR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programlarına 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olarak SPSS (www.spss.com.tr), MATLAB</a:t>
            </a:r>
          </a:p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(http://www.mathworks.com/</a:t>
            </a:r>
            <a:r>
              <a:rPr lang="tr-TR" sz="32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32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/index.html), </a:t>
            </a:r>
            <a:r>
              <a:rPr lang="tr-TR" sz="32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Minitab</a:t>
            </a:r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(www.minitab.com),</a:t>
            </a:r>
          </a:p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 (www.sas.com), STATA (http://www.stata.com) ve BMDP (http://www.statistical-solutions-software.com) gösterilebilir. </a:t>
            </a:r>
          </a:p>
        </p:txBody>
      </p:sp>
    </p:spTree>
    <p:extLst>
      <p:ext uri="{BB962C8B-B14F-4D97-AF65-F5344CB8AC3E}">
        <p14:creationId xmlns:p14="http://schemas.microsoft.com/office/powerpoint/2010/main" val="1822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924800" cy="652934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VERİ ÇÖZÜMLEME DEĞİŞKEN KAVRAMI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395536" y="1124744"/>
            <a:ext cx="8208912" cy="5256584"/>
          </a:xfrm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</a:rPr>
              <a:t>Nitel değişkenler, </a:t>
            </a:r>
            <a:r>
              <a:rPr lang="tr-TR" sz="2800" b="1" dirty="0" smtClean="0">
                <a:solidFill>
                  <a:srgbClr val="FF0000"/>
                </a:solidFill>
              </a:rPr>
              <a:t>yapılan </a:t>
            </a:r>
            <a:r>
              <a:rPr lang="tr-TR" sz="2800" b="1" dirty="0">
                <a:solidFill>
                  <a:srgbClr val="FF0000"/>
                </a:solidFill>
              </a:rPr>
              <a:t>ölçümün </a:t>
            </a:r>
            <a:r>
              <a:rPr lang="tr-TR" sz="2800" b="1" dirty="0" smtClean="0">
                <a:solidFill>
                  <a:srgbClr val="FF0000"/>
                </a:solidFill>
              </a:rPr>
              <a:t>amacı çoğunlukla </a:t>
            </a:r>
            <a:r>
              <a:rPr lang="tr-TR" sz="2800" b="1" dirty="0">
                <a:solidFill>
                  <a:srgbClr val="FF0000"/>
                </a:solidFill>
              </a:rPr>
              <a:t>sahip olunan bir </a:t>
            </a:r>
            <a:r>
              <a:rPr lang="tr-TR" sz="2800" b="1" dirty="0" smtClean="0">
                <a:solidFill>
                  <a:srgbClr val="FF0000"/>
                </a:solidFill>
              </a:rPr>
              <a:t>özelliğe </a:t>
            </a:r>
            <a:r>
              <a:rPr lang="tr-TR" sz="2800" b="1" dirty="0">
                <a:solidFill>
                  <a:srgbClr val="FF0000"/>
                </a:solidFill>
              </a:rPr>
              <a:t>göre birey ya da nesneleri </a:t>
            </a:r>
            <a:r>
              <a:rPr lang="tr-TR" sz="2800" b="1" dirty="0" smtClean="0">
                <a:solidFill>
                  <a:srgbClr val="FF0000"/>
                </a:solidFill>
              </a:rPr>
              <a:t>sınıflandırmaktır. </a:t>
            </a:r>
          </a:p>
          <a:p>
            <a:pPr marL="0" indent="0"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Örneğin bireylerin </a:t>
            </a:r>
            <a:r>
              <a:rPr lang="tr-TR" sz="2800" b="1" dirty="0">
                <a:solidFill>
                  <a:srgbClr val="FF0000"/>
                </a:solidFill>
              </a:rPr>
              <a:t>hangi tür kitaplardan </a:t>
            </a:r>
            <a:r>
              <a:rPr lang="tr-TR" sz="2800" b="1" dirty="0" smtClean="0">
                <a:solidFill>
                  <a:srgbClr val="FF0000"/>
                </a:solidFill>
              </a:rPr>
              <a:t>hoşlandıklarını sorduğumuzda aldığımız yanıtlar</a:t>
            </a:r>
            <a:r>
              <a:rPr lang="tr-TR" sz="2800" b="1" dirty="0">
                <a:solidFill>
                  <a:srgbClr val="FF0000"/>
                </a:solidFill>
              </a:rPr>
              <a:t>, o bireyleri </a:t>
            </a:r>
            <a:r>
              <a:rPr lang="tr-TR" sz="2800" b="1" dirty="0" smtClean="0">
                <a:solidFill>
                  <a:srgbClr val="FF0000"/>
                </a:solidFill>
              </a:rPr>
              <a:t>şarklı </a:t>
            </a:r>
            <a:r>
              <a:rPr lang="tr-TR" sz="2800" b="1" dirty="0">
                <a:solidFill>
                  <a:srgbClr val="FF0000"/>
                </a:solidFill>
              </a:rPr>
              <a:t>gruplar </a:t>
            </a:r>
            <a:r>
              <a:rPr lang="tr-TR" sz="2800" b="1" dirty="0" smtClean="0">
                <a:solidFill>
                  <a:srgbClr val="FF0000"/>
                </a:solidFill>
              </a:rPr>
              <a:t>altında sınıflandırabileceğimiz </a:t>
            </a:r>
            <a:r>
              <a:rPr lang="tr-TR" sz="2800" b="1" dirty="0">
                <a:solidFill>
                  <a:srgbClr val="FF0000"/>
                </a:solidFill>
              </a:rPr>
              <a:t>nitel bir </a:t>
            </a:r>
            <a:r>
              <a:rPr lang="tr-TR" sz="2800" b="1" dirty="0" smtClean="0">
                <a:solidFill>
                  <a:srgbClr val="FF0000"/>
                </a:solidFill>
              </a:rPr>
              <a:t>değişken yaratacaktır</a:t>
            </a:r>
            <a:r>
              <a:rPr lang="tr-TR" sz="2800" b="1" dirty="0">
                <a:solidFill>
                  <a:srgbClr val="FF0000"/>
                </a:solidFill>
              </a:rPr>
              <a:t>. </a:t>
            </a:r>
            <a:endParaRPr lang="tr-T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800" b="1" dirty="0" smtClean="0">
                <a:solidFill>
                  <a:srgbClr val="FF0000"/>
                </a:solidFill>
              </a:rPr>
              <a:t>Ali felsefe kitaplarından</a:t>
            </a:r>
            <a:r>
              <a:rPr lang="tr-TR" sz="2800" b="1" dirty="0">
                <a:solidFill>
                  <a:srgbClr val="FF0000"/>
                </a:solidFill>
              </a:rPr>
              <a:t>, Olcay bilim kurgu </a:t>
            </a:r>
            <a:r>
              <a:rPr lang="tr-TR" sz="2800" b="1" dirty="0" smtClean="0">
                <a:solidFill>
                  <a:srgbClr val="FF0000"/>
                </a:solidFill>
              </a:rPr>
              <a:t>romanlarından</a:t>
            </a:r>
            <a:r>
              <a:rPr lang="tr-TR" sz="2800" b="1" dirty="0">
                <a:solidFill>
                  <a:srgbClr val="FF0000"/>
                </a:solidFill>
              </a:rPr>
              <a:t>, </a:t>
            </a:r>
            <a:r>
              <a:rPr lang="tr-TR" sz="2800" b="1" dirty="0" smtClean="0">
                <a:solidFill>
                  <a:srgbClr val="FF0000"/>
                </a:solidFill>
              </a:rPr>
              <a:t>Fatma </a:t>
            </a:r>
            <a:r>
              <a:rPr lang="tr-TR" sz="2800" b="1" dirty="0">
                <a:solidFill>
                  <a:srgbClr val="FF0000"/>
                </a:solidFill>
              </a:rPr>
              <a:t>ise </a:t>
            </a:r>
            <a:r>
              <a:rPr lang="tr-TR" sz="2800" b="1" dirty="0" smtClean="0">
                <a:solidFill>
                  <a:srgbClr val="FF0000"/>
                </a:solidFill>
              </a:rPr>
              <a:t>şiir kitaplarından hoşlanır dediğimizde </a:t>
            </a:r>
            <a:r>
              <a:rPr lang="tr-TR" sz="2800" b="1" dirty="0">
                <a:solidFill>
                  <a:srgbClr val="FF0000"/>
                </a:solidFill>
              </a:rPr>
              <a:t>sevilen kitap türü nitel bir </a:t>
            </a:r>
            <a:r>
              <a:rPr lang="tr-TR" sz="2800" b="1" dirty="0" smtClean="0">
                <a:solidFill>
                  <a:srgbClr val="FF0000"/>
                </a:solidFill>
              </a:rPr>
              <a:t>değişkendir.</a:t>
            </a:r>
            <a:endParaRPr lang="tr-T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11560" y="620688"/>
            <a:ext cx="7922840" cy="5094312"/>
          </a:xfrm>
        </p:spPr>
        <p:txBody>
          <a:bodyPr/>
          <a:lstStyle/>
          <a:p>
            <a:r>
              <a:rPr lang="tr-TR" sz="2400" b="1" dirty="0" smtClean="0">
                <a:solidFill>
                  <a:schemeClr val="bg1"/>
                </a:solidFill>
              </a:rPr>
              <a:t>Değişkenler </a:t>
            </a:r>
            <a:r>
              <a:rPr lang="tr-TR" sz="2400" b="1" dirty="0">
                <a:solidFill>
                  <a:schemeClr val="bg1"/>
                </a:solidFill>
              </a:rPr>
              <a:t>nicel ve nitel </a:t>
            </a:r>
            <a:r>
              <a:rPr lang="tr-TR" sz="2400" b="1" dirty="0" smtClean="0">
                <a:solidFill>
                  <a:schemeClr val="bg1"/>
                </a:solidFill>
              </a:rPr>
              <a:t>sınıflamasının </a:t>
            </a:r>
            <a:r>
              <a:rPr lang="tr-TR" sz="2400" b="1" dirty="0" smtClean="0">
                <a:solidFill>
                  <a:srgbClr val="FF0000"/>
                </a:solidFill>
              </a:rPr>
              <a:t>yanı sıra aldıkları değerlerin sınırlı </a:t>
            </a:r>
            <a:r>
              <a:rPr lang="tr-TR" sz="2400" b="1" dirty="0">
                <a:solidFill>
                  <a:srgbClr val="FF0000"/>
                </a:solidFill>
              </a:rPr>
              <a:t>ya da </a:t>
            </a:r>
            <a:r>
              <a:rPr lang="tr-TR" sz="2400" b="1" dirty="0" smtClean="0">
                <a:solidFill>
                  <a:srgbClr val="FF0000"/>
                </a:solidFill>
              </a:rPr>
              <a:t>sınırsız saydam olmasına </a:t>
            </a:r>
            <a:r>
              <a:rPr lang="tr-TR" sz="2400" b="1" dirty="0">
                <a:solidFill>
                  <a:srgbClr val="FF0000"/>
                </a:solidFill>
              </a:rPr>
              <a:t>göre </a:t>
            </a:r>
            <a:r>
              <a:rPr lang="tr-TR" sz="2400" b="1" dirty="0">
                <a:solidFill>
                  <a:schemeClr val="bg1"/>
                </a:solidFill>
              </a:rPr>
              <a:t>sürekli ve süreksiz </a:t>
            </a:r>
            <a:r>
              <a:rPr lang="tr-TR" sz="2400" b="1" dirty="0">
                <a:solidFill>
                  <a:srgbClr val="FF0000"/>
                </a:solidFill>
              </a:rPr>
              <a:t>olarak da iki </a:t>
            </a:r>
            <a:r>
              <a:rPr lang="tr-TR" sz="2400" b="1" dirty="0" smtClean="0">
                <a:solidFill>
                  <a:srgbClr val="FF0000"/>
                </a:solidFill>
              </a:rPr>
              <a:t>başlık altında </a:t>
            </a:r>
            <a:r>
              <a:rPr lang="tr-TR" sz="2400" b="1" dirty="0">
                <a:solidFill>
                  <a:srgbClr val="FF0000"/>
                </a:solidFill>
              </a:rPr>
              <a:t>da incelenebilir. </a:t>
            </a:r>
            <a:endParaRPr lang="tr-TR" sz="2400" b="1" dirty="0" smtClean="0">
              <a:solidFill>
                <a:srgbClr val="FF0000"/>
              </a:solidFill>
            </a:endParaRPr>
          </a:p>
          <a:p>
            <a:endParaRPr lang="tr-TR" sz="2400" b="1" dirty="0" smtClean="0"/>
          </a:p>
          <a:p>
            <a:r>
              <a:rPr lang="tr-TR" sz="2400" b="1" dirty="0" smtClean="0">
                <a:solidFill>
                  <a:srgbClr val="FF0000"/>
                </a:solidFill>
              </a:rPr>
              <a:t>Süreksiz Değişkenler,</a:t>
            </a:r>
            <a:r>
              <a:rPr lang="tr-TR" sz="2400" b="1" dirty="0" smtClean="0"/>
              <a:t> </a:t>
            </a:r>
            <a:r>
              <a:rPr lang="tr-TR" sz="2400" b="1" dirty="0" smtClean="0">
                <a:solidFill>
                  <a:schemeClr val="bg1"/>
                </a:solidFill>
              </a:rPr>
              <a:t>sayma sayılarıyla sınırlı </a:t>
            </a:r>
            <a:r>
              <a:rPr lang="tr-TR" sz="2400" b="1" dirty="0" smtClean="0">
                <a:solidFill>
                  <a:srgbClr val="FF0000"/>
                </a:solidFill>
              </a:rPr>
              <a:t>değer </a:t>
            </a:r>
            <a:r>
              <a:rPr lang="tr-TR" sz="2400" b="1" dirty="0">
                <a:solidFill>
                  <a:srgbClr val="FF0000"/>
                </a:solidFill>
              </a:rPr>
              <a:t>alabildikleri zaman </a:t>
            </a:r>
            <a:r>
              <a:rPr lang="tr-TR" sz="2400" b="1" dirty="0">
                <a:solidFill>
                  <a:schemeClr val="bg1"/>
                </a:solidFill>
              </a:rPr>
              <a:t>süreksiz </a:t>
            </a:r>
            <a:r>
              <a:rPr lang="tr-TR" sz="2400" b="1" dirty="0" smtClean="0">
                <a:solidFill>
                  <a:schemeClr val="bg1"/>
                </a:solidFill>
              </a:rPr>
              <a:t>değişken </a:t>
            </a:r>
            <a:r>
              <a:rPr lang="tr-TR" sz="2400" b="1" dirty="0">
                <a:solidFill>
                  <a:srgbClr val="FF0000"/>
                </a:solidFill>
              </a:rPr>
              <a:t>olarak </a:t>
            </a:r>
            <a:r>
              <a:rPr lang="tr-TR" sz="2400" b="1" dirty="0" smtClean="0">
                <a:solidFill>
                  <a:srgbClr val="FF0000"/>
                </a:solidFill>
              </a:rPr>
              <a:t>adlandırılır</a:t>
            </a:r>
            <a:r>
              <a:rPr lang="tr-TR" sz="2400" b="1" dirty="0" smtClean="0"/>
              <a:t>.</a:t>
            </a:r>
          </a:p>
          <a:p>
            <a:endParaRPr lang="tr-TR" sz="2400" b="1" dirty="0" smtClean="0"/>
          </a:p>
          <a:p>
            <a:r>
              <a:rPr lang="tr-TR" sz="2400" b="1" dirty="0">
                <a:solidFill>
                  <a:schemeClr val="bg1"/>
                </a:solidFill>
              </a:rPr>
              <a:t>Sürekli </a:t>
            </a:r>
            <a:r>
              <a:rPr lang="tr-TR" sz="2400" b="1" dirty="0" smtClean="0">
                <a:solidFill>
                  <a:schemeClr val="bg1"/>
                </a:solidFill>
              </a:rPr>
              <a:t>Değişkenler </a:t>
            </a:r>
            <a:r>
              <a:rPr lang="tr-TR" sz="2400" b="1" dirty="0">
                <a:solidFill>
                  <a:srgbClr val="FF0000"/>
                </a:solidFill>
              </a:rPr>
              <a:t>ise mümkün olan en yüksek ve en </a:t>
            </a:r>
            <a:r>
              <a:rPr lang="tr-TR" sz="2400" b="1" dirty="0" smtClean="0">
                <a:solidFill>
                  <a:srgbClr val="FF0000"/>
                </a:solidFill>
              </a:rPr>
              <a:t>düşük </a:t>
            </a:r>
            <a:r>
              <a:rPr lang="tr-TR" sz="2400" b="1" dirty="0">
                <a:solidFill>
                  <a:srgbClr val="FF0000"/>
                </a:solidFill>
              </a:rPr>
              <a:t>puan </a:t>
            </a:r>
            <a:r>
              <a:rPr lang="tr-TR" sz="2400" b="1" dirty="0" smtClean="0">
                <a:solidFill>
                  <a:srgbClr val="FF0000"/>
                </a:solidFill>
              </a:rPr>
              <a:t>aralığında </a:t>
            </a:r>
            <a:r>
              <a:rPr lang="tr-TR" sz="2400" b="1" dirty="0" smtClean="0">
                <a:solidFill>
                  <a:schemeClr val="bg1"/>
                </a:solidFill>
              </a:rPr>
              <a:t>sınırsız</a:t>
            </a:r>
            <a:r>
              <a:rPr lang="tr-TR" sz="2400" b="1" dirty="0" smtClean="0"/>
              <a:t> </a:t>
            </a:r>
            <a:r>
              <a:rPr lang="tr-TR" sz="2400" b="1" dirty="0" smtClean="0">
                <a:solidFill>
                  <a:srgbClr val="FF0000"/>
                </a:solidFill>
              </a:rPr>
              <a:t>sayıda değer </a:t>
            </a:r>
            <a:r>
              <a:rPr lang="tr-TR" sz="2400" b="1" dirty="0">
                <a:solidFill>
                  <a:srgbClr val="FF0000"/>
                </a:solidFill>
              </a:rPr>
              <a:t>alabilirler</a:t>
            </a:r>
            <a:r>
              <a:rPr lang="tr-TR" sz="2000" dirty="0" smtClean="0">
                <a:solidFill>
                  <a:srgbClr val="FF0000"/>
                </a:solidFill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057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fuk">
  <a:themeElements>
    <a:clrScheme name="Kent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Ufuk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fuk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uman">
  <a:themeElements>
    <a:clrScheme name="Kağıt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uma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1070</TotalTime>
  <Words>3149</Words>
  <Application>Microsoft Office PowerPoint</Application>
  <PresentationFormat>Ekran Gösterisi (4:3)</PresentationFormat>
  <Paragraphs>232</Paragraphs>
  <Slides>72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72</vt:i4>
      </vt:variant>
    </vt:vector>
  </HeadingPairs>
  <TitlesOfParts>
    <vt:vector size="74" baseType="lpstr">
      <vt:lpstr>Ufuk</vt:lpstr>
      <vt:lpstr>Duman</vt:lpstr>
      <vt:lpstr>PowerPoint Sunusu</vt:lpstr>
      <vt:lpstr>NİCEL VERİ ÇÖZÜMLEME TEKNİKLERİ</vt:lpstr>
      <vt:lpstr>PowerPoint Sunusu</vt:lpstr>
      <vt:lpstr>GİRİŞ</vt:lpstr>
      <vt:lpstr>PowerPoint Sunusu</vt:lpstr>
      <vt:lpstr>PowerPoint Sunusu</vt:lpstr>
      <vt:lpstr>VERİ ÇÖZÜMLEME DEĞİŞKEN KAVRAMI</vt:lpstr>
      <vt:lpstr>VERİ ÇÖZÜMLEME DEĞİŞKEN KAVRAMI</vt:lpstr>
      <vt:lpstr>PowerPoint Sunusu</vt:lpstr>
      <vt:lpstr>PowerPoint Sunusu</vt:lpstr>
      <vt:lpstr>NİCEL VERİ ÇÖZÜMLEME TEKNİKLERİ</vt:lpstr>
      <vt:lpstr>PowerPoint Sunusu</vt:lpstr>
      <vt:lpstr>PowerPoint Sunusu</vt:lpstr>
      <vt:lpstr>Frekans DağIlImlarI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Merkezİ Eğİlİm (YIğIlma) Ölçülerİ</vt:lpstr>
      <vt:lpstr>PowerPoint Sunusu</vt:lpstr>
      <vt:lpstr>Merkezİ Değİşkenlİk (YayIlma) Ölçülerİ </vt:lpstr>
      <vt:lpstr>PowerPoint Sunusu</vt:lpstr>
      <vt:lpstr>PowerPoint Sunusu</vt:lpstr>
      <vt:lpstr>Standart Puanlar  </vt:lpstr>
      <vt:lpstr>z Standart Puanı</vt:lpstr>
      <vt:lpstr>PowerPoint Sunusu</vt:lpstr>
      <vt:lpstr>Normal DağIlIm eğrİsİ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Korelasyon (İlişki = Bağıntı)</vt:lpstr>
      <vt:lpstr>PowerPoint Sunusu</vt:lpstr>
      <vt:lpstr>PowerPoint Sunusu</vt:lpstr>
      <vt:lpstr>PowerPoint Sunusu</vt:lpstr>
      <vt:lpstr>NİTEL VERİ ÇÖZÜMLEME TEKNİKLERİ </vt:lpstr>
      <vt:lpstr>NİTEL VERİ ÇÖZÜMLEME TEKNİKLERİ</vt:lpstr>
      <vt:lpstr>NİTEL VERİ ÇÖZÜMLEME TEKNİKLERİ</vt:lpstr>
      <vt:lpstr>NİTEL VERİ ÇÖZÜMLEME TEKNİKLERİ</vt:lpstr>
      <vt:lpstr>NİTEL VERİ ÇÖZÜMLEME TEKNİKLERİ</vt:lpstr>
      <vt:lpstr>NİTEL VERİ ÇÖZÜMLEME TEKNİKLERİ</vt:lpstr>
      <vt:lpstr>NİTEL VERİ ÇÖZÜMLEME TEKNİKLERİ</vt:lpstr>
      <vt:lpstr>NİTEL VERİ ÇÖZÜMLEME TEKNİKLERİ</vt:lpstr>
      <vt:lpstr>NİTEL VERİ ÇÖZÜMLEME TEKNİKLERİ</vt:lpstr>
      <vt:lpstr>NİTEL VERİ ÇÖZÜMLEME TEKNİKLERİ</vt:lpstr>
      <vt:lpstr>NİTEL VERİ ÇÖZÜMLEME TEKNİKLERİ</vt:lpstr>
      <vt:lpstr>Veri Çözümlemeye Hazırlık</vt:lpstr>
      <vt:lpstr>Betimsel Analiz ve İçerik Analizi</vt:lpstr>
      <vt:lpstr>Betimsel Analiz ve İçerik Analizi</vt:lpstr>
      <vt:lpstr>Betimsel Analiz ve İçerik Analizi</vt:lpstr>
      <vt:lpstr>Betimsel Analiz ve İçerik Analizi</vt:lpstr>
      <vt:lpstr>Kodlama ve Tema Oluşturma</vt:lpstr>
      <vt:lpstr>Kodlama ve Tema Oluşturma</vt:lpstr>
      <vt:lpstr>Kodlama ve Tema Oluşturma</vt:lpstr>
      <vt:lpstr>Kodlama ve Tema Oluşturma</vt:lpstr>
      <vt:lpstr>Kodlama ve Tema Oluşturma</vt:lpstr>
      <vt:lpstr>Veri Çözümlemeye İlişkin İpuçları</vt:lpstr>
      <vt:lpstr>Veri Çözümlemeye İlişkin İpuçları</vt:lpstr>
      <vt:lpstr>Veri Çözümlemeye İlişkin İpuçları</vt:lpstr>
      <vt:lpstr>Veri Çözümlemeye İlişkin İpuçları</vt:lpstr>
      <vt:lpstr>Veri Çözümlemeye İlişkin İpuçları</vt:lpstr>
      <vt:lpstr>Veri Analizi Programları</vt:lpstr>
      <vt:lpstr>Veri Analizi Programları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Bİlİmsel AraştIrma Yöntemlerİ ve Etİk DERSİ                        PROF. DR. MEVLÜT KAYA</dc:title>
  <dc:creator>ÖMER FARUK GÜNGÖR</dc:creator>
  <cp:lastModifiedBy>Dante_Im</cp:lastModifiedBy>
  <cp:revision>58</cp:revision>
  <dcterms:created xsi:type="dcterms:W3CDTF">2020-12-13T19:29:00Z</dcterms:created>
  <dcterms:modified xsi:type="dcterms:W3CDTF">2021-01-15T20:02:19Z</dcterms:modified>
</cp:coreProperties>
</file>