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9" r:id="rId2"/>
    <p:sldId id="452" r:id="rId3"/>
    <p:sldId id="1439" r:id="rId4"/>
    <p:sldId id="1414" r:id="rId5"/>
    <p:sldId id="1412" r:id="rId6"/>
    <p:sldId id="1430" r:id="rId7"/>
    <p:sldId id="1442" r:id="rId8"/>
    <p:sldId id="1443" r:id="rId9"/>
    <p:sldId id="1444" r:id="rId10"/>
    <p:sldId id="1411" r:id="rId11"/>
    <p:sldId id="1440" r:id="rId12"/>
    <p:sldId id="1296" r:id="rId13"/>
    <p:sldId id="1297" r:id="rId14"/>
    <p:sldId id="1298" r:id="rId15"/>
    <p:sldId id="1397" r:id="rId16"/>
    <p:sldId id="1441" r:id="rId17"/>
    <p:sldId id="1399" r:id="rId18"/>
    <p:sldId id="1400" r:id="rId19"/>
    <p:sldId id="1447" r:id="rId20"/>
    <p:sldId id="1445" r:id="rId21"/>
    <p:sldId id="1253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7359" autoAdjust="0"/>
  </p:normalViewPr>
  <p:slideViewPr>
    <p:cSldViewPr>
      <p:cViewPr>
        <p:scale>
          <a:sx n="86" d="100"/>
          <a:sy n="86" d="100"/>
        </p:scale>
        <p:origin x="-3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B072441-5826-4DC4-B2ED-458E0A773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D1B0F-4506-4228-AA3C-A4491E84E49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E6F5-842F-4B26-BA06-5869F649BDC6}" type="slidenum">
              <a:rPr lang="en-US"/>
              <a:pPr/>
              <a:t>14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072441-5826-4DC4-B2ED-458E0A7738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4330824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tr-TR"/>
              <a:t>BBY208</a:t>
            </a:r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0"/>
            <a:ext cx="73300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Titles Can Be Long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This the Top Level of the Slide Text</a:t>
            </a:r>
          </a:p>
          <a:p>
            <a:pPr lvl="1"/>
            <a:r>
              <a:rPr lang="en-US" dirty="0" smtClean="0"/>
              <a:t>This Is the Second Level of the Slide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endParaRPr lang="en-US" sz="1000" b="1">
              <a:solidFill>
                <a:srgbClr val="FFFFFF"/>
              </a:solidFill>
              <a:latin typeface="Futura Md BT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8100392" y="6477000"/>
            <a:ext cx="50405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r">
              <a:defRPr/>
            </a:pPr>
            <a:fld id="{11B2A192-C7D8-4BC0-B6D8-2D7341411D18}" type="slidenum">
              <a:rPr lang="en-US" sz="1000" b="1" smtClean="0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179512" y="6477000"/>
            <a:ext cx="28083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r>
              <a:rPr lang="tr-TR" sz="1000" b="1" dirty="0" smtClean="0">
                <a:solidFill>
                  <a:srgbClr val="FFFFFF"/>
                </a:solidFill>
                <a:latin typeface="Futura Md BT" pitchFamily="34" charset="0"/>
              </a:rPr>
              <a:t>Sosyal</a:t>
            </a:r>
            <a:r>
              <a:rPr lang="tr-TR" sz="1000" b="1" baseline="0" dirty="0" smtClean="0">
                <a:solidFill>
                  <a:srgbClr val="FFFFFF"/>
                </a:solidFill>
                <a:latin typeface="Futura Md BT" pitchFamily="34" charset="0"/>
              </a:rPr>
              <a:t> Bilimlerde Araştırma Yöntemleri </a:t>
            </a: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</p:txBody>
      </p:sp>
      <p:pic>
        <p:nvPicPr>
          <p:cNvPr id="15" name="14 Resim" descr="cc-by-nc-sa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228184" y="6525344"/>
            <a:ext cx="748676" cy="258165"/>
          </a:xfrm>
          <a:prstGeom prst="rect">
            <a:avLst/>
          </a:prstGeom>
        </p:spPr>
      </p:pic>
      <p:sp>
        <p:nvSpPr>
          <p:cNvPr id="16" name="Rectangle 24"/>
          <p:cNvSpPr>
            <a:spLocks noChangeArrowheads="1"/>
          </p:cNvSpPr>
          <p:nvPr userDrawn="1"/>
        </p:nvSpPr>
        <p:spPr bwMode="auto">
          <a:xfrm>
            <a:off x="3491880" y="6477000"/>
            <a:ext cx="14401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r>
              <a:rPr lang="tr-TR" sz="1000" b="1" dirty="0" smtClean="0">
                <a:solidFill>
                  <a:srgbClr val="FFFFFF"/>
                </a:solidFill>
                <a:latin typeface="Futura Md BT" pitchFamily="34" charset="0"/>
              </a:rPr>
              <a:t>www.</a:t>
            </a:r>
            <a:r>
              <a:rPr lang="tr-TR" sz="1000" b="1" dirty="0" err="1" smtClean="0">
                <a:solidFill>
                  <a:srgbClr val="FFFFFF"/>
                </a:solidFill>
                <a:latin typeface="Futura Md BT" pitchFamily="34" charset="0"/>
              </a:rPr>
              <a:t>acikders</a:t>
            </a:r>
            <a:r>
              <a:rPr lang="tr-TR" sz="1000" b="1" dirty="0" smtClean="0">
                <a:solidFill>
                  <a:srgbClr val="FFFFFF"/>
                </a:solidFill>
                <a:latin typeface="Futura Md BT" pitchFamily="34" charset="0"/>
              </a:rPr>
              <a:t>.</a:t>
            </a:r>
            <a:r>
              <a:rPr lang="tr-TR" sz="1000" b="1" dirty="0" err="1" smtClean="0">
                <a:solidFill>
                  <a:srgbClr val="FFFFFF"/>
                </a:solidFill>
                <a:latin typeface="Futura Md BT" pitchFamily="34" charset="0"/>
              </a:rPr>
              <a:t>org.tr</a:t>
            </a:r>
            <a:r>
              <a:rPr lang="tr-TR" sz="1000" b="1" baseline="0" dirty="0" smtClean="0">
                <a:solidFill>
                  <a:srgbClr val="FFFFFF"/>
                </a:solidFill>
                <a:latin typeface="Futura Md BT" pitchFamily="34" charset="0"/>
              </a:rPr>
              <a:t> </a:t>
            </a: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268760"/>
            <a:ext cx="7773988" cy="2376488"/>
          </a:xfrm>
        </p:spPr>
        <p:txBody>
          <a:bodyPr/>
          <a:lstStyle/>
          <a:p>
            <a:pPr algn="ctr" eaLnBrk="1" hangingPunct="1"/>
            <a:r>
              <a:rPr lang="tr-TR" dirty="0" smtClean="0">
                <a:solidFill>
                  <a:schemeClr val="tx1"/>
                </a:solidFill>
              </a:rPr>
              <a:t>Sosyal Bilimlerde Araştırma Yöntemleri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005064"/>
            <a:ext cx="8424863" cy="86409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Araştırma Tasarımı ve İstatistik Test Seçimi</a:t>
            </a:r>
          </a:p>
        </p:txBody>
      </p:sp>
      <p:pic>
        <p:nvPicPr>
          <p:cNvPr id="4" name="3 Resim" descr="tuba-logosu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08" y="44624"/>
            <a:ext cx="759976" cy="792088"/>
          </a:xfrm>
          <a:prstGeom prst="rect">
            <a:avLst/>
          </a:prstGeom>
        </p:spPr>
      </p:pic>
      <p:pic>
        <p:nvPicPr>
          <p:cNvPr id="5" name="4 Resim" descr="uadmk-logosu-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6416" y="74712"/>
            <a:ext cx="762000" cy="762000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Araştırma Tasarımı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686800" cy="496855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tr-TR" dirty="0" smtClean="0"/>
              <a:t>Mümkün </a:t>
            </a:r>
            <a:r>
              <a:rPr lang="tr-TR" dirty="0"/>
              <a:t>olduğu kadar açık bir biçimde araştırılacak sorunun </a:t>
            </a:r>
            <a:r>
              <a:rPr lang="tr-TR" dirty="0" smtClean="0"/>
              <a:t>tanımlanması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Kavramsallaştırma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İşletimselleştirme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Ölçme</a:t>
            </a:r>
          </a:p>
          <a:p>
            <a:pPr>
              <a:lnSpc>
                <a:spcPct val="80000"/>
              </a:lnSpc>
            </a:pPr>
            <a:r>
              <a:rPr lang="tr-TR" dirty="0" smtClean="0"/>
              <a:t>Araştırma </a:t>
            </a:r>
            <a:r>
              <a:rPr lang="tr-TR" dirty="0"/>
              <a:t>için en iyi yolun/yöntemin ne olduğuna karar </a:t>
            </a:r>
            <a:r>
              <a:rPr lang="tr-TR" dirty="0" smtClean="0"/>
              <a:t>verilmesi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Araştırma yöntemi seçme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Örneklem seçme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Veri toplama, analiz ve yorum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Rapor</a:t>
            </a:r>
            <a:endParaRPr lang="tr-TR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Araştırma </a:t>
            </a:r>
            <a:r>
              <a:rPr lang="tr-TR" dirty="0" smtClean="0"/>
              <a:t>Yöntemleri</a:t>
            </a:r>
            <a:endParaRPr lang="en-US" dirty="0"/>
          </a:p>
        </p:txBody>
      </p:sp>
      <p:sp>
        <p:nvSpPr>
          <p:cNvPr id="8" name="7 İçerik Yer Tutucusu"/>
          <p:cNvSpPr>
            <a:spLocks noGrp="1"/>
          </p:cNvSpPr>
          <p:nvPr>
            <p:ph sz="half" idx="1"/>
          </p:nvPr>
        </p:nvSpPr>
        <p:spPr>
          <a:xfrm>
            <a:off x="251520" y="1219200"/>
            <a:ext cx="3960440" cy="39379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0">
              <a:defRPr/>
            </a:pPr>
            <a:r>
              <a:rPr lang="tr-TR" sz="3200" b="1" dirty="0" smtClean="0"/>
              <a:t>Nicel yöntemler</a:t>
            </a:r>
            <a:endParaRPr lang="en-US" sz="3200" b="1" dirty="0" smtClean="0"/>
          </a:p>
          <a:p>
            <a:pPr lvl="1">
              <a:defRPr/>
            </a:pPr>
            <a:r>
              <a:rPr lang="tr-TR" sz="2800" dirty="0" smtClean="0"/>
              <a:t>Deneysel yöntem</a:t>
            </a:r>
          </a:p>
          <a:p>
            <a:pPr lvl="1">
              <a:defRPr/>
            </a:pPr>
            <a:r>
              <a:rPr lang="tr-TR" sz="2800" dirty="0" smtClean="0"/>
              <a:t>Betimleme yöntemi</a:t>
            </a:r>
          </a:p>
          <a:p>
            <a:pPr lvl="1">
              <a:defRPr/>
            </a:pPr>
            <a:r>
              <a:rPr lang="tr-TR" sz="2800" dirty="0" smtClean="0"/>
              <a:t>İçerik analizi</a:t>
            </a:r>
          </a:p>
          <a:p>
            <a:pPr lvl="1">
              <a:defRPr/>
            </a:pPr>
            <a:r>
              <a:rPr lang="tr-TR" sz="2800" dirty="0" smtClean="0"/>
              <a:t>Yöneylem araştırması</a:t>
            </a:r>
          </a:p>
          <a:p>
            <a:pPr lvl="1">
              <a:defRPr/>
            </a:pPr>
            <a:r>
              <a:rPr lang="tr-TR" sz="2800" dirty="0" smtClean="0"/>
              <a:t>. . .</a:t>
            </a:r>
            <a:endParaRPr lang="tr-TR" sz="2800" dirty="0"/>
          </a:p>
        </p:txBody>
      </p:sp>
      <p:sp>
        <p:nvSpPr>
          <p:cNvPr id="9" name="8 İçerik Yer Tutucusu"/>
          <p:cNvSpPr>
            <a:spLocks noGrp="1"/>
          </p:cNvSpPr>
          <p:nvPr>
            <p:ph sz="half" idx="2"/>
          </p:nvPr>
        </p:nvSpPr>
        <p:spPr>
          <a:xfrm>
            <a:off x="4644008" y="1219200"/>
            <a:ext cx="3960440" cy="39379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0">
              <a:defRPr/>
            </a:pPr>
            <a:r>
              <a:rPr lang="tr-TR" sz="3200" b="1" dirty="0" smtClean="0"/>
              <a:t>Nitel yöntemler</a:t>
            </a:r>
          </a:p>
          <a:p>
            <a:pPr lvl="1">
              <a:defRPr/>
            </a:pPr>
            <a:r>
              <a:rPr lang="tr-TR" sz="2800" dirty="0" smtClean="0"/>
              <a:t>Alan araştırmaları</a:t>
            </a:r>
            <a:endParaRPr lang="en-US" sz="2800" dirty="0" smtClean="0"/>
          </a:p>
          <a:p>
            <a:pPr lvl="1">
              <a:defRPr/>
            </a:pPr>
            <a:r>
              <a:rPr lang="tr-TR" sz="2800" dirty="0" smtClean="0"/>
              <a:t>Örnek olaylar</a:t>
            </a:r>
          </a:p>
          <a:p>
            <a:pPr lvl="1">
              <a:defRPr/>
            </a:pPr>
            <a:r>
              <a:rPr lang="en-US" sz="2800" dirty="0" err="1" smtClean="0"/>
              <a:t>Etnogra</a:t>
            </a:r>
            <a:r>
              <a:rPr lang="tr-TR" sz="2800" dirty="0" err="1" smtClean="0"/>
              <a:t>fik</a:t>
            </a:r>
            <a:r>
              <a:rPr lang="tr-TR" sz="2800" dirty="0" smtClean="0"/>
              <a:t> araştırmalar</a:t>
            </a:r>
          </a:p>
          <a:p>
            <a:pPr lvl="1">
              <a:defRPr/>
            </a:pPr>
            <a:r>
              <a:rPr lang="tr-TR" sz="2800" dirty="0" smtClean="0"/>
              <a:t>Anlatıma dayalı araştırmalar</a:t>
            </a:r>
          </a:p>
          <a:p>
            <a:pPr lvl="1">
              <a:defRPr/>
            </a:pPr>
            <a:r>
              <a:rPr lang="tr-TR" sz="2800" dirty="0" smtClean="0"/>
              <a:t>. . .</a:t>
            </a:r>
          </a:p>
          <a:p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251520" y="5301208"/>
            <a:ext cx="842493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tr-TR" sz="3200" kern="0" dirty="0" smtClean="0"/>
              <a:t> </a:t>
            </a:r>
            <a:r>
              <a:rPr lang="tr-TR" sz="3200" b="1" kern="0" dirty="0" smtClean="0">
                <a:latin typeface="+mj-lt"/>
              </a:rPr>
              <a:t>Karma yöntemler</a:t>
            </a:r>
            <a:endParaRPr lang="en-US" sz="3200" b="1" kern="0" dirty="0">
              <a:latin typeface="+mj-lt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914400"/>
          </a:xfrm>
        </p:spPr>
        <p:txBody>
          <a:bodyPr/>
          <a:lstStyle/>
          <a:p>
            <a:r>
              <a:rPr lang="tr-TR" dirty="0" smtClean="0"/>
              <a:t>İstatistik Testler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11560" y="980728"/>
            <a:ext cx="8280920" cy="5256584"/>
          </a:xfrm>
        </p:spPr>
        <p:txBody>
          <a:bodyPr/>
          <a:lstStyle/>
          <a:p>
            <a:r>
              <a:rPr lang="tr-TR" sz="3000" dirty="0" smtClean="0"/>
              <a:t>Nicel araştırmalarda ilk düşünülmesi gereken şey verileri analiz etmek için hangi istatistik testlerin kullanılacağı olmalı</a:t>
            </a:r>
          </a:p>
          <a:p>
            <a:r>
              <a:rPr lang="tr-TR" sz="3000" dirty="0" smtClean="0"/>
              <a:t>Çoğu zaman bu karar anket tasarlanıp veri toplandıktan sonra veriliyor –ki doğru değil </a:t>
            </a:r>
          </a:p>
          <a:p>
            <a:r>
              <a:rPr lang="tr-TR" sz="3000" dirty="0" smtClean="0"/>
              <a:t>Bağımlı/bağımsız değişken sayısı, değişken türleri (sürekli-süreksiz) ve ölçme düzeyleri (sınıflama, sıralama, aralıklı, oranlı) yapılabilecek istatistik testleri (parametrik-parametrik olmayan) belirler</a:t>
            </a:r>
          </a:p>
          <a:p>
            <a:endParaRPr lang="tr-TR" sz="2800" dirty="0" smtClean="0"/>
          </a:p>
        </p:txBody>
      </p:sp>
      <p:sp>
        <p:nvSpPr>
          <p:cNvPr id="8" name="7 Metin kutusu"/>
          <p:cNvSpPr txBox="1"/>
          <p:nvPr/>
        </p:nvSpPr>
        <p:spPr>
          <a:xfrm>
            <a:off x="6121916" y="6248345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Field</a:t>
            </a:r>
            <a:r>
              <a:rPr lang="tr-TR" sz="1200" dirty="0" smtClean="0"/>
              <a:t> ve Hole, 2008, s. 257-264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914400"/>
          </a:xfrm>
        </p:spPr>
        <p:txBody>
          <a:bodyPr/>
          <a:lstStyle/>
          <a:p>
            <a:r>
              <a:rPr lang="tr-TR" dirty="0" smtClean="0"/>
              <a:t>Hangi İstatistik Test?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953000"/>
          </a:xfrm>
        </p:spPr>
        <p:txBody>
          <a:bodyPr/>
          <a:lstStyle/>
          <a:p>
            <a:pPr eaLnBrk="1" hangingPunct="1"/>
            <a:r>
              <a:rPr lang="tr-TR" dirty="0" smtClean="0"/>
              <a:t>Araştırmacı şu beş soruyu öncelikle yanıtlamalı:</a:t>
            </a:r>
          </a:p>
          <a:p>
            <a:pPr eaLnBrk="1" hangingPunct="1"/>
            <a:r>
              <a:rPr lang="tr-TR" dirty="0" smtClean="0"/>
              <a:t>Ne tür veriler toplayacağım?</a:t>
            </a:r>
          </a:p>
          <a:p>
            <a:pPr eaLnBrk="1" hangingPunct="1"/>
            <a:r>
              <a:rPr lang="tr-TR" dirty="0" smtClean="0"/>
              <a:t>Kaç bağımsız değişkenim olacak?</a:t>
            </a:r>
          </a:p>
          <a:p>
            <a:pPr eaLnBrk="1" hangingPunct="1"/>
            <a:r>
              <a:rPr lang="tr-TR" dirty="0" smtClean="0"/>
              <a:t>Hangi araştırma tasarımını (deneysel, korelasyon, </a:t>
            </a:r>
            <a:r>
              <a:rPr lang="tr-TR" dirty="0" err="1" smtClean="0"/>
              <a:t>vd</a:t>
            </a:r>
            <a:r>
              <a:rPr lang="tr-TR" dirty="0" smtClean="0"/>
              <a:t>.) kullanacağım? </a:t>
            </a:r>
          </a:p>
          <a:p>
            <a:pPr eaLnBrk="1" hangingPunct="1"/>
            <a:r>
              <a:rPr lang="tr-TR" dirty="0" smtClean="0"/>
              <a:t>Araştırmada bağımsız ölçümler mi yoksa tekrarlı ölçümler mi olacak?</a:t>
            </a:r>
          </a:p>
          <a:p>
            <a:pPr eaLnBrk="1" hangingPunct="1"/>
            <a:r>
              <a:rPr lang="tr-TR" dirty="0" smtClean="0"/>
              <a:t>Veriler parametrik mi yoksa parametrik değil mi?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6428089" y="6165304"/>
            <a:ext cx="260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Field</a:t>
            </a:r>
            <a:r>
              <a:rPr lang="tr-TR" sz="1200" dirty="0" smtClean="0"/>
              <a:t> ve Hole, 2008, s. 265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Veri Türü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435280" cy="5119464"/>
          </a:xfrm>
        </p:spPr>
        <p:txBody>
          <a:bodyPr/>
          <a:lstStyle/>
          <a:p>
            <a:r>
              <a:rPr lang="tr-TR" sz="2600" dirty="0" smtClean="0"/>
              <a:t>Araştırmada her denekten bir ya da daha çok puan (skor</a:t>
            </a:r>
            <a:r>
              <a:rPr lang="tr-TR" sz="2600" smtClean="0"/>
              <a:t>) </a:t>
            </a:r>
            <a:r>
              <a:rPr lang="tr-TR" sz="2600" smtClean="0"/>
              <a:t>mı </a:t>
            </a:r>
            <a:r>
              <a:rPr lang="tr-TR" sz="2600" dirty="0" smtClean="0"/>
              <a:t>kaydedilecek yoksa deneklerden sadece sıklık (frekans) verileri mi toplanacak?</a:t>
            </a:r>
          </a:p>
          <a:p>
            <a:r>
              <a:rPr lang="tr-TR" sz="2600" dirty="0" smtClean="0"/>
              <a:t>Ör., ülkelere göre trafik kazası sayılarını karşılaştırmak sıklık verilerine, ama değişik ülkelerin sürücülerinden oluşan bir örneklem seçip her sürücünün yaptığı kaza sayısını kaydetmek skor verilerine örnektir </a:t>
            </a:r>
          </a:p>
          <a:p>
            <a:r>
              <a:rPr lang="tr-TR" sz="2600" dirty="0" smtClean="0"/>
              <a:t>Sıklık verileri daha kısıtlayıcı (bu tür verilerle ki- kare testleri yapılabilir)</a:t>
            </a:r>
          </a:p>
          <a:p>
            <a:r>
              <a:rPr lang="tr-TR" sz="2600" dirty="0" smtClean="0"/>
              <a:t>Skor verisi topluyorsanız ölçme düzeyine (sınıflama, sıralama, aralıklı, oransal) karar vermelisiniz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6156176" y="6248345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Field</a:t>
            </a:r>
            <a:r>
              <a:rPr lang="tr-TR" sz="1200" dirty="0" smtClean="0"/>
              <a:t> ve Hole, 2008, s. 265-267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0"/>
            <a:ext cx="8712968" cy="914400"/>
          </a:xfrm>
        </p:spPr>
        <p:txBody>
          <a:bodyPr/>
          <a:lstStyle/>
          <a:p>
            <a:r>
              <a:rPr lang="tr-TR" dirty="0" smtClean="0"/>
              <a:t>Bağımsız Değişken Sayısı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Bağımsız değişken sayısı ve kategorileri</a:t>
            </a:r>
          </a:p>
          <a:p>
            <a:pPr lvl="1"/>
            <a:r>
              <a:rPr lang="tr-TR" dirty="0" smtClean="0"/>
              <a:t>Bazılarını değiştiremezsiniz (ör., cinsiyet E ve K olmak üzere iki kategori)</a:t>
            </a:r>
          </a:p>
          <a:p>
            <a:pPr lvl="1"/>
            <a:r>
              <a:rPr lang="tr-TR" dirty="0" smtClean="0"/>
              <a:t>Bazılarını değiştirebilirsiniz (ör., bellek testi için deneklerin testten kaç saat/gün/ay sonra bir deneysel uyarıcıyı hatırlamaları gerektiğine siz karar verirsiniz) </a:t>
            </a:r>
          </a:p>
          <a:p>
            <a:pPr lvl="1"/>
            <a:endParaRPr lang="tr-TR" dirty="0" smtClean="0"/>
          </a:p>
        </p:txBody>
      </p:sp>
      <p:sp>
        <p:nvSpPr>
          <p:cNvPr id="4" name="3 Metin kutusu"/>
          <p:cNvSpPr txBox="1"/>
          <p:nvPr/>
        </p:nvSpPr>
        <p:spPr>
          <a:xfrm>
            <a:off x="6428089" y="6248345"/>
            <a:ext cx="260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Field</a:t>
            </a:r>
            <a:r>
              <a:rPr lang="tr-TR" sz="1200" dirty="0" smtClean="0"/>
              <a:t> ve Hole, 2008, s. 267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 Türü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Deneysel çalışmalarda gruplar/koşullar arasında fark olup olmadığını test etmek önemli (ör., yaş gruplarına göre sürüş yetenekleri farklı mı?) </a:t>
            </a:r>
          </a:p>
          <a:p>
            <a:r>
              <a:rPr lang="tr-TR" dirty="0" err="1" smtClean="0"/>
              <a:t>Korelasyonel</a:t>
            </a:r>
            <a:r>
              <a:rPr lang="tr-TR" dirty="0" smtClean="0"/>
              <a:t> çalışmalarda değişkenler arasında ilişki olup olmadığını test etmek önemli (ör., yaş ile sürüş yetenekleri arasında bir ilişki var mı?)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914400"/>
          </a:xfrm>
        </p:spPr>
        <p:txBody>
          <a:bodyPr/>
          <a:lstStyle/>
          <a:p>
            <a:r>
              <a:rPr lang="tr-TR" sz="3800" dirty="0" smtClean="0"/>
              <a:t>Bağımsız Ölçümler / Tekrarlı Ölçümler</a:t>
            </a:r>
            <a:endParaRPr lang="tr-TR" sz="3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Bağımsız ölçüm: Her deneğin sadece bir durum/koşul için veri sağlaması, daha sonra farklı grupların karşılaştırılması </a:t>
            </a:r>
          </a:p>
          <a:p>
            <a:r>
              <a:rPr lang="tr-TR" dirty="0" smtClean="0"/>
              <a:t>Tekrarlı ölçüm: Her deneğin birden fazla durum/koşul için veri sağlaması</a:t>
            </a:r>
          </a:p>
          <a:p>
            <a:r>
              <a:rPr lang="tr-TR" dirty="0" smtClean="0"/>
              <a:t>Karma tasarım: Bazı deneklerin sadece bazı durumlar için veri sağlamaları (iki ölçümün bileşimi)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8089" y="6248345"/>
            <a:ext cx="260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Field</a:t>
            </a:r>
            <a:r>
              <a:rPr lang="tr-TR" sz="1200" dirty="0" smtClean="0"/>
              <a:t> ve Hole, 2008, s. 268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tr-TR" sz="3800" dirty="0" smtClean="0"/>
              <a:t>Parametrik / Parametrik Olmayan Veriler</a:t>
            </a:r>
            <a:endParaRPr lang="tr-TR" sz="3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4953000"/>
          </a:xfrm>
        </p:spPr>
        <p:txBody>
          <a:bodyPr/>
          <a:lstStyle/>
          <a:p>
            <a:r>
              <a:rPr lang="tr-TR" dirty="0" smtClean="0"/>
              <a:t>Parametrik Testler</a:t>
            </a:r>
          </a:p>
          <a:p>
            <a:pPr lvl="1"/>
            <a:r>
              <a:rPr lang="tr-TR" dirty="0" smtClean="0"/>
              <a:t>Normal dağılıma uygun</a:t>
            </a:r>
          </a:p>
          <a:p>
            <a:pPr lvl="1"/>
            <a:r>
              <a:rPr lang="tr-TR" dirty="0" smtClean="0"/>
              <a:t>Aralıklı/oransal ölçüm düzeyinde ölçülmüş</a:t>
            </a:r>
          </a:p>
          <a:p>
            <a:pPr lvl="1"/>
            <a:r>
              <a:rPr lang="tr-TR" dirty="0" smtClean="0"/>
              <a:t>Her durum/koşuldaki skorlar arasındaki </a:t>
            </a:r>
            <a:r>
              <a:rPr lang="tr-TR" dirty="0" err="1" smtClean="0"/>
              <a:t>varyansın</a:t>
            </a:r>
            <a:r>
              <a:rPr lang="tr-TR" dirty="0" smtClean="0"/>
              <a:t> birbirine benzediği (</a:t>
            </a:r>
            <a:r>
              <a:rPr lang="tr-TR" dirty="0" err="1" smtClean="0"/>
              <a:t>varyansların</a:t>
            </a:r>
            <a:r>
              <a:rPr lang="tr-TR" dirty="0" smtClean="0"/>
              <a:t> eşit olduğu) veriler üzerinde yapılır</a:t>
            </a:r>
          </a:p>
          <a:p>
            <a:r>
              <a:rPr lang="tr-TR" dirty="0" smtClean="0"/>
              <a:t>Parametrik Olmayan Testler</a:t>
            </a:r>
          </a:p>
          <a:p>
            <a:pPr lvl="1"/>
            <a:r>
              <a:rPr lang="tr-TR" dirty="0" smtClean="0"/>
              <a:t>Yukarıdaki koşulları sağlamayan veriler üzerinde yapılır </a:t>
            </a:r>
          </a:p>
          <a:p>
            <a:pPr lvl="1"/>
            <a:r>
              <a:rPr lang="tr-TR" dirty="0" smtClean="0"/>
              <a:t>Genelde daha az güçlü testlerdir</a:t>
            </a:r>
          </a:p>
          <a:p>
            <a:pPr lvl="1"/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6121916" y="6248345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Field</a:t>
            </a:r>
            <a:r>
              <a:rPr lang="tr-TR" sz="1200" dirty="0" smtClean="0"/>
              <a:t> ve Hole, 2008, s. 268-269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395536" y="191683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Kaç bağımsız değişken var?</a:t>
            </a:r>
            <a:endParaRPr lang="tr-TR" sz="12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2771800" y="98072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Veriler sıklık mı skor mu?</a:t>
            </a:r>
            <a:endParaRPr lang="tr-TR" sz="12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1115616" y="1484784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Sıklık</a:t>
            </a:r>
            <a:endParaRPr lang="tr-TR" sz="1200" dirty="0"/>
          </a:p>
        </p:txBody>
      </p:sp>
      <p:sp>
        <p:nvSpPr>
          <p:cNvPr id="10" name="9 Metin kutusu"/>
          <p:cNvSpPr txBox="1"/>
          <p:nvPr/>
        </p:nvSpPr>
        <p:spPr>
          <a:xfrm>
            <a:off x="4860032" y="1412776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Skor</a:t>
            </a:r>
            <a:endParaRPr lang="tr-TR" sz="1200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4427984" y="184482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Deneysel mi </a:t>
            </a:r>
            <a:r>
              <a:rPr lang="tr-TR" sz="1200" dirty="0" err="1" smtClean="0"/>
              <a:t>korelasyonel</a:t>
            </a:r>
            <a:r>
              <a:rPr lang="tr-TR" sz="1200" dirty="0" smtClean="0"/>
              <a:t> mi?</a:t>
            </a:r>
            <a:endParaRPr lang="tr-TR" sz="1200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3347864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Deney (grup ya da koşullar arasındaki farkın testi</a:t>
            </a:r>
            <a:endParaRPr lang="tr-TR" sz="12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6084168" y="234888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Korelasyonel</a:t>
            </a:r>
            <a:r>
              <a:rPr lang="tr-TR" sz="1200" dirty="0" smtClean="0"/>
              <a:t>  (iki bağımsız değişken üzerinde test edilen skorların ilişkisi</a:t>
            </a:r>
            <a:endParaRPr lang="tr-TR" sz="1200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6300192" y="292494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Parametrik – </a:t>
            </a:r>
            <a:r>
              <a:rPr lang="tr-TR" sz="1200" dirty="0" err="1" smtClean="0"/>
              <a:t>Nonparametrik</a:t>
            </a:r>
            <a:r>
              <a:rPr lang="tr-TR" sz="1200" dirty="0" smtClean="0"/>
              <a:t> veri? </a:t>
            </a:r>
            <a:endParaRPr lang="tr-TR" sz="1200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6804248" y="3356992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Parametrik</a:t>
            </a:r>
            <a:endParaRPr lang="tr-TR" sz="1200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7668344" y="335699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Nonparametrik</a:t>
            </a:r>
            <a:endParaRPr lang="tr-TR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1835696" y="2276872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İki</a:t>
            </a:r>
            <a:endParaRPr lang="tr-TR" sz="12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251520" y="2276872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Bir</a:t>
            </a:r>
            <a:endParaRPr lang="tr-TR" sz="12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51520" y="2564904"/>
            <a:ext cx="108012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Ki kare uyum iyiliği testi</a:t>
            </a:r>
            <a:endParaRPr lang="tr-TR" sz="1200" dirty="0"/>
          </a:p>
        </p:txBody>
      </p:sp>
      <p:sp>
        <p:nvSpPr>
          <p:cNvPr id="21" name="20 Metin kutusu"/>
          <p:cNvSpPr txBox="1"/>
          <p:nvPr/>
        </p:nvSpPr>
        <p:spPr>
          <a:xfrm>
            <a:off x="1835696" y="2564904"/>
            <a:ext cx="100811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Ki kare ilişki testi</a:t>
            </a:r>
            <a:endParaRPr lang="tr-TR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6876256" y="3645024"/>
            <a:ext cx="93712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Pearson’s</a:t>
            </a:r>
            <a:r>
              <a:rPr lang="tr-TR" sz="1200" dirty="0" smtClean="0"/>
              <a:t> </a:t>
            </a:r>
          </a:p>
          <a:p>
            <a:pPr algn="l"/>
            <a:r>
              <a:rPr lang="tr-TR" sz="1200" i="1" dirty="0" smtClean="0"/>
              <a:t>r</a:t>
            </a:r>
            <a:r>
              <a:rPr lang="tr-TR" sz="1200" dirty="0" smtClean="0"/>
              <a:t> testi</a:t>
            </a:r>
            <a:endParaRPr lang="tr-TR" sz="1200" dirty="0"/>
          </a:p>
        </p:txBody>
      </p:sp>
      <p:sp>
        <p:nvSpPr>
          <p:cNvPr id="23" name="22 Metin kutusu"/>
          <p:cNvSpPr txBox="1"/>
          <p:nvPr/>
        </p:nvSpPr>
        <p:spPr>
          <a:xfrm>
            <a:off x="7956376" y="3645024"/>
            <a:ext cx="10091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Spearman’s</a:t>
            </a:r>
            <a:r>
              <a:rPr lang="tr-TR" sz="1200" dirty="0" smtClean="0"/>
              <a:t> </a:t>
            </a:r>
          </a:p>
          <a:p>
            <a:pPr algn="l"/>
            <a:r>
              <a:rPr lang="tr-TR" sz="1200" i="1" dirty="0" err="1" smtClean="0"/>
              <a:t>rho</a:t>
            </a:r>
            <a:r>
              <a:rPr lang="tr-TR" sz="1200" dirty="0" smtClean="0"/>
              <a:t> testi</a:t>
            </a:r>
            <a:endParaRPr lang="tr-TR" sz="1200" dirty="0"/>
          </a:p>
        </p:txBody>
      </p:sp>
      <p:sp>
        <p:nvSpPr>
          <p:cNvPr id="24" name="23 Metin kutusu"/>
          <p:cNvSpPr txBox="1"/>
          <p:nvPr/>
        </p:nvSpPr>
        <p:spPr>
          <a:xfrm>
            <a:off x="1115616" y="32849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Bir bağımsız değişken</a:t>
            </a:r>
            <a:endParaRPr lang="tr-TR" sz="1200" dirty="0"/>
          </a:p>
        </p:txBody>
      </p:sp>
      <p:sp>
        <p:nvSpPr>
          <p:cNvPr id="25" name="24 Metin kutusu"/>
          <p:cNvSpPr txBox="1"/>
          <p:nvPr/>
        </p:nvSpPr>
        <p:spPr>
          <a:xfrm>
            <a:off x="3707904" y="299695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Birden fazla bağımsız değişken</a:t>
            </a:r>
            <a:endParaRPr lang="tr-TR" sz="1200" dirty="0"/>
          </a:p>
        </p:txBody>
      </p:sp>
      <p:sp>
        <p:nvSpPr>
          <p:cNvPr id="26" name="25 Metin kutusu"/>
          <p:cNvSpPr txBox="1"/>
          <p:nvPr/>
        </p:nvSpPr>
        <p:spPr>
          <a:xfrm>
            <a:off x="4355976" y="3429000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Varyans</a:t>
            </a:r>
            <a:r>
              <a:rPr lang="tr-TR" sz="1200" dirty="0" smtClean="0"/>
              <a:t> analizi</a:t>
            </a:r>
            <a:endParaRPr lang="tr-TR" sz="1200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4211960" y="4077072"/>
            <a:ext cx="8640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Tekrarlı ölçümler</a:t>
            </a:r>
            <a:endParaRPr lang="tr-TR" sz="1200" dirty="0"/>
          </a:p>
        </p:txBody>
      </p:sp>
      <p:sp>
        <p:nvSpPr>
          <p:cNvPr id="28" name="27 Metin kutusu"/>
          <p:cNvSpPr txBox="1"/>
          <p:nvPr/>
        </p:nvSpPr>
        <p:spPr>
          <a:xfrm>
            <a:off x="5148064" y="4077072"/>
            <a:ext cx="75659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Karma ölçümler</a:t>
            </a:r>
            <a:endParaRPr lang="tr-TR" sz="1200" dirty="0"/>
          </a:p>
        </p:txBody>
      </p:sp>
      <p:sp>
        <p:nvSpPr>
          <p:cNvPr id="29" name="28 Metin kutusu"/>
          <p:cNvSpPr txBox="1"/>
          <p:nvPr/>
        </p:nvSpPr>
        <p:spPr>
          <a:xfrm>
            <a:off x="5940152" y="4077072"/>
            <a:ext cx="8640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Bağımsız ölçümler</a:t>
            </a:r>
            <a:endParaRPr lang="tr-TR" sz="1200" dirty="0"/>
          </a:p>
        </p:txBody>
      </p:sp>
      <p:sp>
        <p:nvSpPr>
          <p:cNvPr id="31" name="30 Metin kutusu"/>
          <p:cNvSpPr txBox="1"/>
          <p:nvPr/>
        </p:nvSpPr>
        <p:spPr>
          <a:xfrm>
            <a:off x="2123728" y="38610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Tekrarlı ölçümler</a:t>
            </a:r>
            <a:endParaRPr lang="tr-TR" sz="1200" dirty="0"/>
          </a:p>
        </p:txBody>
      </p:sp>
      <p:sp>
        <p:nvSpPr>
          <p:cNvPr id="32" name="31 Metin kutusu"/>
          <p:cNvSpPr txBox="1"/>
          <p:nvPr/>
        </p:nvSpPr>
        <p:spPr>
          <a:xfrm>
            <a:off x="251520" y="378904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Bağımsız ölçümler</a:t>
            </a:r>
            <a:endParaRPr lang="tr-TR" sz="1200" dirty="0"/>
          </a:p>
        </p:txBody>
      </p:sp>
      <p:sp>
        <p:nvSpPr>
          <p:cNvPr id="33" name="32 Metin kutusu"/>
          <p:cNvSpPr txBox="1"/>
          <p:nvPr/>
        </p:nvSpPr>
        <p:spPr>
          <a:xfrm>
            <a:off x="2555776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Kaç koşul?</a:t>
            </a:r>
            <a:endParaRPr lang="tr-TR" sz="1200" dirty="0"/>
          </a:p>
        </p:txBody>
      </p:sp>
      <p:sp>
        <p:nvSpPr>
          <p:cNvPr id="34" name="33 Metin kutusu"/>
          <p:cNvSpPr txBox="1"/>
          <p:nvPr/>
        </p:nvSpPr>
        <p:spPr>
          <a:xfrm>
            <a:off x="3419872" y="47251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İki</a:t>
            </a:r>
            <a:endParaRPr lang="tr-TR" sz="1200" dirty="0"/>
          </a:p>
        </p:txBody>
      </p:sp>
      <p:sp>
        <p:nvSpPr>
          <p:cNvPr id="35" name="34 Metin kutusu"/>
          <p:cNvSpPr txBox="1"/>
          <p:nvPr/>
        </p:nvSpPr>
        <p:spPr>
          <a:xfrm>
            <a:off x="4427984" y="472514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3 ve üstü</a:t>
            </a:r>
            <a:endParaRPr lang="tr-TR" sz="1200" dirty="0"/>
          </a:p>
        </p:txBody>
      </p:sp>
      <p:sp>
        <p:nvSpPr>
          <p:cNvPr id="36" name="35 Metin kutusu"/>
          <p:cNvSpPr txBox="1"/>
          <p:nvPr/>
        </p:nvSpPr>
        <p:spPr>
          <a:xfrm>
            <a:off x="4644008" y="4941168"/>
            <a:ext cx="136815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Tek yönlü tekrarlı ANOVA (p. veri)</a:t>
            </a:r>
            <a:endParaRPr lang="tr-TR" sz="1200" dirty="0"/>
          </a:p>
        </p:txBody>
      </p:sp>
      <p:sp>
        <p:nvSpPr>
          <p:cNvPr id="37" name="36 Metin kutusu"/>
          <p:cNvSpPr txBox="1"/>
          <p:nvPr/>
        </p:nvSpPr>
        <p:spPr>
          <a:xfrm>
            <a:off x="4860032" y="54452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VEYA</a:t>
            </a:r>
            <a:endParaRPr lang="tr-TR" sz="1200" dirty="0"/>
          </a:p>
        </p:txBody>
      </p:sp>
      <p:sp>
        <p:nvSpPr>
          <p:cNvPr id="38" name="37 Metin kutusu"/>
          <p:cNvSpPr txBox="1"/>
          <p:nvPr/>
        </p:nvSpPr>
        <p:spPr>
          <a:xfrm>
            <a:off x="4932040" y="5661248"/>
            <a:ext cx="11521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Friedman</a:t>
            </a:r>
            <a:r>
              <a:rPr lang="tr-TR" sz="1200" dirty="0" smtClean="0"/>
              <a:t> testi (</a:t>
            </a:r>
            <a:r>
              <a:rPr lang="tr-TR" sz="1200" dirty="0" err="1" smtClean="0"/>
              <a:t>np</a:t>
            </a:r>
            <a:r>
              <a:rPr lang="tr-TR" sz="1200" dirty="0" smtClean="0"/>
              <a:t>. veri)</a:t>
            </a:r>
            <a:endParaRPr lang="tr-TR" sz="1200" dirty="0"/>
          </a:p>
        </p:txBody>
      </p:sp>
      <p:sp>
        <p:nvSpPr>
          <p:cNvPr id="39" name="38 Metin kutusu"/>
          <p:cNvSpPr txBox="1"/>
          <p:nvPr/>
        </p:nvSpPr>
        <p:spPr>
          <a:xfrm>
            <a:off x="3419872" y="4941168"/>
            <a:ext cx="11521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Tekrarlı t-testi </a:t>
            </a:r>
          </a:p>
          <a:p>
            <a:pPr algn="l"/>
            <a:r>
              <a:rPr lang="tr-TR" sz="1200" dirty="0" smtClean="0"/>
              <a:t>(p. veri)</a:t>
            </a:r>
            <a:endParaRPr lang="tr-TR" sz="1200" dirty="0"/>
          </a:p>
        </p:txBody>
      </p:sp>
      <p:sp>
        <p:nvSpPr>
          <p:cNvPr id="40" name="39 Metin kutusu"/>
          <p:cNvSpPr txBox="1"/>
          <p:nvPr/>
        </p:nvSpPr>
        <p:spPr>
          <a:xfrm>
            <a:off x="3563888" y="5661248"/>
            <a:ext cx="11521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Wilcoxon</a:t>
            </a:r>
            <a:r>
              <a:rPr lang="tr-TR" sz="1200" dirty="0" smtClean="0"/>
              <a:t> </a:t>
            </a:r>
          </a:p>
          <a:p>
            <a:pPr algn="l"/>
            <a:r>
              <a:rPr lang="tr-TR" sz="1200" dirty="0" smtClean="0"/>
              <a:t>testi (</a:t>
            </a:r>
            <a:r>
              <a:rPr lang="tr-TR" sz="1200" dirty="0" err="1" smtClean="0"/>
              <a:t>np</a:t>
            </a:r>
            <a:r>
              <a:rPr lang="tr-TR" sz="1200" dirty="0" smtClean="0"/>
              <a:t>. veri)</a:t>
            </a:r>
            <a:endParaRPr lang="tr-TR" sz="1200" dirty="0"/>
          </a:p>
        </p:txBody>
      </p:sp>
      <p:sp>
        <p:nvSpPr>
          <p:cNvPr id="41" name="40 Metin kutusu"/>
          <p:cNvSpPr txBox="1"/>
          <p:nvPr/>
        </p:nvSpPr>
        <p:spPr>
          <a:xfrm>
            <a:off x="3491880" y="54452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VEYA</a:t>
            </a:r>
            <a:endParaRPr lang="tr-TR" sz="1200" dirty="0"/>
          </a:p>
        </p:txBody>
      </p:sp>
      <p:sp>
        <p:nvSpPr>
          <p:cNvPr id="42" name="41 Metin kutusu"/>
          <p:cNvSpPr txBox="1"/>
          <p:nvPr/>
        </p:nvSpPr>
        <p:spPr>
          <a:xfrm>
            <a:off x="251520" y="429309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Kaç grup?</a:t>
            </a:r>
            <a:endParaRPr lang="tr-TR" sz="1200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1115616" y="479715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İki</a:t>
            </a:r>
            <a:endParaRPr lang="tr-TR" sz="1200" dirty="0"/>
          </a:p>
        </p:txBody>
      </p:sp>
      <p:sp>
        <p:nvSpPr>
          <p:cNvPr id="44" name="43 Metin kutusu"/>
          <p:cNvSpPr txBox="1"/>
          <p:nvPr/>
        </p:nvSpPr>
        <p:spPr>
          <a:xfrm>
            <a:off x="323528" y="479715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Bir</a:t>
            </a:r>
            <a:endParaRPr lang="tr-TR" sz="1200" dirty="0"/>
          </a:p>
        </p:txBody>
      </p:sp>
      <p:sp>
        <p:nvSpPr>
          <p:cNvPr id="45" name="44 Metin kutusu"/>
          <p:cNvSpPr txBox="1"/>
          <p:nvPr/>
        </p:nvSpPr>
        <p:spPr>
          <a:xfrm>
            <a:off x="2123728" y="4797152"/>
            <a:ext cx="91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Üç ve üstü</a:t>
            </a:r>
            <a:endParaRPr lang="tr-TR" sz="1200" dirty="0"/>
          </a:p>
        </p:txBody>
      </p:sp>
      <p:sp>
        <p:nvSpPr>
          <p:cNvPr id="46" name="45 Metin kutusu"/>
          <p:cNvSpPr txBox="1"/>
          <p:nvPr/>
        </p:nvSpPr>
        <p:spPr>
          <a:xfrm>
            <a:off x="2267744" y="5013176"/>
            <a:ext cx="8640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Tek yönlü ANOVA (p. veri)</a:t>
            </a:r>
            <a:endParaRPr lang="tr-TR" sz="1200" dirty="0"/>
          </a:p>
        </p:txBody>
      </p:sp>
      <p:sp>
        <p:nvSpPr>
          <p:cNvPr id="47" name="46 Metin kutusu"/>
          <p:cNvSpPr txBox="1"/>
          <p:nvPr/>
        </p:nvSpPr>
        <p:spPr>
          <a:xfrm>
            <a:off x="2195736" y="5877272"/>
            <a:ext cx="11521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Kruskal</a:t>
            </a:r>
            <a:r>
              <a:rPr lang="tr-TR" sz="1200" dirty="0" smtClean="0"/>
              <a:t>-</a:t>
            </a:r>
            <a:r>
              <a:rPr lang="tr-TR" sz="1200" dirty="0" err="1" smtClean="0"/>
              <a:t>Wallis</a:t>
            </a:r>
            <a:r>
              <a:rPr lang="tr-TR" sz="1200" dirty="0" smtClean="0"/>
              <a:t> (</a:t>
            </a:r>
            <a:r>
              <a:rPr lang="tr-TR" sz="1200" dirty="0" err="1" smtClean="0"/>
              <a:t>np</a:t>
            </a:r>
            <a:r>
              <a:rPr lang="tr-TR" sz="1200" dirty="0" smtClean="0"/>
              <a:t>. veri)</a:t>
            </a:r>
            <a:endParaRPr lang="tr-TR" sz="1200" dirty="0"/>
          </a:p>
        </p:txBody>
      </p:sp>
      <p:sp>
        <p:nvSpPr>
          <p:cNvPr id="48" name="47 Metin kutusu"/>
          <p:cNvSpPr txBox="1"/>
          <p:nvPr/>
        </p:nvSpPr>
        <p:spPr>
          <a:xfrm>
            <a:off x="2339752" y="5589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VEYA</a:t>
            </a:r>
            <a:endParaRPr lang="tr-TR" sz="1200" dirty="0"/>
          </a:p>
        </p:txBody>
      </p:sp>
      <p:sp>
        <p:nvSpPr>
          <p:cNvPr id="49" name="48 Metin kutusu"/>
          <p:cNvSpPr txBox="1"/>
          <p:nvPr/>
        </p:nvSpPr>
        <p:spPr>
          <a:xfrm>
            <a:off x="1187624" y="5013176"/>
            <a:ext cx="8640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Bağımsız t-testi (p. veri)</a:t>
            </a:r>
            <a:endParaRPr lang="tr-TR" sz="1200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1115616" y="5877272"/>
            <a:ext cx="100811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100" dirty="0" err="1" smtClean="0"/>
              <a:t>Mann</a:t>
            </a:r>
            <a:r>
              <a:rPr lang="tr-TR" sz="1100" dirty="0" smtClean="0"/>
              <a:t>-</a:t>
            </a:r>
            <a:r>
              <a:rPr lang="tr-TR" sz="1100" dirty="0" err="1" smtClean="0"/>
              <a:t>Whit</a:t>
            </a:r>
            <a:r>
              <a:rPr lang="tr-TR" sz="1100" dirty="0" smtClean="0"/>
              <a:t>-ney (</a:t>
            </a:r>
            <a:r>
              <a:rPr lang="tr-TR" sz="1100" dirty="0" err="1" smtClean="0"/>
              <a:t>np</a:t>
            </a:r>
            <a:r>
              <a:rPr lang="tr-TR" sz="1100" dirty="0" smtClean="0"/>
              <a:t>. veri)</a:t>
            </a:r>
            <a:endParaRPr lang="tr-TR" sz="1100" dirty="0"/>
          </a:p>
        </p:txBody>
      </p:sp>
      <p:sp>
        <p:nvSpPr>
          <p:cNvPr id="51" name="50 Metin kutusu"/>
          <p:cNvSpPr txBox="1"/>
          <p:nvPr/>
        </p:nvSpPr>
        <p:spPr>
          <a:xfrm>
            <a:off x="1259632" y="5589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VEYA</a:t>
            </a:r>
            <a:endParaRPr lang="tr-TR" sz="1200" dirty="0"/>
          </a:p>
        </p:txBody>
      </p:sp>
      <p:sp>
        <p:nvSpPr>
          <p:cNvPr id="52" name="51 Metin kutusu"/>
          <p:cNvSpPr txBox="1"/>
          <p:nvPr/>
        </p:nvSpPr>
        <p:spPr>
          <a:xfrm>
            <a:off x="107504" y="5013176"/>
            <a:ext cx="93610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Tek örnek-</a:t>
            </a:r>
            <a:r>
              <a:rPr lang="tr-TR" sz="1200" dirty="0" err="1" smtClean="0"/>
              <a:t>lem</a:t>
            </a:r>
            <a:r>
              <a:rPr lang="tr-TR" sz="1200" dirty="0" smtClean="0"/>
              <a:t> t-testi </a:t>
            </a:r>
          </a:p>
          <a:p>
            <a:pPr algn="l"/>
            <a:r>
              <a:rPr lang="tr-TR" sz="1200" dirty="0" smtClean="0"/>
              <a:t>(p. veri)</a:t>
            </a:r>
            <a:endParaRPr lang="tr-TR" sz="1200" dirty="0"/>
          </a:p>
        </p:txBody>
      </p:sp>
      <p:sp>
        <p:nvSpPr>
          <p:cNvPr id="53" name="52 Metin kutusu"/>
          <p:cNvSpPr txBox="1"/>
          <p:nvPr/>
        </p:nvSpPr>
        <p:spPr>
          <a:xfrm>
            <a:off x="107504" y="5877272"/>
            <a:ext cx="93610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tr-TR" sz="1200" dirty="0" err="1" smtClean="0"/>
              <a:t>Binom</a:t>
            </a:r>
            <a:r>
              <a:rPr lang="tr-TR" sz="1200" dirty="0" smtClean="0"/>
              <a:t> testi </a:t>
            </a:r>
          </a:p>
          <a:p>
            <a:pPr algn="l"/>
            <a:r>
              <a:rPr lang="tr-TR" sz="1200" dirty="0" smtClean="0"/>
              <a:t>(</a:t>
            </a:r>
            <a:r>
              <a:rPr lang="tr-TR" sz="1200" dirty="0" err="1" smtClean="0"/>
              <a:t>np</a:t>
            </a:r>
            <a:r>
              <a:rPr lang="tr-TR" sz="1200" dirty="0" smtClean="0"/>
              <a:t>. veri)</a:t>
            </a:r>
            <a:endParaRPr lang="tr-TR" sz="1200" dirty="0"/>
          </a:p>
        </p:txBody>
      </p:sp>
      <p:sp>
        <p:nvSpPr>
          <p:cNvPr id="54" name="53 Metin kutusu"/>
          <p:cNvSpPr txBox="1"/>
          <p:nvPr/>
        </p:nvSpPr>
        <p:spPr>
          <a:xfrm>
            <a:off x="179512" y="5589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VEYA</a:t>
            </a:r>
            <a:endParaRPr lang="tr-TR" sz="1200" dirty="0"/>
          </a:p>
        </p:txBody>
      </p:sp>
      <p:cxnSp>
        <p:nvCxnSpPr>
          <p:cNvPr id="55" name="54 Düz Ok Bağlayıcısı"/>
          <p:cNvCxnSpPr/>
          <p:nvPr/>
        </p:nvCxnSpPr>
        <p:spPr bwMode="auto">
          <a:xfrm rot="5400000">
            <a:off x="4824822" y="3320194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55 Düz Ok Bağlayıcısı"/>
          <p:cNvCxnSpPr>
            <a:stCxn id="8" idx="2"/>
          </p:cNvCxnSpPr>
          <p:nvPr/>
        </p:nvCxnSpPr>
        <p:spPr bwMode="auto">
          <a:xfrm rot="5400000">
            <a:off x="2766284" y="183123"/>
            <a:ext cx="227057" cy="2376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56 Düz Ok Bağlayıcısı"/>
          <p:cNvCxnSpPr>
            <a:stCxn id="11" idx="2"/>
            <a:endCxn id="14" idx="0"/>
          </p:cNvCxnSpPr>
          <p:nvPr/>
        </p:nvCxnSpPr>
        <p:spPr bwMode="auto">
          <a:xfrm rot="16200000" flipH="1">
            <a:off x="6492698" y="1353253"/>
            <a:ext cx="227057" cy="17641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57 Düz Ok Bağlayıcısı"/>
          <p:cNvCxnSpPr>
            <a:stCxn id="7" idx="2"/>
          </p:cNvCxnSpPr>
          <p:nvPr/>
        </p:nvCxnSpPr>
        <p:spPr bwMode="auto">
          <a:xfrm rot="5400000">
            <a:off x="1182108" y="1767299"/>
            <a:ext cx="83041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58 Düz Ok Bağlayıcısı"/>
          <p:cNvCxnSpPr>
            <a:stCxn id="11" idx="2"/>
          </p:cNvCxnSpPr>
          <p:nvPr/>
        </p:nvCxnSpPr>
        <p:spPr bwMode="auto">
          <a:xfrm rot="5400000">
            <a:off x="4926524" y="1623283"/>
            <a:ext cx="299065" cy="1296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60 Düz Ok Bağlayıcısı"/>
          <p:cNvCxnSpPr>
            <a:stCxn id="8" idx="2"/>
          </p:cNvCxnSpPr>
          <p:nvPr/>
        </p:nvCxnSpPr>
        <p:spPr bwMode="auto">
          <a:xfrm rot="16200000" flipH="1">
            <a:off x="4457678" y="867993"/>
            <a:ext cx="228645" cy="1008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62 Düz Ok Bağlayıcısı"/>
          <p:cNvCxnSpPr/>
          <p:nvPr/>
        </p:nvCxnSpPr>
        <p:spPr bwMode="auto">
          <a:xfrm rot="5400000">
            <a:off x="5292080" y="1772816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65 Düz Ok Bağlayıcısı"/>
          <p:cNvCxnSpPr>
            <a:stCxn id="42" idx="2"/>
            <a:endCxn id="45" idx="0"/>
          </p:cNvCxnSpPr>
          <p:nvPr/>
        </p:nvCxnSpPr>
        <p:spPr bwMode="auto">
          <a:xfrm rot="16200000" flipH="1">
            <a:off x="1645968" y="3859723"/>
            <a:ext cx="227057" cy="16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74 Düz Ok Bağlayıcısı"/>
          <p:cNvCxnSpPr/>
          <p:nvPr/>
        </p:nvCxnSpPr>
        <p:spPr bwMode="auto">
          <a:xfrm rot="5400000">
            <a:off x="7237090" y="2852142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76 Düz Ok Bağlayıcısı"/>
          <p:cNvCxnSpPr>
            <a:stCxn id="13" idx="2"/>
            <a:endCxn id="24" idx="0"/>
          </p:cNvCxnSpPr>
          <p:nvPr/>
        </p:nvCxnSpPr>
        <p:spPr bwMode="auto">
          <a:xfrm rot="5400000">
            <a:off x="2984631" y="1877634"/>
            <a:ext cx="474439" cy="23402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77 Düz Ok Bağlayıcısı"/>
          <p:cNvCxnSpPr>
            <a:stCxn id="15" idx="2"/>
            <a:endCxn id="16" idx="0"/>
          </p:cNvCxnSpPr>
          <p:nvPr/>
        </p:nvCxnSpPr>
        <p:spPr bwMode="auto">
          <a:xfrm rot="5400000">
            <a:off x="7356794" y="3117449"/>
            <a:ext cx="155049" cy="3240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>
            <a:stCxn id="15" idx="2"/>
            <a:endCxn id="17" idx="0"/>
          </p:cNvCxnSpPr>
          <p:nvPr/>
        </p:nvCxnSpPr>
        <p:spPr bwMode="auto">
          <a:xfrm rot="16200000" flipH="1">
            <a:off x="7896854" y="2901425"/>
            <a:ext cx="155049" cy="756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84 Düz Ok Bağlayıcısı"/>
          <p:cNvCxnSpPr>
            <a:stCxn id="13" idx="2"/>
            <a:endCxn id="25" idx="0"/>
          </p:cNvCxnSpPr>
          <p:nvPr/>
        </p:nvCxnSpPr>
        <p:spPr bwMode="auto">
          <a:xfrm rot="16200000" flipH="1">
            <a:off x="4586809" y="2615716"/>
            <a:ext cx="186407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87 Düz Ok Bağlayıcısı"/>
          <p:cNvCxnSpPr>
            <a:stCxn id="24" idx="2"/>
          </p:cNvCxnSpPr>
          <p:nvPr/>
        </p:nvCxnSpPr>
        <p:spPr bwMode="auto">
          <a:xfrm rot="5400000">
            <a:off x="1362130" y="3171457"/>
            <a:ext cx="299064" cy="10801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88 Düz Ok Bağlayıcısı"/>
          <p:cNvCxnSpPr>
            <a:stCxn id="26" idx="2"/>
            <a:endCxn id="27" idx="0"/>
          </p:cNvCxnSpPr>
          <p:nvPr/>
        </p:nvCxnSpPr>
        <p:spPr bwMode="auto">
          <a:xfrm rot="5400000">
            <a:off x="4644008" y="3717032"/>
            <a:ext cx="36004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91 Düz Ok Bağlayıcısı"/>
          <p:cNvCxnSpPr>
            <a:stCxn id="26" idx="2"/>
            <a:endCxn id="28" idx="0"/>
          </p:cNvCxnSpPr>
          <p:nvPr/>
        </p:nvCxnSpPr>
        <p:spPr bwMode="auto">
          <a:xfrm rot="16200000" flipH="1">
            <a:off x="5085184" y="3635896"/>
            <a:ext cx="360040" cy="5223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93 Düz Ok Bağlayıcısı"/>
          <p:cNvCxnSpPr>
            <a:stCxn id="26" idx="2"/>
            <a:endCxn id="29" idx="0"/>
          </p:cNvCxnSpPr>
          <p:nvPr/>
        </p:nvCxnSpPr>
        <p:spPr bwMode="auto">
          <a:xfrm rot="16200000" flipH="1">
            <a:off x="5508104" y="3212976"/>
            <a:ext cx="360040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Ok Bağlayıcısı"/>
          <p:cNvCxnSpPr>
            <a:stCxn id="24" idx="2"/>
            <a:endCxn id="31" idx="0"/>
          </p:cNvCxnSpPr>
          <p:nvPr/>
        </p:nvCxnSpPr>
        <p:spPr bwMode="auto">
          <a:xfrm rot="16200000" flipH="1">
            <a:off x="2316234" y="3297469"/>
            <a:ext cx="299065" cy="8280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108 Düz Ok Bağlayıcısı"/>
          <p:cNvCxnSpPr/>
          <p:nvPr/>
        </p:nvCxnSpPr>
        <p:spPr bwMode="auto">
          <a:xfrm rot="5400000">
            <a:off x="827584" y="4221088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Ok Bağlayıcısı"/>
          <p:cNvCxnSpPr>
            <a:stCxn id="42" idx="2"/>
            <a:endCxn id="44" idx="0"/>
          </p:cNvCxnSpPr>
          <p:nvPr/>
        </p:nvCxnSpPr>
        <p:spPr bwMode="auto">
          <a:xfrm rot="5400000">
            <a:off x="660050" y="4521605"/>
            <a:ext cx="227057" cy="3240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Ok Bağlayıcısı"/>
          <p:cNvCxnSpPr>
            <a:endCxn id="43" idx="0"/>
          </p:cNvCxnSpPr>
          <p:nvPr/>
        </p:nvCxnSpPr>
        <p:spPr bwMode="auto">
          <a:xfrm>
            <a:off x="971601" y="4581128"/>
            <a:ext cx="432047" cy="2160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Ok Bağlayıcısı"/>
          <p:cNvCxnSpPr>
            <a:stCxn id="7" idx="2"/>
            <a:endCxn id="18" idx="0"/>
          </p:cNvCxnSpPr>
          <p:nvPr/>
        </p:nvCxnSpPr>
        <p:spPr bwMode="auto">
          <a:xfrm rot="16200000" flipH="1">
            <a:off x="1956194" y="1929317"/>
            <a:ext cx="83041" cy="612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Ok Bağlayıcısı"/>
          <p:cNvCxnSpPr>
            <a:stCxn id="33" idx="2"/>
            <a:endCxn id="35" idx="0"/>
          </p:cNvCxnSpPr>
          <p:nvPr/>
        </p:nvCxnSpPr>
        <p:spPr bwMode="auto">
          <a:xfrm rot="16200000" flipH="1">
            <a:off x="3936414" y="3657509"/>
            <a:ext cx="227057" cy="19082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Ok Bağlayıcısı"/>
          <p:cNvCxnSpPr/>
          <p:nvPr/>
        </p:nvCxnSpPr>
        <p:spPr bwMode="auto">
          <a:xfrm rot="5400000">
            <a:off x="2951820" y="4185084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Ok Bağlayıcısı"/>
          <p:cNvCxnSpPr>
            <a:stCxn id="33" idx="2"/>
            <a:endCxn id="34" idx="0"/>
          </p:cNvCxnSpPr>
          <p:nvPr/>
        </p:nvCxnSpPr>
        <p:spPr bwMode="auto">
          <a:xfrm rot="16200000" flipH="1">
            <a:off x="3360350" y="4233573"/>
            <a:ext cx="227057" cy="756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157 Metin kutusu"/>
          <p:cNvSpPr txBox="1"/>
          <p:nvPr/>
        </p:nvSpPr>
        <p:spPr>
          <a:xfrm>
            <a:off x="7272999" y="608400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900" dirty="0" smtClean="0"/>
              <a:t>Kaynak: </a:t>
            </a:r>
            <a:r>
              <a:rPr lang="tr-TR" sz="900" dirty="0" err="1" smtClean="0"/>
              <a:t>Field</a:t>
            </a:r>
            <a:r>
              <a:rPr lang="tr-TR" sz="900" dirty="0" smtClean="0"/>
              <a:t> ve Hole, 2008, </a:t>
            </a:r>
          </a:p>
          <a:p>
            <a:pPr algn="l"/>
            <a:r>
              <a:rPr lang="tr-TR" sz="900" dirty="0" smtClean="0"/>
              <a:t>s. 274-275’ten uyarlama</a:t>
            </a:r>
            <a:endParaRPr lang="tr-TR" sz="900" dirty="0"/>
          </a:p>
        </p:txBody>
      </p:sp>
      <p:cxnSp>
        <p:nvCxnSpPr>
          <p:cNvPr id="175" name="174 Düz Ok Bağlayıcısı"/>
          <p:cNvCxnSpPr/>
          <p:nvPr/>
        </p:nvCxnSpPr>
        <p:spPr bwMode="auto">
          <a:xfrm rot="5400000">
            <a:off x="1404442" y="1844030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Hangi Test?</a:t>
            </a:r>
            <a:endParaRPr lang="tr-TR" dirty="0"/>
          </a:p>
        </p:txBody>
      </p:sp>
      <p:sp>
        <p:nvSpPr>
          <p:cNvPr id="76" name="75 Metin kutusu"/>
          <p:cNvSpPr txBox="1"/>
          <p:nvPr/>
        </p:nvSpPr>
        <p:spPr>
          <a:xfrm>
            <a:off x="7524328" y="5013176"/>
            <a:ext cx="1569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tr-TR" sz="900" dirty="0" smtClean="0"/>
              <a:t>p veri: Parametrik veri</a:t>
            </a:r>
          </a:p>
          <a:p>
            <a:pPr algn="l"/>
            <a:r>
              <a:rPr lang="tr-TR" sz="900" dirty="0" err="1" smtClean="0"/>
              <a:t>np</a:t>
            </a:r>
            <a:r>
              <a:rPr lang="tr-TR" sz="900" dirty="0" smtClean="0"/>
              <a:t> veri: </a:t>
            </a:r>
            <a:r>
              <a:rPr lang="tr-TR" sz="900" dirty="0" err="1" smtClean="0"/>
              <a:t>Nonparametrik</a:t>
            </a:r>
            <a:r>
              <a:rPr lang="tr-TR" sz="900" dirty="0" smtClean="0"/>
              <a:t> veri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0"/>
            <a:ext cx="6624736" cy="9087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Plan</a:t>
            </a:r>
            <a:endParaRPr lang="tr-TR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136904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Parametrik ve parametrik olmayan testleri işledik</a:t>
            </a:r>
          </a:p>
          <a:p>
            <a:r>
              <a:rPr lang="tr-TR" dirty="0" smtClean="0"/>
              <a:t>Bu derste de hangi araştırma tasarımının uygulanacağına nasıl karar veririz? </a:t>
            </a:r>
          </a:p>
          <a:p>
            <a:r>
              <a:rPr lang="tr-TR" dirty="0" smtClean="0"/>
              <a:t>Hangi istatistik testlerin uygulanacağına nasıl karar veririz?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94662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301208"/>
            <a:ext cx="4392488" cy="109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908720"/>
            <a:ext cx="23241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etin kutusu"/>
          <p:cNvSpPr txBox="1"/>
          <p:nvPr/>
        </p:nvSpPr>
        <p:spPr>
          <a:xfrm>
            <a:off x="5078463" y="6237312"/>
            <a:ext cx="4065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00" dirty="0" smtClean="0"/>
              <a:t>Kaynak: http://www.</a:t>
            </a:r>
            <a:r>
              <a:rPr lang="tr-TR" sz="700" dirty="0" err="1" smtClean="0"/>
              <a:t>cartoonbank</a:t>
            </a:r>
            <a:r>
              <a:rPr lang="tr-TR" sz="700" dirty="0" smtClean="0"/>
              <a:t>.com/1991/</a:t>
            </a:r>
            <a:r>
              <a:rPr lang="tr-TR" sz="700" dirty="0" err="1" smtClean="0"/>
              <a:t>my</a:t>
            </a:r>
            <a:r>
              <a:rPr lang="tr-TR" sz="700" dirty="0" smtClean="0"/>
              <a:t>-</a:t>
            </a:r>
            <a:r>
              <a:rPr lang="tr-TR" sz="700" dirty="0" err="1" smtClean="0"/>
              <a:t>question</a:t>
            </a:r>
            <a:r>
              <a:rPr lang="tr-TR" sz="700" dirty="0" smtClean="0"/>
              <a:t>-is-</a:t>
            </a:r>
            <a:r>
              <a:rPr lang="tr-TR" sz="700" dirty="0" err="1" smtClean="0"/>
              <a:t>are</a:t>
            </a:r>
            <a:r>
              <a:rPr lang="tr-TR" sz="700" dirty="0" smtClean="0"/>
              <a:t>-</a:t>
            </a:r>
            <a:r>
              <a:rPr lang="tr-TR" sz="700" dirty="0" err="1" smtClean="0"/>
              <a:t>we</a:t>
            </a:r>
            <a:r>
              <a:rPr lang="tr-TR" sz="700" dirty="0" smtClean="0"/>
              <a:t>-</a:t>
            </a:r>
            <a:r>
              <a:rPr lang="tr-TR" sz="700" dirty="0" err="1" smtClean="0"/>
              <a:t>making</a:t>
            </a:r>
            <a:r>
              <a:rPr lang="tr-TR" sz="700" dirty="0" smtClean="0"/>
              <a:t>-an-</a:t>
            </a:r>
            <a:r>
              <a:rPr lang="tr-TR" sz="700" dirty="0" err="1" smtClean="0"/>
              <a:t>impact</a:t>
            </a:r>
            <a:r>
              <a:rPr lang="tr-TR" sz="700" dirty="0" smtClean="0"/>
              <a:t>/</a:t>
            </a:r>
            <a:r>
              <a:rPr lang="tr-TR" sz="700" dirty="0" err="1" smtClean="0"/>
              <a:t>invt</a:t>
            </a:r>
            <a:r>
              <a:rPr lang="tr-TR" sz="700" dirty="0" smtClean="0"/>
              <a:t>/111302/</a:t>
            </a:r>
            <a:endParaRPr lang="tr-TR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0"/>
            <a:ext cx="6624736" cy="9087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1412776"/>
            <a:ext cx="81369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Araştırmalarda zaman boyutu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tr-TR" sz="3200" kern="0" dirty="0" smtClean="0">
                <a:latin typeface="+mn-lt"/>
              </a:rPr>
              <a:t>Araştırma tasarımı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İstatistiksel</a:t>
            </a:r>
            <a:r>
              <a:rPr kumimoji="0" lang="tr-TR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testler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051720" y="0"/>
            <a:ext cx="5601816" cy="914400"/>
          </a:xfrm>
        </p:spPr>
        <p:txBody>
          <a:bodyPr/>
          <a:lstStyle/>
          <a:p>
            <a:r>
              <a:rPr lang="tr-TR" dirty="0" smtClean="0"/>
              <a:t>Araştırma Süreci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 bwMode="auto">
          <a:xfrm>
            <a:off x="683568" y="1340767"/>
            <a:ext cx="1584176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6 Dikdörtgen"/>
          <p:cNvSpPr/>
          <p:nvPr/>
        </p:nvSpPr>
        <p:spPr bwMode="auto">
          <a:xfrm>
            <a:off x="683568" y="1052735"/>
            <a:ext cx="1584176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İLGİ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1107601" y="1340768"/>
            <a:ext cx="751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? → Y</a:t>
            </a:r>
          </a:p>
          <a:p>
            <a:r>
              <a:rPr lang="tr-TR" sz="1200" dirty="0" smtClean="0"/>
              <a:t>Y → ?</a:t>
            </a:r>
            <a:endParaRPr lang="tr-TR" sz="1200" dirty="0"/>
          </a:p>
        </p:txBody>
      </p:sp>
      <p:sp>
        <p:nvSpPr>
          <p:cNvPr id="12" name="11 Dikdörtgen"/>
          <p:cNvSpPr/>
          <p:nvPr/>
        </p:nvSpPr>
        <p:spPr bwMode="auto">
          <a:xfrm>
            <a:off x="3491880" y="1340767"/>
            <a:ext cx="1584176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12 Dikdörtgen"/>
          <p:cNvSpPr/>
          <p:nvPr/>
        </p:nvSpPr>
        <p:spPr bwMode="auto">
          <a:xfrm>
            <a:off x="3491880" y="1052736"/>
            <a:ext cx="1584176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FİKİR</a:t>
            </a:r>
          </a:p>
        </p:txBody>
      </p:sp>
      <p:sp>
        <p:nvSpPr>
          <p:cNvPr id="14" name="13 Metin kutusu"/>
          <p:cNvSpPr txBox="1"/>
          <p:nvPr/>
        </p:nvSpPr>
        <p:spPr>
          <a:xfrm>
            <a:off x="3635896" y="1340768"/>
            <a:ext cx="1368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?              ?  </a:t>
            </a:r>
          </a:p>
          <a:p>
            <a:r>
              <a:rPr lang="tr-TR" sz="1100" dirty="0" smtClean="0"/>
              <a:t>X→ Y,  A→ B</a:t>
            </a:r>
          </a:p>
        </p:txBody>
      </p:sp>
      <p:sp>
        <p:nvSpPr>
          <p:cNvPr id="15" name="14 Dikdörtgen"/>
          <p:cNvSpPr/>
          <p:nvPr/>
        </p:nvSpPr>
        <p:spPr bwMode="auto">
          <a:xfrm>
            <a:off x="6012160" y="1340767"/>
            <a:ext cx="1918826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15 Dikdörtgen"/>
          <p:cNvSpPr/>
          <p:nvPr/>
        </p:nvSpPr>
        <p:spPr bwMode="auto">
          <a:xfrm>
            <a:off x="6012160" y="1052735"/>
            <a:ext cx="1918826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KURAM</a:t>
            </a:r>
          </a:p>
        </p:txBody>
      </p:sp>
      <p:sp>
        <p:nvSpPr>
          <p:cNvPr id="17" name="16 Metin kutusu"/>
          <p:cNvSpPr txBox="1"/>
          <p:nvPr/>
        </p:nvSpPr>
        <p:spPr>
          <a:xfrm>
            <a:off x="5956896" y="1340768"/>
            <a:ext cx="207148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A→ B → E → F</a:t>
            </a:r>
          </a:p>
          <a:p>
            <a:r>
              <a:rPr lang="tr-TR" sz="1200" dirty="0" smtClean="0"/>
              <a:t>          C → D → X → Y</a:t>
            </a:r>
            <a:endParaRPr lang="tr-TR" sz="1200" dirty="0"/>
          </a:p>
        </p:txBody>
      </p:sp>
      <p:sp>
        <p:nvSpPr>
          <p:cNvPr id="18" name="17 Dikdörtgen"/>
          <p:cNvSpPr/>
          <p:nvPr/>
        </p:nvSpPr>
        <p:spPr bwMode="auto">
          <a:xfrm>
            <a:off x="539552" y="2420888"/>
            <a:ext cx="259228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18 Dikdörtgen"/>
          <p:cNvSpPr/>
          <p:nvPr/>
        </p:nvSpPr>
        <p:spPr bwMode="auto">
          <a:xfrm>
            <a:off x="539552" y="2132856"/>
            <a:ext cx="2592288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KAVRAMSALLAŞTIRMA</a:t>
            </a:r>
          </a:p>
        </p:txBody>
      </p:sp>
      <p:sp>
        <p:nvSpPr>
          <p:cNvPr id="20" name="19 Metin kutusu"/>
          <p:cNvSpPr txBox="1"/>
          <p:nvPr/>
        </p:nvSpPr>
        <p:spPr>
          <a:xfrm>
            <a:off x="539552" y="234888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Kavramların ve araştırılacak değişkenlerin anlamlarını tanımla</a:t>
            </a:r>
            <a:endParaRPr lang="tr-TR" sz="1200" dirty="0"/>
          </a:p>
        </p:txBody>
      </p:sp>
      <p:sp>
        <p:nvSpPr>
          <p:cNvPr id="21" name="20 Dikdörtgen"/>
          <p:cNvSpPr/>
          <p:nvPr/>
        </p:nvSpPr>
        <p:spPr bwMode="auto">
          <a:xfrm>
            <a:off x="3707904" y="2420888"/>
            <a:ext cx="2448272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Dikdörtgen"/>
          <p:cNvSpPr/>
          <p:nvPr/>
        </p:nvSpPr>
        <p:spPr bwMode="auto">
          <a:xfrm>
            <a:off x="3707904" y="2132856"/>
            <a:ext cx="2448272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YÖNTEM SEÇİMİ</a:t>
            </a:r>
          </a:p>
        </p:txBody>
      </p:sp>
      <p:sp>
        <p:nvSpPr>
          <p:cNvPr id="23" name="22 Metin kutusu"/>
          <p:cNvSpPr txBox="1"/>
          <p:nvPr/>
        </p:nvSpPr>
        <p:spPr>
          <a:xfrm>
            <a:off x="3707904" y="234888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Deneyler, Betimleme araştırması, </a:t>
            </a:r>
          </a:p>
          <a:p>
            <a:pPr algn="l"/>
            <a:r>
              <a:rPr lang="tr-TR" sz="1200" dirty="0" smtClean="0"/>
              <a:t>Alan araştırması, İçerik analizi,</a:t>
            </a:r>
          </a:p>
          <a:p>
            <a:pPr algn="l"/>
            <a:r>
              <a:rPr lang="tr-TR" sz="1200" dirty="0" smtClean="0"/>
              <a:t>Mevcut verilere dayalı araştırma,</a:t>
            </a:r>
          </a:p>
          <a:p>
            <a:pPr algn="l"/>
            <a:r>
              <a:rPr lang="tr-TR" sz="1200" dirty="0" smtClean="0"/>
              <a:t>Karşılaştırmalı araştırma,</a:t>
            </a:r>
          </a:p>
          <a:p>
            <a:pPr algn="l"/>
            <a:r>
              <a:rPr lang="tr-TR" sz="1200" dirty="0" smtClean="0"/>
              <a:t>Değerlendirme araştırması</a:t>
            </a:r>
            <a:endParaRPr lang="tr-TR" sz="1200" dirty="0"/>
          </a:p>
        </p:txBody>
      </p:sp>
      <p:sp>
        <p:nvSpPr>
          <p:cNvPr id="24" name="23 Dikdörtgen"/>
          <p:cNvSpPr/>
          <p:nvPr/>
        </p:nvSpPr>
        <p:spPr bwMode="auto">
          <a:xfrm>
            <a:off x="6660232" y="2420887"/>
            <a:ext cx="2232248" cy="504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Dikdörtgen"/>
          <p:cNvSpPr/>
          <p:nvPr/>
        </p:nvSpPr>
        <p:spPr bwMode="auto">
          <a:xfrm>
            <a:off x="6660232" y="2132855"/>
            <a:ext cx="2232248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EVREN /ÖRNEKLEM</a:t>
            </a:r>
          </a:p>
        </p:txBody>
      </p:sp>
      <p:sp>
        <p:nvSpPr>
          <p:cNvPr id="26" name="25 Metin kutusu"/>
          <p:cNvSpPr txBox="1"/>
          <p:nvPr/>
        </p:nvSpPr>
        <p:spPr>
          <a:xfrm>
            <a:off x="6660232" y="234888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Kimler hakkında genelleme yapmak istiyoruz? Bu amaçla kimler gözlenecek?</a:t>
            </a:r>
            <a:endParaRPr lang="tr-TR" sz="1200" dirty="0"/>
          </a:p>
        </p:txBody>
      </p:sp>
      <p:sp>
        <p:nvSpPr>
          <p:cNvPr id="27" name="26 Dikdörtgen"/>
          <p:cNvSpPr/>
          <p:nvPr/>
        </p:nvSpPr>
        <p:spPr bwMode="auto">
          <a:xfrm>
            <a:off x="3707904" y="3861048"/>
            <a:ext cx="2448272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27 Dikdörtgen"/>
          <p:cNvSpPr/>
          <p:nvPr/>
        </p:nvSpPr>
        <p:spPr bwMode="auto">
          <a:xfrm>
            <a:off x="3707904" y="3573016"/>
            <a:ext cx="2448272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GÖZLEMLER</a:t>
            </a:r>
          </a:p>
        </p:txBody>
      </p:sp>
      <p:sp>
        <p:nvSpPr>
          <p:cNvPr id="29" name="28 Metin kutusu"/>
          <p:cNvSpPr txBox="1"/>
          <p:nvPr/>
        </p:nvSpPr>
        <p:spPr>
          <a:xfrm>
            <a:off x="3707904" y="378904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Analiz ve yorum için veri toplama</a:t>
            </a:r>
            <a:endParaRPr lang="tr-TR" sz="1200" dirty="0"/>
          </a:p>
        </p:txBody>
      </p:sp>
      <p:sp>
        <p:nvSpPr>
          <p:cNvPr id="30" name="29 Dikdörtgen"/>
          <p:cNvSpPr/>
          <p:nvPr/>
        </p:nvSpPr>
        <p:spPr bwMode="auto">
          <a:xfrm>
            <a:off x="3707904" y="4509120"/>
            <a:ext cx="244827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30 Dikdörtgen"/>
          <p:cNvSpPr/>
          <p:nvPr/>
        </p:nvSpPr>
        <p:spPr bwMode="auto">
          <a:xfrm>
            <a:off x="3707904" y="4221088"/>
            <a:ext cx="2448272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VERİ</a:t>
            </a:r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İŞLEME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31 Metin kutusu"/>
          <p:cNvSpPr txBox="1"/>
          <p:nvPr/>
        </p:nvSpPr>
        <p:spPr>
          <a:xfrm>
            <a:off x="3707904" y="443711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Verilerin analiz ve manipülasyona uygun bir formata çevrilmesi</a:t>
            </a:r>
            <a:endParaRPr lang="tr-TR" sz="1200" dirty="0"/>
          </a:p>
        </p:txBody>
      </p:sp>
      <p:sp>
        <p:nvSpPr>
          <p:cNvPr id="33" name="32 Dikdörtgen"/>
          <p:cNvSpPr/>
          <p:nvPr/>
        </p:nvSpPr>
        <p:spPr bwMode="auto">
          <a:xfrm>
            <a:off x="3707904" y="5373216"/>
            <a:ext cx="2448272" cy="144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33 Dikdörtgen"/>
          <p:cNvSpPr/>
          <p:nvPr/>
        </p:nvSpPr>
        <p:spPr bwMode="auto">
          <a:xfrm>
            <a:off x="3707904" y="5085184"/>
            <a:ext cx="2448272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ANALİZ</a:t>
            </a:r>
          </a:p>
        </p:txBody>
      </p:sp>
      <p:sp>
        <p:nvSpPr>
          <p:cNvPr id="35" name="34 Metin kutusu"/>
          <p:cNvSpPr txBox="1"/>
          <p:nvPr/>
        </p:nvSpPr>
        <p:spPr>
          <a:xfrm>
            <a:off x="3707904" y="530120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Verilerin analizi ve yorumlanması</a:t>
            </a:r>
            <a:endParaRPr lang="tr-TR" sz="1200" dirty="0"/>
          </a:p>
        </p:txBody>
      </p:sp>
      <p:sp>
        <p:nvSpPr>
          <p:cNvPr id="36" name="35 Dikdörtgen"/>
          <p:cNvSpPr/>
          <p:nvPr/>
        </p:nvSpPr>
        <p:spPr bwMode="auto">
          <a:xfrm>
            <a:off x="3707904" y="6021288"/>
            <a:ext cx="244827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36 Dikdörtgen"/>
          <p:cNvSpPr/>
          <p:nvPr/>
        </p:nvSpPr>
        <p:spPr bwMode="auto">
          <a:xfrm>
            <a:off x="3707904" y="5733256"/>
            <a:ext cx="2448272" cy="27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UYGULAMA</a:t>
            </a:r>
          </a:p>
        </p:txBody>
      </p:sp>
      <p:sp>
        <p:nvSpPr>
          <p:cNvPr id="38" name="37 Metin kutusu"/>
          <p:cNvSpPr txBox="1"/>
          <p:nvPr/>
        </p:nvSpPr>
        <p:spPr>
          <a:xfrm>
            <a:off x="3707904" y="594928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/>
              <a:t>Sonuçların rapor edilmesi ve etkilerinin değerlendirilmesi</a:t>
            </a:r>
            <a:endParaRPr lang="tr-TR" sz="1200" dirty="0"/>
          </a:p>
        </p:txBody>
      </p:sp>
      <p:sp>
        <p:nvSpPr>
          <p:cNvPr id="39" name="38 Dikdörtgen"/>
          <p:cNvSpPr/>
          <p:nvPr/>
        </p:nvSpPr>
        <p:spPr bwMode="auto">
          <a:xfrm>
            <a:off x="539552" y="3284984"/>
            <a:ext cx="259228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39 Dikdörtgen"/>
          <p:cNvSpPr/>
          <p:nvPr/>
        </p:nvSpPr>
        <p:spPr bwMode="auto">
          <a:xfrm>
            <a:off x="539552" y="2996952"/>
            <a:ext cx="25922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İŞLETİMSELLEŞTİRME</a:t>
            </a:r>
          </a:p>
        </p:txBody>
      </p:sp>
      <p:sp>
        <p:nvSpPr>
          <p:cNvPr id="41" name="40 Metin kutusu"/>
          <p:cNvSpPr txBox="1"/>
          <p:nvPr/>
        </p:nvSpPr>
        <p:spPr>
          <a:xfrm>
            <a:off x="539552" y="321297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Araştırılacak değişkenleri gerçekte nasıl ölçeceğiz?</a:t>
            </a:r>
            <a:endParaRPr lang="tr-TR" sz="1200" dirty="0"/>
          </a:p>
        </p:txBody>
      </p:sp>
      <p:sp>
        <p:nvSpPr>
          <p:cNvPr id="42" name="41 Dikdörtgen"/>
          <p:cNvSpPr/>
          <p:nvPr/>
        </p:nvSpPr>
        <p:spPr bwMode="auto">
          <a:xfrm>
            <a:off x="539552" y="980728"/>
            <a:ext cx="7632848" cy="864096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6" name="75 Şekil"/>
          <p:cNvCxnSpPr>
            <a:stCxn id="41" idx="2"/>
            <a:endCxn id="29" idx="1"/>
          </p:cNvCxnSpPr>
          <p:nvPr/>
        </p:nvCxnSpPr>
        <p:spPr bwMode="auto">
          <a:xfrm rot="16200000" flipH="1">
            <a:off x="2681355" y="2900990"/>
            <a:ext cx="252899" cy="18002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83 Şekil"/>
          <p:cNvCxnSpPr>
            <a:stCxn id="35" idx="1"/>
          </p:cNvCxnSpPr>
          <p:nvPr/>
        </p:nvCxnSpPr>
        <p:spPr bwMode="auto">
          <a:xfrm rot="10800000">
            <a:off x="251520" y="1412776"/>
            <a:ext cx="3456384" cy="402693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86 Şekil"/>
          <p:cNvCxnSpPr>
            <a:stCxn id="38" idx="1"/>
          </p:cNvCxnSpPr>
          <p:nvPr/>
        </p:nvCxnSpPr>
        <p:spPr bwMode="auto">
          <a:xfrm rot="10800000">
            <a:off x="107504" y="1124744"/>
            <a:ext cx="3600400" cy="505537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88 Düz Ok Bağlayıcısı"/>
          <p:cNvCxnSpPr/>
          <p:nvPr/>
        </p:nvCxnSpPr>
        <p:spPr bwMode="auto">
          <a:xfrm>
            <a:off x="107504" y="1124744"/>
            <a:ext cx="43204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99 Düz Ok Bağlayıcısı"/>
          <p:cNvCxnSpPr>
            <a:endCxn id="42" idx="1"/>
          </p:cNvCxnSpPr>
          <p:nvPr/>
        </p:nvCxnSpPr>
        <p:spPr bwMode="auto">
          <a:xfrm>
            <a:off x="251520" y="1412776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103 Şekil"/>
          <p:cNvCxnSpPr>
            <a:stCxn id="26" idx="2"/>
            <a:endCxn id="29" idx="3"/>
          </p:cNvCxnSpPr>
          <p:nvPr/>
        </p:nvCxnSpPr>
        <p:spPr bwMode="auto">
          <a:xfrm rot="5400000">
            <a:off x="6500102" y="2651285"/>
            <a:ext cx="932329" cy="162018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105 Düz Ok Bağlayıcısı"/>
          <p:cNvCxnSpPr/>
          <p:nvPr/>
        </p:nvCxnSpPr>
        <p:spPr bwMode="auto">
          <a:xfrm>
            <a:off x="2267744" y="1412776"/>
            <a:ext cx="122413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107 Düz Ok Bağlayıcısı"/>
          <p:cNvCxnSpPr>
            <a:stCxn id="12" idx="1"/>
            <a:endCxn id="4" idx="3"/>
          </p:cNvCxnSpPr>
          <p:nvPr/>
        </p:nvCxnSpPr>
        <p:spPr bwMode="auto">
          <a:xfrm rot="10800000">
            <a:off x="2267744" y="1556791"/>
            <a:ext cx="122413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Ok Bağlayıcısı"/>
          <p:cNvCxnSpPr/>
          <p:nvPr/>
        </p:nvCxnSpPr>
        <p:spPr bwMode="auto">
          <a:xfrm rot="10800000">
            <a:off x="5076056" y="1628800"/>
            <a:ext cx="9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Ok Bağlayıcısı"/>
          <p:cNvCxnSpPr/>
          <p:nvPr/>
        </p:nvCxnSpPr>
        <p:spPr bwMode="auto">
          <a:xfrm>
            <a:off x="5076056" y="1412776"/>
            <a:ext cx="9361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Ok Bağlayıcısı"/>
          <p:cNvCxnSpPr/>
          <p:nvPr/>
        </p:nvCxnSpPr>
        <p:spPr bwMode="auto">
          <a:xfrm rot="10800000">
            <a:off x="3131840" y="3212976"/>
            <a:ext cx="57606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Ok Bağlayıcısı"/>
          <p:cNvCxnSpPr/>
          <p:nvPr/>
        </p:nvCxnSpPr>
        <p:spPr bwMode="auto">
          <a:xfrm>
            <a:off x="3131840" y="2636912"/>
            <a:ext cx="57606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 bwMode="auto">
          <a:xfrm rot="10800000">
            <a:off x="6156176" y="2852936"/>
            <a:ext cx="50405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Ok Bağlayıcısı"/>
          <p:cNvCxnSpPr/>
          <p:nvPr/>
        </p:nvCxnSpPr>
        <p:spPr bwMode="auto">
          <a:xfrm>
            <a:off x="6156176" y="2564904"/>
            <a:ext cx="50405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Ok Bağlayıcısı"/>
          <p:cNvCxnSpPr/>
          <p:nvPr/>
        </p:nvCxnSpPr>
        <p:spPr bwMode="auto">
          <a:xfrm rot="5400000">
            <a:off x="1692474" y="1988046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Ok Bağlayıcısı"/>
          <p:cNvCxnSpPr>
            <a:endCxn id="40" idx="0"/>
          </p:cNvCxnSpPr>
          <p:nvPr/>
        </p:nvCxnSpPr>
        <p:spPr bwMode="auto">
          <a:xfrm rot="5400000">
            <a:off x="1728478" y="2888146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Ok Bağlayıcısı"/>
          <p:cNvCxnSpPr>
            <a:endCxn id="28" idx="0"/>
          </p:cNvCxnSpPr>
          <p:nvPr/>
        </p:nvCxnSpPr>
        <p:spPr bwMode="auto">
          <a:xfrm rot="5400000">
            <a:off x="4824822" y="3464210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Ok Bağlayıcısı"/>
          <p:cNvCxnSpPr/>
          <p:nvPr/>
        </p:nvCxnSpPr>
        <p:spPr bwMode="auto">
          <a:xfrm rot="5400000">
            <a:off x="7525122" y="1988046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Ok Bağlayıcısı"/>
          <p:cNvCxnSpPr/>
          <p:nvPr/>
        </p:nvCxnSpPr>
        <p:spPr bwMode="auto">
          <a:xfrm rot="5400000">
            <a:off x="4788818" y="1988046"/>
            <a:ext cx="2880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Ok Bağlayıcısı"/>
          <p:cNvCxnSpPr/>
          <p:nvPr/>
        </p:nvCxnSpPr>
        <p:spPr bwMode="auto">
          <a:xfrm rot="5400000">
            <a:off x="4824822" y="5624450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Ok Bağlayıcısı"/>
          <p:cNvCxnSpPr/>
          <p:nvPr/>
        </p:nvCxnSpPr>
        <p:spPr bwMode="auto">
          <a:xfrm rot="5400000">
            <a:off x="4824822" y="4112282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Ok Bağlayıcısı"/>
          <p:cNvCxnSpPr/>
          <p:nvPr/>
        </p:nvCxnSpPr>
        <p:spPr bwMode="auto">
          <a:xfrm rot="5400000">
            <a:off x="4824822" y="4976378"/>
            <a:ext cx="21602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148 Metin kutusu"/>
          <p:cNvSpPr txBox="1"/>
          <p:nvPr/>
        </p:nvSpPr>
        <p:spPr>
          <a:xfrm>
            <a:off x="6918481" y="6248345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Babbie</a:t>
            </a:r>
            <a:r>
              <a:rPr lang="tr-TR" sz="1200" dirty="0" smtClean="0"/>
              <a:t>, 2007, s. 108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8229600" cy="83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Araştırmanın </a:t>
            </a:r>
            <a:r>
              <a:rPr lang="tr-TR" dirty="0" smtClean="0"/>
              <a:t>Amaçları</a:t>
            </a:r>
            <a:endParaRPr lang="tr-TR" dirty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96752"/>
            <a:ext cx="8568952" cy="4210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tr-TR" dirty="0"/>
              <a:t> </a:t>
            </a:r>
            <a:r>
              <a:rPr lang="tr-TR" b="1" dirty="0" smtClean="0"/>
              <a:t>Keşfetme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Yeni </a:t>
            </a:r>
            <a:r>
              <a:rPr lang="tr-TR" dirty="0"/>
              <a:t>bir ilgi alanı ya da konuyu </a:t>
            </a:r>
            <a:r>
              <a:rPr lang="tr-TR" dirty="0" smtClean="0"/>
              <a:t>araştırmak, daha kapsamlı bir araştırma yapılıp yapılamayacağını test etmek ve sonraki araştırmalar için yöntemler geliştirmek </a:t>
            </a:r>
          </a:p>
          <a:p>
            <a:pPr>
              <a:lnSpc>
                <a:spcPct val="80000"/>
              </a:lnSpc>
            </a:pPr>
            <a:r>
              <a:rPr lang="tr-TR" b="1" dirty="0" smtClean="0"/>
              <a:t>Tanımlama</a:t>
            </a:r>
          </a:p>
          <a:p>
            <a:pPr lvl="1">
              <a:lnSpc>
                <a:spcPct val="80000"/>
              </a:lnSpc>
            </a:pPr>
            <a:r>
              <a:rPr lang="tr-TR" dirty="0" smtClean="0"/>
              <a:t>Gözlem (ölçüm) yaparak durumları </a:t>
            </a:r>
            <a:r>
              <a:rPr lang="tr-TR" dirty="0"/>
              <a:t>ve olayları </a:t>
            </a:r>
            <a:r>
              <a:rPr lang="tr-TR" dirty="0" smtClean="0"/>
              <a:t>nicel olarak tanımlamak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tr-TR" b="1" dirty="0" smtClean="0"/>
              <a:t>Açıklama</a:t>
            </a:r>
            <a:endParaRPr lang="tr-TR" dirty="0" smtClean="0"/>
          </a:p>
          <a:p>
            <a:pPr lvl="1">
              <a:lnSpc>
                <a:spcPct val="80000"/>
              </a:lnSpc>
            </a:pPr>
            <a:r>
              <a:rPr lang="tr-TR" dirty="0" smtClean="0"/>
              <a:t>Değişkenler arasındaki ilişkileri, durumlar arasındaki farkları neden-sonuç ilişkisi kurarak açıklamak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710218" y="6248345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Babbie</a:t>
            </a:r>
            <a:r>
              <a:rPr lang="tr-TR" sz="1200" dirty="0" smtClean="0"/>
              <a:t>, 2007, s. 87-90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Araştırma Soruları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20" y="1628800"/>
            <a:ext cx="4038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tr-TR" sz="2000" dirty="0"/>
              <a:t>Ölüm cezası doğru mudur? </a:t>
            </a:r>
            <a:r>
              <a:rPr lang="tr-TR" sz="1800" i="1" dirty="0"/>
              <a:t>(ampirik olarak test edilemez; bilimsel değil)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Alkol ve ilaç bağımlılığının tedavisi </a:t>
            </a:r>
            <a:r>
              <a:rPr lang="tr-TR" sz="1800" i="1" dirty="0"/>
              <a:t>(genel; araştırma sorusu değil)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Ölüm cezası ve ırksal ayrım </a:t>
            </a:r>
            <a:r>
              <a:rPr lang="tr-TR" sz="1800" i="1" dirty="0"/>
              <a:t>(değişkenler verilmiş; araştırma sorusu değil)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Kentsel çürüme ve çeteler </a:t>
            </a:r>
            <a:r>
              <a:rPr lang="tr-TR" sz="1800" i="1" dirty="0"/>
              <a:t>(değişkenler verilmiş; araştırma sorusu değil)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Polis suçluluğu etkiler mi? </a:t>
            </a:r>
            <a:r>
              <a:rPr lang="tr-TR" sz="1800" i="1" dirty="0"/>
              <a:t>(daha spesifik olmalı)</a:t>
            </a:r>
          </a:p>
          <a:p>
            <a:pPr>
              <a:lnSpc>
                <a:spcPct val="80000"/>
              </a:lnSpc>
            </a:pPr>
            <a:r>
              <a:rPr lang="tr-TR" sz="2000" dirty="0"/>
              <a:t>Yoksulluk çocukları nasıl etkiliyor? </a:t>
            </a:r>
            <a:r>
              <a:rPr lang="tr-TR" sz="1800" i="1" dirty="0"/>
              <a:t>(daha spesifik olmalı)</a:t>
            </a:r>
          </a:p>
        </p:txBody>
      </p:sp>
      <p:sp>
        <p:nvSpPr>
          <p:cNvPr id="718852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60032" y="1628800"/>
            <a:ext cx="4032448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tr-TR" sz="2400" b="1" dirty="0" smtClean="0"/>
              <a:t>Keşfedici</a:t>
            </a:r>
            <a:endParaRPr lang="tr-TR" sz="2400" b="1" dirty="0"/>
          </a:p>
          <a:p>
            <a:pPr lvl="1">
              <a:lnSpc>
                <a:spcPct val="80000"/>
              </a:lnSpc>
            </a:pPr>
            <a:r>
              <a:rPr lang="tr-TR" sz="2000" dirty="0"/>
              <a:t>Son on yılda Ankara’da çocuk “suçluluğu” vakaları arttı mı?</a:t>
            </a:r>
          </a:p>
          <a:p>
            <a:pPr>
              <a:lnSpc>
                <a:spcPct val="80000"/>
              </a:lnSpc>
            </a:pPr>
            <a:r>
              <a:rPr lang="tr-TR" sz="2400" b="1" dirty="0"/>
              <a:t>Tanımlayıcı</a:t>
            </a:r>
          </a:p>
          <a:p>
            <a:pPr lvl="1">
              <a:lnSpc>
                <a:spcPct val="80000"/>
              </a:lnSpc>
            </a:pPr>
            <a:r>
              <a:rPr lang="tr-TR" sz="2000" dirty="0"/>
              <a:t>Çocuk suçluluğuna anne-babası boşanmış ailelerde daha mı sık rastlanıyor?</a:t>
            </a:r>
          </a:p>
          <a:p>
            <a:pPr>
              <a:lnSpc>
                <a:spcPct val="80000"/>
              </a:lnSpc>
            </a:pPr>
            <a:r>
              <a:rPr lang="tr-TR" sz="2400" b="1" dirty="0"/>
              <a:t>Açıklayıcı</a:t>
            </a:r>
          </a:p>
          <a:p>
            <a:pPr lvl="1">
              <a:lnSpc>
                <a:spcPct val="80000"/>
              </a:lnSpc>
            </a:pPr>
            <a:r>
              <a:rPr lang="tr-TR" sz="2000" dirty="0"/>
              <a:t>Boşanmanın yarattığı duygusal dengesizlik nedeniyle boşanmış ebeveynler çocuklarına daha mı kötü davranıyor?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803338" y="980728"/>
            <a:ext cx="92365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 dirty="0"/>
              <a:t>Kötü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5459501" y="980728"/>
            <a:ext cx="543739" cy="523220"/>
          </a:xfrm>
          <a:prstGeom prst="rect">
            <a:avLst/>
          </a:prstGeom>
          <a:solidFill>
            <a:srgbClr val="CCCCCC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800" dirty="0"/>
              <a:t>İyi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5812284" y="6250707"/>
            <a:ext cx="3224212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200" dirty="0"/>
              <a:t>Kaynak: </a:t>
            </a:r>
            <a:r>
              <a:rPr lang="tr-TR" sz="1200" dirty="0" err="1"/>
              <a:t>Neuman</a:t>
            </a:r>
            <a:r>
              <a:rPr lang="tr-TR" sz="1200" dirty="0"/>
              <a:t>, 2003, s. 163’den uyarlandı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229600" cy="83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/>
              <a:t>Araştırmalarda Zaman Boyutu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6"/>
            <a:ext cx="8229600" cy="4210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b="1" dirty="0"/>
              <a:t>Genişlemesine </a:t>
            </a:r>
            <a:r>
              <a:rPr lang="tr-TR" b="1" dirty="0" smtClean="0"/>
              <a:t>araştırmalar</a:t>
            </a:r>
            <a:endParaRPr lang="tr-TR" b="1" dirty="0"/>
          </a:p>
          <a:p>
            <a:pPr lvl="1"/>
            <a:r>
              <a:rPr lang="tr-TR" dirty="0"/>
              <a:t>Bir olgu hakkında belirli bir zamanda genişlemesine </a:t>
            </a:r>
            <a:r>
              <a:rPr lang="tr-TR" dirty="0" smtClean="0"/>
              <a:t>(</a:t>
            </a:r>
            <a:r>
              <a:rPr lang="tr-TR" dirty="0" err="1" smtClean="0"/>
              <a:t>cross</a:t>
            </a:r>
            <a:r>
              <a:rPr lang="tr-TR" dirty="0" smtClean="0"/>
              <a:t>-</a:t>
            </a:r>
            <a:r>
              <a:rPr lang="tr-TR" dirty="0" err="1" smtClean="0"/>
              <a:t>sectional</a:t>
            </a:r>
            <a:r>
              <a:rPr lang="tr-TR" dirty="0" smtClean="0"/>
              <a:t>) bir </a:t>
            </a:r>
            <a:r>
              <a:rPr lang="tr-TR" dirty="0"/>
              <a:t>örneklem alıp </a:t>
            </a:r>
            <a:r>
              <a:rPr lang="tr-TR" dirty="0" smtClean="0"/>
              <a:t>olguyu tanımlamak ya da açıklamak için dikkatle </a:t>
            </a:r>
            <a:r>
              <a:rPr lang="tr-TR" dirty="0"/>
              <a:t>analiz </a:t>
            </a:r>
            <a:r>
              <a:rPr lang="tr-TR" dirty="0" smtClean="0"/>
              <a:t>etmek</a:t>
            </a:r>
            <a:endParaRPr lang="tr-TR" dirty="0"/>
          </a:p>
          <a:p>
            <a:r>
              <a:rPr lang="tr-TR" b="1" dirty="0"/>
              <a:t>Uzunlamasına </a:t>
            </a:r>
            <a:r>
              <a:rPr lang="tr-TR" b="1" dirty="0" smtClean="0"/>
              <a:t>araştırmalar</a:t>
            </a:r>
            <a:endParaRPr lang="tr-TR" b="1" dirty="0"/>
          </a:p>
          <a:p>
            <a:pPr lvl="1"/>
            <a:r>
              <a:rPr lang="tr-TR" dirty="0" smtClean="0"/>
              <a:t>Bir olgu hakkındaki gözlemleri (ölçümleri) uzun zamana yayarak (</a:t>
            </a:r>
            <a:r>
              <a:rPr lang="tr-TR" dirty="0" err="1" smtClean="0"/>
              <a:t>longitudinal</a:t>
            </a:r>
            <a:r>
              <a:rPr lang="tr-TR" dirty="0" smtClean="0"/>
              <a:t>) o olguyla ilgili yönelimleri (</a:t>
            </a:r>
            <a:r>
              <a:rPr lang="tr-TR" dirty="0" err="1" smtClean="0"/>
              <a:t>trends</a:t>
            </a:r>
            <a:r>
              <a:rPr lang="tr-TR" dirty="0" smtClean="0"/>
              <a:t>), farklı gruplar (</a:t>
            </a:r>
            <a:r>
              <a:rPr lang="tr-TR" dirty="0" err="1" smtClean="0"/>
              <a:t>cohort</a:t>
            </a:r>
            <a:r>
              <a:rPr lang="tr-TR" dirty="0" smtClean="0"/>
              <a:t>) ya da aynı gruplar (panel) üzerindeki etkisini araştırmak 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540300" y="6248345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Kaynak: </a:t>
            </a:r>
            <a:r>
              <a:rPr lang="tr-TR" sz="1200" dirty="0" err="1" smtClean="0"/>
              <a:t>Babbie</a:t>
            </a:r>
            <a:r>
              <a:rPr lang="tr-TR" sz="1200" dirty="0" smtClean="0"/>
              <a:t>, 2007, s. 102-107</a:t>
            </a:r>
            <a:endParaRPr lang="tr-TR" sz="1200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229600" cy="83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Genişlemesine Araştırmalar</a:t>
            </a:r>
            <a:endParaRPr lang="tr-TR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6"/>
            <a:ext cx="8229600" cy="504056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Nüfus sayımları (tanımlayıcı)</a:t>
            </a:r>
          </a:p>
          <a:p>
            <a:r>
              <a:rPr lang="tr-TR" dirty="0" smtClean="0"/>
              <a:t>Önyargı hakkında ulusal bir araştırma (açıklayıcı)</a:t>
            </a:r>
          </a:p>
          <a:p>
            <a:r>
              <a:rPr lang="tr-TR" dirty="0" smtClean="0"/>
              <a:t>Açıklayıcı genişlemesine incelemeler zamanla oluşan nedensel süreçleri anlamayı amaçlar</a:t>
            </a:r>
          </a:p>
          <a:p>
            <a:r>
              <a:rPr lang="tr-TR" dirty="0" smtClean="0"/>
              <a:t>Ama varılan sonuçlar sadece belirli bir zamanda yapılan gözlemlere dayanır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229600" cy="83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Uzunlamasına Araştırmalar</a:t>
            </a:r>
            <a:endParaRPr lang="tr-TR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6"/>
            <a:ext cx="8640960" cy="518457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Yönelim araştırmaları</a:t>
            </a:r>
          </a:p>
          <a:p>
            <a:pPr lvl="1"/>
            <a:r>
              <a:rPr lang="tr-TR" sz="2200" dirty="0" smtClean="0"/>
              <a:t>Farklı sayımlarda genel nüfustaki artış hızı yönelimleri</a:t>
            </a:r>
          </a:p>
          <a:p>
            <a:r>
              <a:rPr lang="tr-TR" sz="2400" dirty="0" smtClean="0"/>
              <a:t>Grup (cohort) araştırmaları</a:t>
            </a:r>
          </a:p>
          <a:p>
            <a:pPr lvl="1"/>
            <a:r>
              <a:rPr lang="tr-TR" sz="2200" dirty="0" smtClean="0"/>
              <a:t>Spesifik alt gruplarda zamanla meydana gelen gelişmelerin araştırılması (1946’lılar, 83/4’ler, Kıbrıs gazileri, vs.)</a:t>
            </a:r>
          </a:p>
          <a:p>
            <a:pPr lvl="1"/>
            <a:r>
              <a:rPr lang="tr-TR" sz="2200" dirty="0" smtClean="0"/>
              <a:t>1990’da bir grup Kıbrıs gazisi üzerinde bir araştırma yapılır, 2000’de aynı araştırma başka bir grupla yinelenir</a:t>
            </a:r>
          </a:p>
          <a:p>
            <a:r>
              <a:rPr lang="tr-TR" sz="2400" dirty="0" smtClean="0"/>
              <a:t>Panel araştırmaları</a:t>
            </a:r>
          </a:p>
          <a:p>
            <a:pPr lvl="1"/>
            <a:r>
              <a:rPr lang="tr-TR" sz="2200" dirty="0" smtClean="0"/>
              <a:t>Her seferinde aynı kişiler üzerinde araştırma yapılır</a:t>
            </a:r>
          </a:p>
          <a:p>
            <a:pPr lvl="1"/>
            <a:r>
              <a:rPr lang="tr-TR" sz="2200" dirty="0" smtClean="0"/>
              <a:t>TV izlenirlik oranları</a:t>
            </a:r>
          </a:p>
          <a:p>
            <a:pPr lvl="1"/>
            <a:r>
              <a:rPr lang="tr-TR" sz="2200" dirty="0" smtClean="0"/>
              <a:t>Belirli beslenme alışkanlıklarının zamanla yol açtığı hastalıkların incelenmesi</a:t>
            </a:r>
          </a:p>
          <a:p>
            <a:endParaRPr lang="tr-TR" sz="2400" dirty="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0"/>
            <a:ext cx="8229600" cy="83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dirty="0" smtClean="0"/>
              <a:t>Panel Araştırması Örneği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08720"/>
            <a:ext cx="9036479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899592" y="5661248"/>
            <a:ext cx="3456384" cy="57606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2DB9"/>
      </a:accent6>
      <a:hlink>
        <a:srgbClr val="CCCCFF"/>
      </a:hlink>
      <a:folHlink>
        <a:srgbClr val="B2B2B2"/>
      </a:folHlink>
    </a:clrScheme>
    <a:fontScheme name="Zengin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22349</TotalTime>
  <Words>1257</Words>
  <Application>Microsoft Office PowerPoint</Application>
  <PresentationFormat>Ekran Gösterisi (4:3)</PresentationFormat>
  <Paragraphs>221</Paragraphs>
  <Slides>21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Default Design</vt:lpstr>
      <vt:lpstr>Sosyal Bilimlerde Araştırma Yöntemleri</vt:lpstr>
      <vt:lpstr>Plan</vt:lpstr>
      <vt:lpstr>Araştırma Süreci</vt:lpstr>
      <vt:lpstr>Araştırmanın Amaçları</vt:lpstr>
      <vt:lpstr>Araştırma Soruları</vt:lpstr>
      <vt:lpstr>Araştırmalarda Zaman Boyutu</vt:lpstr>
      <vt:lpstr>Genişlemesine Araştırmalar</vt:lpstr>
      <vt:lpstr>Uzunlamasına Araştırmalar</vt:lpstr>
      <vt:lpstr>Panel Araştırması Örneği</vt:lpstr>
      <vt:lpstr>Araştırma Tasarımı</vt:lpstr>
      <vt:lpstr>Araştırma Yöntemleri</vt:lpstr>
      <vt:lpstr>İstatistik Testler</vt:lpstr>
      <vt:lpstr>Hangi İstatistik Test? </vt:lpstr>
      <vt:lpstr>Veri Türü</vt:lpstr>
      <vt:lpstr>Bağımsız Değişken Sayısı</vt:lpstr>
      <vt:lpstr>Tasarım Türü</vt:lpstr>
      <vt:lpstr>Bağımsız Ölçümler / Tekrarlı Ölçümler</vt:lpstr>
      <vt:lpstr>Parametrik / Parametrik Olmayan Veriler</vt:lpstr>
      <vt:lpstr>Hangi Test?</vt:lpstr>
      <vt:lpstr>Slayt 20</vt:lpstr>
      <vt:lpstr>Özet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Al</dc:creator>
  <cp:lastModifiedBy>Yasar Tonta</cp:lastModifiedBy>
  <cp:revision>900</cp:revision>
  <dcterms:created xsi:type="dcterms:W3CDTF">2002-08-26T07:08:49Z</dcterms:created>
  <dcterms:modified xsi:type="dcterms:W3CDTF">2011-08-24T18:30:25Z</dcterms:modified>
</cp:coreProperties>
</file>