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7"/>
  </p:notesMasterIdLst>
  <p:sldIdLst>
    <p:sldId id="256" r:id="rId2"/>
    <p:sldId id="264" r:id="rId3"/>
    <p:sldId id="265" r:id="rId4"/>
    <p:sldId id="268" r:id="rId5"/>
    <p:sldId id="273" r:id="rId6"/>
    <p:sldId id="266" r:id="rId7"/>
    <p:sldId id="271" r:id="rId8"/>
    <p:sldId id="272" r:id="rId9"/>
    <p:sldId id="267" r:id="rId10"/>
    <p:sldId id="270" r:id="rId11"/>
    <p:sldId id="274" r:id="rId12"/>
    <p:sldId id="275" r:id="rId13"/>
    <p:sldId id="269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1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hreejs.org/docs/index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3D Graphics with </a:t>
            </a:r>
            <a:r>
              <a:rPr lang="en-US" dirty="0" err="1" smtClean="0"/>
              <a:t>three.js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slides by Crystal 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Lighting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17393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</a:t>
            </a:r>
            <a:r>
              <a:rPr lang="en-US" dirty="0" smtClean="0"/>
              <a:t>open the 01_sphere_with_lighting project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What’s different?</a:t>
            </a:r>
          </a:p>
          <a:p>
            <a:r>
              <a:rPr lang="en-US" dirty="0" smtClean="0">
                <a:sym typeface="Wingdings"/>
              </a:rPr>
              <a:t>Try commenting out the ambient light in the code</a:t>
            </a:r>
          </a:p>
          <a:p>
            <a:r>
              <a:rPr lang="en-US" dirty="0" smtClean="0">
                <a:sym typeface="Wingdings"/>
              </a:rPr>
              <a:t>Turn that back on and try it without the point light code</a:t>
            </a:r>
          </a:p>
          <a:p>
            <a:r>
              <a:rPr lang="en-US" dirty="0" smtClean="0">
                <a:sym typeface="Wingdings"/>
              </a:rPr>
              <a:t>Add a new point light</a:t>
            </a:r>
          </a:p>
          <a:p>
            <a:r>
              <a:rPr lang="en-US" dirty="0" smtClean="0">
                <a:sym typeface="Wingdings"/>
              </a:rPr>
              <a:t>Play with the sphere’s metal-ness and rough-ness values (range 0.0-1.0)</a:t>
            </a:r>
          </a:p>
          <a:p>
            <a:pPr lvl="1"/>
            <a:r>
              <a:rPr lang="en-US" dirty="0" smtClean="0">
                <a:sym typeface="Wingdings"/>
              </a:rPr>
              <a:t>What do you think they do?</a:t>
            </a:r>
          </a:p>
          <a:p>
            <a:pPr lvl="1"/>
            <a:r>
              <a:rPr lang="en-US" dirty="0" smtClean="0">
                <a:sym typeface="Wingdings"/>
              </a:rPr>
              <a:t>Try it with the flat shading turned off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Added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</a:t>
            </a:r>
          </a:p>
          <a:p>
            <a:pPr lvl="1"/>
            <a:r>
              <a:rPr lang="en-US" dirty="0" smtClean="0">
                <a:sym typeface="Wingdings"/>
              </a:rPr>
              <a:t>Replace the point light with a directional light</a:t>
            </a:r>
          </a:p>
          <a:p>
            <a:pPr lvl="1"/>
            <a:r>
              <a:rPr lang="en-US" dirty="0" smtClean="0">
                <a:sym typeface="Wingdings"/>
              </a:rPr>
              <a:t>Make the sphere use a different </a:t>
            </a:r>
            <a:r>
              <a:rPr lang="en-US" dirty="0">
                <a:sym typeface="Wingdings"/>
              </a:rPr>
              <a:t>material than </a:t>
            </a:r>
            <a:r>
              <a:rPr lang="en-US" dirty="0" err="1" smtClean="0">
                <a:sym typeface="Wingdings"/>
              </a:rPr>
              <a:t>MeshStandardMaterial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525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Light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pPr lvl="1"/>
            <a:r>
              <a:rPr lang="en-US" dirty="0" smtClean="0"/>
              <a:t>That dim glow that’s everywhere</a:t>
            </a:r>
          </a:p>
          <a:p>
            <a:r>
              <a:rPr lang="en-US" dirty="0" smtClean="0"/>
              <a:t>Point Light</a:t>
            </a:r>
          </a:p>
          <a:p>
            <a:pPr lvl="1"/>
            <a:r>
              <a:rPr lang="en-US" dirty="0" smtClean="0"/>
              <a:t>Just like a </a:t>
            </a:r>
            <a:r>
              <a:rPr lang="en-US" dirty="0" err="1" smtClean="0"/>
              <a:t>lightbulb</a:t>
            </a:r>
            <a:endParaRPr lang="en-US" dirty="0" smtClean="0"/>
          </a:p>
          <a:p>
            <a:r>
              <a:rPr lang="en-US" dirty="0" smtClean="0"/>
              <a:t>Directional Light</a:t>
            </a:r>
          </a:p>
          <a:p>
            <a:pPr lvl="1"/>
            <a:r>
              <a:rPr lang="en-US" dirty="0" smtClean="0"/>
              <a:t>Light coming from one direction, everywhere</a:t>
            </a:r>
          </a:p>
          <a:p>
            <a:pPr lvl="1"/>
            <a:r>
              <a:rPr lang="en-US" dirty="0" smtClean="0"/>
              <a:t>Looks like daylight</a:t>
            </a:r>
          </a:p>
          <a:p>
            <a:r>
              <a:rPr lang="en-US" dirty="0" smtClean="0"/>
              <a:t>Spotlight</a:t>
            </a:r>
          </a:p>
          <a:p>
            <a:pPr lvl="1"/>
            <a:r>
              <a:rPr lang="en-US" dirty="0" smtClean="0"/>
              <a:t>Just like you would think</a:t>
            </a:r>
          </a:p>
          <a:p>
            <a:pPr lvl="1"/>
            <a:r>
              <a:rPr lang="en-US" dirty="0" smtClean="0"/>
              <a:t>What would this be most similar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Lighting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Diffuse (aka “roughness”)</a:t>
            </a:r>
          </a:p>
          <a:p>
            <a:pPr lvl="1"/>
            <a:r>
              <a:rPr lang="en-US" dirty="0" smtClean="0"/>
              <a:t>Like a matte finish</a:t>
            </a:r>
          </a:p>
          <a:p>
            <a:pPr lvl="1"/>
            <a:r>
              <a:rPr lang="en-US" dirty="0" smtClean="0"/>
              <a:t>Brighter when the light source is perpendicular to the surface</a:t>
            </a:r>
          </a:p>
          <a:p>
            <a:r>
              <a:rPr lang="en-US" dirty="0" smtClean="0"/>
              <a:t>Specular (aka “</a:t>
            </a:r>
            <a:r>
              <a:rPr lang="en-US" dirty="0" err="1" smtClean="0"/>
              <a:t>metalness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Makes a thing look shiny</a:t>
            </a:r>
          </a:p>
          <a:p>
            <a:pPr lvl="1"/>
            <a:r>
              <a:rPr lang="en-US" dirty="0" smtClean="0"/>
              <a:t>Brighter when the light source is a the same angle to the surface as the camera</a:t>
            </a:r>
          </a:p>
          <a:p>
            <a:r>
              <a:rPr lang="en-US" dirty="0" smtClean="0"/>
              <a:t>Together with ambient lighting these are commonly known as the “</a:t>
            </a:r>
            <a:r>
              <a:rPr lang="en-US" dirty="0" err="1" smtClean="0"/>
              <a:t>Phong</a:t>
            </a:r>
            <a:r>
              <a:rPr lang="en-US" dirty="0" smtClean="0"/>
              <a:t>” model of graphics lighting</a:t>
            </a:r>
          </a:p>
          <a:p>
            <a:r>
              <a:rPr lang="en-US" dirty="0" smtClean="0"/>
              <a:t>Other lighting stuff (these mostly require ray-casting):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Refraction</a:t>
            </a:r>
          </a:p>
          <a:p>
            <a:pPr lvl="1"/>
            <a:r>
              <a:rPr lang="en-US" dirty="0" smtClean="0"/>
              <a:t>Caustics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smtClean="0"/>
              <a:t>02 project, Loops and Events</a:t>
            </a:r>
          </a:p>
          <a:p>
            <a:r>
              <a:rPr lang="en-US" dirty="0" smtClean="0"/>
              <a:t>Consider the code here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line of spheres longer?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spheres stack vertically instead of line up?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space the spheres farther apart?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spheres larger?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each one larger than the last?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Added Fun</a:t>
            </a:r>
          </a:p>
          <a:p>
            <a:pPr lvl="1"/>
            <a:r>
              <a:rPr lang="en-US" dirty="0" smtClean="0"/>
              <a:t>Make each sphere be a different random color</a:t>
            </a:r>
          </a:p>
          <a:p>
            <a:pPr lvl="1"/>
            <a:r>
              <a:rPr lang="en-US" dirty="0" smtClean="0"/>
              <a:t>Make each object be a random shape</a:t>
            </a:r>
            <a:endParaRPr lang="en-US" dirty="0"/>
          </a:p>
        </p:txBody>
      </p:sp>
      <p:cxnSp>
        <p:nvCxnSpPr>
          <p:cNvPr id="12" name="Elbow Connector 11"/>
          <p:cNvCxnSpPr>
            <a:endCxn id="7" idx="2"/>
          </p:cNvCxnSpPr>
          <p:nvPr/>
        </p:nvCxnSpPr>
        <p:spPr>
          <a:xfrm flipV="1">
            <a:off x="4340506" y="1507877"/>
            <a:ext cx="4102319" cy="10049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8-07-23 at 11.53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4" y="431199"/>
            <a:ext cx="5342761" cy="10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Shadows are tricky, they cost a lot to compute</a:t>
            </a:r>
          </a:p>
          <a:p>
            <a:r>
              <a:rPr lang="en-US" dirty="0" smtClean="0"/>
              <a:t>4 steps required</a:t>
            </a:r>
          </a:p>
          <a:p>
            <a:pPr lvl="1"/>
            <a:r>
              <a:rPr lang="en-US" dirty="0" smtClean="0"/>
              <a:t>Let the renderer know we are using shadows</a:t>
            </a:r>
          </a:p>
          <a:p>
            <a:pPr lvl="1"/>
            <a:r>
              <a:rPr lang="en-US" dirty="0" smtClean="0"/>
              <a:t>Enable shadows on the light source (and decide how detailed they will be)</a:t>
            </a:r>
          </a:p>
          <a:p>
            <a:pPr lvl="1"/>
            <a:r>
              <a:rPr lang="en-US" dirty="0" smtClean="0"/>
              <a:t>Make at least one object that can cast a shadow</a:t>
            </a:r>
          </a:p>
          <a:p>
            <a:pPr lvl="1"/>
            <a:r>
              <a:rPr lang="en-US" dirty="0" smtClean="0"/>
              <a:t>Make at least one object that can receive the shadow</a:t>
            </a:r>
          </a:p>
          <a:p>
            <a:r>
              <a:rPr lang="en-US" dirty="0" smtClean="0"/>
              <a:t>What actually happens to make a shadow?</a:t>
            </a:r>
          </a:p>
          <a:p>
            <a:pPr lvl="1"/>
            <a:r>
              <a:rPr lang="en-US" dirty="0" smtClean="0"/>
              <a:t>The light source creates a new camera that’s only </a:t>
            </a:r>
            <a:r>
              <a:rPr lang="en-US" dirty="0" err="1" smtClean="0"/>
              <a:t>b+w</a:t>
            </a:r>
            <a:endParaRPr lang="en-US" dirty="0" smtClean="0"/>
          </a:p>
          <a:p>
            <a:pPr lvl="1"/>
            <a:r>
              <a:rPr lang="en-US" dirty="0" smtClean="0"/>
              <a:t>Only objects that cast shadows show up in the camera</a:t>
            </a:r>
          </a:p>
          <a:p>
            <a:pPr lvl="1"/>
            <a:r>
              <a:rPr lang="en-US" dirty="0" smtClean="0"/>
              <a:t>The “screen” of this camera is shown on objects that accept shadows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03 Shadow project</a:t>
            </a:r>
          </a:p>
          <a:p>
            <a:r>
              <a:rPr lang="en-US" dirty="0" smtClean="0"/>
              <a:t>Try changing the </a:t>
            </a:r>
            <a:r>
              <a:rPr lang="en-US" dirty="0" err="1" smtClean="0"/>
              <a:t>shadowMap</a:t>
            </a:r>
            <a:r>
              <a:rPr lang="en-US" dirty="0" smtClean="0"/>
              <a:t> size to something smaller (like 256)</a:t>
            </a:r>
          </a:p>
          <a:p>
            <a:pPr lvl="1"/>
            <a:r>
              <a:rPr lang="en-US" dirty="0" smtClean="0"/>
              <a:t>These values are basically the “resolution” of the shadow</a:t>
            </a:r>
          </a:p>
          <a:p>
            <a:r>
              <a:rPr lang="en-US" dirty="0" smtClean="0"/>
              <a:t>Change the object to something else, see if the shadow changes</a:t>
            </a:r>
          </a:p>
          <a:p>
            <a:r>
              <a:rPr lang="en-US" dirty="0" smtClean="0"/>
              <a:t>De-comment the </a:t>
            </a:r>
            <a:r>
              <a:rPr lang="en-US" dirty="0" err="1" smtClean="0"/>
              <a:t>shadowCameraHelper</a:t>
            </a:r>
            <a:r>
              <a:rPr lang="en-US" dirty="0" smtClean="0"/>
              <a:t> to see the area the light’s shadow camera is looking</a:t>
            </a:r>
          </a:p>
          <a:p>
            <a:r>
              <a:rPr lang="en-US" dirty="0" smtClean="0"/>
              <a:t>Add a second light source and make multiple shadows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three.js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“the documentation”?</a:t>
            </a:r>
          </a:p>
          <a:p>
            <a:r>
              <a:rPr lang="en-US" dirty="0" smtClean="0"/>
              <a:t>How does the coordinate system work in 3D?</a:t>
            </a:r>
          </a:p>
          <a:p>
            <a:r>
              <a:rPr lang="en-US" dirty="0" smtClean="0"/>
              <a:t>What can a for-loop be used for?</a:t>
            </a:r>
          </a:p>
          <a:p>
            <a:r>
              <a:rPr lang="en-US" dirty="0" smtClean="0"/>
              <a:t>Note similarities between programming languages used to code in </a:t>
            </a:r>
            <a:r>
              <a:rPr lang="en-US" dirty="0" err="1" smtClean="0"/>
              <a:t>three.js</a:t>
            </a:r>
            <a:r>
              <a:rPr lang="en-US" dirty="0" smtClean="0"/>
              <a:t> (JavaScript) and Arduino (c/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three.js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JavaScript language</a:t>
            </a:r>
          </a:p>
          <a:p>
            <a:r>
              <a:rPr lang="en-US" dirty="0"/>
              <a:t>Runs  in a web browser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WebGL</a:t>
            </a:r>
            <a:r>
              <a:rPr lang="en-US" dirty="0" smtClean="0"/>
              <a:t> to run graphics calculations off of the graphics card </a:t>
            </a:r>
            <a:endParaRPr lang="en-US" dirty="0"/>
          </a:p>
          <a:p>
            <a:r>
              <a:rPr lang="en-US" dirty="0" smtClean="0"/>
              <a:t>Relatively accessible and (mostly) platform-agnostic 3D graphics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3" y="1892300"/>
            <a:ext cx="6096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0 at 4.4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0"/>
            <a:ext cx="10949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Where the objects exist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How we view the scene</a:t>
            </a:r>
          </a:p>
          <a:p>
            <a:r>
              <a:rPr lang="en-US" dirty="0" smtClean="0"/>
              <a:t>Lightning</a:t>
            </a:r>
          </a:p>
          <a:p>
            <a:pPr lvl="1"/>
            <a:r>
              <a:rPr lang="en-US" dirty="0" smtClean="0"/>
              <a:t>How anything is visible</a:t>
            </a:r>
          </a:p>
          <a:p>
            <a:r>
              <a:rPr lang="en-US" dirty="0" smtClean="0"/>
              <a:t>Renderer</a:t>
            </a:r>
          </a:p>
          <a:p>
            <a:pPr lvl="1"/>
            <a:r>
              <a:rPr lang="en-US" dirty="0" smtClean="0"/>
              <a:t>The technical details for how a virtual scene becomes something we see of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the </a:t>
            </a:r>
            <a:r>
              <a:rPr lang="en-US" dirty="0" smtClean="0"/>
              <a:t>class repo and open the web</a:t>
            </a:r>
            <a:r>
              <a:rPr lang="en-US" dirty="0" smtClean="0"/>
              <a:t>-&gt;</a:t>
            </a:r>
            <a:r>
              <a:rPr lang="en-US" dirty="0" err="1" smtClean="0"/>
              <a:t>three_projects</a:t>
            </a:r>
            <a:r>
              <a:rPr lang="en-US" dirty="0" smtClean="0"/>
              <a:t>-&gt;00_basic folder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three.html</a:t>
            </a:r>
            <a:r>
              <a:rPr lang="en-US" dirty="0" smtClean="0">
                <a:sym typeface="Wingdings"/>
              </a:rPr>
              <a:t> with a browser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project.js</a:t>
            </a:r>
            <a:r>
              <a:rPr lang="en-US" dirty="0" smtClean="0">
                <a:sym typeface="Wingdings"/>
              </a:rPr>
              <a:t> with a text editor</a:t>
            </a:r>
          </a:p>
          <a:p>
            <a:r>
              <a:rPr lang="en-US" b="1" dirty="0" smtClean="0">
                <a:sym typeface="Wingdings"/>
              </a:rPr>
              <a:t>Play with the code!</a:t>
            </a:r>
          </a:p>
          <a:p>
            <a:pPr lvl="1"/>
            <a:r>
              <a:rPr lang="en-US" dirty="0" smtClean="0">
                <a:sym typeface="Wingdings"/>
              </a:rPr>
              <a:t>Try changing some camera </a:t>
            </a:r>
            <a:r>
              <a:rPr lang="en-US" dirty="0" smtClean="0">
                <a:sym typeface="Wingdings"/>
              </a:rPr>
              <a:t>numbers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if you set the mesh material to wireframe: false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De-comment the </a:t>
            </a:r>
            <a:r>
              <a:rPr lang="en-US" dirty="0" err="1" smtClean="0">
                <a:sym typeface="Wingdings"/>
              </a:rPr>
              <a:t>axesHelper</a:t>
            </a:r>
            <a:r>
              <a:rPr lang="en-US" dirty="0" smtClean="0">
                <a:sym typeface="Wingdings"/>
              </a:rPr>
              <a:t> to see the scene’s axes drawn for you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How does </a:t>
            </a:r>
            <a:r>
              <a:rPr lang="en-US" dirty="0" err="1" smtClean="0">
                <a:sym typeface="Wingdings"/>
              </a:rPr>
              <a:t>js</a:t>
            </a:r>
            <a:r>
              <a:rPr lang="en-US" dirty="0" smtClean="0">
                <a:sym typeface="Wingdings"/>
              </a:rPr>
              <a:t> look similar to the Arduino language?</a:t>
            </a:r>
          </a:p>
          <a:p>
            <a:r>
              <a:rPr lang="en-US" dirty="0" smtClean="0">
                <a:sym typeface="Wingdings"/>
              </a:rPr>
              <a:t>How does it look different?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858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cameras are modeled like old pinhole cameras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26" y="2342444"/>
            <a:ext cx="6295941" cy="42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Synthetic Camera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394" b="1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3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dirty="0" err="1" smtClean="0">
                <a:solidFill>
                  <a:schemeClr val="tx1"/>
                </a:solidFill>
              </a:rPr>
              <a:t>three.js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090" y="4800600"/>
            <a:ext cx="2715354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Remember the Documentation!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  <a:hlinkClick r:id="rId2"/>
              </a:rPr>
              <a:t>https://threejs.org/docs/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index.html</a:t>
            </a:r>
            <a:endParaRPr lang="en-US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" name="Picture 1" descr="Screen Shot 2018-07-20 at 5.1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56" y="0"/>
            <a:ext cx="259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5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9053</TotalTime>
  <Words>703</Words>
  <Application>Microsoft Macintosh PowerPoint</Application>
  <PresentationFormat>Custom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View</vt:lpstr>
      <vt:lpstr>Introduction to 3D Graphics with three.js</vt:lpstr>
      <vt:lpstr>Learning Goals</vt:lpstr>
      <vt:lpstr>What is three.js?</vt:lpstr>
      <vt:lpstr>PowerPoint Presentation</vt:lpstr>
      <vt:lpstr>Basic Lingo</vt:lpstr>
      <vt:lpstr>Example: Basic</vt:lpstr>
      <vt:lpstr>The Camera</vt:lpstr>
      <vt:lpstr>The Synthetic Camera</vt:lpstr>
      <vt:lpstr>The three.js API</vt:lpstr>
      <vt:lpstr>Example: Lighting</vt:lpstr>
      <vt:lpstr>Common Light Types</vt:lpstr>
      <vt:lpstr>Material Lighting Properties</vt:lpstr>
      <vt:lpstr>For Loops</vt:lpstr>
      <vt:lpstr>Shadows</vt:lpstr>
      <vt:lpstr>Playing with Shadows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Rob Thompson</cp:lastModifiedBy>
  <cp:revision>72</cp:revision>
  <dcterms:created xsi:type="dcterms:W3CDTF">2017-07-25T19:47:15Z</dcterms:created>
  <dcterms:modified xsi:type="dcterms:W3CDTF">2018-07-24T23:51:26Z</dcterms:modified>
</cp:coreProperties>
</file>