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1062A68-EFCB-F849-945B-A20666FF0825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D3F178B7-8213-2E45-B670-2B9C0114BB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chive.ics.uci.edu/ml/datasets/Optical+Recognition+of+Handwritten+Digit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tatmethods.net/r-tutorial/index.html" TargetMode="External"/><Relationship Id="rId3" Type="http://schemas.openxmlformats.org/officeDocument/2006/relationships/hyperlink" Target="https://www.cyclismo.org/tutorial/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 with </a:t>
            </a:r>
            <a:r>
              <a:rPr lang="en-US" dirty="0" err="1" smtClean="0"/>
              <a:t>Perceptrons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Classifier won’t always converge</a:t>
            </a:r>
          </a:p>
          <a:p>
            <a:r>
              <a:rPr lang="en-US" dirty="0" smtClean="0"/>
              <a:t>Linear </a:t>
            </a:r>
            <a:r>
              <a:rPr lang="en-US" dirty="0" err="1" smtClean="0"/>
              <a:t>Separability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8-08-02 at 5.21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9078"/>
            <a:ext cx="9144000" cy="3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Add More </a:t>
            </a:r>
            <a:r>
              <a:rPr lang="en-US" dirty="0" err="1" smtClean="0"/>
              <a:t>Perceptrons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 descr="Screen Shot 2018-08-02 at 5.22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413000"/>
            <a:ext cx="88773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0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and Train a Writing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 (REAL) dataset of drawn numbers</a:t>
            </a:r>
          </a:p>
          <a:p>
            <a:pPr lvl="1"/>
            <a:r>
              <a:rPr lang="en-US" dirty="0">
                <a:hlinkClick r:id="rId2"/>
              </a:rPr>
              <a:t>https://archive.ics.uci.edu/ml/datasets/Optical+Recognition+of+Handwritten+</a:t>
            </a:r>
            <a:r>
              <a:rPr lang="en-US" dirty="0" smtClean="0">
                <a:hlinkClick r:id="rId2"/>
              </a:rPr>
              <a:t>Digits</a:t>
            </a:r>
            <a:endParaRPr lang="en-US" dirty="0" smtClean="0"/>
          </a:p>
          <a:p>
            <a:pPr lvl="1"/>
            <a:r>
              <a:rPr lang="en-US" dirty="0" smtClean="0"/>
              <a:t>Get the “</a:t>
            </a:r>
            <a:r>
              <a:rPr lang="en-US" dirty="0" err="1" smtClean="0"/>
              <a:t>optdigits.tra</a:t>
            </a:r>
            <a:r>
              <a:rPr lang="en-US" dirty="0" smtClean="0"/>
              <a:t>” file</a:t>
            </a:r>
          </a:p>
          <a:p>
            <a:r>
              <a:rPr lang="en-US" dirty="0" smtClean="0"/>
              <a:t>Get the skeleton code from the class website</a:t>
            </a:r>
          </a:p>
          <a:p>
            <a:r>
              <a:rPr lang="en-US" dirty="0" smtClean="0"/>
              <a:t>We’re writing this in 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I’ve done most of the syntax work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9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Brief R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programming language</a:t>
            </a:r>
          </a:p>
          <a:p>
            <a:r>
              <a:rPr lang="en-US" dirty="0" smtClean="0"/>
              <a:t>Good for math and creating data visualizations</a:t>
            </a:r>
          </a:p>
          <a:p>
            <a:r>
              <a:rPr lang="en-US" dirty="0" smtClean="0"/>
              <a:t>Free!</a:t>
            </a:r>
          </a:p>
          <a:p>
            <a:r>
              <a:rPr lang="en-US" dirty="0" smtClean="0"/>
              <a:t>Can program in a console like Unix</a:t>
            </a:r>
          </a:p>
          <a:p>
            <a:pPr lvl="1"/>
            <a:r>
              <a:rPr lang="en-US" dirty="0" smtClean="0"/>
              <a:t>Or write scripts like most programming languages</a:t>
            </a:r>
          </a:p>
          <a:p>
            <a:r>
              <a:rPr lang="en-US" dirty="0" smtClean="0"/>
              <a:t>Assignment operation looks like “variable &lt;- value”</a:t>
            </a:r>
          </a:p>
        </p:txBody>
      </p:sp>
    </p:spTree>
    <p:extLst>
      <p:ext uri="{BB962C8B-B14F-4D97-AF65-F5344CB8AC3E}">
        <p14:creationId xmlns:p14="http://schemas.microsoft.com/office/powerpoint/2010/main" val="256400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Things to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if you can figure out what the rest of the perceptron code is doing</a:t>
            </a:r>
          </a:p>
          <a:p>
            <a:pPr lvl="1"/>
            <a:r>
              <a:rPr lang="en-US" dirty="0" smtClean="0"/>
              <a:t>I’ve commented most of it</a:t>
            </a:r>
          </a:p>
          <a:p>
            <a:r>
              <a:rPr lang="en-US" dirty="0" smtClean="0"/>
              <a:t>Alter the code to work with a different dataset</a:t>
            </a:r>
          </a:p>
          <a:p>
            <a:pPr lvl="1"/>
            <a:r>
              <a:rPr lang="en-US" dirty="0" smtClean="0"/>
              <a:t>You will probably have to change some numbers at least</a:t>
            </a:r>
          </a:p>
          <a:p>
            <a:r>
              <a:rPr lang="en-US" dirty="0" smtClean="0"/>
              <a:t>Practice more things in R</a:t>
            </a:r>
          </a:p>
          <a:p>
            <a:pPr lvl="1"/>
            <a:r>
              <a:rPr lang="en-US" dirty="0">
                <a:hlinkClick r:id="rId2"/>
              </a:rPr>
              <a:t>https://www.statmethods.net/r-tutorial/</a:t>
            </a:r>
            <a:r>
              <a:rPr lang="en-US" dirty="0" smtClean="0">
                <a:hlinkClick r:id="rId2"/>
              </a:rPr>
              <a:t>index.html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https://www.cyclismo.org/tutorial/R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003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statistical methods to make computers “learn” to do tasks when given example data. The methods improve the more example data is given.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7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Vocab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Taking unknown input and assigning it to one or more known classes of data</a:t>
            </a:r>
          </a:p>
          <a:p>
            <a:pPr lvl="1"/>
            <a:r>
              <a:rPr lang="en-US" dirty="0" smtClean="0"/>
              <a:t>What ML is trying to do most of the time</a:t>
            </a:r>
          </a:p>
          <a:p>
            <a:pPr marL="0" indent="0">
              <a:buNone/>
            </a:pPr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A subset of a data point with all the “good” data</a:t>
            </a:r>
          </a:p>
          <a:p>
            <a:pPr marL="0" indent="0">
              <a:buNone/>
            </a:pPr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Giving the ML algorithm example data to improve the classifier</a:t>
            </a:r>
          </a:p>
          <a:p>
            <a:pPr marL="0" indent="0">
              <a:buNone/>
            </a:pP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Using different data from training to assess the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1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Perceptrons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to mimic biological neurons</a:t>
            </a:r>
          </a:p>
          <a:p>
            <a:r>
              <a:rPr lang="en-US" dirty="0" smtClean="0"/>
              <a:t>Multiple inputs summed together -&gt; single binary output</a:t>
            </a:r>
          </a:p>
          <a:p>
            <a:r>
              <a:rPr lang="en-US" dirty="0"/>
              <a:t>Mathematically, actually pretty simple</a:t>
            </a:r>
            <a:endParaRPr lang="en-US" dirty="0" smtClean="0"/>
          </a:p>
          <a:p>
            <a:r>
              <a:rPr lang="en-US" dirty="0" smtClean="0"/>
              <a:t>Can be stacked to increase complexity</a:t>
            </a:r>
          </a:p>
          <a:p>
            <a:pPr lvl="1"/>
            <a:r>
              <a:rPr lang="en-US" dirty="0" smtClean="0"/>
              <a:t>Leads to things like </a:t>
            </a:r>
            <a:r>
              <a:rPr lang="en-US" i="1" dirty="0" smtClean="0"/>
              <a:t>neural</a:t>
            </a:r>
            <a:r>
              <a:rPr lang="en-US" dirty="0" smtClean="0"/>
              <a:t> networks and deep learning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65" y="4481630"/>
            <a:ext cx="4904737" cy="21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9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8-08-02 at 4.40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682"/>
            <a:ext cx="9144000" cy="568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0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474" y="484094"/>
            <a:ext cx="7556313" cy="1116106"/>
          </a:xfrm>
        </p:spPr>
        <p:txBody>
          <a:bodyPr/>
          <a:lstStyle/>
          <a:p>
            <a:r>
              <a:rPr lang="en-US" dirty="0" smtClean="0"/>
              <a:t>Letter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99771"/>
              </p:ext>
            </p:extLst>
          </p:nvPr>
        </p:nvGraphicFramePr>
        <p:xfrm>
          <a:off x="852310" y="1797757"/>
          <a:ext cx="2125136" cy="2072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284"/>
                <a:gridCol w="531284"/>
                <a:gridCol w="531284"/>
                <a:gridCol w="531284"/>
              </a:tblGrid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9130205"/>
              </p:ext>
            </p:extLst>
          </p:nvPr>
        </p:nvGraphicFramePr>
        <p:xfrm>
          <a:off x="5026376" y="1797757"/>
          <a:ext cx="2125136" cy="2072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284"/>
                <a:gridCol w="531284"/>
                <a:gridCol w="531284"/>
                <a:gridCol w="531284"/>
              </a:tblGrid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217344"/>
              </p:ext>
            </p:extLst>
          </p:nvPr>
        </p:nvGraphicFramePr>
        <p:xfrm>
          <a:off x="5026376" y="4447824"/>
          <a:ext cx="2125136" cy="2072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284"/>
                <a:gridCol w="531284"/>
                <a:gridCol w="531284"/>
                <a:gridCol w="531284"/>
              </a:tblGrid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2310" y="1417638"/>
            <a:ext cx="2125136" cy="38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Weight Vector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2310" y="4067705"/>
            <a:ext cx="2125136" cy="38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Θ</a:t>
            </a:r>
            <a:r>
              <a:rPr lang="en-US" dirty="0" smtClean="0"/>
              <a:t> = 11.5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6376" y="1417638"/>
            <a:ext cx="2125136" cy="38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Data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26376" y="4067705"/>
            <a:ext cx="2125136" cy="38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Data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2779" y="4884717"/>
            <a:ext cx="43321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What will this perceptron output for each of these two inputs?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619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the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 whole bunch of negative and positive examples </a:t>
            </a:r>
            <a:r>
              <a:rPr lang="en-US" b="1" dirty="0" smtClean="0"/>
              <a:t>X</a:t>
            </a:r>
          </a:p>
          <a:p>
            <a:r>
              <a:rPr lang="en-US" dirty="0" smtClean="0"/>
              <a:t>Create arbitrary initial classifier</a:t>
            </a:r>
          </a:p>
          <a:p>
            <a:pPr lvl="1"/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= (0,0,0,</a:t>
            </a:r>
            <a:r>
              <a:rPr lang="is-IS" dirty="0" smtClean="0"/>
              <a:t>…)</a:t>
            </a:r>
            <a:endParaRPr lang="en-US" dirty="0" smtClean="0"/>
          </a:p>
          <a:p>
            <a:pPr lvl="1"/>
            <a:r>
              <a:rPr lang="en-US" dirty="0" smtClean="0"/>
              <a:t>Θ</a:t>
            </a:r>
            <a:r>
              <a:rPr lang="en-US" baseline="-25000" dirty="0" smtClean="0"/>
              <a:t>0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Create constant to determine how “important” each new data point is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 = 1 (to keep it simple)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Arial"/>
                <a:cs typeface="Arial"/>
              </a:rPr>
              <a:t>Classify </a:t>
            </a:r>
            <a:r>
              <a:rPr lang="en-US" sz="2400" dirty="0" err="1" smtClean="0">
                <a:latin typeface="Arial"/>
                <a:cs typeface="Arial"/>
              </a:rPr>
              <a:t>X</a:t>
            </a:r>
            <a:r>
              <a:rPr lang="en-US" sz="2400" baseline="-25000" dirty="0" err="1" smtClean="0">
                <a:latin typeface="Arial"/>
                <a:cs typeface="Arial"/>
              </a:rPr>
              <a:t>k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with </a:t>
            </a:r>
            <a:r>
              <a:rPr lang="en-US" sz="2400" dirty="0" err="1" smtClean="0">
                <a:latin typeface="Arial"/>
                <a:cs typeface="Arial"/>
              </a:rPr>
              <a:t>w</a:t>
            </a:r>
            <a:r>
              <a:rPr lang="en-US" sz="2400" baseline="-25000" dirty="0" err="1" smtClean="0">
                <a:latin typeface="Arial"/>
                <a:cs typeface="Arial"/>
              </a:rPr>
              <a:t>k</a:t>
            </a:r>
            <a:r>
              <a:rPr lang="en-US" sz="2400" dirty="0" smtClean="0">
                <a:latin typeface="Arial"/>
                <a:cs typeface="Arial"/>
              </a:rPr>
              <a:t> and </a:t>
            </a:r>
            <a:r>
              <a:rPr lang="en-US" sz="2400" dirty="0" err="1" smtClean="0">
                <a:latin typeface="Arial"/>
                <a:cs typeface="Arial"/>
              </a:rPr>
              <a:t>Θ</a:t>
            </a:r>
            <a:r>
              <a:rPr lang="en-US" sz="2400" baseline="-25000" dirty="0" err="1" smtClean="0">
                <a:latin typeface="Arial"/>
                <a:cs typeface="Arial"/>
              </a:rPr>
              <a:t>k</a:t>
            </a:r>
            <a:endParaRPr lang="en-US" sz="24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Arial"/>
                <a:cs typeface="Arial"/>
              </a:rPr>
              <a:t>Was it correct?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Move on to the next 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Arial"/>
                <a:cs typeface="Arial"/>
              </a:rPr>
              <a:t>If not</a:t>
            </a:r>
            <a:endParaRPr lang="en-US" sz="24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Arial"/>
                <a:cs typeface="Arial"/>
              </a:rPr>
              <a:t>	Was it a false negative?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Arial"/>
                <a:cs typeface="Arial"/>
              </a:rPr>
              <a:t>		w</a:t>
            </a:r>
            <a:r>
              <a:rPr lang="en-US" sz="2400" baseline="-25000" dirty="0" smtClean="0">
                <a:latin typeface="Arial"/>
                <a:cs typeface="Arial"/>
              </a:rPr>
              <a:t>k+1</a:t>
            </a:r>
            <a:r>
              <a:rPr lang="en-US" sz="2400" dirty="0" smtClean="0">
                <a:latin typeface="Arial"/>
                <a:cs typeface="Arial"/>
              </a:rPr>
              <a:t> = </a:t>
            </a:r>
            <a:r>
              <a:rPr lang="en-US" sz="2400" dirty="0" err="1" smtClean="0">
                <a:latin typeface="Arial"/>
                <a:cs typeface="Arial"/>
              </a:rPr>
              <a:t>w</a:t>
            </a:r>
            <a:r>
              <a:rPr lang="en-US" sz="2400" baseline="-25000" dirty="0" err="1" smtClean="0">
                <a:latin typeface="Arial"/>
                <a:cs typeface="Arial"/>
              </a:rPr>
              <a:t>k</a:t>
            </a:r>
            <a:r>
              <a:rPr lang="en-US" sz="2400" dirty="0" smtClean="0">
                <a:latin typeface="Arial"/>
                <a:cs typeface="Arial"/>
              </a:rPr>
              <a:t> + c * </a:t>
            </a:r>
            <a:r>
              <a:rPr lang="en-US" sz="2400" dirty="0" err="1" smtClean="0">
                <a:latin typeface="Arial"/>
                <a:cs typeface="Arial"/>
              </a:rPr>
              <a:t>X</a:t>
            </a:r>
            <a:r>
              <a:rPr lang="en-US" sz="2400" baseline="-25000" dirty="0" err="1" smtClean="0">
                <a:latin typeface="Arial"/>
                <a:cs typeface="Arial"/>
              </a:rPr>
              <a:t>k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   and     </a:t>
            </a:r>
            <a:r>
              <a:rPr lang="en-US" sz="2400" dirty="0" smtClean="0">
                <a:latin typeface="Arial"/>
                <a:cs typeface="Arial"/>
              </a:rPr>
              <a:t>Θ</a:t>
            </a:r>
            <a:r>
              <a:rPr lang="en-US" sz="2400" baseline="-25000" dirty="0" smtClean="0">
                <a:latin typeface="Arial"/>
                <a:cs typeface="Arial"/>
              </a:rPr>
              <a:t>k+1</a:t>
            </a:r>
            <a:r>
              <a:rPr lang="en-US" sz="2400" dirty="0" smtClean="0">
                <a:latin typeface="Arial"/>
                <a:cs typeface="Arial"/>
              </a:rPr>
              <a:t> = </a:t>
            </a:r>
            <a:r>
              <a:rPr lang="en-US" sz="2400" dirty="0" err="1" smtClean="0">
                <a:latin typeface="Arial"/>
                <a:cs typeface="Arial"/>
              </a:rPr>
              <a:t>Θ</a:t>
            </a:r>
            <a:r>
              <a:rPr lang="en-US" sz="2400" baseline="-25000" dirty="0" err="1" smtClean="0">
                <a:latin typeface="Arial"/>
                <a:cs typeface="Arial"/>
              </a:rPr>
              <a:t>k</a:t>
            </a:r>
            <a:r>
              <a:rPr lang="en-US" sz="2400" dirty="0" smtClean="0">
                <a:latin typeface="Arial"/>
                <a:cs typeface="Arial"/>
              </a:rPr>
              <a:t> –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Was it a false positive?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w</a:t>
            </a:r>
            <a:r>
              <a:rPr lang="en-US" sz="2400" baseline="-25000" dirty="0" smtClean="0">
                <a:latin typeface="Arial"/>
                <a:cs typeface="Arial"/>
              </a:rPr>
              <a:t>k+1</a:t>
            </a:r>
            <a:r>
              <a:rPr lang="en-US" sz="2400" dirty="0" smtClean="0">
                <a:latin typeface="Arial"/>
                <a:cs typeface="Arial"/>
              </a:rPr>
              <a:t> = </a:t>
            </a:r>
            <a:r>
              <a:rPr lang="en-US" sz="2400" dirty="0" err="1" smtClean="0">
                <a:latin typeface="Arial"/>
                <a:cs typeface="Arial"/>
              </a:rPr>
              <a:t>w</a:t>
            </a:r>
            <a:r>
              <a:rPr lang="en-US" sz="2400" baseline="-25000" dirty="0" err="1" smtClean="0">
                <a:latin typeface="Arial"/>
                <a:cs typeface="Arial"/>
              </a:rPr>
              <a:t>k</a:t>
            </a:r>
            <a:r>
              <a:rPr lang="en-US" sz="2400" dirty="0" smtClean="0">
                <a:latin typeface="Arial"/>
                <a:cs typeface="Arial"/>
              </a:rPr>
              <a:t> - c * </a:t>
            </a:r>
            <a:r>
              <a:rPr lang="en-US" sz="2400" dirty="0" err="1" smtClean="0">
                <a:latin typeface="Arial"/>
                <a:cs typeface="Arial"/>
              </a:rPr>
              <a:t>X</a:t>
            </a:r>
            <a:r>
              <a:rPr lang="en-US" sz="2400" baseline="-25000" dirty="0" err="1" smtClean="0">
                <a:latin typeface="Arial"/>
                <a:cs typeface="Arial"/>
              </a:rPr>
              <a:t>k</a:t>
            </a:r>
            <a:r>
              <a:rPr lang="en-US" sz="2400" dirty="0" smtClean="0">
                <a:latin typeface="Arial"/>
                <a:cs typeface="Arial"/>
              </a:rPr>
              <a:t>    and     Θ</a:t>
            </a:r>
            <a:r>
              <a:rPr lang="en-US" sz="2400" baseline="-25000" dirty="0" smtClean="0">
                <a:latin typeface="Arial"/>
                <a:cs typeface="Arial"/>
              </a:rPr>
              <a:t>k+1</a:t>
            </a:r>
            <a:r>
              <a:rPr lang="en-US" sz="2400" dirty="0" smtClean="0">
                <a:latin typeface="Arial"/>
                <a:cs typeface="Arial"/>
              </a:rPr>
              <a:t> = </a:t>
            </a:r>
            <a:r>
              <a:rPr lang="en-US" sz="2400" dirty="0" err="1" smtClean="0">
                <a:latin typeface="Arial"/>
                <a:cs typeface="Arial"/>
              </a:rPr>
              <a:t>Θ</a:t>
            </a:r>
            <a:r>
              <a:rPr lang="en-US" sz="2400" baseline="-25000" dirty="0" err="1" smtClean="0">
                <a:latin typeface="Arial"/>
                <a:cs typeface="Arial"/>
              </a:rPr>
              <a:t>k</a:t>
            </a:r>
            <a:r>
              <a:rPr lang="en-US" sz="2400" dirty="0" smtClean="0">
                <a:latin typeface="Arial"/>
                <a:cs typeface="Arial"/>
              </a:rPr>
              <a:t> + c</a:t>
            </a:r>
            <a:endParaRPr lang="en-US" sz="24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Arial"/>
                <a:cs typeface="Arial"/>
              </a:rPr>
              <a:t>Repeat the above until the classifier stops being wrong on any training data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36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w</a:t>
            </a:r>
            <a:r>
              <a:rPr lang="en-US" sz="2800" dirty="0" smtClean="0">
                <a:latin typeface="Arial"/>
                <a:cs typeface="Arial"/>
              </a:rPr>
              <a:t>hile (not converged)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dirty="0" smtClean="0">
                <a:latin typeface="Arial"/>
                <a:cs typeface="Arial"/>
              </a:rPr>
              <a:t>for (</a:t>
            </a:r>
            <a:r>
              <a:rPr lang="en-US" sz="2800" dirty="0" err="1" smtClean="0">
                <a:latin typeface="Arial"/>
                <a:cs typeface="Arial"/>
              </a:rPr>
              <a:t>xk</a:t>
            </a:r>
            <a:r>
              <a:rPr lang="en-US" sz="2800" dirty="0" smtClean="0">
                <a:latin typeface="Arial"/>
                <a:cs typeface="Arial"/>
              </a:rPr>
              <a:t> in </a:t>
            </a:r>
            <a:r>
              <a:rPr lang="en-US" sz="2800" dirty="0" err="1" smtClean="0">
                <a:latin typeface="Arial"/>
                <a:cs typeface="Arial"/>
              </a:rPr>
              <a:t>trainingData</a:t>
            </a:r>
            <a:r>
              <a:rPr lang="en-US" sz="2800" dirty="0" smtClean="0">
                <a:latin typeface="Arial"/>
                <a:cs typeface="Arial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dirty="0" smtClean="0">
                <a:latin typeface="Arial"/>
                <a:cs typeface="Arial"/>
              </a:rPr>
              <a:t>	output = </a:t>
            </a:r>
            <a:r>
              <a:rPr lang="en-US" sz="2800" dirty="0" err="1" smtClean="0">
                <a:latin typeface="Arial"/>
                <a:cs typeface="Arial"/>
              </a:rPr>
              <a:t>xk</a:t>
            </a:r>
            <a:r>
              <a:rPr lang="en-US" sz="2800" dirty="0" smtClean="0">
                <a:latin typeface="Arial"/>
                <a:cs typeface="Arial"/>
              </a:rPr>
              <a:t> * </a:t>
            </a:r>
            <a:r>
              <a:rPr lang="en-US" sz="2800" dirty="0" err="1" smtClean="0">
                <a:latin typeface="Arial"/>
                <a:cs typeface="Arial"/>
              </a:rPr>
              <a:t>wk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dirty="0" smtClean="0">
                <a:latin typeface="Arial"/>
                <a:cs typeface="Arial"/>
              </a:rPr>
              <a:t>	if (output is false-negative)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dirty="0" smtClean="0">
                <a:latin typeface="Arial"/>
                <a:cs typeface="Arial"/>
              </a:rPr>
              <a:t>		</a:t>
            </a:r>
            <a:r>
              <a:rPr lang="en-US" sz="2800" dirty="0" err="1" smtClean="0">
                <a:latin typeface="Arial"/>
                <a:cs typeface="Arial"/>
              </a:rPr>
              <a:t>wk</a:t>
            </a:r>
            <a:r>
              <a:rPr lang="en-US" sz="2800" dirty="0" smtClean="0">
                <a:latin typeface="Arial"/>
                <a:cs typeface="Arial"/>
              </a:rPr>
              <a:t> = </a:t>
            </a:r>
            <a:r>
              <a:rPr lang="en-US" sz="2800" dirty="0" err="1" smtClean="0">
                <a:latin typeface="Arial"/>
                <a:cs typeface="Arial"/>
              </a:rPr>
              <a:t>wk</a:t>
            </a:r>
            <a:r>
              <a:rPr lang="en-US" sz="2800" dirty="0" smtClean="0">
                <a:latin typeface="Arial"/>
                <a:cs typeface="Arial"/>
              </a:rPr>
              <a:t> + c*</a:t>
            </a:r>
            <a:r>
              <a:rPr lang="en-US" sz="2800" dirty="0" err="1" smtClean="0">
                <a:latin typeface="Arial"/>
                <a:cs typeface="Arial"/>
              </a:rPr>
              <a:t>xk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dirty="0" smtClean="0">
                <a:latin typeface="Arial"/>
                <a:cs typeface="Arial"/>
              </a:rPr>
              <a:t>		threshold = threshold – c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		else if (output is false-positive)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dirty="0" smtClean="0">
                <a:latin typeface="Arial"/>
                <a:cs typeface="Arial"/>
              </a:rPr>
              <a:t>		</a:t>
            </a:r>
            <a:r>
              <a:rPr lang="en-US" sz="2800" dirty="0" err="1" smtClean="0">
                <a:latin typeface="Arial"/>
                <a:cs typeface="Arial"/>
              </a:rPr>
              <a:t>wk</a:t>
            </a:r>
            <a:r>
              <a:rPr lang="en-US" sz="2800" dirty="0" smtClean="0">
                <a:latin typeface="Arial"/>
                <a:cs typeface="Arial"/>
              </a:rPr>
              <a:t> = </a:t>
            </a:r>
            <a:r>
              <a:rPr lang="en-US" sz="2800" dirty="0" err="1" smtClean="0">
                <a:latin typeface="Arial"/>
                <a:cs typeface="Arial"/>
              </a:rPr>
              <a:t>wk</a:t>
            </a:r>
            <a:r>
              <a:rPr lang="en-US" sz="2800" dirty="0" smtClean="0">
                <a:latin typeface="Arial"/>
                <a:cs typeface="Arial"/>
              </a:rPr>
              <a:t> – c*</a:t>
            </a:r>
            <a:r>
              <a:rPr lang="en-US" sz="2800" dirty="0" err="1" smtClean="0">
                <a:latin typeface="Arial"/>
                <a:cs typeface="Arial"/>
              </a:rPr>
              <a:t>xk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dirty="0" smtClean="0">
                <a:latin typeface="Arial"/>
                <a:cs typeface="Arial"/>
              </a:rPr>
              <a:t>		threshold = threshold + c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5294243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1327</TotalTime>
  <Words>461</Words>
  <Application>Microsoft Macintosh PowerPoint</Application>
  <PresentationFormat>On-screen Show (4:3)</PresentationFormat>
  <Paragraphs>128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Advantage</vt:lpstr>
      <vt:lpstr>Machine Learning with Perceptrons</vt:lpstr>
      <vt:lpstr>Machine Learning</vt:lpstr>
      <vt:lpstr>Some Vocab</vt:lpstr>
      <vt:lpstr>Perceptrons</vt:lpstr>
      <vt:lpstr>PowerPoint Presentation</vt:lpstr>
      <vt:lpstr>Letter Example</vt:lpstr>
      <vt:lpstr>Training the Perceptron</vt:lpstr>
      <vt:lpstr>Training Algorithm</vt:lpstr>
      <vt:lpstr>Pseudocode</vt:lpstr>
      <vt:lpstr>Convergence Issues</vt:lpstr>
      <vt:lpstr>Solution: Add More Perceptrons!</vt:lpstr>
      <vt:lpstr>Let’s Make and Train a Writing Classifier</vt:lpstr>
      <vt:lpstr>Very Brief R Intro</vt:lpstr>
      <vt:lpstr>More Things to Try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Perceptrons</dc:title>
  <dc:creator>Rob Thompson</dc:creator>
  <cp:lastModifiedBy>Rob Thompson</cp:lastModifiedBy>
  <cp:revision>10</cp:revision>
  <dcterms:created xsi:type="dcterms:W3CDTF">2018-08-02T23:23:10Z</dcterms:created>
  <dcterms:modified xsi:type="dcterms:W3CDTF">2018-08-03T21:30:50Z</dcterms:modified>
</cp:coreProperties>
</file>