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31" r:id="rId1"/>
  </p:sldMasterIdLst>
  <p:notesMasterIdLst>
    <p:notesMasterId r:id="rId18"/>
  </p:notesMasterIdLst>
  <p:sldIdLst>
    <p:sldId id="256" r:id="rId2"/>
    <p:sldId id="264" r:id="rId3"/>
    <p:sldId id="265" r:id="rId4"/>
    <p:sldId id="268" r:id="rId5"/>
    <p:sldId id="273" r:id="rId6"/>
    <p:sldId id="266" r:id="rId7"/>
    <p:sldId id="271" r:id="rId8"/>
    <p:sldId id="272" r:id="rId9"/>
    <p:sldId id="267" r:id="rId10"/>
    <p:sldId id="270" r:id="rId11"/>
    <p:sldId id="274" r:id="rId12"/>
    <p:sldId id="275" r:id="rId13"/>
    <p:sldId id="269" r:id="rId14"/>
    <p:sldId id="276" r:id="rId15"/>
    <p:sldId id="277" r:id="rId16"/>
    <p:sldId id="27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1"/>
    <p:restoredTop sz="94586"/>
  </p:normalViewPr>
  <p:slideViewPr>
    <p:cSldViewPr snapToGrid="0" snapToObjects="1">
      <p:cViewPr varScale="1">
        <p:scale>
          <a:sx n="90" d="100"/>
          <a:sy n="90" d="100"/>
        </p:scale>
        <p:origin x="-448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15387-4CA7-BE46-8B46-BA5CFED08983}" type="datetimeFigureOut">
              <a:rPr lang="en-US" smtClean="0"/>
              <a:t>7/24/18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4C52B-63B2-D449-BAFA-0D0ECDF1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13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7/24/18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7/24/18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7/24/18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7/24/18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7/24/18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7/24/18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7/24/18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7/24/18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7/24/18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7/24/18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7/24/18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7/24/18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56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  <p:sldLayoutId id="2147484036" r:id="rId5"/>
    <p:sldLayoutId id="2147484037" r:id="rId6"/>
    <p:sldLayoutId id="2147484038" r:id="rId7"/>
    <p:sldLayoutId id="2147484039" r:id="rId8"/>
    <p:sldLayoutId id="2147484040" r:id="rId9"/>
    <p:sldLayoutId id="2147484041" r:id="rId10"/>
    <p:sldLayoutId id="214748404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hreejs.org/example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threejs.org/docs/index.html" TargetMode="Externa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3D Graphics with </a:t>
            </a:r>
            <a:r>
              <a:rPr lang="en-US" dirty="0" err="1" smtClean="0"/>
              <a:t>three.js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Adapted from slides by Crystal Hess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798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Lighting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61872" y="17393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Now </a:t>
            </a:r>
            <a:r>
              <a:rPr lang="en-US" dirty="0" smtClean="0"/>
              <a:t>open the 01_sphere_with_lighting project</a:t>
            </a:r>
            <a:endParaRPr lang="en-US" dirty="0" smtClean="0"/>
          </a:p>
          <a:p>
            <a:r>
              <a:rPr lang="en-US" dirty="0" smtClean="0">
                <a:sym typeface="Wingdings"/>
              </a:rPr>
              <a:t>What’s different?</a:t>
            </a:r>
          </a:p>
          <a:p>
            <a:r>
              <a:rPr lang="en-US" dirty="0" smtClean="0">
                <a:sym typeface="Wingdings"/>
              </a:rPr>
              <a:t>Try commenting out the ambient light in the code</a:t>
            </a:r>
          </a:p>
          <a:p>
            <a:r>
              <a:rPr lang="en-US" dirty="0" smtClean="0">
                <a:sym typeface="Wingdings"/>
              </a:rPr>
              <a:t>Turn that back on and try it without the point light code</a:t>
            </a:r>
          </a:p>
          <a:p>
            <a:r>
              <a:rPr lang="en-US" dirty="0" smtClean="0">
                <a:sym typeface="Wingdings"/>
              </a:rPr>
              <a:t>Add a new point light</a:t>
            </a:r>
          </a:p>
          <a:p>
            <a:r>
              <a:rPr lang="en-US" dirty="0" smtClean="0">
                <a:sym typeface="Wingdings"/>
              </a:rPr>
              <a:t>Play with the sphere’s metal-ness and rough-ness values (range 0.0-1.0)</a:t>
            </a:r>
          </a:p>
          <a:p>
            <a:pPr lvl="1"/>
            <a:r>
              <a:rPr lang="en-US" dirty="0" smtClean="0">
                <a:sym typeface="Wingdings"/>
              </a:rPr>
              <a:t>What do you think they do?</a:t>
            </a:r>
          </a:p>
          <a:p>
            <a:pPr lvl="1"/>
            <a:r>
              <a:rPr lang="en-US" dirty="0" smtClean="0">
                <a:sym typeface="Wingdings"/>
              </a:rPr>
              <a:t>Try it with the flat shading turned off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Added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Fun</a:t>
            </a:r>
          </a:p>
          <a:p>
            <a:pPr lvl="1"/>
            <a:r>
              <a:rPr lang="en-US" dirty="0" smtClean="0">
                <a:sym typeface="Wingdings"/>
              </a:rPr>
              <a:t>Replace the point light with a directional light</a:t>
            </a:r>
          </a:p>
          <a:p>
            <a:pPr lvl="1"/>
            <a:r>
              <a:rPr lang="en-US" dirty="0" smtClean="0">
                <a:sym typeface="Wingdings"/>
              </a:rPr>
              <a:t>Make the sphere use a different </a:t>
            </a:r>
            <a:r>
              <a:rPr lang="en-US" dirty="0">
                <a:sym typeface="Wingdings"/>
              </a:rPr>
              <a:t>material than </a:t>
            </a:r>
            <a:r>
              <a:rPr lang="en-US" dirty="0" err="1" smtClean="0">
                <a:sym typeface="Wingdings"/>
              </a:rPr>
              <a:t>MeshStandardMaterial</a:t>
            </a:r>
            <a:endParaRPr lang="en-US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952542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Light </a:t>
            </a:r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Ambient</a:t>
            </a:r>
          </a:p>
          <a:p>
            <a:pPr lvl="1"/>
            <a:r>
              <a:rPr lang="en-US" dirty="0" smtClean="0"/>
              <a:t>That dim glow that’s everywhere</a:t>
            </a:r>
          </a:p>
          <a:p>
            <a:r>
              <a:rPr lang="en-US" dirty="0" smtClean="0"/>
              <a:t>Point Light</a:t>
            </a:r>
          </a:p>
          <a:p>
            <a:pPr lvl="1"/>
            <a:r>
              <a:rPr lang="en-US" dirty="0" smtClean="0"/>
              <a:t>Just like a </a:t>
            </a:r>
            <a:r>
              <a:rPr lang="en-US" dirty="0" err="1" smtClean="0"/>
              <a:t>lightbulb</a:t>
            </a:r>
            <a:endParaRPr lang="en-US" dirty="0" smtClean="0"/>
          </a:p>
          <a:p>
            <a:r>
              <a:rPr lang="en-US" dirty="0" smtClean="0"/>
              <a:t>Directional Light</a:t>
            </a:r>
          </a:p>
          <a:p>
            <a:pPr lvl="1"/>
            <a:r>
              <a:rPr lang="en-US" dirty="0" smtClean="0"/>
              <a:t>Light coming from one direction, everywhere</a:t>
            </a:r>
          </a:p>
          <a:p>
            <a:pPr lvl="1"/>
            <a:r>
              <a:rPr lang="en-US" dirty="0" smtClean="0"/>
              <a:t>Looks like daylight</a:t>
            </a:r>
          </a:p>
          <a:p>
            <a:r>
              <a:rPr lang="en-US" dirty="0" smtClean="0"/>
              <a:t>Spotlight</a:t>
            </a:r>
          </a:p>
          <a:p>
            <a:pPr lvl="1"/>
            <a:r>
              <a:rPr lang="en-US" dirty="0" smtClean="0"/>
              <a:t>Just like you would think</a:t>
            </a:r>
          </a:p>
          <a:p>
            <a:pPr lvl="1"/>
            <a:r>
              <a:rPr lang="en-US" dirty="0" smtClean="0"/>
              <a:t>What would this be most similar to?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366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 Lighting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Diffuse (aka “roughness”)</a:t>
            </a:r>
          </a:p>
          <a:p>
            <a:pPr lvl="1"/>
            <a:r>
              <a:rPr lang="en-US" dirty="0" smtClean="0"/>
              <a:t>Like a matte finish</a:t>
            </a:r>
          </a:p>
          <a:p>
            <a:pPr lvl="1"/>
            <a:r>
              <a:rPr lang="en-US" dirty="0" smtClean="0"/>
              <a:t>Brighter when the light source is perpendicular to the surface</a:t>
            </a:r>
          </a:p>
          <a:p>
            <a:r>
              <a:rPr lang="en-US" dirty="0" smtClean="0"/>
              <a:t>Specular (aka “</a:t>
            </a:r>
            <a:r>
              <a:rPr lang="en-US" dirty="0" err="1" smtClean="0"/>
              <a:t>metalness</a:t>
            </a:r>
            <a:r>
              <a:rPr lang="en-US" dirty="0" smtClean="0"/>
              <a:t>”)</a:t>
            </a:r>
          </a:p>
          <a:p>
            <a:pPr lvl="1"/>
            <a:r>
              <a:rPr lang="en-US" dirty="0" smtClean="0"/>
              <a:t>Makes a thing look shiny</a:t>
            </a:r>
          </a:p>
          <a:p>
            <a:pPr lvl="1"/>
            <a:r>
              <a:rPr lang="en-US" dirty="0" smtClean="0"/>
              <a:t>Brighter when the light source is a the same angle to the surface as the camera</a:t>
            </a:r>
          </a:p>
          <a:p>
            <a:r>
              <a:rPr lang="en-US" dirty="0" smtClean="0"/>
              <a:t>Together with ambient lighting these are commonly known as the “</a:t>
            </a:r>
            <a:r>
              <a:rPr lang="en-US" dirty="0" err="1" smtClean="0"/>
              <a:t>Phong</a:t>
            </a:r>
            <a:r>
              <a:rPr lang="en-US" dirty="0" smtClean="0"/>
              <a:t>” model of graphics lighting</a:t>
            </a:r>
          </a:p>
          <a:p>
            <a:r>
              <a:rPr lang="en-US" dirty="0" smtClean="0"/>
              <a:t>Other lighting stuff (these mostly require ray-casting):</a:t>
            </a:r>
          </a:p>
          <a:p>
            <a:pPr lvl="1"/>
            <a:r>
              <a:rPr lang="en-US" dirty="0" smtClean="0"/>
              <a:t>Reflection</a:t>
            </a:r>
          </a:p>
          <a:p>
            <a:pPr lvl="1"/>
            <a:r>
              <a:rPr lang="en-US" dirty="0" smtClean="0"/>
              <a:t>Refraction</a:t>
            </a:r>
          </a:p>
          <a:p>
            <a:pPr lvl="1"/>
            <a:r>
              <a:rPr lang="en-US" dirty="0" smtClean="0"/>
              <a:t>Caustics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914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the </a:t>
            </a:r>
            <a:r>
              <a:rPr lang="en-US" dirty="0" smtClean="0"/>
              <a:t>02 project, Loops and Events</a:t>
            </a:r>
          </a:p>
          <a:p>
            <a:r>
              <a:rPr lang="en-US" dirty="0" smtClean="0"/>
              <a:t>Consider the code here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Can you make the line of spheres longer?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Can you make the spheres stack vertically instead of line up?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Can you space the spheres farther apart?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Can you make the spheres larger?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Can you make each one larger than the last?</a:t>
            </a:r>
          </a:p>
          <a:p>
            <a:pPr lvl="1"/>
            <a:endParaRPr lang="en-US" dirty="0"/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Added Fun</a:t>
            </a:r>
          </a:p>
          <a:p>
            <a:pPr lvl="1"/>
            <a:r>
              <a:rPr lang="en-US" dirty="0" smtClean="0"/>
              <a:t>Make each sphere be a different random color</a:t>
            </a:r>
          </a:p>
          <a:p>
            <a:pPr lvl="1"/>
            <a:r>
              <a:rPr lang="en-US" dirty="0" smtClean="0"/>
              <a:t>Make each object be a random shape</a:t>
            </a:r>
            <a:endParaRPr lang="en-US" dirty="0"/>
          </a:p>
        </p:txBody>
      </p:sp>
      <p:cxnSp>
        <p:nvCxnSpPr>
          <p:cNvPr id="12" name="Elbow Connector 11"/>
          <p:cNvCxnSpPr>
            <a:endCxn id="7" idx="2"/>
          </p:cNvCxnSpPr>
          <p:nvPr/>
        </p:nvCxnSpPr>
        <p:spPr>
          <a:xfrm flipV="1">
            <a:off x="4340506" y="1507877"/>
            <a:ext cx="4102319" cy="1004911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Screen Shot 2018-07-23 at 11.53.2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444" y="431199"/>
            <a:ext cx="5342761" cy="107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40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Shadows are tricky, they cost a lot to compute</a:t>
            </a:r>
          </a:p>
          <a:p>
            <a:r>
              <a:rPr lang="en-US" dirty="0" smtClean="0"/>
              <a:t>4 steps required</a:t>
            </a:r>
          </a:p>
          <a:p>
            <a:pPr lvl="1"/>
            <a:r>
              <a:rPr lang="en-US" dirty="0" smtClean="0"/>
              <a:t>Let the renderer know we are using shadows</a:t>
            </a:r>
          </a:p>
          <a:p>
            <a:pPr lvl="1"/>
            <a:r>
              <a:rPr lang="en-US" dirty="0" smtClean="0"/>
              <a:t>Enable shadows on the light source (and decide how detailed they will be)</a:t>
            </a:r>
          </a:p>
          <a:p>
            <a:pPr lvl="1"/>
            <a:r>
              <a:rPr lang="en-US" dirty="0" smtClean="0"/>
              <a:t>Make at least one object that can cast a shadow</a:t>
            </a:r>
          </a:p>
          <a:p>
            <a:pPr lvl="1"/>
            <a:r>
              <a:rPr lang="en-US" dirty="0" smtClean="0"/>
              <a:t>Make at least one object that can receive the shadow</a:t>
            </a:r>
          </a:p>
          <a:p>
            <a:r>
              <a:rPr lang="en-US" dirty="0" smtClean="0"/>
              <a:t>What actually happens to make a shadow?</a:t>
            </a:r>
          </a:p>
          <a:p>
            <a:pPr lvl="1"/>
            <a:r>
              <a:rPr lang="en-US" dirty="0" smtClean="0"/>
              <a:t>The light source creates a new camera that’s only </a:t>
            </a:r>
            <a:r>
              <a:rPr lang="en-US" dirty="0" err="1" smtClean="0"/>
              <a:t>b+w</a:t>
            </a:r>
            <a:endParaRPr lang="en-US" dirty="0" smtClean="0"/>
          </a:p>
          <a:p>
            <a:pPr lvl="1"/>
            <a:r>
              <a:rPr lang="en-US" dirty="0" smtClean="0"/>
              <a:t>Only objects that cast shadows show up in the camera</a:t>
            </a:r>
          </a:p>
          <a:p>
            <a:pPr lvl="1"/>
            <a:r>
              <a:rPr lang="en-US" dirty="0" smtClean="0"/>
              <a:t>The “screen” of this camera is shown on objects that accept shadows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840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with Shadows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03 Shadow project</a:t>
            </a:r>
          </a:p>
          <a:p>
            <a:r>
              <a:rPr lang="en-US" dirty="0" smtClean="0"/>
              <a:t>Try changing the </a:t>
            </a:r>
            <a:r>
              <a:rPr lang="en-US" dirty="0" err="1" smtClean="0"/>
              <a:t>shadowMap</a:t>
            </a:r>
            <a:r>
              <a:rPr lang="en-US" dirty="0" smtClean="0"/>
              <a:t> size to something smaller (like 256)</a:t>
            </a:r>
          </a:p>
          <a:p>
            <a:pPr lvl="1"/>
            <a:r>
              <a:rPr lang="en-US" dirty="0" smtClean="0"/>
              <a:t>These values are basically the “resolution” of the shadow</a:t>
            </a:r>
          </a:p>
          <a:p>
            <a:r>
              <a:rPr lang="en-US" dirty="0" smtClean="0"/>
              <a:t>Change the object to something else, see if the shadow changes</a:t>
            </a:r>
          </a:p>
          <a:p>
            <a:r>
              <a:rPr lang="en-US" dirty="0" smtClean="0"/>
              <a:t>De-comment the </a:t>
            </a:r>
            <a:r>
              <a:rPr lang="en-US" dirty="0" err="1" smtClean="0"/>
              <a:t>shadowCameraHelper</a:t>
            </a:r>
            <a:r>
              <a:rPr lang="en-US" dirty="0" smtClean="0"/>
              <a:t> to see the area the light’s shadow camera is looking</a:t>
            </a:r>
          </a:p>
          <a:p>
            <a:r>
              <a:rPr lang="en-US" dirty="0" smtClean="0"/>
              <a:t>Add a second light source and make multiple shadows appear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01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Want to do even more?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out the </a:t>
            </a:r>
            <a:r>
              <a:rPr lang="en-US" dirty="0" err="1" smtClean="0"/>
              <a:t>three.js</a:t>
            </a:r>
            <a:r>
              <a:rPr lang="en-US" dirty="0" smtClean="0"/>
              <a:t> examples page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https://threejs.org/examples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054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What is </a:t>
            </a:r>
            <a:r>
              <a:rPr lang="en-US" dirty="0" err="1" smtClean="0"/>
              <a:t>three.js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is “the documentation”?</a:t>
            </a:r>
          </a:p>
          <a:p>
            <a:r>
              <a:rPr lang="en-US" dirty="0" smtClean="0"/>
              <a:t>How does the coordinate system work in 3D?</a:t>
            </a:r>
          </a:p>
          <a:p>
            <a:r>
              <a:rPr lang="en-US" dirty="0" smtClean="0"/>
              <a:t>What can a for-loop be used for?</a:t>
            </a:r>
          </a:p>
          <a:p>
            <a:r>
              <a:rPr lang="en-US" dirty="0" smtClean="0"/>
              <a:t>Note similarities between programming languages used to code in </a:t>
            </a:r>
            <a:r>
              <a:rPr lang="en-US" dirty="0" err="1" smtClean="0"/>
              <a:t>three.js</a:t>
            </a:r>
            <a:r>
              <a:rPr lang="en-US" dirty="0" smtClean="0"/>
              <a:t> (JavaScript) and Arduino (c/</a:t>
            </a:r>
            <a:r>
              <a:rPr lang="en-US" dirty="0" err="1" smtClean="0"/>
              <a:t>c++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54203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0464" y="365760"/>
            <a:ext cx="4534047" cy="1325562"/>
          </a:xfr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dirty="0"/>
              <a:t>What is </a:t>
            </a:r>
            <a:r>
              <a:rPr lang="en-US" dirty="0" err="1" smtClean="0"/>
              <a:t>three.js</a:t>
            </a:r>
            <a:r>
              <a:rPr lang="en-US" dirty="0"/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420463" y="1828800"/>
            <a:ext cx="4572002" cy="43513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JavaScript language</a:t>
            </a:r>
          </a:p>
          <a:p>
            <a:r>
              <a:rPr lang="en-US" dirty="0"/>
              <a:t>Runs  in a web browser</a:t>
            </a:r>
          </a:p>
          <a:p>
            <a:r>
              <a:rPr lang="en-US" dirty="0" smtClean="0"/>
              <a:t>Uses </a:t>
            </a:r>
            <a:r>
              <a:rPr lang="en-US" dirty="0" err="1" smtClean="0"/>
              <a:t>WebGL</a:t>
            </a:r>
            <a:r>
              <a:rPr lang="en-US" dirty="0" smtClean="0"/>
              <a:t> to run graphics calculations off of the graphics card </a:t>
            </a:r>
            <a:endParaRPr lang="en-US" dirty="0"/>
          </a:p>
          <a:p>
            <a:r>
              <a:rPr lang="en-US" dirty="0" smtClean="0"/>
              <a:t>Relatively accessible and (mostly) platform-agnostic 3D graphics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63" y="1892300"/>
            <a:ext cx="60960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959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8-07-20 at 4.42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22" y="0"/>
            <a:ext cx="109492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50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Lingo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Scene</a:t>
            </a:r>
          </a:p>
          <a:p>
            <a:pPr lvl="1"/>
            <a:r>
              <a:rPr lang="en-US" dirty="0" smtClean="0"/>
              <a:t>Where the objects exist</a:t>
            </a:r>
          </a:p>
          <a:p>
            <a:r>
              <a:rPr lang="en-US" dirty="0" smtClean="0"/>
              <a:t>Camera</a:t>
            </a:r>
          </a:p>
          <a:p>
            <a:pPr lvl="1"/>
            <a:r>
              <a:rPr lang="en-US" dirty="0" smtClean="0"/>
              <a:t>How we view the scene</a:t>
            </a:r>
          </a:p>
          <a:p>
            <a:r>
              <a:rPr lang="en-US" dirty="0" smtClean="0"/>
              <a:t>Lightning</a:t>
            </a:r>
          </a:p>
          <a:p>
            <a:pPr lvl="1"/>
            <a:r>
              <a:rPr lang="en-US" dirty="0" smtClean="0"/>
              <a:t>How anything is visible</a:t>
            </a:r>
          </a:p>
          <a:p>
            <a:r>
              <a:rPr lang="en-US" dirty="0" smtClean="0"/>
              <a:t>Renderer</a:t>
            </a:r>
          </a:p>
          <a:p>
            <a:pPr lvl="1"/>
            <a:r>
              <a:rPr lang="en-US" dirty="0" smtClean="0"/>
              <a:t>The technical details for how a virtual scene becomes something we see of the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23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Basic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Download the </a:t>
            </a:r>
            <a:r>
              <a:rPr lang="en-US" dirty="0" smtClean="0"/>
              <a:t>class repo and open the web</a:t>
            </a:r>
            <a:r>
              <a:rPr lang="en-US" dirty="0" smtClean="0"/>
              <a:t>-&gt;</a:t>
            </a:r>
            <a:r>
              <a:rPr lang="en-US" dirty="0" err="1" smtClean="0"/>
              <a:t>three_projects</a:t>
            </a:r>
            <a:r>
              <a:rPr lang="en-US" dirty="0" smtClean="0"/>
              <a:t>-&gt;00_basic folder</a:t>
            </a:r>
          </a:p>
          <a:p>
            <a:r>
              <a:rPr lang="en-US" dirty="0" smtClean="0">
                <a:sym typeface="Wingdings"/>
              </a:rPr>
              <a:t>Open </a:t>
            </a:r>
            <a:r>
              <a:rPr lang="en-US" dirty="0" err="1" smtClean="0">
                <a:sym typeface="Wingdings"/>
              </a:rPr>
              <a:t>three.html</a:t>
            </a:r>
            <a:r>
              <a:rPr lang="en-US" dirty="0" smtClean="0">
                <a:sym typeface="Wingdings"/>
              </a:rPr>
              <a:t> with a browser</a:t>
            </a:r>
          </a:p>
          <a:p>
            <a:r>
              <a:rPr lang="en-US" dirty="0" smtClean="0">
                <a:sym typeface="Wingdings"/>
              </a:rPr>
              <a:t>Open </a:t>
            </a:r>
            <a:r>
              <a:rPr lang="en-US" dirty="0" err="1" smtClean="0">
                <a:sym typeface="Wingdings"/>
              </a:rPr>
              <a:t>project.js</a:t>
            </a:r>
            <a:r>
              <a:rPr lang="en-US" dirty="0" smtClean="0">
                <a:sym typeface="Wingdings"/>
              </a:rPr>
              <a:t> with a text editor</a:t>
            </a:r>
          </a:p>
          <a:p>
            <a:r>
              <a:rPr lang="en-US" b="1" dirty="0" smtClean="0">
                <a:sym typeface="Wingdings"/>
              </a:rPr>
              <a:t>Play with the code!</a:t>
            </a:r>
          </a:p>
          <a:p>
            <a:pPr lvl="1"/>
            <a:r>
              <a:rPr lang="en-US" dirty="0" smtClean="0">
                <a:sym typeface="Wingdings"/>
              </a:rPr>
              <a:t>Try changing some camera </a:t>
            </a:r>
            <a:r>
              <a:rPr lang="en-US" dirty="0" smtClean="0">
                <a:sym typeface="Wingdings"/>
              </a:rPr>
              <a:t>numbers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What </a:t>
            </a:r>
            <a:r>
              <a:rPr lang="en-US" dirty="0">
                <a:sym typeface="Wingdings"/>
              </a:rPr>
              <a:t>happens if you set the mesh material to wireframe: false</a:t>
            </a:r>
            <a:r>
              <a:rPr lang="en-US" dirty="0" smtClean="0">
                <a:sym typeface="Wingdings"/>
              </a:rPr>
              <a:t>?</a:t>
            </a:r>
          </a:p>
          <a:p>
            <a:pPr lvl="1"/>
            <a:r>
              <a:rPr lang="en-US" dirty="0" smtClean="0">
                <a:sym typeface="Wingdings"/>
              </a:rPr>
              <a:t>De-comment the </a:t>
            </a:r>
            <a:r>
              <a:rPr lang="en-US" dirty="0" err="1" smtClean="0">
                <a:sym typeface="Wingdings"/>
              </a:rPr>
              <a:t>axesHelper</a:t>
            </a:r>
            <a:r>
              <a:rPr lang="en-US" dirty="0" smtClean="0">
                <a:sym typeface="Wingdings"/>
              </a:rPr>
              <a:t> to see the scene’s axes drawn for you</a:t>
            </a:r>
            <a:endParaRPr lang="en-US" dirty="0">
              <a:sym typeface="Wingdings"/>
            </a:endParaRPr>
          </a:p>
          <a:p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How does </a:t>
            </a:r>
            <a:r>
              <a:rPr lang="en-US" dirty="0" err="1" smtClean="0">
                <a:sym typeface="Wingdings"/>
              </a:rPr>
              <a:t>js</a:t>
            </a:r>
            <a:r>
              <a:rPr lang="en-US" dirty="0" smtClean="0">
                <a:sym typeface="Wingdings"/>
              </a:rPr>
              <a:t> look similar to the Arduino language?</a:t>
            </a:r>
          </a:p>
          <a:p>
            <a:r>
              <a:rPr lang="en-US" dirty="0" smtClean="0">
                <a:sym typeface="Wingdings"/>
              </a:rPr>
              <a:t>How does it look different?</a:t>
            </a:r>
          </a:p>
          <a:p>
            <a:endParaRPr lang="en-US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585805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Camera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Graphics cameras are modeled like old pinhole cameras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826" y="2342444"/>
            <a:ext cx="6295941" cy="428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981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Synthetic Camera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1394" b="139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16350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49" name="Rectangle 4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" name="Rectangle 5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Rectangle 5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18090" y="758952"/>
            <a:ext cx="2715353" cy="4041648"/>
          </a:xfr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z="5400" dirty="0" smtClean="0">
                <a:solidFill>
                  <a:schemeClr val="tx1"/>
                </a:solidFill>
              </a:rPr>
              <a:t>The </a:t>
            </a:r>
            <a:r>
              <a:rPr lang="en-US" sz="5400" dirty="0" err="1" smtClean="0">
                <a:solidFill>
                  <a:schemeClr val="tx1"/>
                </a:solidFill>
              </a:rPr>
              <a:t>three.js</a:t>
            </a:r>
            <a:r>
              <a:rPr lang="en-US" sz="5400" dirty="0" smtClean="0">
                <a:solidFill>
                  <a:schemeClr val="tx1"/>
                </a:solidFill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8318090" y="4800600"/>
            <a:ext cx="2715354" cy="169164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 smtClean="0">
                <a:solidFill>
                  <a:schemeClr val="tx1">
                    <a:lumMod val="85000"/>
                  </a:schemeClr>
                </a:solidFill>
              </a:rPr>
              <a:t>Remember the Documentation!</a:t>
            </a:r>
          </a:p>
          <a:p>
            <a:r>
              <a:rPr lang="en-US" sz="1800" dirty="0">
                <a:solidFill>
                  <a:schemeClr val="tx1">
                    <a:lumMod val="85000"/>
                  </a:schemeClr>
                </a:solidFill>
                <a:hlinkClick r:id="rId2"/>
              </a:rPr>
              <a:t>https://threejs.org/docs/</a:t>
            </a:r>
            <a:r>
              <a:rPr lang="en-US" sz="1800" dirty="0" smtClean="0">
                <a:solidFill>
                  <a:schemeClr val="tx1">
                    <a:lumMod val="85000"/>
                  </a:schemeClr>
                </a:solidFill>
                <a:hlinkClick r:id="rId2"/>
              </a:rPr>
              <a:t>index.html</a:t>
            </a:r>
            <a:endParaRPr lang="en-US" sz="1800" dirty="0" smtClean="0">
              <a:solidFill>
                <a:schemeClr val="tx1">
                  <a:lumMod val="85000"/>
                </a:schemeClr>
              </a:solidFill>
            </a:endParaRPr>
          </a:p>
          <a:p>
            <a:endParaRPr lang="en-US" sz="18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2" name="Picture 1" descr="Screen Shot 2018-07-20 at 5.10.4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156" y="0"/>
            <a:ext cx="25905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0750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D70D5E"/>
      </a:accent2>
      <a:accent3>
        <a:srgbClr val="98037E"/>
      </a:accent3>
      <a:accent4>
        <a:srgbClr val="68027D"/>
      </a:accent4>
      <a:accent5>
        <a:srgbClr val="095ACA"/>
      </a:accent5>
      <a:accent6>
        <a:srgbClr val="063597"/>
      </a:accent6>
      <a:hlink>
        <a:srgbClr val="17BBFD"/>
      </a:hlink>
      <a:folHlink>
        <a:srgbClr val="FF79C2"/>
      </a:folHlink>
    </a:clrScheme>
    <a:fontScheme name="View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View" id="{BA0EB5A6-F2D4-4F82-977B-64ADEE4A2A69}" vid="{23C5FE65-18CC-4A65-9EBC-B05E331504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10155</TotalTime>
  <Words>723</Words>
  <Application>Microsoft Macintosh PowerPoint</Application>
  <PresentationFormat>Custom</PresentationFormat>
  <Paragraphs>108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View</vt:lpstr>
      <vt:lpstr>Introduction to 3D Graphics with three.js</vt:lpstr>
      <vt:lpstr>Learning Goals</vt:lpstr>
      <vt:lpstr>What is three.js?</vt:lpstr>
      <vt:lpstr>PowerPoint Presentation</vt:lpstr>
      <vt:lpstr>Basic Lingo</vt:lpstr>
      <vt:lpstr>Example: Basic</vt:lpstr>
      <vt:lpstr>The Camera</vt:lpstr>
      <vt:lpstr>The Synthetic Camera</vt:lpstr>
      <vt:lpstr>The three.js API</vt:lpstr>
      <vt:lpstr>Example: Lighting</vt:lpstr>
      <vt:lpstr>Common Light Types</vt:lpstr>
      <vt:lpstr>Material Lighting Properties</vt:lpstr>
      <vt:lpstr>For Loops</vt:lpstr>
      <vt:lpstr>Shadows</vt:lpstr>
      <vt:lpstr>Playing with Shadows</vt:lpstr>
      <vt:lpstr>Want to do even more?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Arduinos</dc:title>
  <dc:creator>Hess, Crystal</dc:creator>
  <cp:lastModifiedBy>Rob Thompson</cp:lastModifiedBy>
  <cp:revision>73</cp:revision>
  <dcterms:created xsi:type="dcterms:W3CDTF">2017-07-25T19:47:15Z</dcterms:created>
  <dcterms:modified xsi:type="dcterms:W3CDTF">2018-07-25T18:13:41Z</dcterms:modified>
</cp:coreProperties>
</file>