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  <p:sldMasterId id="2147483940" r:id="rId2"/>
    <p:sldMasterId id="2147483952" r:id="rId3"/>
  </p:sldMasterIdLst>
  <p:sldIdLst>
    <p:sldId id="256" r:id="rId4"/>
    <p:sldId id="257" r:id="rId5"/>
    <p:sldId id="258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5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89" r:id="rId35"/>
    <p:sldId id="26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9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8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9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3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4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0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77D9-6BC0-8348-8A91-9DB657880F1D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DF4E-53C1-6D40-B059-6A112B96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ufnWLVQcK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keep secrets secret </a:t>
            </a:r>
          </a:p>
          <a:p>
            <a:r>
              <a:rPr lang="en-US" dirty="0" smtClean="0"/>
              <a:t>when other people don’t want them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1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modern software typically uses</a:t>
            </a:r>
          </a:p>
          <a:p>
            <a:r>
              <a:rPr lang="en-US" dirty="0" smtClean="0"/>
              <a:t>Introduced (publicly) by </a:t>
            </a:r>
            <a:r>
              <a:rPr lang="en-US" dirty="0" err="1" smtClean="0"/>
              <a:t>Diffie</a:t>
            </a:r>
            <a:r>
              <a:rPr lang="en-US" dirty="0" smtClean="0"/>
              <a:t> and Hellman in 1976</a:t>
            </a:r>
          </a:p>
          <a:p>
            <a:pPr lvl="1"/>
            <a:r>
              <a:rPr lang="en-US" dirty="0"/>
              <a:t>Potentially known in secret since at least 1970</a:t>
            </a:r>
            <a:endParaRPr lang="en-US" dirty="0" smtClean="0"/>
          </a:p>
          <a:p>
            <a:r>
              <a:rPr lang="en-US" dirty="0" smtClean="0"/>
              <a:t>The biggest advancement in crypto since polyalphabetic ciphers</a:t>
            </a:r>
          </a:p>
          <a:p>
            <a:endParaRPr lang="en-US" dirty="0" smtClean="0"/>
          </a:p>
          <a:p>
            <a:r>
              <a:rPr lang="en-US" dirty="0" smtClean="0"/>
              <a:t>Basic idea: separate the encryption and decryption ciphers</a:t>
            </a:r>
          </a:p>
          <a:p>
            <a:r>
              <a:rPr lang="en-US" dirty="0" smtClean="0"/>
              <a:t>Share the encryption cipher with whoever (public key)</a:t>
            </a:r>
          </a:p>
          <a:p>
            <a:r>
              <a:rPr lang="en-US" dirty="0" smtClean="0"/>
              <a:t>Keep the decryption cipher for yourself (private key)</a:t>
            </a:r>
          </a:p>
          <a:p>
            <a:r>
              <a:rPr lang="en-US" dirty="0" smtClean="0"/>
              <a:t>Anyone can send a message to you and only you will be able to decrypt it</a:t>
            </a:r>
          </a:p>
          <a:p>
            <a:pPr lvl="1"/>
            <a:r>
              <a:rPr lang="en-US" dirty="0" smtClean="0"/>
              <a:t>Why is this a big deal?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-Shamir-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detailed public key system</a:t>
            </a:r>
          </a:p>
          <a:p>
            <a:r>
              <a:rPr lang="en-US" dirty="0" smtClean="0"/>
              <a:t>Still widely used</a:t>
            </a:r>
          </a:p>
          <a:p>
            <a:pPr lvl="1"/>
            <a:r>
              <a:rPr lang="en-US" dirty="0" smtClean="0"/>
              <a:t>SSH, SSL, </a:t>
            </a:r>
            <a:r>
              <a:rPr lang="en-US" dirty="0" err="1" smtClean="0"/>
              <a:t>OpenPGP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222" y="3626556"/>
            <a:ext cx="7972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with two prime numbers:</a:t>
            </a:r>
          </a:p>
          <a:p>
            <a:endParaRPr lang="en-US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 = 13</a:t>
            </a:r>
          </a:p>
          <a:p>
            <a:r>
              <a:rPr lang="en-US" sz="2400" dirty="0"/>
              <a:t>q</a:t>
            </a:r>
            <a:r>
              <a:rPr lang="en-US" sz="2400" dirty="0" smtClean="0"/>
              <a:t> = 17</a:t>
            </a:r>
          </a:p>
          <a:p>
            <a:endParaRPr lang="en-US" sz="2400" dirty="0"/>
          </a:p>
          <a:p>
            <a:r>
              <a:rPr lang="en-US" sz="2400" dirty="0" smtClean="0"/>
              <a:t>Calculate their product	n = p * q = 13 * 17 = 221</a:t>
            </a:r>
          </a:p>
          <a:p>
            <a:r>
              <a:rPr lang="en-US" sz="2400" dirty="0" smtClean="0"/>
              <a:t>And their </a:t>
            </a:r>
            <a:r>
              <a:rPr lang="en-US" sz="2400" dirty="0" err="1" smtClean="0"/>
              <a:t>totient</a:t>
            </a:r>
            <a:r>
              <a:rPr lang="en-US" sz="2400" dirty="0"/>
              <a:t>	</a:t>
            </a:r>
            <a:r>
              <a:rPr lang="en-US" sz="2400" dirty="0" smtClean="0"/>
              <a:t>		t = (p – 1)*(q – 1) = 12 * 16 = 192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00200"/>
            <a:ext cx="3175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prime that isn’t a divisor of t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 = 23			t/e = 192/23 = 8.347</a:t>
            </a:r>
            <a:r>
              <a:rPr lang="is-IS" sz="2400" dirty="0" smtClean="0"/>
              <a:t>….		</a:t>
            </a:r>
            <a:r>
              <a:rPr lang="en-US" sz="2400" dirty="0"/>
              <a:t>w</a:t>
            </a:r>
            <a:r>
              <a:rPr lang="is-IS" sz="2400" dirty="0" smtClean="0"/>
              <a:t>e’re good</a:t>
            </a:r>
          </a:p>
          <a:p>
            <a:endParaRPr lang="is-IS" sz="2400" dirty="0"/>
          </a:p>
          <a:p>
            <a:endParaRPr lang="en-US" sz="2400" dirty="0" smtClean="0"/>
          </a:p>
          <a:p>
            <a:r>
              <a:rPr lang="en-US" sz="2400" dirty="0" smtClean="0"/>
              <a:t>Now we need a number d where (d * e) % t = 1</a:t>
            </a:r>
          </a:p>
          <a:p>
            <a:r>
              <a:rPr lang="en-US" sz="2400" dirty="0" smtClean="0"/>
              <a:t>This is the long step, but the lowest example is 167</a:t>
            </a:r>
          </a:p>
        </p:txBody>
      </p:sp>
    </p:spTree>
    <p:extLst>
      <p:ext uri="{BB962C8B-B14F-4D97-AF65-F5344CB8AC3E}">
        <p14:creationId xmlns:p14="http://schemas.microsoft.com/office/powerpoint/2010/main" val="38675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We’ve got everything now, to recap</a:t>
            </a:r>
          </a:p>
          <a:p>
            <a:endParaRPr lang="en-US" sz="2400" dirty="0"/>
          </a:p>
          <a:p>
            <a:r>
              <a:rPr lang="en-US" sz="2400" dirty="0" smtClean="0"/>
              <a:t>p = 13</a:t>
            </a:r>
          </a:p>
          <a:p>
            <a:r>
              <a:rPr lang="en-US" sz="2400" dirty="0"/>
              <a:t>q</a:t>
            </a:r>
            <a:r>
              <a:rPr lang="en-US" sz="2400" dirty="0" smtClean="0"/>
              <a:t> = 17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 = 221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 = 192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 = 23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 = 167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83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the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public key uses n and e</a:t>
            </a:r>
          </a:p>
          <a:p>
            <a:endParaRPr lang="en-US" sz="2400" dirty="0"/>
          </a:p>
          <a:p>
            <a:r>
              <a:rPr lang="en-US" sz="2400" dirty="0" smtClean="0"/>
              <a:t>Call our plaintext message M, which has been converted to one big number</a:t>
            </a:r>
          </a:p>
          <a:p>
            <a:r>
              <a:rPr lang="en-US" sz="2400" dirty="0" smtClean="0"/>
              <a:t>Call our encrypted message </a:t>
            </a:r>
            <a:r>
              <a:rPr lang="en-US" sz="2400" dirty="0"/>
              <a:t>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E</a:t>
            </a:r>
            <a:r>
              <a:rPr lang="en-US" sz="2400" dirty="0" smtClean="0"/>
              <a:t> = M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% n</a:t>
            </a:r>
          </a:p>
          <a:p>
            <a:endParaRPr lang="en-US" sz="2400" b="1" dirty="0"/>
          </a:p>
          <a:p>
            <a:r>
              <a:rPr lang="en-US" sz="2400" dirty="0" smtClean="0"/>
              <a:t>E.g. if our message is 16, then the encrypted one is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15</a:t>
            </a:r>
            <a:r>
              <a:rPr lang="en-US" sz="2400" baseline="30000" dirty="0" smtClean="0"/>
              <a:t>23</a:t>
            </a:r>
            <a:r>
              <a:rPr lang="en-US" sz="2400" dirty="0" smtClean="0"/>
              <a:t> % 221 = 59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51749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Decrypting the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private key uses n and d</a:t>
            </a:r>
          </a:p>
          <a:p>
            <a:endParaRPr lang="en-US" sz="2400" dirty="0"/>
          </a:p>
          <a:p>
            <a:r>
              <a:rPr lang="en-US" sz="2400" dirty="0" smtClean="0"/>
              <a:t>M (the original message) = </a:t>
            </a:r>
            <a:r>
              <a:rPr lang="en-US" sz="2400" dirty="0"/>
              <a:t>E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% n</a:t>
            </a:r>
          </a:p>
          <a:p>
            <a:r>
              <a:rPr lang="en-US" sz="2400" baseline="30000" dirty="0"/>
              <a:t>	</a:t>
            </a:r>
            <a:r>
              <a:rPr lang="en-US" sz="2400" dirty="0" smtClean="0"/>
              <a:t>E.g. 15 = 59</a:t>
            </a:r>
            <a:r>
              <a:rPr lang="en-US" sz="2400" baseline="30000" dirty="0" smtClean="0"/>
              <a:t>167</a:t>
            </a:r>
            <a:r>
              <a:rPr lang="en-US" sz="2400" dirty="0" smtClean="0"/>
              <a:t> % 221</a:t>
            </a:r>
          </a:p>
          <a:p>
            <a:endParaRPr lang="en-US" sz="2400" dirty="0"/>
          </a:p>
          <a:p>
            <a:r>
              <a:rPr lang="en-US" sz="2400" dirty="0" smtClean="0"/>
              <a:t>Our message is decrypted and we didn’t have to share the private key with anyone</a:t>
            </a:r>
          </a:p>
        </p:txBody>
      </p:sp>
    </p:spTree>
    <p:extLst>
      <p:ext uri="{BB962C8B-B14F-4D97-AF65-F5344CB8AC3E}">
        <p14:creationId xmlns:p14="http://schemas.microsoft.com/office/powerpoint/2010/main" val="323728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safe?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real scenario, p, q, and thus n are very, </a:t>
            </a:r>
            <a:r>
              <a:rPr lang="en-US" b="1" dirty="0" smtClean="0"/>
              <a:t>very</a:t>
            </a:r>
            <a:r>
              <a:rPr lang="en-US" dirty="0" smtClean="0"/>
              <a:t> large numbers</a:t>
            </a:r>
          </a:p>
          <a:p>
            <a:pPr lvl="1"/>
            <a:r>
              <a:rPr lang="en-US" dirty="0" smtClean="0"/>
              <a:t>2048 bits each, about 10</a:t>
            </a:r>
            <a:r>
              <a:rPr lang="en-US" baseline="30000" dirty="0" smtClean="0"/>
              <a:t>617</a:t>
            </a:r>
          </a:p>
          <a:p>
            <a:pPr lvl="1"/>
            <a:r>
              <a:rPr lang="en-US" dirty="0" smtClean="0"/>
              <a:t>d is the important #, but can’t be figured out without p and q</a:t>
            </a:r>
          </a:p>
          <a:p>
            <a:r>
              <a:rPr lang="en-US" dirty="0" smtClean="0"/>
              <a:t>We can safely share n because it would take a </a:t>
            </a:r>
            <a:r>
              <a:rPr lang="en-US" u="sng" dirty="0" smtClean="0"/>
              <a:t>really</a:t>
            </a:r>
            <a:r>
              <a:rPr lang="en-US" dirty="0" smtClean="0"/>
              <a:t> long time to find p and q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Best attempt so far was hundreds of connected computers factoring a 768-bit number over two years, with over 2000 years of total computing time</a:t>
            </a:r>
          </a:p>
          <a:p>
            <a:pPr lvl="1"/>
            <a:r>
              <a:rPr lang="en-US" dirty="0" smtClean="0"/>
              <a:t>Complexity increases exponentially as the bits go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other side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a cipher be completely unbreakable?</a:t>
            </a:r>
          </a:p>
          <a:p>
            <a:pPr lvl="1"/>
            <a:r>
              <a:rPr lang="en-US" dirty="0" smtClean="0"/>
              <a:t>One-time pad</a:t>
            </a:r>
          </a:p>
          <a:p>
            <a:r>
              <a:rPr lang="en-US" dirty="0" smtClean="0"/>
              <a:t>Can a whole system be secure?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1" y="1600200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5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security breaches are from human error</a:t>
            </a:r>
          </a:p>
          <a:p>
            <a:pPr lvl="1"/>
            <a:r>
              <a:rPr lang="en-US" dirty="0" smtClean="0"/>
              <a:t>Easiest way into most systems</a:t>
            </a:r>
          </a:p>
          <a:p>
            <a:r>
              <a:rPr lang="en-US" dirty="0" smtClean="0"/>
              <a:t>The most secure system in the world is useless if it employs even one idiot</a:t>
            </a:r>
          </a:p>
          <a:p>
            <a:endParaRPr lang="en-US" dirty="0" smtClean="0"/>
          </a:p>
          <a:p>
            <a:r>
              <a:rPr lang="en-US" dirty="0" smtClean="0"/>
              <a:t>Phishing</a:t>
            </a:r>
          </a:p>
          <a:p>
            <a:r>
              <a:rPr lang="en-US" dirty="0" err="1" smtClean="0"/>
              <a:t>Keylogging</a:t>
            </a:r>
            <a:endParaRPr lang="en-US" dirty="0" smtClean="0"/>
          </a:p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Ignoring/breaking the air </a:t>
            </a:r>
            <a:r>
              <a:rPr lang="en-US" dirty="0"/>
              <a:t>g</a:t>
            </a:r>
            <a:r>
              <a:rPr lang="en-US" dirty="0" smtClean="0"/>
              <a:t>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88" y="3245556"/>
            <a:ext cx="2908300" cy="32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6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Ciphers -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know and what can be found out?</a:t>
            </a:r>
          </a:p>
          <a:p>
            <a:pPr lvl="1"/>
            <a:r>
              <a:rPr lang="en-US" dirty="0" smtClean="0"/>
              <a:t>What would be useful to know?</a:t>
            </a:r>
          </a:p>
          <a:p>
            <a:endParaRPr lang="en-US" dirty="0"/>
          </a:p>
          <a:p>
            <a:r>
              <a:rPr lang="en-US" dirty="0" smtClean="0"/>
              <a:t>Rail Transposition</a:t>
            </a:r>
          </a:p>
          <a:p>
            <a:pPr lvl="1"/>
            <a:r>
              <a:rPr lang="en-US" dirty="0" smtClean="0"/>
              <a:t>If we know the # of rails we can solve it, and it’s easy to guess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8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Entirely just encryption for a long time</a:t>
            </a:r>
            <a:endParaRPr lang="en-US" dirty="0"/>
          </a:p>
          <a:p>
            <a:pPr lvl="1"/>
            <a:r>
              <a:rPr lang="en-US" dirty="0"/>
              <a:t>Turning a message into something </a:t>
            </a:r>
            <a:r>
              <a:rPr lang="en-US" dirty="0" smtClean="0"/>
              <a:t>unintelligible</a:t>
            </a:r>
          </a:p>
          <a:p>
            <a:pPr lvl="1"/>
            <a:r>
              <a:rPr lang="en-US" dirty="0" smtClean="0"/>
              <a:t>We don’t get into secure communication until the modern age</a:t>
            </a:r>
          </a:p>
          <a:p>
            <a:r>
              <a:rPr lang="en-US" dirty="0" smtClean="0"/>
              <a:t>Around for probably as long as writing has been</a:t>
            </a:r>
          </a:p>
          <a:p>
            <a:pPr lvl="1"/>
            <a:r>
              <a:rPr lang="en-US" dirty="0" smtClean="0"/>
              <a:t>Julius Caesar was a fan over 2k years ago</a:t>
            </a:r>
          </a:p>
          <a:p>
            <a:r>
              <a:rPr lang="en-US" dirty="0" smtClean="0"/>
              <a:t>Ciphers</a:t>
            </a:r>
          </a:p>
          <a:p>
            <a:pPr lvl="1"/>
            <a:r>
              <a:rPr lang="en-US" dirty="0" smtClean="0"/>
              <a:t>The methods for encrypting and decrypting information</a:t>
            </a:r>
          </a:p>
          <a:p>
            <a:pPr lvl="1"/>
            <a:r>
              <a:rPr lang="en-US" dirty="0" smtClean="0"/>
              <a:t>Used all over the world for 1000s of years</a:t>
            </a:r>
          </a:p>
          <a:p>
            <a:pPr lvl="1"/>
            <a:r>
              <a:rPr lang="en-US" dirty="0" smtClean="0"/>
              <a:t>Many early version crack-able, but worked on the layman</a:t>
            </a:r>
          </a:p>
          <a:p>
            <a:r>
              <a:rPr lang="en-US" dirty="0" smtClean="0"/>
              <a:t>Computers made cipher cracking suddenly much more possible</a:t>
            </a:r>
          </a:p>
          <a:p>
            <a:pPr lvl="1"/>
            <a:r>
              <a:rPr lang="en-US" dirty="0" smtClean="0"/>
              <a:t>Ciphers become more complex too though</a:t>
            </a:r>
          </a:p>
          <a:p>
            <a:r>
              <a:rPr lang="en-US" dirty="0" smtClean="0"/>
              <a:t>Generally a movement from linguistic theory -&gt; math and complexity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6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know they used a substitution cipher, how do we break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8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know they used a substitution cipher, how do we break 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English (or any natural language) has predictable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letters appear far more often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message: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XLIVIMWRSAECCSYEVIGVEGOMRKXLMWQIWWEKI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the most common letters?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message: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XLIVIMWRSAECCSYEVIGVEGOMRKXLMWQIWWEKI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the most common letters?</a:t>
            </a:r>
          </a:p>
          <a:p>
            <a:pPr lvl="1"/>
            <a:r>
              <a:rPr lang="en-US" dirty="0" smtClean="0"/>
              <a:t>I,V,W,E are each &gt; 10% of the total, M at 8%</a:t>
            </a:r>
          </a:p>
          <a:p>
            <a:pPr lvl="1"/>
            <a:r>
              <a:rPr lang="en-US" dirty="0" smtClean="0"/>
              <a:t>I has the most at 5x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0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7"/>
            <a:ext cx="8229600" cy="1143000"/>
          </a:xfrm>
        </p:spPr>
        <p:txBody>
          <a:bodyPr/>
          <a:lstStyle/>
          <a:p>
            <a:r>
              <a:rPr lang="en-US" dirty="0" smtClean="0"/>
              <a:t>English Letter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62000"/>
            <a:ext cx="7620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W</a:t>
            </a:r>
            <a:r>
              <a:rPr lang="en-US" dirty="0" smtClean="0"/>
              <a:t>e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guess</a:t>
            </a:r>
          </a:p>
          <a:p>
            <a:pPr lvl="1"/>
            <a:r>
              <a:rPr lang="en-US" dirty="0" smtClean="0"/>
              <a:t>I -&gt; E</a:t>
            </a:r>
          </a:p>
          <a:p>
            <a:pPr lvl="1"/>
            <a:r>
              <a:rPr lang="en-US" dirty="0" smtClean="0"/>
              <a:t>If the cipher is </a:t>
            </a:r>
            <a:r>
              <a:rPr lang="en-US" dirty="0" err="1" smtClean="0"/>
              <a:t>monoalphabetic</a:t>
            </a:r>
            <a:r>
              <a:rPr lang="en-US" dirty="0" smtClean="0"/>
              <a:t>, that’s all we need</a:t>
            </a:r>
          </a:p>
          <a:p>
            <a:pPr lvl="2"/>
            <a:r>
              <a:rPr lang="en-US" dirty="0" smtClean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21556"/>
            <a:ext cx="80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XLIVIMWRSAECCSYEVIGVEGOMRKXLMWQIWWEKI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36" b="77544"/>
          <a:stretch/>
        </p:blipFill>
        <p:spPr>
          <a:xfrm>
            <a:off x="254001" y="3019779"/>
            <a:ext cx="8705584" cy="1975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001" y="3372555"/>
            <a:ext cx="8705584" cy="1284111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THEREISNOWAYYOUARECRACKINGTHISMESSAGE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33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Unicity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much </a:t>
            </a:r>
            <a:r>
              <a:rPr lang="en-US" dirty="0" err="1" smtClean="0"/>
              <a:t>ciphertext</a:t>
            </a:r>
            <a:r>
              <a:rPr lang="en-US" dirty="0" smtClean="0"/>
              <a:t> do we need to know we can crack it?</a:t>
            </a:r>
          </a:p>
          <a:p>
            <a:r>
              <a:rPr lang="en-US" dirty="0" smtClean="0"/>
              <a:t>For simple ciphers the answer is usually very little</a:t>
            </a:r>
          </a:p>
          <a:p>
            <a:pPr lvl="1"/>
            <a:r>
              <a:rPr lang="en-US" dirty="0" smtClean="0"/>
              <a:t>About 50 characters for polyalphabetic</a:t>
            </a:r>
          </a:p>
          <a:p>
            <a:pPr lvl="1"/>
            <a:r>
              <a:rPr lang="en-US" dirty="0" smtClean="0"/>
              <a:t>Keep in mind this ignores computation cost</a:t>
            </a:r>
          </a:p>
          <a:p>
            <a:pPr lvl="1"/>
            <a:endParaRPr lang="en-US" dirty="0"/>
          </a:p>
          <a:p>
            <a:r>
              <a:rPr lang="en-US" dirty="0" smtClean="0"/>
              <a:t>The longer the message, the more vulnerable it 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users are smart, and the keys are well-chosen, what do we have left?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letters already there and jumble them up</a:t>
            </a:r>
          </a:p>
          <a:p>
            <a:endParaRPr lang="en-US" dirty="0"/>
          </a:p>
          <a:p>
            <a:r>
              <a:rPr lang="en-US" dirty="0" smtClean="0"/>
              <a:t>E.g. Rail Transposition</a:t>
            </a:r>
          </a:p>
          <a:p>
            <a:r>
              <a:rPr lang="en-US" dirty="0" smtClean="0"/>
              <a:t>“Secret message” gets put on N “rails”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encrypted message becomes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seseertesgcma</a:t>
            </a:r>
            <a:r>
              <a:rPr lang="en-US" dirty="0" smtClean="0"/>
              <a:t>”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63296"/>
              </p:ext>
            </p:extLst>
          </p:nvPr>
        </p:nvGraphicFramePr>
        <p:xfrm>
          <a:off x="1171222" y="3386667"/>
          <a:ext cx="56605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11" y="4619082"/>
            <a:ext cx="3922888" cy="22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0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users are smart, and the keys are well-chosen, what do we have left?</a:t>
            </a:r>
          </a:p>
          <a:p>
            <a:pPr lvl="1"/>
            <a:r>
              <a:rPr lang="en-US" dirty="0" smtClean="0"/>
              <a:t>Still plenty of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Alice asks for Bob’s public key, but Eve intercepts the message and sends her public key instead</a:t>
            </a:r>
          </a:p>
          <a:p>
            <a:r>
              <a:rPr lang="en-US" dirty="0" smtClean="0"/>
              <a:t>Eve does the same to Bob with Alice’s response</a:t>
            </a:r>
          </a:p>
          <a:p>
            <a:r>
              <a:rPr lang="en-US" dirty="0" smtClean="0"/>
              <a:t>Now she fully controls all communication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5" y="1304749"/>
            <a:ext cx="4049889" cy="23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6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Computers are physical, imperfect machines</a:t>
            </a:r>
          </a:p>
          <a:p>
            <a:r>
              <a:rPr lang="en-US" dirty="0" smtClean="0"/>
              <a:t>Huge number of things we can do to gather more information</a:t>
            </a:r>
          </a:p>
          <a:p>
            <a:pPr lvl="1"/>
            <a:r>
              <a:rPr lang="en-US" dirty="0" smtClean="0"/>
              <a:t>Examine the cache</a:t>
            </a:r>
          </a:p>
          <a:p>
            <a:pPr lvl="2"/>
            <a:r>
              <a:rPr lang="en-US" dirty="0" smtClean="0"/>
              <a:t>Meltdown &amp; </a:t>
            </a:r>
            <a:r>
              <a:rPr lang="en-US" dirty="0" err="1" smtClean="0"/>
              <a:t>Spectre</a:t>
            </a:r>
            <a:endParaRPr lang="en-US" dirty="0" smtClean="0"/>
          </a:p>
          <a:p>
            <a:pPr lvl="1"/>
            <a:r>
              <a:rPr lang="en-US" dirty="0" smtClean="0"/>
              <a:t>Look at processing time for various inputs</a:t>
            </a:r>
          </a:p>
          <a:p>
            <a:pPr lvl="1"/>
            <a:r>
              <a:rPr lang="en-US" dirty="0" smtClean="0"/>
              <a:t>Look at power usage for various inputs</a:t>
            </a:r>
          </a:p>
          <a:p>
            <a:pPr lvl="1"/>
            <a:r>
              <a:rPr lang="en-US" dirty="0" smtClean="0"/>
              <a:t>Examine improperly wiped data</a:t>
            </a:r>
          </a:p>
          <a:p>
            <a:r>
              <a:rPr lang="en-US" dirty="0" smtClean="0"/>
              <a:t>Works outside of computers too</a:t>
            </a:r>
          </a:p>
          <a:p>
            <a:pPr lvl="1"/>
            <a:r>
              <a:rPr lang="en-US" dirty="0" smtClean="0"/>
              <a:t>Detecting sound with lasers pointed at vibrating windows</a:t>
            </a:r>
          </a:p>
          <a:p>
            <a:pPr lvl="1"/>
            <a:r>
              <a:rPr lang="en-US" dirty="0" smtClean="0"/>
              <a:t>Reading body movement by analyzing changes in room’s electrical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a Game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Decrypt your login access, keys are the passwords with the numbers stripped out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Username: pc11	Password: mGKq6hu9</a:t>
            </a:r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MTKDAB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Username: pc12	Password: Vxwc36jU</a:t>
            </a:r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HLFCEY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Username: </a:t>
            </a:r>
            <a:r>
              <a:rPr lang="en-US" dirty="0" smtClean="0"/>
              <a:t>pc13</a:t>
            </a:r>
            <a:r>
              <a:rPr lang="en-US" dirty="0"/>
              <a:t>	Password</a:t>
            </a:r>
            <a:r>
              <a:rPr lang="en-US" dirty="0" smtClean="0"/>
              <a:t>: 8cmopGP7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YTWSHTA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Username: </a:t>
            </a:r>
            <a:r>
              <a:rPr lang="en-US" dirty="0" smtClean="0"/>
              <a:t>pc14</a:t>
            </a:r>
            <a:r>
              <a:rPr lang="en-US" dirty="0"/>
              <a:t>	Password</a:t>
            </a:r>
            <a:r>
              <a:rPr lang="en-US" dirty="0" smtClean="0"/>
              <a:t>: xBb6Zx3u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BJHGQ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Username: </a:t>
            </a:r>
            <a:r>
              <a:rPr lang="en-US" dirty="0" smtClean="0"/>
              <a:t>pc15</a:t>
            </a:r>
            <a:r>
              <a:rPr lang="en-US" dirty="0"/>
              <a:t>	Password</a:t>
            </a:r>
            <a:r>
              <a:rPr lang="en-US" dirty="0" smtClean="0"/>
              <a:t>: qRgcCc58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Encrypted </a:t>
            </a:r>
            <a:r>
              <a:rPr lang="en-US" dirty="0" smtClean="0"/>
              <a:t>PC Name</a:t>
            </a:r>
            <a:r>
              <a:rPr lang="en-US" dirty="0"/>
              <a:t>: </a:t>
            </a:r>
            <a:r>
              <a:rPr lang="en-US" dirty="0" smtClean="0"/>
              <a:t> DZTG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Pick one and figure out which PC it logs into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90" y="2181578"/>
            <a:ext cx="4360333" cy="43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every letter with a consistent alternative</a:t>
            </a:r>
          </a:p>
          <a:p>
            <a:endParaRPr lang="en-US" dirty="0"/>
          </a:p>
          <a:p>
            <a:r>
              <a:rPr lang="en-US" dirty="0" smtClean="0"/>
              <a:t>E.g. Caesar Cipher</a:t>
            </a:r>
          </a:p>
          <a:p>
            <a:pPr lvl="1"/>
            <a:r>
              <a:rPr lang="en-US" dirty="0" smtClean="0"/>
              <a:t>Replace each letter with the letter 3 spaces ahead of it in the alphabet</a:t>
            </a:r>
          </a:p>
          <a:p>
            <a:pPr lvl="1"/>
            <a:r>
              <a:rPr lang="en-US" dirty="0" smtClean="0"/>
              <a:t>“Attack at dawn” becomes “</a:t>
            </a:r>
            <a:r>
              <a:rPr lang="en-US" dirty="0" err="1" smtClean="0"/>
              <a:t>dwwdfn</a:t>
            </a:r>
            <a:r>
              <a:rPr lang="en-US" dirty="0" smtClean="0"/>
              <a:t> 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 err="1" smtClean="0"/>
              <a:t>gdzq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These types are </a:t>
            </a:r>
            <a:r>
              <a:rPr lang="en-US" b="1" dirty="0" err="1" smtClean="0"/>
              <a:t>monoalphabetic</a:t>
            </a:r>
            <a:r>
              <a:rPr lang="en-US" dirty="0" smtClean="0"/>
              <a:t> and easy to crack</a:t>
            </a:r>
          </a:p>
          <a:p>
            <a:r>
              <a:rPr lang="en-US" dirty="0" smtClean="0"/>
              <a:t>Better substitution methods are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62" y="274638"/>
            <a:ext cx="1278938" cy="23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Polyalphabetic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</a:t>
            </a:r>
            <a:r>
              <a:rPr lang="en-US" dirty="0"/>
              <a:t>C</a:t>
            </a:r>
            <a:r>
              <a:rPr lang="en-US" dirty="0" smtClean="0"/>
              <a:t>aesar cipher, but change the distance between letters on each new letter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78" y="2243667"/>
            <a:ext cx="4360333" cy="4360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6422" y="3725334"/>
            <a:ext cx="196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Vigenère</a:t>
            </a:r>
            <a:r>
              <a:rPr lang="en-US" dirty="0" smtClean="0"/>
              <a:t> square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6" y="4492599"/>
            <a:ext cx="1573791" cy="20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</a:t>
            </a:r>
            <a:r>
              <a:rPr lang="en-US" dirty="0"/>
              <a:t>a code </a:t>
            </a:r>
            <a:r>
              <a:rPr lang="en-US" dirty="0" smtClean="0"/>
              <a:t>word, e.g. “</a:t>
            </a:r>
            <a:r>
              <a:rPr lang="en-US" dirty="0"/>
              <a:t>locked”</a:t>
            </a:r>
          </a:p>
          <a:p>
            <a:r>
              <a:rPr lang="en-US" dirty="0"/>
              <a:t>Repeat the code word </a:t>
            </a:r>
            <a:r>
              <a:rPr lang="en-US" dirty="0" smtClean="0"/>
              <a:t>over the message to match the length</a:t>
            </a:r>
          </a:p>
          <a:p>
            <a:pPr lvl="1"/>
            <a:r>
              <a:rPr lang="en-US" dirty="0" smtClean="0"/>
              <a:t>“secret message” + “</a:t>
            </a:r>
            <a:r>
              <a:rPr lang="en-US" dirty="0" err="1" smtClean="0"/>
              <a:t>lockedlockedl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letter from the repeated code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word decides what </a:t>
            </a:r>
            <a:r>
              <a:rPr lang="en-US" dirty="0" err="1"/>
              <a:t>C</a:t>
            </a:r>
            <a:r>
              <a:rPr lang="en-US" dirty="0" err="1" smtClean="0"/>
              <a:t>easar</a:t>
            </a:r>
            <a:r>
              <a:rPr lang="en-US" dirty="0" smtClean="0"/>
              <a:t> cipher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we use on that letter</a:t>
            </a:r>
          </a:p>
          <a:p>
            <a:r>
              <a:rPr lang="en-US" dirty="0" smtClean="0"/>
              <a:t>Our message becomes</a:t>
            </a:r>
          </a:p>
          <a:p>
            <a:pPr marL="114300" indent="0">
              <a:buNone/>
            </a:pPr>
            <a:r>
              <a:rPr lang="en-US" dirty="0" smtClean="0"/>
              <a:t>    “</a:t>
            </a:r>
            <a:r>
              <a:rPr lang="en-US" dirty="0" err="1" smtClean="0"/>
              <a:t>dsebiwxsucejp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89" y="2652889"/>
            <a:ext cx="4205111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Enigma Machine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39"/>
            <a:ext cx="9144000" cy="54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people from knowing there’s any information at all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  <a:endParaRPr lang="en-US" dirty="0"/>
          </a:p>
          <a:p>
            <a:pPr lvl="1"/>
            <a:r>
              <a:rPr lang="en-US" dirty="0" smtClean="0"/>
              <a:t>Invisible ink</a:t>
            </a:r>
          </a:p>
          <a:p>
            <a:pPr lvl="1"/>
            <a:r>
              <a:rPr lang="en-US" dirty="0" smtClean="0"/>
              <a:t>Messages in clothes or tattoos</a:t>
            </a:r>
          </a:p>
          <a:p>
            <a:pPr lvl="1"/>
            <a:r>
              <a:rPr lang="en-US" dirty="0" smtClean="0"/>
              <a:t>Hide it in other writing</a:t>
            </a:r>
          </a:p>
          <a:p>
            <a:pPr lvl="2"/>
            <a:r>
              <a:rPr lang="en-US" dirty="0" smtClean="0"/>
              <a:t>In the margins</a:t>
            </a:r>
          </a:p>
          <a:p>
            <a:pPr lvl="2"/>
            <a:r>
              <a:rPr lang="en-US" dirty="0" smtClean="0"/>
              <a:t>Change the font</a:t>
            </a:r>
          </a:p>
          <a:p>
            <a:pPr lvl="2"/>
            <a:r>
              <a:rPr lang="en-US" dirty="0" smtClean="0"/>
              <a:t>The first letter of each line of writing</a:t>
            </a:r>
          </a:p>
          <a:p>
            <a:pPr lvl="1"/>
            <a:r>
              <a:rPr lang="en-US" dirty="0" smtClean="0"/>
              <a:t>Morse code</a:t>
            </a:r>
          </a:p>
          <a:p>
            <a:pPr lvl="2"/>
            <a:r>
              <a:rPr lang="en-US" dirty="0" smtClean="0">
                <a:hlinkClick r:id="rId2"/>
              </a:rPr>
              <a:t>Jeremiah Denton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6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Methods – </a:t>
            </a:r>
            <a:br>
              <a:rPr lang="en-US" dirty="0" smtClean="0"/>
            </a:br>
            <a:r>
              <a:rPr lang="en-US" dirty="0" smtClean="0"/>
              <a:t>Symmetric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“My friend and I have the same key for one lock”</a:t>
            </a:r>
          </a:p>
          <a:p>
            <a:r>
              <a:rPr lang="en-US" dirty="0" smtClean="0"/>
              <a:t>Similar to the ciphers we saw, but based in numbers instead of letters</a:t>
            </a:r>
          </a:p>
          <a:p>
            <a:r>
              <a:rPr lang="en-US" dirty="0" smtClean="0"/>
              <a:t>The only (publicly) known encryption method until 1976</a:t>
            </a:r>
          </a:p>
          <a:p>
            <a:r>
              <a:rPr lang="en-US" dirty="0" smtClean="0"/>
              <a:t>Both parties have to have the same key</a:t>
            </a:r>
          </a:p>
          <a:p>
            <a:pPr lvl="1"/>
            <a:r>
              <a:rPr lang="en-US" dirty="0" smtClean="0"/>
              <a:t>This sucks! Why?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22" y="4091396"/>
            <a:ext cx="5026378" cy="26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4436</TotalTime>
  <Words>1174</Words>
  <Application>Microsoft Macintosh PowerPoint</Application>
  <PresentationFormat>On-screen Show (4:3)</PresentationFormat>
  <Paragraphs>253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Adjacency</vt:lpstr>
      <vt:lpstr>Black</vt:lpstr>
      <vt:lpstr>Office Theme</vt:lpstr>
      <vt:lpstr>Cryptography and Security</vt:lpstr>
      <vt:lpstr>Brief History</vt:lpstr>
      <vt:lpstr>Transposition Ciphers</vt:lpstr>
      <vt:lpstr>Substitution Ciphers</vt:lpstr>
      <vt:lpstr>Polyalphabetic Cipher</vt:lpstr>
      <vt:lpstr>Vigenère Cipher</vt:lpstr>
      <vt:lpstr>The Enigma Machine</vt:lpstr>
      <vt:lpstr>Steganography</vt:lpstr>
      <vt:lpstr>Modern Methods –  Symmetric Key Cryptography</vt:lpstr>
      <vt:lpstr>Public Key Cryptography</vt:lpstr>
      <vt:lpstr>RSA (Rivest-Shamir-Adleman)</vt:lpstr>
      <vt:lpstr>RSA</vt:lpstr>
      <vt:lpstr>RSA</vt:lpstr>
      <vt:lpstr>Encrypting the Message</vt:lpstr>
      <vt:lpstr>Decrypting the Message</vt:lpstr>
      <vt:lpstr>Why is this safe?</vt:lpstr>
      <vt:lpstr>Now for the other side…</vt:lpstr>
      <vt:lpstr>Social Engineering</vt:lpstr>
      <vt:lpstr>Breaking Ciphers - Cryptanalysis</vt:lpstr>
      <vt:lpstr>Frequency Analysis</vt:lpstr>
      <vt:lpstr>Frequency Analysis</vt:lpstr>
      <vt:lpstr>Crack a Message</vt:lpstr>
      <vt:lpstr>Crack a Message</vt:lpstr>
      <vt:lpstr>English Letter Frequency</vt:lpstr>
      <vt:lpstr>Now We Guess</vt:lpstr>
      <vt:lpstr>Does It Work?</vt:lpstr>
      <vt:lpstr>It Works!</vt:lpstr>
      <vt:lpstr>Unicity Distance</vt:lpstr>
      <vt:lpstr>What about RSA?</vt:lpstr>
      <vt:lpstr>What about RSA?</vt:lpstr>
      <vt:lpstr>Man in the Middle</vt:lpstr>
      <vt:lpstr>Side-Channel Attacks</vt:lpstr>
      <vt:lpstr>Let’s Play a Game…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Rob Thompson</dc:creator>
  <cp:lastModifiedBy>Rob Thompson</cp:lastModifiedBy>
  <cp:revision>32</cp:revision>
  <dcterms:created xsi:type="dcterms:W3CDTF">2018-07-26T21:35:47Z</dcterms:created>
  <dcterms:modified xsi:type="dcterms:W3CDTF">2018-07-29T23:31:49Z</dcterms:modified>
</cp:coreProperties>
</file>