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265" r:id="rId4"/>
    <p:sldId id="266" r:id="rId6"/>
    <p:sldId id="267" r:id="rId7"/>
    <p:sldId id="283" r:id="rId8"/>
    <p:sldId id="281" r:id="rId9"/>
    <p:sldId id="282" r:id="rId10"/>
    <p:sldId id="27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15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62B48F5-BACC-47D6-A0F7-82FBF9C6BC85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ACAF8E-318A-4EFE-8633-D9E72ABCE0ED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CB1CD00-5424-4675-AB18-2C419B060449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E2CF44-2B13-41B4-A334-1CDF534EEBBF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EE2CF44-2B13-41B4-A334-1CDF534EEBBF}" type="slidenum">
              <a:rPr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66" y="0"/>
            <a:ext cx="12281830" cy="690695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 bwMode="gray">
          <a:xfrm>
            <a:off x="-94466" y="2825016"/>
            <a:ext cx="12281830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7" name="矩形 6"/>
          <p:cNvSpPr/>
          <p:nvPr userDrawn="1"/>
        </p:nvSpPr>
        <p:spPr bwMode="black">
          <a:xfrm>
            <a:off x="-94466" y="3075709"/>
            <a:ext cx="12281830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56" y="353764"/>
            <a:ext cx="6034088" cy="60340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7CC0096-1860-4642-9CD2-0079EA5E7CD1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6352" y="3429000"/>
            <a:ext cx="10058400" cy="871736"/>
          </a:xfrm>
        </p:spPr>
        <p:txBody>
          <a:bodyPr/>
          <a:lstStyle/>
          <a:p>
            <a:r>
              <a:rPr lang="zh-CN" altLang="en-US" dirty="0" smtClean="0"/>
              <a:t>第七届智能机器人大赛 培训视频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6352" y="4509120"/>
            <a:ext cx="6409808" cy="504056"/>
          </a:xfrm>
        </p:spPr>
        <p:txBody>
          <a:bodyPr>
            <a:normAutofit fontScale="72500"/>
          </a:bodyPr>
          <a:lstStyle/>
          <a:p>
            <a:r>
              <a:rPr lang="zh-CN" altLang="en-US" sz="3200" dirty="0" smtClean="0"/>
              <a:t>第三节 </a:t>
            </a:r>
            <a:r>
              <a:rPr lang="en-US" altLang="zh-CN" sz="3200" dirty="0" smtClean="0"/>
              <a:t>TCRT5000</a:t>
            </a:r>
            <a:r>
              <a:rPr altLang="en-US" sz="3200" dirty="0" smtClean="0"/>
              <a:t>红外反射传感器的使用</a:t>
            </a:r>
            <a:r>
              <a:rPr lang="en-US" altLang="zh-CN" sz="3200" dirty="0" smtClean="0"/>
              <a:t> </a:t>
            </a:r>
            <a:endParaRPr 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487488" y="260648"/>
            <a:ext cx="9144000" cy="85496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TCRT5000</a:t>
            </a:r>
            <a:r>
              <a:rPr altLang="en-US" sz="4000" dirty="0"/>
              <a:t>概述</a:t>
            </a:r>
            <a:endParaRPr altLang="en-US" sz="40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767408" y="1556792"/>
            <a:ext cx="9144000" cy="4267200"/>
          </a:xfrm>
        </p:spPr>
        <p:txBody>
          <a:bodyPr/>
          <a:lstStyle/>
          <a:p>
            <a:r>
              <a:rPr lang="zh-CN" sz="2800" dirty="0"/>
              <a:t>TCRT5000光电传感器模块是基于TCRT5000红外光电传感器设计的一款红外反射式光电开关。传感器采用高发射功率红外光电二极管和高灵敏度光电晶体管组成，输出信号经施密特电路整形，稳定可靠。        </a:t>
            </a:r>
            <a:endParaRPr lang="zh-CN" sz="2800" dirty="0"/>
          </a:p>
          <a:p>
            <a:pPr marL="0" indent="0">
              <a:buNone/>
            </a:pPr>
            <a:r>
              <a:rPr lang="zh-CN" sz="2800" dirty="0"/>
              <a:t>     </a:t>
            </a:r>
            <a:endParaRPr lang="zh-CN" sz="2800" dirty="0"/>
          </a:p>
          <a:p>
            <a:r>
              <a:rPr lang="zh-CN" sz="2800" dirty="0"/>
              <a:t>应用场合：</a:t>
            </a:r>
            <a:endParaRPr lang="zh-CN" sz="2800" dirty="0"/>
          </a:p>
          <a:p>
            <a:pPr marL="0" indent="0">
              <a:buNone/>
            </a:pPr>
            <a:r>
              <a:rPr lang="en-US" altLang="zh-CN" sz="2800" dirty="0"/>
              <a:t>   1.</a:t>
            </a:r>
            <a:r>
              <a:rPr altLang="en-US" sz="2800" dirty="0"/>
              <a:t>障碍检测</a:t>
            </a:r>
            <a:endParaRPr altLang="en-US" sz="2800" dirty="0"/>
          </a:p>
          <a:p>
            <a:pPr marL="0" indent="0">
              <a:buNone/>
            </a:pPr>
            <a:r>
              <a:rPr lang="en-US" altLang="zh-CN" sz="2800" dirty="0"/>
              <a:t>   2.</a:t>
            </a:r>
            <a:r>
              <a:rPr altLang="en-US" sz="2800" dirty="0"/>
              <a:t>黑白线检测</a:t>
            </a:r>
            <a:endParaRPr altLang="en-US" sz="2800" dirty="0"/>
          </a:p>
          <a:p>
            <a:endParaRPr 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15762" y="260648"/>
            <a:ext cx="9144000" cy="763488"/>
          </a:xfrm>
        </p:spPr>
        <p:txBody>
          <a:bodyPr/>
          <a:lstStyle/>
          <a:p>
            <a:pPr algn="ctr"/>
            <a:r>
              <a:rPr lang="zh-CN" altLang="en-US" dirty="0"/>
              <a:t>基本参数及工作原理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54355" y="1414145"/>
            <a:ext cx="4888230" cy="2265680"/>
          </a:xfrm>
        </p:spPr>
        <p:txBody>
          <a:bodyPr>
            <a:normAutofit fontScale="50000"/>
          </a:bodyPr>
          <a:lstStyle/>
          <a:p>
            <a:r>
              <a:rPr sz="2800" dirty="0"/>
              <a:t>基本参数</a:t>
            </a:r>
            <a:endParaRPr sz="2800" dirty="0"/>
          </a:p>
          <a:p>
            <a:pPr marL="0" indent="0">
              <a:buNone/>
            </a:pPr>
            <a:r>
              <a:rPr sz="2800" dirty="0"/>
              <a:t>   外形尺寸：长 32mm~37 mm；宽 7.5mm；厚 2mm</a:t>
            </a:r>
            <a:endParaRPr sz="2800" dirty="0"/>
          </a:p>
          <a:p>
            <a:pPr marL="0" indent="0">
              <a:buNone/>
            </a:pPr>
            <a:r>
              <a:rPr sz="2800" dirty="0"/>
              <a:t>   工作电压：    DC 3V~5.5V，推荐工作电压为5V</a:t>
            </a:r>
            <a:endParaRPr sz="2800" dirty="0"/>
          </a:p>
          <a:p>
            <a:pPr marL="0" indent="0">
              <a:buNone/>
            </a:pPr>
            <a:r>
              <a:rPr sz="2800" dirty="0"/>
              <a:t>   检测距离：    1mm~8mm适用，焦点距离为2.5mm</a:t>
            </a:r>
            <a:endParaRPr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59560" y="3788410"/>
            <a:ext cx="275272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charset="0"/>
                <a:ea typeface="微软雅黑" charset="0"/>
              </a:rPr>
              <a:t>工作原理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9380" y="4508500"/>
            <a:ext cx="502158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右图，传感器的红外发射二极管不断发射红外线，当发射出的红外线没有被反射回来或被反射回来但强度不够大时，光敏三极管一直处于关断状态，此时模块的输出端为高电平，指示二极管一直处于熄灭状态；被检测物体出现在检测范围内时，红外线被反射回来且强度足够大，光敏三极管饱和，此时模块的输出端为低电平，指示二极管被点亮。</a:t>
            </a:r>
            <a:endParaRPr lang="zh-CN" altLang="en-US"/>
          </a:p>
        </p:txBody>
      </p:sp>
      <p:pic>
        <p:nvPicPr>
          <p:cNvPr id="10" name="图片 9" descr="QQ图片201604051943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65" y="2060575"/>
            <a:ext cx="7143115" cy="4618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5392" y="116632"/>
            <a:ext cx="9144000" cy="1143000"/>
          </a:xfrm>
        </p:spPr>
        <p:txBody>
          <a:bodyPr/>
          <a:lstStyle/>
          <a:p>
            <a:pPr algn="ctr"/>
            <a:r>
              <a:rPr lang="en-US" altLang="zh-CN" dirty="0"/>
              <a:t>TCRT5000</a:t>
            </a:r>
            <a:r>
              <a:rPr altLang="en-US" dirty="0"/>
              <a:t>实物图</a:t>
            </a:r>
            <a:endParaRPr altLang="en-US" dirty="0"/>
          </a:p>
        </p:txBody>
      </p:sp>
      <p:pic>
        <p:nvPicPr>
          <p:cNvPr id="14" name="图片 13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700530"/>
            <a:ext cx="3933190" cy="1990725"/>
          </a:xfrm>
          <a:prstGeom prst="rect">
            <a:avLst/>
          </a:prstGeom>
        </p:spPr>
      </p:pic>
      <p:pic>
        <p:nvPicPr>
          <p:cNvPr id="15" name="图片 14" descr="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55" y="1556385"/>
            <a:ext cx="4989195" cy="22606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4865" y="4100830"/>
            <a:ext cx="392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灵敏度调节 用于调节光电开关灵敏度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19140" y="4066540"/>
            <a:ext cx="5533390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VCC </a:t>
            </a:r>
            <a:r>
              <a:rPr lang="zh-CN" altLang="en-US">
                <a:latin typeface="微软雅黑" charset="0"/>
                <a:ea typeface="微软雅黑" charset="0"/>
              </a:rPr>
              <a:t>：电源输入，连接</a:t>
            </a:r>
            <a:r>
              <a:rPr lang="en-US" altLang="zh-CN">
                <a:latin typeface="微软雅黑" charset="0"/>
                <a:ea typeface="微软雅黑" charset="0"/>
              </a:rPr>
              <a:t>Arduino  NANO</a:t>
            </a:r>
            <a:r>
              <a:rPr lang="zh-CN" altLang="en-US">
                <a:latin typeface="微软雅黑" charset="0"/>
                <a:ea typeface="微软雅黑" charset="0"/>
              </a:rPr>
              <a:t>上</a:t>
            </a:r>
            <a:r>
              <a:rPr lang="en-US" altLang="zh-CN">
                <a:latin typeface="微软雅黑" charset="0"/>
                <a:ea typeface="微软雅黑" charset="0"/>
              </a:rPr>
              <a:t>5V</a:t>
            </a:r>
            <a:r>
              <a:rPr lang="zh-CN" altLang="en-US">
                <a:latin typeface="微软雅黑" charset="0"/>
                <a:ea typeface="微软雅黑" charset="0"/>
              </a:rPr>
              <a:t>引脚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GND</a:t>
            </a:r>
            <a:r>
              <a:rPr lang="zh-CN" altLang="en-US">
                <a:latin typeface="微软雅黑" charset="0"/>
                <a:ea typeface="微软雅黑" charset="0"/>
              </a:rPr>
              <a:t>：</a:t>
            </a:r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接地，连接</a:t>
            </a:r>
            <a:r>
              <a:rPr lang="en-US" altLang="zh-CN">
                <a:latin typeface="微软雅黑" charset="0"/>
                <a:ea typeface="微软雅黑" charset="0"/>
              </a:rPr>
              <a:t>Arduino NANO </a:t>
            </a:r>
            <a:r>
              <a:rPr lang="zh-CN" altLang="en-US">
                <a:latin typeface="微软雅黑" charset="0"/>
                <a:ea typeface="微软雅黑" charset="0"/>
              </a:rPr>
              <a:t>上</a:t>
            </a:r>
            <a:r>
              <a:rPr lang="en-US" altLang="zh-CN">
                <a:latin typeface="微软雅黑" charset="0"/>
                <a:ea typeface="微软雅黑" charset="0"/>
              </a:rPr>
              <a:t>GND</a:t>
            </a:r>
            <a:r>
              <a:rPr lang="zh-CN" altLang="en-US">
                <a:latin typeface="微软雅黑" charset="0"/>
                <a:ea typeface="微软雅黑" charset="0"/>
              </a:rPr>
              <a:t>引脚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DO</a:t>
            </a:r>
            <a:r>
              <a:rPr lang="zh-CN" altLang="en-US">
                <a:latin typeface="微软雅黑" charset="0"/>
                <a:ea typeface="微软雅黑" charset="0"/>
              </a:rPr>
              <a:t>：数字量引脚，连接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Arduino NANO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上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D2~D12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AO</a:t>
            </a:r>
            <a:r>
              <a:rPr lang="zh-CN" altLang="en-US">
                <a:latin typeface="微软雅黑" charset="0"/>
                <a:ea typeface="微软雅黑" charset="0"/>
              </a:rPr>
              <a:t>：模拟量引脚，连接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Arduino NANO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上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A0~A7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>
                <a:latin typeface="微软雅黑" charset="0"/>
                <a:ea typeface="微软雅黑" charset="0"/>
                <a:sym typeface="+mn-ea"/>
              </a:rPr>
              <a:t>AO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与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DO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任选其一使用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数字量与模拟量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6260"/>
            <a:ext cx="4343400" cy="2008505"/>
          </a:xfrm>
        </p:spPr>
        <p:txBody>
          <a:bodyPr>
            <a:normAutofit lnSpcReduction="10000"/>
          </a:bodyPr>
          <a:p>
            <a:r>
              <a:rPr lang="zh-CN" altLang="en-US"/>
              <a:t>数字量（Digital）：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数字量是分立量，而不是连续变化量，只能取几个分立值，如电路中电压的高电平和低电平由0和1两个值代替。返回值将只有</a:t>
            </a:r>
            <a:r>
              <a:rPr lang="en-US" altLang="zh-CN"/>
              <a:t>0</a:t>
            </a:r>
            <a:r>
              <a:rPr altLang="en-US"/>
              <a:t>和</a:t>
            </a:r>
            <a:r>
              <a:rPr lang="en-US" altLang="zh-CN"/>
              <a:t>1</a:t>
            </a:r>
            <a:r>
              <a:rPr altLang="en-US"/>
              <a:t>。</a:t>
            </a:r>
            <a:endParaRPr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1900" y="1700530"/>
            <a:ext cx="4343400" cy="2687955"/>
          </a:xfrm>
        </p:spPr>
        <p:txBody>
          <a:bodyPr>
            <a:normAutofit/>
          </a:bodyPr>
          <a:p>
            <a:r>
              <a:rPr lang="zh-CN" altLang="en-US"/>
              <a:t>模拟量（Analog）：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模拟量是指变量在一定范围连续变化的量；也就是在一定范围（定义域）内可以取任意值（在值域内）。在电路中用模拟量</a:t>
            </a:r>
            <a:r>
              <a:rPr lang="en-US" altLang="zh-CN"/>
              <a:t>0~255</a:t>
            </a:r>
            <a:r>
              <a:rPr altLang="en-US"/>
              <a:t>表示一定范围内电压的百分比。返回值为</a:t>
            </a:r>
            <a:r>
              <a:rPr lang="en-US" altLang="zh-CN"/>
              <a:t>0~255</a:t>
            </a:r>
            <a:r>
              <a:rPr altLang="en-US"/>
              <a:t>中任意数字。若电压为</a:t>
            </a:r>
            <a:r>
              <a:rPr lang="en-US" altLang="zh-CN"/>
              <a:t>5V</a:t>
            </a:r>
            <a:r>
              <a:rPr altLang="en-US"/>
              <a:t>，返回值为</a:t>
            </a:r>
            <a:r>
              <a:rPr lang="en-US" altLang="zh-CN"/>
              <a:t>127</a:t>
            </a:r>
            <a:r>
              <a:rPr altLang="en-US"/>
              <a:t>则表示</a:t>
            </a:r>
            <a:r>
              <a:rPr lang="en-US" altLang="zh-CN"/>
              <a:t>2.5V</a:t>
            </a:r>
            <a:r>
              <a:rPr altLang="en-US"/>
              <a:t>（</a:t>
            </a:r>
            <a:r>
              <a:rPr lang="en-US" altLang="zh-CN"/>
              <a:t>%50</a:t>
            </a:r>
            <a:r>
              <a:rPr altLang="en-US"/>
              <a:t>）。</a:t>
            </a:r>
            <a:endParaRPr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59560" y="4364990"/>
            <a:ext cx="954405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例如，只需要控制</a:t>
            </a:r>
            <a:r>
              <a:rPr lang="en-US" altLang="zh-CN">
                <a:latin typeface="微软雅黑" charset="0"/>
                <a:ea typeface="微软雅黑" charset="0"/>
              </a:rPr>
              <a:t>LED</a:t>
            </a:r>
            <a:r>
              <a:rPr lang="zh-CN" altLang="en-US">
                <a:latin typeface="微软雅黑" charset="0"/>
                <a:ea typeface="微软雅黑" charset="0"/>
              </a:rPr>
              <a:t>的亮灭，则可用数字量</a:t>
            </a:r>
            <a:r>
              <a:rPr lang="en-US" altLang="zh-CN">
                <a:latin typeface="微软雅黑" charset="0"/>
                <a:ea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</a:rPr>
              <a:t>控制。若需要显示呼吸灯（</a:t>
            </a:r>
            <a:r>
              <a:rPr lang="en-US" altLang="zh-CN">
                <a:latin typeface="微软雅黑" charset="0"/>
                <a:ea typeface="微软雅黑" charset="0"/>
              </a:rPr>
              <a:t>LED</a:t>
            </a:r>
            <a:r>
              <a:rPr lang="zh-CN" altLang="en-US">
                <a:latin typeface="微软雅黑" charset="0"/>
                <a:ea typeface="微软雅黑" charset="0"/>
              </a:rPr>
              <a:t>渐亮渐灭）则用模拟量。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实物连接</a:t>
            </a:r>
            <a:endParaRPr lang="zh-CN" altLang="en-US"/>
          </a:p>
        </p:txBody>
      </p:sp>
      <p:pic>
        <p:nvPicPr>
          <p:cNvPr id="5" name="内容占位符 4" descr="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1225" y="1484630"/>
            <a:ext cx="3400425" cy="2143125"/>
          </a:xfrm>
          <a:prstGeom prst="rect">
            <a:avLst/>
          </a:prstGeom>
        </p:spPr>
      </p:pic>
      <p:pic>
        <p:nvPicPr>
          <p:cNvPr id="6" name="内容占位符 5" descr="g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9645" y="1628775"/>
            <a:ext cx="4343400" cy="2447290"/>
          </a:xfrm>
          <a:prstGeom prst="rect">
            <a:avLst/>
          </a:prstGeom>
        </p:spPr>
      </p:pic>
      <p:pic>
        <p:nvPicPr>
          <p:cNvPr id="7" name="图片 6" descr="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" y="4004945"/>
            <a:ext cx="5057140" cy="2238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4370" y="4654550"/>
            <a:ext cx="228663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                  5V</a:t>
            </a:r>
            <a:endParaRPr lang="en-US" altLang="zh-CN">
              <a:latin typeface="微软雅黑" charset="0"/>
              <a:ea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arduino    GND</a:t>
            </a:r>
            <a:endParaRPr lang="en-US" altLang="zh-CN">
              <a:latin typeface="微软雅黑" charset="0"/>
              <a:ea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                  D5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76995" y="4652645"/>
            <a:ext cx="244665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VCC</a:t>
            </a:r>
            <a:endParaRPr lang="en-US" altLang="zh-CN">
              <a:latin typeface="微软雅黑" charset="0"/>
              <a:ea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GND         TCRT5000</a:t>
            </a:r>
            <a:endParaRPr lang="en-US" altLang="zh-CN">
              <a:latin typeface="微软雅黑" charset="0"/>
              <a:ea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DO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536180" y="4868545"/>
            <a:ext cx="1367790" cy="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7752715" y="5372735"/>
            <a:ext cx="1224280" cy="20955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705725" y="5948680"/>
            <a:ext cx="1198245" cy="2794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c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07260" y="2204720"/>
            <a:ext cx="3095625" cy="1704975"/>
          </a:xfrm>
          <a:prstGeom prst="rect">
            <a:avLst/>
          </a:prstGeom>
        </p:spPr>
      </p:pic>
      <p:pic>
        <p:nvPicPr>
          <p:cNvPr id="6" name="内容占位符 5" descr="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1990" y="2204720"/>
            <a:ext cx="2895600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12645" y="4010025"/>
            <a:ext cx="851979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当传感器正确连接后，点亮电源指示灯；用手多次触碰光电开关，开关指示灯随手触碰频率闪烁，则传感器正常工作。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2815" y="4756150"/>
            <a:ext cx="82137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遇到黑线绿灯熄灭，传感器输出高电平，</a:t>
            </a:r>
            <a:r>
              <a:rPr lang="zh-CN" altLang="en-US">
                <a:latin typeface="微软雅黑" charset="0"/>
                <a:ea typeface="微软雅黑" charset="0"/>
              </a:rPr>
              <a:t>反之点亮，输出低电平。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5392" y="116632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altLang="en-US" dirty="0" smtClean="0"/>
              <a:t>与</a:t>
            </a:r>
            <a:r>
              <a:rPr lang="en-US" altLang="zh-CN" dirty="0" smtClean="0"/>
              <a:t>TCRT5000</a:t>
            </a:r>
            <a:r>
              <a:rPr lang="zh-CN" altLang="en-US" dirty="0" smtClean="0"/>
              <a:t>串口通讯</a:t>
            </a:r>
            <a:endParaRPr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599347" y="1340170"/>
            <a:ext cx="4563454" cy="4872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pinMode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(pin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,INPUT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);  //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设置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D5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引脚为输入模式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Serial.begin(9600);  //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设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置波特率为</a:t>
            </a:r>
            <a:r>
              <a:rPr lang="en-US" altLang="zh-CN" sz="2400" dirty="0" smtClean="0">
                <a:latin typeface="微软雅黑" charset="0"/>
                <a:ea typeface="微软雅黑" charset="0"/>
                <a:sym typeface="+mn-ea"/>
              </a:rPr>
              <a:t>9600</a:t>
            </a:r>
            <a:r>
              <a:rPr lang="zh-CN" altLang="en-US" sz="2400" dirty="0" smtClean="0">
                <a:latin typeface="微软雅黑" charset="0"/>
                <a:ea typeface="微软雅黑" charset="0"/>
                <a:sym typeface="+mn-ea"/>
              </a:rPr>
              <a:t>并打开串口；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a=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digitalRead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(5);  //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读取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D5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引脚上的电平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如果是高电平就返回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，低电平返回零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；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Serial.println(a); //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打印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的值，调试程序，便于检测单片机与传感器间的串口通讯是否正常；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if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语句；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通过判断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的值来执行不同的功能，从而实现用传感器控制程序的执行。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56615" y="1324610"/>
            <a:ext cx="5686425" cy="4466590"/>
          </a:xfrm>
        </p:spPr>
        <p:txBody>
          <a:bodyPr>
            <a:normAutofit fontScale="90000" lnSpcReduction="10000"/>
          </a:bodyPr>
          <a:p>
            <a:r>
              <a:rPr lang="en-US" altLang="zh-CN" sz="1800" dirty="0" err="1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int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  a;</a:t>
            </a:r>
            <a:endParaRPr lang="en-US" altLang="zh-CN" sz="18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8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void  setup(){</a:t>
            </a:r>
            <a:endParaRPr lang="en-US" altLang="zh-CN" sz="18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pPr lvl="1"/>
            <a:r>
              <a:rPr lang="en-US" altLang="zh-CN" sz="1800" dirty="0" err="1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pinMode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(5,INPUT);</a:t>
            </a:r>
            <a:endParaRPr lang="en-US" altLang="zh-CN" sz="18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pPr lvl="1"/>
            <a:r>
              <a:rPr lang="en-US" altLang="zh-CN" sz="1800" dirty="0" err="1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Serial.begin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(9600);</a:t>
            </a:r>
            <a:endParaRPr lang="en-US" altLang="zh-CN" sz="18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8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}</a:t>
            </a:r>
            <a:endParaRPr lang="en-US" altLang="zh-CN" sz="18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8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void loop(){</a:t>
            </a:r>
            <a:endParaRPr altLang="en-US" sz="18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pPr lvl="1"/>
            <a:r>
              <a:rPr lang="en-US" altLang="zh-CN" sz="16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a=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digitalRead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(5);</a:t>
            </a:r>
            <a:endParaRPr lang="en-US" altLang="zh-CN" sz="16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pPr lvl="1"/>
            <a:r>
              <a:rPr lang="en-US" altLang="zh-CN" sz="1600" dirty="0" err="1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Serial.println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(a);</a:t>
            </a:r>
            <a:endParaRPr lang="en-US" altLang="zh-CN" sz="16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pPr lvl="1"/>
            <a:r>
              <a:rPr lang="en-US" altLang="zh-CN" sz="16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if(a==0)</a:t>
            </a:r>
            <a:endParaRPr lang="en-US" altLang="zh-CN" sz="16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pPr lvl="1"/>
            <a:r>
              <a:rPr lang="en-US" altLang="zh-CN" sz="16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{</a:t>
            </a:r>
            <a:endParaRPr lang="en-US" altLang="zh-CN" sz="16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pPr marL="365760" lvl="1" indent="0">
              <a:buNone/>
            </a:pPr>
            <a:r>
              <a:rPr lang="en-US" altLang="zh-CN" sz="16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        </a:t>
            </a:r>
            <a:endParaRPr lang="en-US" altLang="zh-CN" sz="16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pPr marL="365760" lvl="1" indent="0">
              <a:buNone/>
            </a:pPr>
            <a:r>
              <a:rPr lang="en-US" altLang="zh-CN" sz="16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    }</a:t>
            </a:r>
            <a:endParaRPr lang="en-US" altLang="zh-CN" sz="1600" dirty="0" smtClean="0">
              <a:solidFill>
                <a:srgbClr val="FFC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800" dirty="0" smtClean="0">
                <a:solidFill>
                  <a:srgbClr val="FFC000"/>
                </a:solidFill>
                <a:latin typeface="微软雅黑" charset="0"/>
                <a:ea typeface="微软雅黑" charset="0"/>
              </a:rPr>
              <a:t>}</a:t>
            </a:r>
            <a:endParaRPr lang="en-US" altLang="zh-CN" sz="1800" dirty="0">
              <a:solidFill>
                <a:srgbClr val="FFC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9515" y="5876925"/>
            <a:ext cx="31210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pin</a:t>
            </a:r>
            <a:r>
              <a:rPr lang="zh-CN" altLang="en-US">
                <a:ea typeface="宋体" charset="0"/>
              </a:rPr>
              <a:t>取决于</a:t>
            </a:r>
            <a:r>
              <a:rPr lang="en-US" altLang="zh-CN">
                <a:ea typeface="宋体" charset="0"/>
              </a:rPr>
              <a:t>DO</a:t>
            </a:r>
            <a:r>
              <a:rPr lang="zh-CN" altLang="en-US">
                <a:ea typeface="宋体" charset="0"/>
              </a:rPr>
              <a:t>连接到</a:t>
            </a:r>
            <a:r>
              <a:rPr lang="en-US" altLang="zh-CN">
                <a:ea typeface="宋体" charset="0"/>
              </a:rPr>
              <a:t>arduino </a:t>
            </a:r>
            <a:r>
              <a:rPr lang="zh-CN" altLang="en-US">
                <a:ea typeface="宋体" charset="0"/>
              </a:rPr>
              <a:t>上的实际引脚名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8" y="4365104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END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第七届智能机器人大赛 培训视频 模板</Template>
  <TotalTime>0</TotalTime>
  <Words>1431</Words>
  <Application>Kingsoft Office WPP</Application>
  <PresentationFormat>宽屏</PresentationFormat>
  <Paragraphs>89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TechComputer_16x9</vt:lpstr>
      <vt:lpstr>第七届智能机器人大赛 培训视频</vt:lpstr>
      <vt:lpstr>TCRT5000概述</vt:lpstr>
      <vt:lpstr>基本参数及工作原理</vt:lpstr>
      <vt:lpstr>TCRT5000实物图</vt:lpstr>
      <vt:lpstr>数字量与模拟量</vt:lpstr>
      <vt:lpstr>实物连接</vt:lpstr>
      <vt:lpstr>PowerPoint 演示文稿</vt:lpstr>
      <vt:lpstr>Arduino 与TCRT5000串口通讯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zhanghao1881</cp:lastModifiedBy>
  <cp:revision>6</cp:revision>
  <dcterms:created xsi:type="dcterms:W3CDTF">2016-04-04T01:25:00Z</dcterms:created>
  <dcterms:modified xsi:type="dcterms:W3CDTF">2016-04-06T15:34:50Z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  <property fmtid="{D5CDD505-2E9C-101B-9397-08002B2CF9AE}" pid="3" name="KSOProductBuildVer">
    <vt:lpwstr>2052-10.1.0.5457</vt:lpwstr>
  </property>
</Properties>
</file>