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76" r:id="rId7"/>
    <p:sldId id="277" r:id="rId8"/>
    <p:sldId id="27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15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  <a:t>4/4/2016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t>2016/4/4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66" y="0"/>
            <a:ext cx="12281830" cy="69069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gray">
          <a:xfrm>
            <a:off x="-94466" y="2825016"/>
            <a:ext cx="12281830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94466" y="3075709"/>
            <a:ext cx="12281830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56" y="353764"/>
            <a:ext cx="6034088" cy="60340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4/4/2016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23426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352" y="3429000"/>
            <a:ext cx="10058400" cy="871736"/>
          </a:xfrm>
        </p:spPr>
        <p:txBody>
          <a:bodyPr/>
          <a:lstStyle/>
          <a:p>
            <a:r>
              <a:rPr lang="zh-CN" altLang="en-US" dirty="0" smtClean="0"/>
              <a:t>第七届智能机器人大赛 培训视频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6352" y="4509120"/>
            <a:ext cx="6409808" cy="504056"/>
          </a:xfrm>
        </p:spPr>
        <p:txBody>
          <a:bodyPr>
            <a:normAutofit fontScale="92500"/>
          </a:bodyPr>
          <a:lstStyle/>
          <a:p>
            <a:r>
              <a:rPr lang="zh-CN" altLang="en-US" sz="3200" dirty="0" smtClean="0"/>
              <a:t>第三节 </a:t>
            </a: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编程入</a:t>
            </a:r>
            <a:r>
              <a:rPr lang="zh-CN" altLang="en-US" sz="3200" dirty="0" smtClean="0"/>
              <a:t>门 串口使用</a:t>
            </a:r>
            <a:r>
              <a:rPr lang="en-US" altLang="zh-CN" sz="3200" dirty="0" smtClean="0"/>
              <a:t> </a:t>
            </a: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487488" y="260648"/>
            <a:ext cx="9144000" cy="85496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初识</a:t>
            </a:r>
            <a:r>
              <a:rPr lang="zh-CN" altLang="en-US" sz="4000" dirty="0" smtClean="0"/>
              <a:t>串口</a:t>
            </a:r>
            <a:endParaRPr lang="zh-CN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67408" y="1556792"/>
            <a:ext cx="9144000" cy="4267200"/>
          </a:xfrm>
        </p:spPr>
        <p:txBody>
          <a:bodyPr/>
          <a:lstStyle/>
          <a:p>
            <a:r>
              <a:rPr lang="zh-CN" altLang="en-US" sz="2800" dirty="0">
                <a:hlinkClick r:id="rId2"/>
              </a:rPr>
              <a:t>串口通信</a:t>
            </a:r>
            <a:r>
              <a:rPr lang="en-US" altLang="zh-CN" sz="2800" dirty="0"/>
              <a:t>(Serial Communication)</a:t>
            </a:r>
            <a:r>
              <a:rPr lang="zh-CN" altLang="en-US" sz="2800" dirty="0"/>
              <a:t>， 是指外设和计算</a:t>
            </a:r>
            <a:r>
              <a:rPr lang="zh-CN" altLang="en-US" sz="2800" dirty="0" smtClean="0"/>
              <a:t>机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间，通</a:t>
            </a:r>
            <a:r>
              <a:rPr lang="zh-CN" altLang="en-US" sz="2800" dirty="0"/>
              <a:t>过数据信号线 、地线、控制线</a:t>
            </a:r>
            <a:r>
              <a:rPr lang="zh-CN" altLang="en-US" sz="2800" dirty="0" smtClean="0"/>
              <a:t>等，按</a:t>
            </a:r>
            <a:r>
              <a:rPr lang="zh-CN" altLang="en-US" sz="2800" dirty="0"/>
              <a:t>位进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传</a:t>
            </a:r>
            <a:r>
              <a:rPr lang="zh-CN" altLang="en-US" sz="2800" dirty="0"/>
              <a:t>输数据的一种通讯方</a:t>
            </a:r>
            <a:r>
              <a:rPr lang="zh-CN" altLang="en-US" sz="2800" dirty="0" smtClean="0"/>
              <a:t>式。</a:t>
            </a:r>
            <a:endParaRPr lang="en-US" altLang="zh-CN" sz="2800" dirty="0" smtClean="0"/>
          </a:p>
          <a:p>
            <a:r>
              <a:rPr lang="zh-CN" altLang="en-US" sz="2800" dirty="0"/>
              <a:t>串</a:t>
            </a:r>
            <a:r>
              <a:rPr lang="zh-CN" altLang="en-US" sz="2800" dirty="0" smtClean="0"/>
              <a:t>口按位（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发</a:t>
            </a:r>
            <a:r>
              <a:rPr lang="zh-CN" altLang="en-US" sz="2800" dirty="0" smtClean="0"/>
              <a:t>送和接收字节，速度较慢，但是传输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距离距离较远，传输成本低。</a:t>
            </a:r>
            <a:endParaRPr lang="en-US" altLang="zh-CN" sz="2800" dirty="0" smtClean="0"/>
          </a:p>
          <a:p>
            <a:r>
              <a:rPr lang="zh-CN" altLang="en-US" sz="2800" dirty="0"/>
              <a:t>串</a:t>
            </a:r>
            <a:r>
              <a:rPr lang="zh-CN" altLang="en-US" sz="2800" dirty="0" smtClean="0"/>
              <a:t>口通讯的最重要的参数是波特率，数据位，停止位，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和奇偶校验。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15762" y="260648"/>
            <a:ext cx="9144000" cy="763488"/>
          </a:xfrm>
        </p:spPr>
        <p:txBody>
          <a:bodyPr/>
          <a:lstStyle/>
          <a:p>
            <a:pPr algn="ctr"/>
            <a:r>
              <a:rPr lang="zh-CN" altLang="en-US" dirty="0" smtClean="0"/>
              <a:t>串口通讯参数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15762" y="1340768"/>
            <a:ext cx="9144000" cy="489654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波特</a:t>
            </a:r>
            <a:r>
              <a:rPr lang="zh-CN" altLang="en-US" sz="2800" dirty="0" smtClean="0"/>
              <a:t>率： 是衡量串口传输速度的参数。指的是一秒内传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输的数据位（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）个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数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假</a:t>
            </a:r>
            <a:r>
              <a:rPr lang="zh-CN" altLang="en-US" sz="2800" dirty="0" smtClean="0"/>
              <a:t>设我们的波特率为</a:t>
            </a:r>
            <a:r>
              <a:rPr lang="en-US" altLang="zh-CN" sz="2800" dirty="0" smtClean="0"/>
              <a:t>	9600 </a:t>
            </a:r>
            <a:r>
              <a:rPr lang="zh-CN" altLang="en-US" sz="2800" dirty="0"/>
              <a:t>每</a:t>
            </a:r>
            <a:r>
              <a:rPr lang="zh-CN" altLang="en-US" sz="2800" dirty="0" smtClean="0"/>
              <a:t>秒最多可以传输</a:t>
            </a:r>
            <a:r>
              <a:rPr lang="en-US" altLang="zh-CN" sz="2800" dirty="0" smtClean="0"/>
              <a:t>9600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bit 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者传输</a:t>
            </a:r>
            <a:r>
              <a:rPr lang="en-US" altLang="zh-CN" sz="2800" dirty="0" smtClean="0"/>
              <a:t>	1200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Byte(1 byte  =8* bit);</a:t>
            </a:r>
          </a:p>
          <a:p>
            <a:endParaRPr lang="en-US" altLang="zh-CN" sz="2800" dirty="0" smtClean="0"/>
          </a:p>
          <a:p>
            <a:r>
              <a:rPr lang="zh-CN" altLang="en-US" sz="2800" dirty="0"/>
              <a:t>起始</a:t>
            </a:r>
            <a:r>
              <a:rPr lang="zh-CN" altLang="en-US" sz="2800" dirty="0" smtClean="0"/>
              <a:t>位与停止位：表示数据传输的开始和结束。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校验位： 串口在传输数据的过程中可能会出现错误，需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要设置校验位来判断数据是否有效。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中使用串口通讯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653852"/>
            <a:ext cx="10945216" cy="4270375"/>
          </a:xfrm>
        </p:spPr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中与串口有关的硬件资源：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中有两个引脚作为数据的输入输出引脚：</a:t>
            </a:r>
            <a:r>
              <a:rPr lang="en-US" altLang="zh-CN" dirty="0" smtClean="0"/>
              <a:t>D0(RX),D1(TX)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RX </a:t>
            </a:r>
            <a:r>
              <a:rPr lang="zh-CN" altLang="en-US" dirty="0"/>
              <a:t>用</a:t>
            </a:r>
            <a:r>
              <a:rPr lang="zh-CN" altLang="en-US" dirty="0" smtClean="0"/>
              <a:t>于数据的接收，</a:t>
            </a:r>
            <a:r>
              <a:rPr lang="en-US" altLang="zh-CN" dirty="0" smtClean="0"/>
              <a:t>TX</a:t>
            </a:r>
            <a:r>
              <a:rPr lang="zh-CN" altLang="en-US" dirty="0" smtClean="0"/>
              <a:t>用于数据的发送。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个串口设备相互通讯时的接线</a:t>
            </a:r>
            <a:endParaRPr lang="en-US" altLang="zh-CN" dirty="0" smtClean="0"/>
          </a:p>
          <a:p>
            <a:pPr lvl="1"/>
            <a:endParaRPr lang="zh-CN" dirty="0"/>
          </a:p>
        </p:txBody>
      </p:sp>
      <p:sp>
        <p:nvSpPr>
          <p:cNvPr id="6" name="圆角矩形 5"/>
          <p:cNvSpPr/>
          <p:nvPr/>
        </p:nvSpPr>
        <p:spPr>
          <a:xfrm>
            <a:off x="2495600" y="3501008"/>
            <a:ext cx="1080120" cy="18722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03912" y="3537012"/>
            <a:ext cx="115212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75720" y="378904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75720" y="429309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871864" y="378903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871864" y="42930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72471" y="364502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611399" y="341723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RX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22620" y="39237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857977" y="341723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851587" y="39237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RX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575720" y="4797152"/>
            <a:ext cx="17281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40032" y="45091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4079776" y="3786570"/>
            <a:ext cx="792045" cy="1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089327" y="4293095"/>
            <a:ext cx="782494" cy="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中使用串口通讯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653852"/>
            <a:ext cx="10945216" cy="4270375"/>
          </a:xfrm>
        </p:spPr>
        <p:txBody>
          <a:bodyPr/>
          <a:lstStyle/>
          <a:p>
            <a:pPr lvl="1"/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将串口有关的操作都封装成</a:t>
            </a:r>
            <a:r>
              <a:rPr lang="en-US" altLang="zh-CN" dirty="0" smtClean="0"/>
              <a:t>Serial</a:t>
            </a:r>
            <a:r>
              <a:rPr lang="zh-CN" altLang="en-US" dirty="0" smtClean="0"/>
              <a:t>类，我们使用的时候只需要配置一波特率这个参数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/>
              <a:t>setup() {</a:t>
            </a:r>
          </a:p>
          <a:p>
            <a:pPr marL="685800" lvl="2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Serial.begin</a:t>
            </a:r>
            <a:r>
              <a:rPr lang="en-US" altLang="zh-CN" dirty="0" smtClean="0"/>
              <a:t>(9600);   </a:t>
            </a:r>
          </a:p>
          <a:p>
            <a:pPr marL="6858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设置波特率并开始串口通讯， 只需要设置一次，所以放在</a:t>
            </a:r>
            <a:r>
              <a:rPr lang="en-US" altLang="zh-CN" dirty="0" smtClean="0"/>
              <a:t>setup()</a:t>
            </a:r>
            <a:r>
              <a:rPr lang="zh-CN" altLang="en-US" dirty="0" smtClean="0"/>
              <a:t>函数里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/>
              <a:t>loop() {</a:t>
            </a:r>
          </a:p>
          <a:p>
            <a:pPr marL="6858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	</a:t>
            </a:r>
            <a:r>
              <a:rPr lang="en-US" altLang="zh-CN" dirty="0" err="1" smtClean="0"/>
              <a:t>Serial.println</a:t>
            </a:r>
            <a:r>
              <a:rPr lang="en-US" altLang="zh-CN" dirty="0" smtClean="0"/>
              <a:t>(“this </a:t>
            </a:r>
            <a:r>
              <a:rPr lang="en-US" altLang="zh-CN" dirty="0"/>
              <a:t>is message form 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”); </a:t>
            </a:r>
          </a:p>
          <a:p>
            <a:pPr marL="6858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通过串口向计算机发送了一个字符串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	 	delay(1000); </a:t>
            </a:r>
          </a:p>
          <a:p>
            <a:pPr marL="6858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延时</a:t>
            </a:r>
            <a:r>
              <a:rPr lang="en-US" altLang="zh-CN" dirty="0" smtClean="0"/>
              <a:t>1s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	}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21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串口通讯中常用的函数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653852"/>
            <a:ext cx="10945216" cy="4270375"/>
          </a:xfrm>
        </p:spPr>
        <p:txBody>
          <a:bodyPr>
            <a:normAutofit lnSpcReduction="10000"/>
          </a:bodyPr>
          <a:lstStyle/>
          <a:p>
            <a:pPr lvl="2"/>
            <a:r>
              <a:rPr lang="en-US" altLang="zh-CN" sz="2400" dirty="0" err="1" smtClean="0"/>
              <a:t>Serial.begin</a:t>
            </a:r>
            <a:r>
              <a:rPr lang="en-US" altLang="zh-CN" sz="2400" dirty="0" smtClean="0"/>
              <a:t>();  //</a:t>
            </a:r>
            <a:r>
              <a:rPr lang="zh-CN" altLang="en-US" sz="2400" dirty="0"/>
              <a:t>设</a:t>
            </a:r>
            <a:r>
              <a:rPr lang="zh-CN" altLang="en-US" sz="2400" dirty="0" smtClean="0"/>
              <a:t>置波特率并打开串口开始；</a:t>
            </a:r>
            <a:endParaRPr lang="en-US" altLang="zh-CN" sz="2400" dirty="0" smtClean="0"/>
          </a:p>
          <a:p>
            <a:pPr lvl="2"/>
            <a:r>
              <a:rPr lang="en-US" altLang="zh-CN" sz="2400" dirty="0" err="1" smtClean="0"/>
              <a:t>Serial.print</a:t>
            </a:r>
            <a:r>
              <a:rPr lang="en-US" altLang="zh-CN" sz="2400" dirty="0" smtClean="0"/>
              <a:t>() ;  //</a:t>
            </a:r>
            <a:r>
              <a:rPr lang="zh-CN" altLang="en-US" sz="2400" dirty="0" smtClean="0"/>
              <a:t>发送数据   会将参数转化成字符</a:t>
            </a:r>
            <a:endParaRPr lang="en-US" altLang="zh-CN" sz="2400" dirty="0" smtClean="0"/>
          </a:p>
          <a:p>
            <a:pPr lvl="2"/>
            <a:r>
              <a:rPr lang="en-US" altLang="zh-CN" sz="2400" dirty="0" err="1" smtClean="0"/>
              <a:t>Serial.println</a:t>
            </a:r>
            <a:r>
              <a:rPr lang="en-US" altLang="zh-CN" sz="2400" dirty="0" smtClean="0"/>
              <a:t>(); //</a:t>
            </a:r>
            <a:r>
              <a:rPr lang="zh-CN" altLang="en-US" sz="2400" dirty="0" smtClean="0"/>
              <a:t>与</a:t>
            </a:r>
            <a:r>
              <a:rPr lang="en-US" altLang="zh-CN" sz="2400" dirty="0" err="1"/>
              <a:t>Serial.print</a:t>
            </a:r>
            <a:r>
              <a:rPr lang="en-US" altLang="zh-CN" sz="2400" dirty="0"/>
              <a:t>() </a:t>
            </a:r>
            <a:r>
              <a:rPr lang="zh-CN" altLang="en-US" sz="2400" dirty="0" smtClean="0"/>
              <a:t>功能一样，但是输出后会换行；</a:t>
            </a:r>
            <a:endParaRPr lang="en-US" altLang="zh-CN" sz="2400" dirty="0" smtClean="0"/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(78) gives “78”</a:t>
            </a:r>
          </a:p>
          <a:p>
            <a:pPr lvl="3"/>
            <a:r>
              <a:rPr lang="en-US" altLang="zh-CN" sz="2400" dirty="0" err="1" smtClean="0"/>
              <a:t>Serial.print</a:t>
            </a:r>
            <a:r>
              <a:rPr lang="en-US" altLang="zh-CN" sz="2400" dirty="0"/>
              <a:t>(‘N’) gives “N</a:t>
            </a:r>
            <a:r>
              <a:rPr lang="en-US" altLang="zh-CN" sz="2400" dirty="0" smtClean="0"/>
              <a:t>”  </a:t>
            </a:r>
            <a:endParaRPr lang="en-US" altLang="zh-CN" sz="2400" dirty="0"/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(“Hello world.”) gives “Hello world.”</a:t>
            </a:r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(78, BIN) gives "1001110"</a:t>
            </a:r>
          </a:p>
          <a:p>
            <a:pPr lvl="3"/>
            <a:r>
              <a:rPr lang="en-US" altLang="zh-CN" sz="2400" dirty="0" err="1" smtClean="0"/>
              <a:t>Serial.print</a:t>
            </a:r>
            <a:r>
              <a:rPr lang="en-US" altLang="zh-CN" sz="2400" dirty="0" smtClean="0"/>
              <a:t>(78</a:t>
            </a:r>
            <a:r>
              <a:rPr lang="en-US" altLang="zh-CN" sz="2400" dirty="0"/>
              <a:t>, HEX) gives "4E</a:t>
            </a:r>
            <a:r>
              <a:rPr lang="en-US" altLang="zh-CN" sz="2400" dirty="0" smtClean="0"/>
              <a:t>”</a:t>
            </a:r>
          </a:p>
          <a:p>
            <a:pPr lvl="2"/>
            <a:r>
              <a:rPr lang="en-US" altLang="zh-CN" sz="2400" dirty="0" err="1"/>
              <a:t>Serial.read</a:t>
            </a:r>
            <a:r>
              <a:rPr lang="en-US" altLang="zh-CN" sz="2400" dirty="0"/>
              <a:t>() ;  // </a:t>
            </a:r>
            <a:r>
              <a:rPr lang="zh-CN" altLang="en-US" sz="2400" dirty="0"/>
              <a:t>接收数据 返回读到的第一个</a:t>
            </a:r>
            <a:r>
              <a:rPr lang="en-US" altLang="zh-CN" sz="2400" dirty="0"/>
              <a:t>byte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2"/>
            <a:r>
              <a:rPr lang="en-US" altLang="zh-CN" sz="2400" dirty="0" err="1" smtClean="0"/>
              <a:t>Serial.readString</a:t>
            </a:r>
            <a:r>
              <a:rPr lang="en-US" altLang="zh-CN" sz="2400" dirty="0" smtClean="0"/>
              <a:t>()  // </a:t>
            </a:r>
            <a:r>
              <a:rPr lang="zh-CN" altLang="en-US" sz="2400" dirty="0"/>
              <a:t>返</a:t>
            </a:r>
            <a:r>
              <a:rPr lang="zh-CN" altLang="en-US" sz="2400" dirty="0" smtClean="0"/>
              <a:t>回从串口中读取的字符串；</a:t>
            </a:r>
            <a:endParaRPr lang="en-US" altLang="zh-CN" sz="2400" dirty="0" smtClean="0"/>
          </a:p>
          <a:p>
            <a:pPr marL="100584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串口通讯中常用的函数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653852"/>
            <a:ext cx="10945216" cy="4270375"/>
          </a:xfrm>
        </p:spPr>
        <p:txBody>
          <a:bodyPr>
            <a:normAutofit lnSpcReduction="10000"/>
          </a:bodyPr>
          <a:lstStyle/>
          <a:p>
            <a:pPr lvl="2"/>
            <a:r>
              <a:rPr lang="en-US" altLang="zh-CN" sz="2400" dirty="0" err="1" smtClean="0"/>
              <a:t>Serial.begin</a:t>
            </a:r>
            <a:r>
              <a:rPr lang="en-US" altLang="zh-CN" sz="2400" dirty="0" smtClean="0"/>
              <a:t>();  //</a:t>
            </a:r>
            <a:r>
              <a:rPr lang="zh-CN" altLang="en-US" sz="2400" dirty="0"/>
              <a:t>设</a:t>
            </a:r>
            <a:r>
              <a:rPr lang="zh-CN" altLang="en-US" sz="2400" dirty="0" smtClean="0"/>
              <a:t>置波特率并打开串口开始；</a:t>
            </a:r>
            <a:endParaRPr lang="en-US" altLang="zh-CN" sz="2400" dirty="0" smtClean="0"/>
          </a:p>
          <a:p>
            <a:pPr lvl="2"/>
            <a:r>
              <a:rPr lang="en-US" altLang="zh-CN" sz="2400" dirty="0" err="1" smtClean="0"/>
              <a:t>Serial.print</a:t>
            </a:r>
            <a:r>
              <a:rPr lang="en-US" altLang="zh-CN" sz="2400" dirty="0" smtClean="0"/>
              <a:t>() ;  //</a:t>
            </a:r>
            <a:r>
              <a:rPr lang="zh-CN" altLang="en-US" sz="2400" dirty="0" smtClean="0"/>
              <a:t>发送数据   会将参数转化成字符</a:t>
            </a:r>
            <a:endParaRPr lang="en-US" altLang="zh-CN" sz="2400" dirty="0" smtClean="0"/>
          </a:p>
          <a:p>
            <a:pPr lvl="2"/>
            <a:r>
              <a:rPr lang="en-US" altLang="zh-CN" sz="2400" dirty="0" err="1" smtClean="0"/>
              <a:t>Serial.println</a:t>
            </a:r>
            <a:r>
              <a:rPr lang="en-US" altLang="zh-CN" sz="2400" dirty="0" smtClean="0"/>
              <a:t>(); //</a:t>
            </a:r>
            <a:r>
              <a:rPr lang="zh-CN" altLang="en-US" sz="2400" dirty="0" smtClean="0"/>
              <a:t>与</a:t>
            </a:r>
            <a:r>
              <a:rPr lang="en-US" altLang="zh-CN" sz="2400" dirty="0" err="1"/>
              <a:t>Serial.print</a:t>
            </a:r>
            <a:r>
              <a:rPr lang="en-US" altLang="zh-CN" sz="2400" dirty="0"/>
              <a:t>() </a:t>
            </a:r>
            <a:r>
              <a:rPr lang="zh-CN" altLang="en-US" sz="2400" dirty="0" smtClean="0"/>
              <a:t>功能一样，但是输出后会换行；</a:t>
            </a:r>
            <a:endParaRPr lang="en-US" altLang="zh-CN" sz="2400" dirty="0" smtClean="0"/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(78) gives “78”</a:t>
            </a:r>
          </a:p>
          <a:p>
            <a:pPr lvl="3"/>
            <a:r>
              <a:rPr lang="en-US" altLang="zh-CN" sz="2400" dirty="0" err="1" smtClean="0"/>
              <a:t>Serial.print</a:t>
            </a:r>
            <a:r>
              <a:rPr lang="en-US" altLang="zh-CN" sz="2400" dirty="0"/>
              <a:t>(‘N’) gives “N</a:t>
            </a:r>
            <a:r>
              <a:rPr lang="en-US" altLang="zh-CN" sz="2400" dirty="0" smtClean="0"/>
              <a:t>”  </a:t>
            </a:r>
            <a:endParaRPr lang="en-US" altLang="zh-CN" sz="2400" dirty="0"/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(“Hello world.”) gives “Hello world.”</a:t>
            </a:r>
          </a:p>
          <a:p>
            <a:pPr lvl="3"/>
            <a:r>
              <a:rPr lang="en-US" altLang="zh-CN" sz="2400" dirty="0" err="1"/>
              <a:t>Serial.print</a:t>
            </a:r>
            <a:r>
              <a:rPr lang="en-US" altLang="zh-CN" sz="2400" dirty="0"/>
              <a:t>(78, BIN) gives "1001110"</a:t>
            </a:r>
          </a:p>
          <a:p>
            <a:pPr lvl="3"/>
            <a:r>
              <a:rPr lang="en-US" altLang="zh-CN" sz="2400" dirty="0" err="1" smtClean="0"/>
              <a:t>Serial.print</a:t>
            </a:r>
            <a:r>
              <a:rPr lang="en-US" altLang="zh-CN" sz="2400" dirty="0" smtClean="0"/>
              <a:t>(78</a:t>
            </a:r>
            <a:r>
              <a:rPr lang="en-US" altLang="zh-CN" sz="2400" dirty="0"/>
              <a:t>, HEX) gives "4E</a:t>
            </a:r>
            <a:r>
              <a:rPr lang="en-US" altLang="zh-CN" sz="2400" dirty="0" smtClean="0"/>
              <a:t>”</a:t>
            </a:r>
          </a:p>
          <a:p>
            <a:pPr lvl="2"/>
            <a:r>
              <a:rPr lang="en-US" altLang="zh-CN" sz="2400" dirty="0" err="1"/>
              <a:t>Serial.read</a:t>
            </a:r>
            <a:r>
              <a:rPr lang="en-US" altLang="zh-CN" sz="2400" dirty="0"/>
              <a:t>() ;  // </a:t>
            </a:r>
            <a:r>
              <a:rPr lang="zh-CN" altLang="en-US" sz="2400" dirty="0"/>
              <a:t>接收数据 返回读到的第一个</a:t>
            </a:r>
            <a:r>
              <a:rPr lang="en-US" altLang="zh-CN" sz="2400" dirty="0"/>
              <a:t>byte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2"/>
            <a:r>
              <a:rPr lang="en-US" altLang="zh-CN" sz="2400" dirty="0" err="1" smtClean="0"/>
              <a:t>Serial.readString</a:t>
            </a:r>
            <a:r>
              <a:rPr lang="en-US" altLang="zh-CN" sz="2400" dirty="0" smtClean="0"/>
              <a:t>()  // </a:t>
            </a:r>
            <a:r>
              <a:rPr lang="zh-CN" altLang="en-US" sz="2400" dirty="0"/>
              <a:t>返</a:t>
            </a:r>
            <a:r>
              <a:rPr lang="zh-CN" altLang="en-US" sz="2400" dirty="0" smtClean="0"/>
              <a:t>回从串口中读取的字符串；</a:t>
            </a:r>
            <a:endParaRPr lang="en-US" altLang="zh-CN" sz="2400" dirty="0" smtClean="0"/>
          </a:p>
          <a:p>
            <a:pPr marL="100584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7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04664"/>
            <a:ext cx="9144000" cy="759941"/>
          </a:xfrm>
        </p:spPr>
        <p:txBody>
          <a:bodyPr/>
          <a:lstStyle/>
          <a:p>
            <a:pPr algn="ctr"/>
            <a:r>
              <a:rPr lang="zh-CN" altLang="en-US" dirty="0" smtClean="0"/>
              <a:t>串口的应用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调</a:t>
            </a:r>
            <a:r>
              <a:rPr lang="zh-CN" altLang="en-US" dirty="0" smtClean="0"/>
              <a:t>试程序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Serial.print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可以理解为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因为程序是运行在单片机中，不能像</a:t>
            </a:r>
            <a:r>
              <a:rPr lang="zh-CN" altLang="en-US" dirty="0"/>
              <a:t>电</a:t>
            </a:r>
            <a:r>
              <a:rPr lang="zh-CN" altLang="en-US" dirty="0" smtClean="0"/>
              <a:t>脑上可以利用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函数直接将数据打印在控制台中，所以我们需要将打印的数据发送给</a:t>
            </a:r>
            <a:r>
              <a:rPr lang="en-US" altLang="zh-CN" dirty="0" smtClean="0"/>
              <a:t>pc</a:t>
            </a:r>
            <a:r>
              <a:rPr lang="zh-CN" altLang="en-US" dirty="0" smtClean="0"/>
              <a:t>让它显示出来。串口在这里就起到了电话线的作用。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接送数据和指令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Serial.read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Serial.readString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可以理解为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zh-CN" altLang="en-US" dirty="0"/>
              <a:t>）函数。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pc </a:t>
            </a:r>
            <a:r>
              <a:rPr lang="zh-CN" altLang="en-US" dirty="0" smtClean="0"/>
              <a:t>上输入的数据和指令传输到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4365104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CCEDC7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F9396B7-73E7-4B57-98F4-B04E5EDFFEEC}" vid="{EB591B07-C9B8-4BAE-9259-B8EC0103C44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CCEDC7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CCEDC7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第七届智能机器人大赛 培训视频 模板</Template>
  <TotalTime>0</TotalTime>
  <Words>621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幼圆</vt:lpstr>
      <vt:lpstr>Arial</vt:lpstr>
      <vt:lpstr>Candara</vt:lpstr>
      <vt:lpstr>Consolas</vt:lpstr>
      <vt:lpstr>TechComputer_16x9</vt:lpstr>
      <vt:lpstr>第七届智能机器人大赛 培训视频</vt:lpstr>
      <vt:lpstr>初识串口</vt:lpstr>
      <vt:lpstr>串口通讯参数</vt:lpstr>
      <vt:lpstr>Arduino 中使用串口通讯</vt:lpstr>
      <vt:lpstr>Arduino 中使用串口通讯</vt:lpstr>
      <vt:lpstr>串口通讯中常用的函数</vt:lpstr>
      <vt:lpstr>串口通讯中常用的函数</vt:lpstr>
      <vt:lpstr>串口的应用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2016-04-04T01:25:27Z</dcterms:created>
  <dcterms:modified xsi:type="dcterms:W3CDTF">2016-04-04T03:50:01Z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