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9" r:id="rId3"/>
    <p:sldId id="270" r:id="rId4"/>
    <p:sldId id="274" r:id="rId5"/>
    <p:sldId id="275" r:id="rId6"/>
    <p:sldId id="271" r:id="rId7"/>
    <p:sldId id="280" r:id="rId8"/>
    <p:sldId id="276" r:id="rId9"/>
    <p:sldId id="277" r:id="rId10"/>
    <p:sldId id="278" r:id="rId11"/>
    <p:sldId id="279" r:id="rId12"/>
    <p:sldId id="282" r:id="rId13"/>
    <p:sldId id="258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4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5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99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5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8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4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5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3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5EB8-48E1-4505-8109-70DFD04A7E9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CD86-136F-40CE-9236-9349D569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aike.baidu.com/view/170222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97" y="390434"/>
            <a:ext cx="2356173" cy="23561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4330" y="2746607"/>
            <a:ext cx="62897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机器人足球协会第六次培训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5245" y="4870265"/>
            <a:ext cx="59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Arduino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Processing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互动编程</a:t>
            </a:r>
          </a:p>
        </p:txBody>
      </p:sp>
    </p:spTree>
    <p:extLst>
      <p:ext uri="{BB962C8B-B14F-4D97-AF65-F5344CB8AC3E}">
        <p14:creationId xmlns:p14="http://schemas.microsoft.com/office/powerpoint/2010/main" val="38536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820271"/>
            <a:ext cx="7429499" cy="4970930"/>
          </a:xfrm>
        </p:spPr>
        <p:txBody>
          <a:bodyPr/>
          <a:lstStyle/>
          <a:p>
            <a:r>
              <a:rPr lang="zh-CN" altLang="en-US" dirty="0"/>
              <a:t>显示文字</a:t>
            </a:r>
            <a:endParaRPr lang="en-US" altLang="zh-CN" dirty="0"/>
          </a:p>
          <a:p>
            <a:r>
              <a:rPr lang="en-US" altLang="zh-CN" dirty="0" err="1">
                <a:solidFill>
                  <a:srgbClr val="FFC000"/>
                </a:solidFill>
              </a:rPr>
              <a:t>textSize</a:t>
            </a:r>
            <a:r>
              <a:rPr lang="en-US" altLang="zh-CN" dirty="0">
                <a:solidFill>
                  <a:srgbClr val="FFC000"/>
                </a:solidFill>
              </a:rPr>
              <a:t>(32);  </a:t>
            </a:r>
            <a:r>
              <a:rPr lang="en-US" altLang="zh-CN" dirty="0"/>
              <a:t>//</a:t>
            </a:r>
            <a:r>
              <a:rPr lang="zh-CN" altLang="en-US" dirty="0"/>
              <a:t>设置字体大小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text(String, x, y); </a:t>
            </a:r>
          </a:p>
          <a:p>
            <a:r>
              <a:rPr lang="en-US" altLang="zh-CN" dirty="0"/>
              <a:t>String :  </a:t>
            </a:r>
            <a:r>
              <a:rPr lang="zh-CN" altLang="en-US" dirty="0"/>
              <a:t>要显示的字符串</a:t>
            </a:r>
            <a:endParaRPr lang="en-US" altLang="zh-CN" dirty="0"/>
          </a:p>
          <a:p>
            <a:r>
              <a:rPr lang="en-US" altLang="zh-CN" dirty="0" err="1"/>
              <a:t>x,y</a:t>
            </a:r>
            <a:r>
              <a:rPr lang="en-US" altLang="zh-CN" dirty="0"/>
              <a:t>:</a:t>
            </a:r>
            <a:r>
              <a:rPr lang="zh-CN" altLang="en-US" dirty="0"/>
              <a:t>文字的位置坐标</a:t>
            </a:r>
          </a:p>
        </p:txBody>
      </p:sp>
    </p:spTree>
    <p:extLst>
      <p:ext uri="{BB962C8B-B14F-4D97-AF65-F5344CB8AC3E}">
        <p14:creationId xmlns:p14="http://schemas.microsoft.com/office/powerpoint/2010/main" val="105287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58" y="618518"/>
            <a:ext cx="7429499" cy="806870"/>
          </a:xfrm>
        </p:spPr>
        <p:txBody>
          <a:bodyPr/>
          <a:lstStyle/>
          <a:p>
            <a:r>
              <a:rPr lang="en-US" altLang="zh-CN"/>
              <a:t>Processing</a:t>
            </a:r>
            <a:r>
              <a:rPr lang="zh-CN" altLang="en-US"/>
              <a:t>和单片机通讯语句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396" y="1707776"/>
            <a:ext cx="7682822" cy="4303059"/>
          </a:xfrm>
        </p:spPr>
        <p:txBody>
          <a:bodyPr/>
          <a:lstStyle/>
          <a:p>
            <a:r>
              <a:rPr lang="en-US" altLang="zh-CN" sz="3200" dirty="0"/>
              <a:t>processing</a:t>
            </a:r>
            <a:r>
              <a:rPr lang="zh-CN" altLang="en-US" sz="3200" dirty="0"/>
              <a:t>串口通信</a:t>
            </a:r>
            <a:endParaRPr lang="en-US" altLang="zh-CN" sz="3200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processing.serial</a:t>
            </a:r>
            <a:r>
              <a:rPr lang="en-US" altLang="zh-CN" dirty="0"/>
              <a:t>.*;  //</a:t>
            </a:r>
            <a:r>
              <a:rPr lang="zh-CN" altLang="en-US" dirty="0"/>
              <a:t>就像</a:t>
            </a:r>
            <a:r>
              <a:rPr lang="en-US" altLang="zh-CN" dirty="0"/>
              <a:t>c</a:t>
            </a:r>
            <a:r>
              <a:rPr lang="zh-CN" altLang="en-US" dirty="0"/>
              <a:t>语言里添加头文件</a:t>
            </a:r>
            <a:endParaRPr lang="en-US" altLang="zh-CN" dirty="0"/>
          </a:p>
          <a:p>
            <a:r>
              <a:rPr lang="en-US" altLang="zh-CN" dirty="0"/>
              <a:t>Serial </a:t>
            </a:r>
            <a:r>
              <a:rPr lang="en-US" altLang="zh-CN" dirty="0" err="1"/>
              <a:t>myPort</a:t>
            </a:r>
            <a:r>
              <a:rPr lang="en-US" altLang="zh-CN" dirty="0"/>
              <a:t>;  //</a:t>
            </a:r>
            <a:r>
              <a:rPr lang="zh-CN" altLang="en-US" dirty="0"/>
              <a:t>定义一个串口；</a:t>
            </a:r>
            <a:endParaRPr lang="en-US" altLang="zh-CN" dirty="0"/>
          </a:p>
          <a:p>
            <a:r>
              <a:rPr lang="en-US" altLang="zh-CN" dirty="0" err="1"/>
              <a:t>myPort</a:t>
            </a:r>
            <a:r>
              <a:rPr lang="en-US" altLang="zh-CN" dirty="0"/>
              <a:t> = new Serial(this, “COM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”, 9600);  //</a:t>
            </a:r>
            <a:r>
              <a:rPr lang="zh-CN" altLang="en-US" dirty="0"/>
              <a:t>串口初始化</a:t>
            </a:r>
            <a:endParaRPr lang="en-US" altLang="zh-CN" dirty="0"/>
          </a:p>
          <a:p>
            <a:r>
              <a:rPr lang="en-US" altLang="zh-CN" dirty="0" err="1"/>
              <a:t>myPort.available</a:t>
            </a:r>
            <a:r>
              <a:rPr lang="en-US" altLang="zh-CN" dirty="0"/>
              <a:t>()  //</a:t>
            </a:r>
            <a:r>
              <a:rPr lang="zh-CN" altLang="en-US" dirty="0"/>
              <a:t>检测串口是否有数据要接收</a:t>
            </a:r>
            <a:endParaRPr lang="en-US" altLang="zh-CN" dirty="0"/>
          </a:p>
          <a:p>
            <a:r>
              <a:rPr lang="en-US" altLang="zh-CN" dirty="0"/>
              <a:t>command = </a:t>
            </a:r>
            <a:r>
              <a:rPr lang="en-US" altLang="zh-CN" dirty="0" err="1"/>
              <a:t>myPort.read</a:t>
            </a:r>
            <a:r>
              <a:rPr lang="en-US" altLang="zh-CN" dirty="0"/>
              <a:t>();  //</a:t>
            </a:r>
            <a:r>
              <a:rPr lang="zh-CN" altLang="en-US" dirty="0"/>
              <a:t>接收数据，存入到           </a:t>
            </a:r>
            <a:r>
              <a:rPr lang="en-US" altLang="zh-CN" dirty="0"/>
              <a:t>			  		command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41369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59" y="510942"/>
            <a:ext cx="7429499" cy="726188"/>
          </a:xfrm>
        </p:spPr>
        <p:txBody>
          <a:bodyPr/>
          <a:lstStyle/>
          <a:p>
            <a:r>
              <a:rPr lang="en-US" altLang="zh-CN"/>
              <a:t>processing</a:t>
            </a:r>
            <a:r>
              <a:rPr lang="zh-CN" altLang="en-US"/>
              <a:t>串</a:t>
            </a:r>
            <a:r>
              <a:rPr lang="zh-CN" altLang="en-US" dirty="0"/>
              <a:t>口示例代码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237130"/>
            <a:ext cx="7429499" cy="551329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import </a:t>
            </a:r>
            <a:r>
              <a:rPr lang="en-US" altLang="zh-CN" dirty="0" err="1">
                <a:solidFill>
                  <a:srgbClr val="FFC000"/>
                </a:solidFill>
              </a:rPr>
              <a:t>processing.serial</a:t>
            </a:r>
            <a:r>
              <a:rPr lang="en-US" altLang="zh-CN" dirty="0">
                <a:solidFill>
                  <a:srgbClr val="FFC000"/>
                </a:solidFill>
              </a:rPr>
              <a:t>.*;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Serial </a:t>
            </a:r>
            <a:r>
              <a:rPr lang="en-US" altLang="zh-CN" dirty="0" err="1">
                <a:solidFill>
                  <a:srgbClr val="FFC000"/>
                </a:solidFill>
              </a:rPr>
              <a:t>myPort</a:t>
            </a:r>
            <a:r>
              <a:rPr lang="en-US" altLang="zh-CN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void setup(){</a:t>
            </a:r>
          </a:p>
          <a:p>
            <a:pPr lvl="1"/>
            <a:r>
              <a:rPr lang="en-US" altLang="zh-CN" dirty="0" err="1">
                <a:solidFill>
                  <a:srgbClr val="FFC000"/>
                </a:solidFill>
              </a:rPr>
              <a:t>myPort</a:t>
            </a:r>
            <a:r>
              <a:rPr lang="en-US" altLang="zh-CN" dirty="0">
                <a:solidFill>
                  <a:srgbClr val="FFC000"/>
                </a:solidFill>
              </a:rPr>
              <a:t> = new Serial(this, "COM5", 9600);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void draw(){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if (</a:t>
            </a:r>
            <a:r>
              <a:rPr lang="en-US" altLang="zh-CN" dirty="0" err="1">
                <a:solidFill>
                  <a:srgbClr val="FFC000"/>
                </a:solidFill>
              </a:rPr>
              <a:t>myPort.available</a:t>
            </a:r>
            <a:r>
              <a:rPr lang="en-US" altLang="zh-CN" dirty="0">
                <a:solidFill>
                  <a:srgbClr val="FFC000"/>
                </a:solidFill>
              </a:rPr>
              <a:t>()&gt;0){</a:t>
            </a:r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command = </a:t>
            </a:r>
            <a:r>
              <a:rPr lang="en-US" altLang="zh-CN" dirty="0" err="1">
                <a:solidFill>
                  <a:srgbClr val="FFC000"/>
                </a:solidFill>
              </a:rPr>
              <a:t>myPort.read</a:t>
            </a:r>
            <a:r>
              <a:rPr lang="en-US" altLang="zh-CN" dirty="0">
                <a:solidFill>
                  <a:srgbClr val="FFC000"/>
                </a:solidFill>
              </a:rPr>
              <a:t>();</a:t>
            </a:r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>
                <a:solidFill>
                  <a:srgbClr val="FFC000"/>
                </a:solidFill>
              </a:rPr>
              <a:t>(command);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}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2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421964"/>
            <a:ext cx="7429499" cy="688989"/>
          </a:xfrm>
        </p:spPr>
        <p:txBody>
          <a:bodyPr/>
          <a:lstStyle/>
          <a:p>
            <a:r>
              <a:rPr lang="en-US" altLang="zh-CN"/>
              <a:t>arduino</a:t>
            </a:r>
            <a:r>
              <a:rPr lang="zh-CN" altLang="en-US"/>
              <a:t>串</a:t>
            </a:r>
            <a:r>
              <a:rPr lang="zh-CN" altLang="en-US" dirty="0"/>
              <a:t>口使用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602" y="957129"/>
            <a:ext cx="7843559" cy="2230452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Serial.begain(9600);//</a:t>
            </a:r>
            <a:r>
              <a:rPr lang="zh-CN" altLang="en-US" dirty="0">
                <a:solidFill>
                  <a:srgbClr val="FFC000"/>
                </a:solidFill>
              </a:rPr>
              <a:t>初始化串口，设置通信速度为</a:t>
            </a:r>
            <a:r>
              <a:rPr lang="en-US" altLang="zh-CN" dirty="0">
                <a:solidFill>
                  <a:srgbClr val="FFC000"/>
                </a:solidFill>
              </a:rPr>
              <a:t>9600</a:t>
            </a:r>
          </a:p>
          <a:p>
            <a:r>
              <a:rPr lang="en-US" altLang="zh-CN" dirty="0" err="1">
                <a:solidFill>
                  <a:srgbClr val="FFC000"/>
                </a:solidFill>
              </a:rPr>
              <a:t>Serial.print</a:t>
            </a:r>
            <a:r>
              <a:rPr lang="en-US" altLang="zh-CN" dirty="0">
                <a:solidFill>
                  <a:srgbClr val="FFC000"/>
                </a:solidFill>
              </a:rPr>
              <a:t>(value);  //</a:t>
            </a:r>
            <a:r>
              <a:rPr lang="zh-CN" altLang="en-US" dirty="0">
                <a:solidFill>
                  <a:srgbClr val="FFC000"/>
                </a:solidFill>
              </a:rPr>
              <a:t>发送数据</a:t>
            </a:r>
            <a:r>
              <a:rPr lang="en-US" altLang="zh-CN" dirty="0">
                <a:solidFill>
                  <a:srgbClr val="FFC000"/>
                </a:solidFill>
              </a:rPr>
              <a:t>value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a=</a:t>
            </a:r>
            <a:r>
              <a:rPr lang="en-US" altLang="zh-CN" dirty="0" err="1">
                <a:solidFill>
                  <a:srgbClr val="FFC000"/>
                </a:solidFill>
              </a:rPr>
              <a:t>Serial.read</a:t>
            </a:r>
            <a:r>
              <a:rPr lang="en-US" altLang="zh-CN" dirty="0">
                <a:solidFill>
                  <a:srgbClr val="FFC000"/>
                </a:solidFill>
              </a:rPr>
              <a:t>();  //</a:t>
            </a:r>
            <a:r>
              <a:rPr lang="zh-CN" altLang="en-US" dirty="0">
                <a:solidFill>
                  <a:srgbClr val="FFC000"/>
                </a:solidFill>
              </a:rPr>
              <a:t>接收数据，并返回的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zh-CN" altLang="en-US" dirty="0">
                <a:solidFill>
                  <a:srgbClr val="FFC000"/>
                </a:solidFill>
              </a:rPr>
              <a:t>中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err="1">
                <a:solidFill>
                  <a:srgbClr val="FFC000"/>
                </a:solidFill>
              </a:rPr>
              <a:t>Serial.available</a:t>
            </a:r>
            <a:r>
              <a:rPr lang="en-US" altLang="zh-CN" dirty="0">
                <a:solidFill>
                  <a:srgbClr val="FFC000"/>
                </a:solidFill>
              </a:rPr>
              <a:t>();  //</a:t>
            </a:r>
            <a:r>
              <a:rPr lang="zh-CN" altLang="en-US" dirty="0">
                <a:solidFill>
                  <a:srgbClr val="FFC000"/>
                </a:solidFill>
              </a:rPr>
              <a:t>判断是否有数据需要接收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030" y="3358497"/>
            <a:ext cx="7836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   </a:t>
            </a:r>
            <a:r>
              <a:rPr lang="en-US" altLang="zh-CN" dirty="0" err="1">
                <a:solidFill>
                  <a:srgbClr val="00B0F0"/>
                </a:solidFill>
              </a:rPr>
              <a:t>incomingByte</a:t>
            </a:r>
            <a:r>
              <a:rPr lang="en-US" altLang="zh-CN" dirty="0">
                <a:solidFill>
                  <a:srgbClr val="00B0F0"/>
                </a:solidFill>
              </a:rPr>
              <a:t> = 0;   </a:t>
            </a:r>
            <a:r>
              <a:rPr lang="en-US" altLang="zh-CN" i="1" dirty="0">
                <a:solidFill>
                  <a:srgbClr val="00B0F0"/>
                </a:solidFill>
              </a:rPr>
              <a:t>// for incoming serial data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void </a:t>
            </a:r>
            <a:r>
              <a:rPr lang="en-US" altLang="zh-CN" b="1" dirty="0">
                <a:solidFill>
                  <a:srgbClr val="00B0F0"/>
                </a:solidFill>
              </a:rPr>
              <a:t>setup</a:t>
            </a:r>
            <a:r>
              <a:rPr lang="en-US" altLang="zh-CN" dirty="0">
                <a:solidFill>
                  <a:srgbClr val="00B0F0"/>
                </a:solidFill>
              </a:rPr>
              <a:t>() {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        </a:t>
            </a:r>
            <a:r>
              <a:rPr lang="en-US" altLang="zh-CN" dirty="0" err="1">
                <a:solidFill>
                  <a:srgbClr val="00B0F0"/>
                </a:solidFill>
              </a:rPr>
              <a:t>Serial.begin</a:t>
            </a:r>
            <a:r>
              <a:rPr lang="en-US" altLang="zh-CN" dirty="0">
                <a:solidFill>
                  <a:srgbClr val="00B0F0"/>
                </a:solidFill>
              </a:rPr>
              <a:t>(9600);     </a:t>
            </a:r>
            <a:r>
              <a:rPr lang="en-US" altLang="zh-CN" i="1" dirty="0">
                <a:solidFill>
                  <a:srgbClr val="00B0F0"/>
                </a:solidFill>
              </a:rPr>
              <a:t>// opens serial port, sets data rate to 9600 bps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}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void </a:t>
            </a:r>
            <a:r>
              <a:rPr lang="en-US" altLang="zh-CN" b="1" dirty="0">
                <a:solidFill>
                  <a:srgbClr val="00B0F0"/>
                </a:solidFill>
              </a:rPr>
              <a:t>loop</a:t>
            </a:r>
            <a:r>
              <a:rPr lang="en-US" altLang="zh-CN" dirty="0">
                <a:solidFill>
                  <a:srgbClr val="00B0F0"/>
                </a:solidFill>
              </a:rPr>
              <a:t>() {      </a:t>
            </a:r>
            <a:r>
              <a:rPr lang="en-US" altLang="zh-CN" i="1" dirty="0">
                <a:solidFill>
                  <a:srgbClr val="00B0F0"/>
                </a:solidFill>
              </a:rPr>
              <a:t>// send data only when you receive data: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        if (</a:t>
            </a:r>
            <a:r>
              <a:rPr lang="en-US" altLang="zh-CN" dirty="0" err="1">
                <a:solidFill>
                  <a:srgbClr val="00B0F0"/>
                </a:solidFill>
              </a:rPr>
              <a:t>Serial.available</a:t>
            </a:r>
            <a:r>
              <a:rPr lang="en-US" altLang="zh-CN" dirty="0">
                <a:solidFill>
                  <a:srgbClr val="00B0F0"/>
                </a:solidFill>
              </a:rPr>
              <a:t>() &gt;</a:t>
            </a:r>
            <a:r>
              <a:rPr lang="en-US" altLang="zh-CN">
                <a:solidFill>
                  <a:srgbClr val="00B0F0"/>
                </a:solidFill>
              </a:rPr>
              <a:t> 0)</a:t>
            </a:r>
            <a:r>
              <a:rPr lang="en-US" altLang="zh-CN" dirty="0">
                <a:solidFill>
                  <a:srgbClr val="00B0F0"/>
                </a:solidFill>
              </a:rPr>
              <a:t> {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                </a:t>
            </a:r>
            <a:r>
              <a:rPr lang="en-US" altLang="zh-CN" dirty="0" err="1">
                <a:solidFill>
                  <a:srgbClr val="00B0F0"/>
                </a:solidFill>
              </a:rPr>
              <a:t>incomingByte</a:t>
            </a:r>
            <a:r>
              <a:rPr lang="en-US" altLang="zh-CN" dirty="0">
                <a:solidFill>
                  <a:srgbClr val="00B0F0"/>
                </a:solidFill>
              </a:rPr>
              <a:t> = </a:t>
            </a:r>
            <a:r>
              <a:rPr lang="en-US" altLang="zh-CN" dirty="0" err="1">
                <a:solidFill>
                  <a:srgbClr val="00B0F0"/>
                </a:solidFill>
              </a:rPr>
              <a:t>Serial.read</a:t>
            </a:r>
            <a:r>
              <a:rPr lang="en-US" altLang="zh-CN" dirty="0">
                <a:solidFill>
                  <a:srgbClr val="00B0F0"/>
                </a:solidFill>
              </a:rPr>
              <a:t>();    </a:t>
            </a:r>
            <a:r>
              <a:rPr lang="en-US" altLang="zh-CN" i="1" dirty="0">
                <a:solidFill>
                  <a:srgbClr val="00B0F0"/>
                </a:solidFill>
              </a:rPr>
              <a:t>// read the incoming byte: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                Serial.print("I received: ");                 </a:t>
            </a:r>
            <a:r>
              <a:rPr lang="en-US" altLang="zh-CN" i="1" dirty="0">
                <a:solidFill>
                  <a:srgbClr val="00B0F0"/>
                </a:solidFill>
              </a:rPr>
              <a:t>// say what you got: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                </a:t>
            </a:r>
            <a:r>
              <a:rPr lang="en-US" altLang="zh-CN" dirty="0" err="1">
                <a:solidFill>
                  <a:srgbClr val="00B0F0"/>
                </a:solidFill>
              </a:rPr>
              <a:t>Serial.println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incomingByte</a:t>
            </a:r>
            <a:r>
              <a:rPr lang="en-US" altLang="zh-CN" dirty="0">
                <a:solidFill>
                  <a:srgbClr val="00B0F0"/>
                </a:solidFill>
              </a:rPr>
              <a:t>, DEC);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        }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}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9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06080"/>
          </a:xfrm>
        </p:spPr>
        <p:txBody>
          <a:bodyPr/>
          <a:lstStyle/>
          <a:p>
            <a:r>
              <a:rPr lang="zh-CN" altLang="en-US" dirty="0"/>
              <a:t>打印</a:t>
            </a:r>
            <a:r>
              <a:rPr lang="en-US" altLang="zh-CN" dirty="0"/>
              <a:t>D2</a:t>
            </a:r>
            <a:r>
              <a:rPr lang="zh-CN" altLang="en-US" dirty="0"/>
              <a:t>口返回的数据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324598"/>
            <a:ext cx="7429499" cy="446660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FFC000"/>
                </a:solidFill>
              </a:rPr>
              <a:t>int</a:t>
            </a:r>
            <a:r>
              <a:rPr lang="en-US" altLang="zh-CN" sz="1800" dirty="0">
                <a:solidFill>
                  <a:srgbClr val="FFC000"/>
                </a:solidFill>
              </a:rPr>
              <a:t>  a;</a:t>
            </a:r>
          </a:p>
          <a:p>
            <a:r>
              <a:rPr lang="en-US" altLang="zh-CN" sz="1800" dirty="0">
                <a:solidFill>
                  <a:srgbClr val="FFC000"/>
                </a:solidFill>
              </a:rPr>
              <a:t>void  setup(){</a:t>
            </a:r>
          </a:p>
          <a:p>
            <a:pPr lvl="1"/>
            <a:r>
              <a:rPr lang="en-US" altLang="zh-CN" sz="1800" dirty="0" err="1">
                <a:solidFill>
                  <a:srgbClr val="FFC000"/>
                </a:solidFill>
              </a:rPr>
              <a:t>pinMode</a:t>
            </a:r>
            <a:r>
              <a:rPr lang="en-US" altLang="zh-CN" sz="1800" dirty="0">
                <a:solidFill>
                  <a:srgbClr val="FFC000"/>
                </a:solidFill>
              </a:rPr>
              <a:t>(2,INPUT);</a:t>
            </a:r>
          </a:p>
          <a:p>
            <a:pPr lvl="1"/>
            <a:r>
              <a:rPr lang="en-US" altLang="zh-CN" sz="1800" dirty="0" err="1">
                <a:solidFill>
                  <a:srgbClr val="FFC000"/>
                </a:solidFill>
              </a:rPr>
              <a:t>Serial.begin</a:t>
            </a:r>
            <a:r>
              <a:rPr lang="en-US" altLang="zh-CN" sz="1800" dirty="0">
                <a:solidFill>
                  <a:srgbClr val="FFC000"/>
                </a:solidFill>
              </a:rPr>
              <a:t>(9600);</a:t>
            </a:r>
          </a:p>
          <a:p>
            <a:r>
              <a:rPr lang="en-US" altLang="zh-CN" sz="1800" dirty="0">
                <a:solidFill>
                  <a:srgbClr val="FFC000"/>
                </a:solidFill>
              </a:rPr>
              <a:t>}</a:t>
            </a:r>
          </a:p>
          <a:p>
            <a:r>
              <a:rPr lang="en-US" altLang="zh-CN" sz="1800" dirty="0">
                <a:solidFill>
                  <a:srgbClr val="FFC000"/>
                </a:solidFill>
              </a:rPr>
              <a:t>void loop(){</a:t>
            </a:r>
          </a:p>
          <a:p>
            <a:pPr lvl="1"/>
            <a:r>
              <a:rPr lang="en-US" altLang="zh-CN" sz="1600" dirty="0">
                <a:solidFill>
                  <a:srgbClr val="FFC000"/>
                </a:solidFill>
              </a:rPr>
              <a:t>a=</a:t>
            </a:r>
            <a:r>
              <a:rPr lang="en-US" altLang="zh-CN" sz="1600" dirty="0" err="1">
                <a:solidFill>
                  <a:srgbClr val="FFC000"/>
                </a:solidFill>
              </a:rPr>
              <a:t>digitalRead</a:t>
            </a:r>
            <a:r>
              <a:rPr lang="en-US" altLang="zh-CN" sz="1600" dirty="0">
                <a:solidFill>
                  <a:srgbClr val="FFC000"/>
                </a:solidFill>
              </a:rPr>
              <a:t>(2);</a:t>
            </a:r>
          </a:p>
          <a:p>
            <a:pPr lvl="1"/>
            <a:r>
              <a:rPr lang="en-US" altLang="zh-CN" sz="1600" dirty="0" err="1">
                <a:solidFill>
                  <a:srgbClr val="FFC000"/>
                </a:solidFill>
              </a:rPr>
              <a:t>Serial.println</a:t>
            </a:r>
            <a:r>
              <a:rPr lang="en-US" altLang="zh-CN" sz="1600" dirty="0">
                <a:solidFill>
                  <a:srgbClr val="FFC000"/>
                </a:solidFill>
              </a:rPr>
              <a:t>(a);</a:t>
            </a:r>
          </a:p>
          <a:p>
            <a:r>
              <a:rPr lang="en-US" altLang="zh-CN" sz="1800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242000"/>
            <a:ext cx="7429499" cy="699294"/>
          </a:xfrm>
        </p:spPr>
        <p:txBody>
          <a:bodyPr>
            <a:normAutofit/>
          </a:bodyPr>
          <a:lstStyle/>
          <a:p>
            <a:r>
              <a:rPr lang="en-US" altLang="zh-CN" dirty="0"/>
              <a:t>processing</a:t>
            </a:r>
            <a:r>
              <a:rPr lang="zh-CN" altLang="en-US" dirty="0"/>
              <a:t>简单入门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966" y="941294"/>
            <a:ext cx="4495869" cy="5432612"/>
          </a:xfrm>
        </p:spPr>
        <p:txBody>
          <a:bodyPr>
            <a:normAutofit/>
          </a:bodyPr>
          <a:lstStyle/>
          <a:p>
            <a:r>
              <a:rPr lang="en-US" altLang="zh-CN" dirty="0"/>
              <a:t>Processing</a:t>
            </a:r>
            <a:r>
              <a:rPr lang="zh-CN" altLang="en-US" dirty="0"/>
              <a:t>是一种具有革命前瞻性的新兴计算机语言，它的概念是在电子艺术的环境下介绍程序语言，并将电子艺术的概念介绍给</a:t>
            </a:r>
            <a:r>
              <a:rPr lang="zh-CN" altLang="en-US" dirty="0">
                <a:hlinkClick r:id="rId2"/>
              </a:rPr>
              <a:t>程序设计师</a:t>
            </a:r>
            <a:r>
              <a:rPr lang="zh-CN" altLang="en-US" dirty="0"/>
              <a:t>。它是 </a:t>
            </a:r>
            <a:r>
              <a:rPr lang="en-US" altLang="zh-CN" dirty="0"/>
              <a:t>Java </a:t>
            </a:r>
            <a:r>
              <a:rPr lang="zh-CN" altLang="en-US" dirty="0"/>
              <a:t>语言的延伸，并支持许多现有的 </a:t>
            </a:r>
            <a:r>
              <a:rPr lang="en-US" altLang="zh-CN" dirty="0"/>
              <a:t>Java </a:t>
            </a:r>
            <a:r>
              <a:rPr lang="zh-CN" altLang="en-US" dirty="0"/>
              <a:t>语言架构，不过在语法 </a:t>
            </a:r>
            <a:r>
              <a:rPr lang="en-US" altLang="zh-CN" dirty="0"/>
              <a:t>(syntax) </a:t>
            </a:r>
            <a:r>
              <a:rPr lang="zh-CN" altLang="en-US" dirty="0"/>
              <a:t>上简易许多，并具有许多贴心及人性化的设计。</a:t>
            </a:r>
            <a:r>
              <a:rPr lang="en-US" altLang="zh-CN" dirty="0"/>
              <a:t>Processing </a:t>
            </a:r>
            <a:r>
              <a:rPr lang="zh-CN" altLang="en-US" dirty="0"/>
              <a:t>可以在 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 OS X</a:t>
            </a:r>
            <a:r>
              <a:rPr lang="zh-CN" altLang="en-US" dirty="0"/>
              <a:t>、</a:t>
            </a:r>
            <a:r>
              <a:rPr lang="en-US" altLang="zh-CN" dirty="0"/>
              <a:t>MAC OS 9 </a:t>
            </a:r>
            <a:r>
              <a:rPr lang="zh-CN" altLang="en-US" dirty="0"/>
              <a:t>、</a:t>
            </a:r>
            <a:r>
              <a:rPr lang="en-US" altLang="zh-CN" dirty="0"/>
              <a:t>Linux </a:t>
            </a:r>
            <a:r>
              <a:rPr lang="zh-CN" altLang="en-US" dirty="0"/>
              <a:t>等操作系统上使用。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90" y="1075764"/>
            <a:ext cx="4116011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60" y="470648"/>
            <a:ext cx="6819900" cy="225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95" y="3208613"/>
            <a:ext cx="3818844" cy="34486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64" y="3048601"/>
            <a:ext cx="4178345" cy="37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6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灰度颜色原理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268" y="616840"/>
            <a:ext cx="4004439" cy="59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1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彩色绘图原理</a:t>
            </a:r>
            <a:r>
              <a:rPr lang="en-US" altLang="zh-CN"/>
              <a:t>-------</a:t>
            </a:r>
            <a:r>
              <a:rPr lang="zh-CN" altLang="en-US" b="1"/>
              <a:t>三基色原理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22" y="2707821"/>
            <a:ext cx="2533650" cy="2343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078" y="54770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红绿蓝三基色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2358345"/>
            <a:ext cx="3046328" cy="28056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53" y="3286990"/>
            <a:ext cx="2557602" cy="19555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36572" y="5661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液晶显示原理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79475" y="56838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显示器放大像素点</a:t>
            </a:r>
          </a:p>
        </p:txBody>
      </p:sp>
    </p:spTree>
    <p:extLst>
      <p:ext uri="{BB962C8B-B14F-4D97-AF65-F5344CB8AC3E}">
        <p14:creationId xmlns:p14="http://schemas.microsoft.com/office/powerpoint/2010/main" val="195324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64" y="2394149"/>
            <a:ext cx="3962127" cy="29668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                画图原理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4" y="2278739"/>
            <a:ext cx="4277270" cy="33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470600"/>
            <a:ext cx="7429499" cy="5379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411941"/>
            <a:ext cx="7575246" cy="2904565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size(200, 100);  </a:t>
            </a:r>
            <a:r>
              <a:rPr lang="en-US" altLang="zh-CN" dirty="0"/>
              <a:t>//</a:t>
            </a:r>
            <a:r>
              <a:rPr lang="zh-CN" altLang="en-US" dirty="0"/>
              <a:t>设置窗口大小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width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en-US" altLang="zh-CN" dirty="0">
                <a:solidFill>
                  <a:srgbClr val="FFC000"/>
                </a:solidFill>
              </a:rPr>
              <a:t>height  </a:t>
            </a:r>
            <a:r>
              <a:rPr lang="en-US" altLang="zh-CN" dirty="0"/>
              <a:t>//</a:t>
            </a:r>
            <a:r>
              <a:rPr lang="zh-CN" altLang="en-US" dirty="0"/>
              <a:t>窗口的大小，无需定义可以直接使用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background(color);  </a:t>
            </a:r>
            <a:r>
              <a:rPr lang="en-US" altLang="zh-CN" dirty="0"/>
              <a:t>//</a:t>
            </a:r>
            <a:r>
              <a:rPr lang="zh-CN" altLang="en-US" dirty="0"/>
              <a:t>设置背景的颜色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fill(color);  </a:t>
            </a:r>
            <a:r>
              <a:rPr lang="en-US" altLang="zh-CN" dirty="0"/>
              <a:t>//</a:t>
            </a:r>
            <a:r>
              <a:rPr lang="zh-CN" altLang="en-US" dirty="0"/>
              <a:t>设置填充颜色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random(</a:t>
            </a:r>
            <a:r>
              <a:rPr lang="en-US" altLang="zh-CN" dirty="0" err="1">
                <a:solidFill>
                  <a:srgbClr val="FFC000"/>
                </a:solidFill>
              </a:rPr>
              <a:t>a,b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>
                <a:solidFill>
                  <a:srgbClr val="FFC000"/>
                </a:solidFill>
              </a:rPr>
              <a:t>； </a:t>
            </a:r>
            <a:r>
              <a:rPr lang="en-US" altLang="zh-CN" dirty="0"/>
              <a:t>//</a:t>
            </a:r>
            <a:r>
              <a:rPr lang="zh-CN" altLang="en-US" dirty="0"/>
              <a:t>产生</a:t>
            </a:r>
            <a:r>
              <a:rPr lang="en-US" altLang="zh-CN" dirty="0" err="1"/>
              <a:t>a~b</a:t>
            </a:r>
            <a:r>
              <a:rPr lang="zh-CN" altLang="en-US" dirty="0"/>
              <a:t>的随机数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0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874059"/>
            <a:ext cx="7429499" cy="4917142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ellipse(a, b, c, d)</a:t>
            </a:r>
            <a:r>
              <a:rPr lang="zh-CN" altLang="en-US" dirty="0">
                <a:solidFill>
                  <a:srgbClr val="FFC000"/>
                </a:solidFill>
              </a:rPr>
              <a:t>； </a:t>
            </a:r>
            <a:r>
              <a:rPr lang="en-US" altLang="zh-CN" dirty="0"/>
              <a:t>//</a:t>
            </a:r>
            <a:r>
              <a:rPr lang="zh-CN" altLang="en-US" dirty="0"/>
              <a:t>画椭圆函数</a:t>
            </a:r>
            <a:endParaRPr lang="en-US" altLang="zh-CN" dirty="0"/>
          </a:p>
          <a:p>
            <a:r>
              <a:rPr lang="en-US" altLang="zh-CN" dirty="0"/>
              <a:t>a	float: </a:t>
            </a:r>
            <a:r>
              <a:rPr lang="zh-CN" altLang="en-US" dirty="0"/>
              <a:t>圆心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en-US" altLang="zh-CN" dirty="0"/>
              <a:t>b	float:</a:t>
            </a:r>
            <a:r>
              <a:rPr lang="zh-CN" altLang="en-US" dirty="0"/>
              <a:t>圆心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en-US" altLang="zh-CN" dirty="0"/>
              <a:t>c	float: </a:t>
            </a:r>
            <a:r>
              <a:rPr lang="zh-CN" altLang="en-US" dirty="0"/>
              <a:t>椭圆的宽度</a:t>
            </a:r>
            <a:r>
              <a:rPr lang="en-US" altLang="zh-CN" dirty="0"/>
              <a:t>d	float: </a:t>
            </a:r>
            <a:r>
              <a:rPr lang="zh-CN" altLang="en-US" dirty="0"/>
              <a:t>椭圆的高度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63" y="3392583"/>
            <a:ext cx="4550891" cy="23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927847"/>
            <a:ext cx="7429499" cy="4863354"/>
          </a:xfrm>
        </p:spPr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rect</a:t>
            </a:r>
            <a:r>
              <a:rPr lang="en-US" altLang="zh-CN" dirty="0">
                <a:solidFill>
                  <a:srgbClr val="FFC000"/>
                </a:solidFill>
              </a:rPr>
              <a:t>(a, b, c, d)</a:t>
            </a:r>
            <a:r>
              <a:rPr lang="zh-CN" altLang="en-US" dirty="0">
                <a:solidFill>
                  <a:srgbClr val="FFC000"/>
                </a:solidFill>
              </a:rPr>
              <a:t>； </a:t>
            </a:r>
            <a:r>
              <a:rPr lang="en-US" altLang="zh-CN" dirty="0"/>
              <a:t>//</a:t>
            </a:r>
            <a:r>
              <a:rPr lang="zh-CN" altLang="en-US" dirty="0"/>
              <a:t>绘制矩形函数</a:t>
            </a:r>
            <a:endParaRPr lang="en-US" altLang="zh-CN" dirty="0"/>
          </a:p>
          <a:p>
            <a:r>
              <a:rPr lang="en-US" altLang="zh-CN" dirty="0"/>
              <a:t>a	float: </a:t>
            </a:r>
            <a:r>
              <a:rPr lang="zh-CN" altLang="en-US" dirty="0"/>
              <a:t>矩阵左上角的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en-US" altLang="zh-CN" dirty="0"/>
              <a:t>b	float:</a:t>
            </a:r>
            <a:r>
              <a:rPr lang="zh-CN" altLang="en-US" dirty="0"/>
              <a:t>矩阵左上角的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en-US" altLang="zh-CN" dirty="0"/>
              <a:t>c	float: </a:t>
            </a:r>
            <a:r>
              <a:rPr lang="zh-CN" altLang="en-US" dirty="0"/>
              <a:t>矩形的宽度</a:t>
            </a:r>
            <a:endParaRPr lang="en-US" altLang="zh-CN" dirty="0"/>
          </a:p>
          <a:p>
            <a:r>
              <a:rPr lang="en-US" altLang="zh-CN" dirty="0"/>
              <a:t>d	float: </a:t>
            </a:r>
            <a:r>
              <a:rPr lang="zh-CN" altLang="en-US" dirty="0"/>
              <a:t>矩形高度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34" y="3890674"/>
            <a:ext cx="4211451" cy="26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31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387</TotalTime>
  <Words>460</Words>
  <Application>Microsoft Office PowerPoint</Application>
  <PresentationFormat>全屏显示(4:3)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华文行楷</vt:lpstr>
      <vt:lpstr>华文楷体</vt:lpstr>
      <vt:lpstr>Arial</vt:lpstr>
      <vt:lpstr>Candara</vt:lpstr>
      <vt:lpstr>Trebuchet MS</vt:lpstr>
      <vt:lpstr>电路</vt:lpstr>
      <vt:lpstr>PowerPoint 演示文稿</vt:lpstr>
      <vt:lpstr>processing简单入门</vt:lpstr>
      <vt:lpstr>PowerPoint 演示文稿</vt:lpstr>
      <vt:lpstr> 灰度颜色原理</vt:lpstr>
      <vt:lpstr>彩色绘图原理-------三基色原理</vt:lpstr>
      <vt:lpstr>                   画图原理</vt:lpstr>
      <vt:lpstr>绘图函数</vt:lpstr>
      <vt:lpstr>PowerPoint 演示文稿</vt:lpstr>
      <vt:lpstr>PowerPoint 演示文稿</vt:lpstr>
      <vt:lpstr>PowerPoint 演示文稿</vt:lpstr>
      <vt:lpstr>Processing和单片机通讯语句</vt:lpstr>
      <vt:lpstr>processing串口示例代码</vt:lpstr>
      <vt:lpstr>arduino串口使用</vt:lpstr>
      <vt:lpstr>打印D2口返回的数据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shice su</dc:creator>
  <cp:lastModifiedBy>FJSL</cp:lastModifiedBy>
  <cp:revision>80</cp:revision>
  <dcterms:created xsi:type="dcterms:W3CDTF">2015-11-22T02:17:34Z</dcterms:created>
  <dcterms:modified xsi:type="dcterms:W3CDTF">2017-03-11T03:16:52Z</dcterms:modified>
</cp:coreProperties>
</file>