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977EA7-E381-4FE7-B82C-DEBB27BB2164}">
  <a:tblStyle styleId="{4E977EA7-E381-4FE7-B82C-DEBB27BB21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60960c3d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60960c3d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60960c3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60960c3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60960c3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60960c3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60960c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60960c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0960c3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0960c3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0960c3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0960c3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60960c3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60960c3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60960c3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60960c3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0960c3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0960c3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0960c3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0960c3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60960c3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60960c3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Seattle AirBnB Prices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Rob Palinic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the models performed better than the dummy model, with at least a 50% improvement in scores.</a:t>
            </a:r>
            <a:endParaRPr/>
          </a:p>
          <a:p>
            <a:pPr indent="0" lvl="0" marL="0" rtl="0" algn="l">
              <a:spcBef>
                <a:spcPts val="1200"/>
              </a:spcBef>
              <a:spcAft>
                <a:spcPts val="0"/>
              </a:spcAft>
              <a:buNone/>
            </a:pPr>
            <a:r>
              <a:rPr lang="en"/>
              <a:t>The XGBoost model performed the best, but still had similar performance to other models.  A regression model would be easier to explain and much quicker to run.</a:t>
            </a:r>
            <a:endParaRPr/>
          </a:p>
          <a:p>
            <a:pPr indent="0" lvl="0" marL="0" rtl="0" algn="l">
              <a:spcBef>
                <a:spcPts val="1200"/>
              </a:spcBef>
              <a:spcAft>
                <a:spcPts val="1200"/>
              </a:spcAft>
              <a:buNone/>
            </a:pPr>
            <a:r>
              <a:rPr lang="en"/>
              <a:t>The model only explains a little more than half of the price variability, and can only be used for directional understanding and not for price 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35714"/>
              </a:lnSpc>
              <a:spcBef>
                <a:spcPts val="0"/>
              </a:spcBef>
              <a:spcAft>
                <a:spcPts val="0"/>
              </a:spcAft>
              <a:buClr>
                <a:schemeClr val="dk1"/>
              </a:buClr>
              <a:buSzPts val="1600"/>
              <a:buAutoNum type="arabicPeriod"/>
            </a:pPr>
            <a:r>
              <a:rPr lang="en" sz="1600">
                <a:solidFill>
                  <a:schemeClr val="dk1"/>
                </a:solidFill>
              </a:rPr>
              <a:t>Create a quality score, akin to a hotel’s star rating.  There are clear differences between listings based on uncaptured quality metrics. The model showed bias towards the topic and bottom price points, most likely driven by perceived quality.</a:t>
            </a:r>
            <a:endParaRPr sz="1600">
              <a:solidFill>
                <a:schemeClr val="dk1"/>
              </a:solidFill>
            </a:endParaRPr>
          </a:p>
          <a:p>
            <a:pPr indent="-330200" lvl="0" marL="457200" rtl="0" algn="l">
              <a:lnSpc>
                <a:spcPct val="135714"/>
              </a:lnSpc>
              <a:spcBef>
                <a:spcPts val="0"/>
              </a:spcBef>
              <a:spcAft>
                <a:spcPts val="0"/>
              </a:spcAft>
              <a:buClr>
                <a:schemeClr val="dk1"/>
              </a:buClr>
              <a:buSzPts val="1600"/>
              <a:buAutoNum type="arabicPeriod"/>
            </a:pPr>
            <a:r>
              <a:rPr lang="en" sz="1600">
                <a:solidFill>
                  <a:schemeClr val="dk1"/>
                </a:solidFill>
              </a:rPr>
              <a:t>Investigate supply and demand by size segment and neighborhood, and focus efforts on increased supply of tight demand unit types.</a:t>
            </a:r>
            <a:endParaRPr sz="1600">
              <a:solidFill>
                <a:schemeClr val="dk1"/>
              </a:solidFill>
            </a:endParaRPr>
          </a:p>
          <a:p>
            <a:pPr indent="-330200" lvl="0" marL="457200" rtl="0" algn="l">
              <a:lnSpc>
                <a:spcPct val="135714"/>
              </a:lnSpc>
              <a:spcBef>
                <a:spcPts val="0"/>
              </a:spcBef>
              <a:spcAft>
                <a:spcPts val="0"/>
              </a:spcAft>
              <a:buClr>
                <a:schemeClr val="dk1"/>
              </a:buClr>
              <a:buSzPts val="1600"/>
              <a:buAutoNum type="arabicPeriod"/>
            </a:pPr>
            <a:r>
              <a:rPr lang="en" sz="1600">
                <a:solidFill>
                  <a:schemeClr val="dk1"/>
                </a:solidFill>
              </a:rPr>
              <a:t>Focus effort on a greater understanding of price drivers through photographs and descriptions.   Features may be uncovered which are important to renters that can actually be actioned by hosts.</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Steps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t/>
            </a:r>
            <a:endParaRPr b="1" sz="1300">
              <a:solidFill>
                <a:schemeClr val="dk1"/>
              </a:solidFill>
            </a:endParaRPr>
          </a:p>
          <a:p>
            <a:pPr indent="-323850" lvl="1" marL="914400" rtl="0" algn="l">
              <a:lnSpc>
                <a:spcPct val="135714"/>
              </a:lnSpc>
              <a:spcBef>
                <a:spcPts val="0"/>
              </a:spcBef>
              <a:spcAft>
                <a:spcPts val="0"/>
              </a:spcAft>
              <a:buClr>
                <a:schemeClr val="dk1"/>
              </a:buClr>
              <a:buSzPts val="1500"/>
              <a:buAutoNum type="alphaLcPeriod"/>
            </a:pPr>
            <a:r>
              <a:rPr b="1" lang="en" sz="1500">
                <a:solidFill>
                  <a:schemeClr val="dk1"/>
                </a:solidFill>
              </a:rPr>
              <a:t>Analyze Market Supply and Demand</a:t>
            </a:r>
            <a:endParaRPr b="1" sz="15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endParaRPr>
          </a:p>
          <a:p>
            <a:pPr indent="-323850" lvl="1" marL="914400" rtl="0" algn="l">
              <a:lnSpc>
                <a:spcPct val="135714"/>
              </a:lnSpc>
              <a:spcBef>
                <a:spcPts val="0"/>
              </a:spcBef>
              <a:spcAft>
                <a:spcPts val="0"/>
              </a:spcAft>
              <a:buClr>
                <a:schemeClr val="dk1"/>
              </a:buClr>
              <a:buSzPts val="1500"/>
              <a:buAutoNum type="alphaLcPeriod"/>
            </a:pPr>
            <a:r>
              <a:rPr b="1" lang="en" sz="1500">
                <a:solidFill>
                  <a:schemeClr val="dk1"/>
                </a:solidFill>
              </a:rPr>
              <a:t>Determine the effect of photographs on price</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endParaRPr>
          </a:p>
          <a:p>
            <a:pPr indent="-323850" lvl="1" marL="914400" rtl="0" algn="l">
              <a:lnSpc>
                <a:spcPct val="135714"/>
              </a:lnSpc>
              <a:spcBef>
                <a:spcPts val="0"/>
              </a:spcBef>
              <a:spcAft>
                <a:spcPts val="0"/>
              </a:spcAft>
              <a:buClr>
                <a:schemeClr val="dk1"/>
              </a:buClr>
              <a:buSzPts val="1500"/>
              <a:buAutoNum type="alphaLcPeriod"/>
            </a:pPr>
            <a:r>
              <a:rPr b="1" lang="en" sz="1500">
                <a:solidFill>
                  <a:schemeClr val="dk1"/>
                </a:solidFill>
              </a:rPr>
              <a:t>Analyze the effect of descriptions</a:t>
            </a:r>
            <a:endParaRPr sz="15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500">
              <a:solidFill>
                <a:schemeClr val="dk1"/>
              </a:solidFill>
            </a:endParaRPr>
          </a:p>
          <a:p>
            <a:pPr indent="-323850" lvl="1" marL="914400" rtl="0" algn="l">
              <a:lnSpc>
                <a:spcPct val="135714"/>
              </a:lnSpc>
              <a:spcBef>
                <a:spcPts val="0"/>
              </a:spcBef>
              <a:spcAft>
                <a:spcPts val="0"/>
              </a:spcAft>
              <a:buClr>
                <a:schemeClr val="dk1"/>
              </a:buClr>
              <a:buSzPts val="1500"/>
              <a:buAutoNum type="alphaLcPeriod"/>
            </a:pPr>
            <a:r>
              <a:rPr b="1" lang="en" sz="1500">
                <a:solidFill>
                  <a:schemeClr val="dk1"/>
                </a:solidFill>
              </a:rPr>
              <a:t>Identify host pricing biases</a:t>
            </a:r>
            <a:endParaRPr b="1" sz="15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endParaRPr>
          </a:p>
          <a:p>
            <a:pPr indent="-323850" lvl="1" marL="914400" rtl="0" algn="l">
              <a:lnSpc>
                <a:spcPct val="135714"/>
              </a:lnSpc>
              <a:spcBef>
                <a:spcPts val="0"/>
              </a:spcBef>
              <a:spcAft>
                <a:spcPts val="0"/>
              </a:spcAft>
              <a:buClr>
                <a:schemeClr val="dk1"/>
              </a:buClr>
              <a:buSzPts val="1500"/>
              <a:buAutoNum type="alphaLcPeriod"/>
            </a:pPr>
            <a:r>
              <a:rPr b="1" lang="en" sz="1500">
                <a:solidFill>
                  <a:schemeClr val="dk1"/>
                </a:solidFill>
              </a:rPr>
              <a:t>Better feature selection</a:t>
            </a:r>
            <a:endParaRPr b="1" sz="15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200">
                <a:solidFill>
                  <a:schemeClr val="dk1"/>
                </a:solidFill>
              </a:rPr>
              <a:t>What exactly is the right price for an AirBnB home?  Each city and neighbourhood is a unique market, with hosts needing to decide their own pricing based on their own market research and gut instinct.  Some hosts may be doing very well, with 100% booking rates, driven by below market pricing.  Other hosts may be over priced, or taking actions that are not helping them charge higher prices.  Analysis around this subject may provide some insight that would be of use to both groups of hosts.</a:t>
            </a:r>
            <a:endParaRPr sz="1200">
              <a:solidFill>
                <a:schemeClr val="dk1"/>
              </a:solidFill>
            </a:endParaRPr>
          </a:p>
          <a:p>
            <a:pPr indent="0" lvl="0" marL="0" rtl="0" algn="l">
              <a:lnSpc>
                <a:spcPct val="135714"/>
              </a:lnSpc>
              <a:spcBef>
                <a:spcPts val="0"/>
              </a:spcBef>
              <a:spcAft>
                <a:spcPts val="0"/>
              </a:spcAft>
              <a:buNone/>
            </a:pPr>
            <a:r>
              <a:t/>
            </a:r>
            <a:endParaRPr sz="1200">
              <a:solidFill>
                <a:schemeClr val="dk1"/>
              </a:solidFill>
            </a:endParaRPr>
          </a:p>
          <a:p>
            <a:pPr indent="0" lvl="0" marL="0" rtl="0" algn="l">
              <a:lnSpc>
                <a:spcPct val="135714"/>
              </a:lnSpc>
              <a:spcBef>
                <a:spcPts val="0"/>
              </a:spcBef>
              <a:spcAft>
                <a:spcPts val="0"/>
              </a:spcAft>
              <a:buNone/>
            </a:pPr>
            <a:r>
              <a:rPr lang="en" sz="1200">
                <a:solidFill>
                  <a:schemeClr val="dk1"/>
                </a:solidFill>
              </a:rPr>
              <a:t>Goals:  </a:t>
            </a:r>
            <a:endParaRPr sz="1200">
              <a:solidFill>
                <a:schemeClr val="dk1"/>
              </a:solidFill>
            </a:endParaRPr>
          </a:p>
          <a:p>
            <a:pPr indent="0" lvl="0" marL="0" rtl="0" algn="l">
              <a:lnSpc>
                <a:spcPct val="135714"/>
              </a:lnSpc>
              <a:spcBef>
                <a:spcPts val="0"/>
              </a:spcBef>
              <a:spcAft>
                <a:spcPts val="0"/>
              </a:spcAft>
              <a:buNone/>
            </a:pPr>
            <a:r>
              <a:rPr lang="en" sz="1200">
                <a:solidFill>
                  <a:schemeClr val="dk1"/>
                </a:solidFill>
              </a:rPr>
              <a:t>1. To create a pricing model which can be used to identify over and underpriced homes based on their characteristics.  </a:t>
            </a:r>
            <a:endParaRPr sz="120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200">
                <a:solidFill>
                  <a:schemeClr val="dk1"/>
                </a:solidFill>
              </a:rPr>
              <a:t>2.  Identify the importance of home size, location and host actions (as determined by reviews) on home prices</a:t>
            </a:r>
            <a:endParaRPr sz="12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35714"/>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and Processing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100">
                <a:solidFill>
                  <a:schemeClr val="dk1"/>
                </a:solidFill>
              </a:rPr>
              <a:t>Data about listings have been acquired from the Kaggle website for Seattle, with a snapshot of listings from early 2016.  There are two datasets:  one for reviews, and one for listings.  The listing dataset has around 2700 records and 92 fields.</a:t>
            </a:r>
            <a:endParaRPr sz="11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rPr>
              <a:t>These fields can broadly be broken down into seven groups:</a:t>
            </a:r>
            <a:endParaRPr sz="1100">
              <a:solidFill>
                <a:schemeClr val="dk1"/>
              </a:solidFill>
            </a:endParaRPr>
          </a:p>
          <a:p>
            <a:pPr indent="-298450" lvl="0" marL="457200" rtl="0" algn="l">
              <a:lnSpc>
                <a:spcPct val="135714"/>
              </a:lnSpc>
              <a:spcBef>
                <a:spcPts val="0"/>
              </a:spcBef>
              <a:spcAft>
                <a:spcPts val="0"/>
              </a:spcAft>
              <a:buClr>
                <a:schemeClr val="dk1"/>
              </a:buClr>
              <a:buSzPts val="1100"/>
              <a:buAutoNum type="arabicPeriod"/>
            </a:pPr>
            <a:r>
              <a:rPr lang="en" sz="1100">
                <a:solidFill>
                  <a:schemeClr val="dk1"/>
                </a:solidFill>
              </a:rPr>
              <a:t>Neighbourhood</a:t>
            </a:r>
            <a:endParaRPr sz="1100">
              <a:solidFill>
                <a:schemeClr val="dk1"/>
              </a:solidFill>
            </a:endParaRPr>
          </a:p>
          <a:p>
            <a:pPr indent="-298450" lvl="0" marL="457200" rtl="0" algn="l">
              <a:lnSpc>
                <a:spcPct val="135714"/>
              </a:lnSpc>
              <a:spcBef>
                <a:spcPts val="0"/>
              </a:spcBef>
              <a:spcAft>
                <a:spcPts val="0"/>
              </a:spcAft>
              <a:buClr>
                <a:schemeClr val="dk1"/>
              </a:buClr>
              <a:buSzPts val="1100"/>
              <a:buAutoNum type="arabicPeriod"/>
            </a:pPr>
            <a:r>
              <a:rPr lang="en" sz="1100">
                <a:solidFill>
                  <a:schemeClr val="dk1"/>
                </a:solidFill>
              </a:rPr>
              <a:t>Listing Description</a:t>
            </a:r>
            <a:endParaRPr sz="1100">
              <a:solidFill>
                <a:schemeClr val="dk1"/>
              </a:solidFill>
            </a:endParaRPr>
          </a:p>
          <a:p>
            <a:pPr indent="-298450" lvl="0" marL="457200" rtl="0" algn="l">
              <a:lnSpc>
                <a:spcPct val="135714"/>
              </a:lnSpc>
              <a:spcBef>
                <a:spcPts val="0"/>
              </a:spcBef>
              <a:spcAft>
                <a:spcPts val="0"/>
              </a:spcAft>
              <a:buClr>
                <a:schemeClr val="dk1"/>
              </a:buClr>
              <a:buSzPts val="1100"/>
              <a:buAutoNum type="arabicPeriod"/>
            </a:pPr>
            <a:r>
              <a:rPr lang="en" sz="1100">
                <a:solidFill>
                  <a:schemeClr val="dk1"/>
                </a:solidFill>
              </a:rPr>
              <a:t>Photograph URLs</a:t>
            </a:r>
            <a:endParaRPr sz="1100">
              <a:solidFill>
                <a:schemeClr val="dk1"/>
              </a:solidFill>
            </a:endParaRPr>
          </a:p>
          <a:p>
            <a:pPr indent="-298450" lvl="0" marL="457200" rtl="0" algn="l">
              <a:lnSpc>
                <a:spcPct val="135714"/>
              </a:lnSpc>
              <a:spcBef>
                <a:spcPts val="0"/>
              </a:spcBef>
              <a:spcAft>
                <a:spcPts val="0"/>
              </a:spcAft>
              <a:buClr>
                <a:schemeClr val="dk1"/>
              </a:buClr>
              <a:buSzPts val="1100"/>
              <a:buAutoNum type="arabicPeriod"/>
            </a:pPr>
            <a:r>
              <a:rPr lang="en" sz="1100">
                <a:solidFill>
                  <a:schemeClr val="dk1"/>
                </a:solidFill>
              </a:rPr>
              <a:t>Data Scraping Info</a:t>
            </a:r>
            <a:endParaRPr sz="1100">
              <a:solidFill>
                <a:schemeClr val="dk1"/>
              </a:solidFill>
            </a:endParaRPr>
          </a:p>
          <a:p>
            <a:pPr indent="-298450" lvl="0" marL="457200" rtl="0" algn="l">
              <a:lnSpc>
                <a:spcPct val="135714"/>
              </a:lnSpc>
              <a:spcBef>
                <a:spcPts val="0"/>
              </a:spcBef>
              <a:spcAft>
                <a:spcPts val="0"/>
              </a:spcAft>
              <a:buClr>
                <a:schemeClr val="dk1"/>
              </a:buClr>
              <a:buSzPts val="1100"/>
              <a:buAutoNum type="arabicPeriod"/>
            </a:pPr>
            <a:r>
              <a:rPr lang="en" sz="1100">
                <a:solidFill>
                  <a:schemeClr val="dk1"/>
                </a:solidFill>
              </a:rPr>
              <a:t>Host Info</a:t>
            </a:r>
            <a:endParaRPr sz="1100">
              <a:solidFill>
                <a:schemeClr val="dk1"/>
              </a:solidFill>
            </a:endParaRPr>
          </a:p>
          <a:p>
            <a:pPr indent="-298450" lvl="0" marL="457200" rtl="0" algn="l">
              <a:lnSpc>
                <a:spcPct val="135714"/>
              </a:lnSpc>
              <a:spcBef>
                <a:spcPts val="0"/>
              </a:spcBef>
              <a:spcAft>
                <a:spcPts val="0"/>
              </a:spcAft>
              <a:buClr>
                <a:schemeClr val="dk1"/>
              </a:buClr>
              <a:buSzPts val="1100"/>
              <a:buAutoNum type="arabicPeriod"/>
            </a:pPr>
            <a:r>
              <a:rPr lang="en" sz="1100">
                <a:solidFill>
                  <a:schemeClr val="dk1"/>
                </a:solidFill>
              </a:rPr>
              <a:t>Home Characteristics</a:t>
            </a:r>
            <a:endParaRPr sz="1100">
              <a:solidFill>
                <a:schemeClr val="dk1"/>
              </a:solidFill>
            </a:endParaRPr>
          </a:p>
          <a:p>
            <a:pPr indent="-298450" lvl="0" marL="457200" rtl="0" algn="l">
              <a:lnSpc>
                <a:spcPct val="135714"/>
              </a:lnSpc>
              <a:spcBef>
                <a:spcPts val="0"/>
              </a:spcBef>
              <a:spcAft>
                <a:spcPts val="0"/>
              </a:spcAft>
              <a:buClr>
                <a:schemeClr val="dk1"/>
              </a:buClr>
              <a:buSzPts val="1100"/>
              <a:buAutoNum type="arabicPeriod"/>
            </a:pPr>
            <a:r>
              <a:rPr lang="en" sz="1100">
                <a:solidFill>
                  <a:schemeClr val="dk1"/>
                </a:solidFill>
              </a:rPr>
              <a:t>Review Scores</a:t>
            </a:r>
            <a:endParaRPr sz="110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100">
                <a:solidFill>
                  <a:schemeClr val="dk1"/>
                </a:solidFill>
              </a:rPr>
              <a:t>Many of the fields overlap or can immediately be dismissed as being irrelevant, such as info on when the data was scraped.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Home Size</a:t>
            </a:r>
            <a:endParaRPr/>
          </a:p>
        </p:txBody>
      </p:sp>
      <p:sp>
        <p:nvSpPr>
          <p:cNvPr id="78" name="Google Shape;78;p16"/>
          <p:cNvSpPr txBox="1"/>
          <p:nvPr>
            <p:ph idx="1" type="body"/>
          </p:nvPr>
        </p:nvSpPr>
        <p:spPr>
          <a:xfrm>
            <a:off x="6611475" y="1643975"/>
            <a:ext cx="2220900" cy="292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clear correlation between the number of bedrooms and the price range of the home, as is to be expected.</a:t>
            </a:r>
            <a:endParaRPr/>
          </a:p>
        </p:txBody>
      </p:sp>
      <p:pic>
        <p:nvPicPr>
          <p:cNvPr id="79" name="Google Shape;79;p16"/>
          <p:cNvPicPr preferRelativeResize="0"/>
          <p:nvPr/>
        </p:nvPicPr>
        <p:blipFill>
          <a:blip r:embed="rId3">
            <a:alphaModFix/>
          </a:blip>
          <a:stretch>
            <a:fillRect/>
          </a:stretch>
        </p:blipFill>
        <p:spPr>
          <a:xfrm>
            <a:off x="311700" y="1643975"/>
            <a:ext cx="6030824" cy="243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Numeric Field Correlations</a:t>
            </a:r>
            <a:endParaRPr/>
          </a:p>
        </p:txBody>
      </p:sp>
      <p:sp>
        <p:nvSpPr>
          <p:cNvPr id="85" name="Google Shape;85;p17"/>
          <p:cNvSpPr txBox="1"/>
          <p:nvPr>
            <p:ph idx="1" type="body"/>
          </p:nvPr>
        </p:nvSpPr>
        <p:spPr>
          <a:xfrm>
            <a:off x="4717675" y="1152475"/>
            <a:ext cx="411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Correlations between numeric fields show high correlations between size parameters (top left of the grid) and a high correlation between review scores (bottom right of the grid)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Price is also highly correlated with size.</a:t>
            </a:r>
            <a:endParaRPr/>
          </a:p>
        </p:txBody>
      </p:sp>
      <p:pic>
        <p:nvPicPr>
          <p:cNvPr id="86" name="Google Shape;86;p17"/>
          <p:cNvPicPr preferRelativeResize="0"/>
          <p:nvPr/>
        </p:nvPicPr>
        <p:blipFill>
          <a:blip r:embed="rId3">
            <a:alphaModFix/>
          </a:blip>
          <a:stretch>
            <a:fillRect/>
          </a:stretch>
        </p:blipFill>
        <p:spPr>
          <a:xfrm>
            <a:off x="587325" y="1152475"/>
            <a:ext cx="3771774" cy="387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purpose of this work is to predict prices, therefore regression models have been used.  These include:</a:t>
            </a:r>
            <a:endParaRPr/>
          </a:p>
          <a:p>
            <a:pPr indent="-342900" lvl="0" marL="457200" rtl="0" algn="l">
              <a:spcBef>
                <a:spcPts val="1200"/>
              </a:spcBef>
              <a:spcAft>
                <a:spcPts val="0"/>
              </a:spcAft>
              <a:buSzPts val="1800"/>
              <a:buAutoNum type="arabicPeriod"/>
            </a:pPr>
            <a:r>
              <a:rPr lang="en"/>
              <a:t>A dummy model to show the predictive of a simple guess</a:t>
            </a:r>
            <a:endParaRPr/>
          </a:p>
          <a:p>
            <a:pPr indent="-342900" lvl="0" marL="457200" rtl="0" algn="l">
              <a:spcBef>
                <a:spcPts val="0"/>
              </a:spcBef>
              <a:spcAft>
                <a:spcPts val="0"/>
              </a:spcAft>
              <a:buSzPts val="1800"/>
              <a:buAutoNum type="arabicPeriod"/>
            </a:pPr>
            <a:r>
              <a:rPr lang="en"/>
              <a:t>Normal Regression</a:t>
            </a:r>
            <a:endParaRPr/>
          </a:p>
          <a:p>
            <a:pPr indent="-342900" lvl="0" marL="457200" rtl="0" algn="l">
              <a:spcBef>
                <a:spcPts val="0"/>
              </a:spcBef>
              <a:spcAft>
                <a:spcPts val="0"/>
              </a:spcAft>
              <a:buSzPts val="1800"/>
              <a:buAutoNum type="arabicPeriod"/>
            </a:pPr>
            <a:r>
              <a:rPr lang="en"/>
              <a:t>Lasso Regression </a:t>
            </a:r>
            <a:endParaRPr/>
          </a:p>
          <a:p>
            <a:pPr indent="-342900" lvl="0" marL="457200" rtl="0" algn="l">
              <a:spcBef>
                <a:spcPts val="0"/>
              </a:spcBef>
              <a:spcAft>
                <a:spcPts val="0"/>
              </a:spcAft>
              <a:buSzPts val="1800"/>
              <a:buAutoNum type="arabicPeriod"/>
            </a:pPr>
            <a:r>
              <a:rPr lang="en"/>
              <a:t>Ridge Regression</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XGBoost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 Scoring</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Dummy Regressor performed poorly and did not explain the variability. </a:t>
            </a:r>
            <a:endParaRPr/>
          </a:p>
          <a:p>
            <a:pPr indent="0" lvl="0" marL="0" rtl="0" algn="l">
              <a:spcBef>
                <a:spcPts val="1200"/>
              </a:spcBef>
              <a:spcAft>
                <a:spcPts val="0"/>
              </a:spcAft>
              <a:buNone/>
            </a:pPr>
            <a:r>
              <a:rPr lang="en"/>
              <a:t>Every other model showed at least a 50% improvement in mean average error.</a:t>
            </a:r>
            <a:endParaRPr/>
          </a:p>
          <a:p>
            <a:pPr indent="0" lvl="0" marL="0" rtl="0" algn="l">
              <a:spcBef>
                <a:spcPts val="1200"/>
              </a:spcBef>
              <a:spcAft>
                <a:spcPts val="1200"/>
              </a:spcAft>
              <a:buNone/>
            </a:pPr>
            <a:r>
              <a:rPr lang="en"/>
              <a:t>XGBoost had the highest feature explainability, and lowest MAE.</a:t>
            </a:r>
            <a:endParaRPr/>
          </a:p>
        </p:txBody>
      </p:sp>
      <p:graphicFrame>
        <p:nvGraphicFramePr>
          <p:cNvPr id="99" name="Google Shape;99;p19"/>
          <p:cNvGraphicFramePr/>
          <p:nvPr/>
        </p:nvGraphicFramePr>
        <p:xfrm>
          <a:off x="840425" y="3075675"/>
          <a:ext cx="3000000" cy="3000000"/>
        </p:xfrm>
        <a:graphic>
          <a:graphicData uri="http://schemas.openxmlformats.org/drawingml/2006/table">
            <a:tbl>
              <a:tblPr>
                <a:noFill/>
                <a:tableStyleId>{4E977EA7-E381-4FE7-B82C-DEBB27BB2164}</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 sz="1100"/>
                        <a:t>Dummy Reg.</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 sz="1100"/>
                        <a:t>Linear Reg.</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 sz="1100"/>
                        <a:t>Lasso Reg.</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 sz="1100"/>
                        <a:t>Ridge Reg.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 sz="1100"/>
                        <a:t>Random Forest</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 sz="1100"/>
                        <a:t>XGBoost</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r>
              <a:tr h="381000">
                <a:tc>
                  <a:txBody>
                    <a:bodyPr/>
                    <a:lstStyle/>
                    <a:p>
                      <a:pPr indent="0" lvl="0" marL="0" rtl="0" algn="ctr">
                        <a:lnSpc>
                          <a:spcPct val="135714"/>
                        </a:lnSpc>
                        <a:spcBef>
                          <a:spcPts val="0"/>
                        </a:spcBef>
                        <a:spcAft>
                          <a:spcPts val="0"/>
                        </a:spcAft>
                        <a:buNone/>
                      </a:pPr>
                      <a:r>
                        <a:rPr b="1" lang="en" sz="1100">
                          <a:solidFill>
                            <a:schemeClr val="dk1"/>
                          </a:solidFill>
                        </a:rPr>
                        <a:t>R</a:t>
                      </a:r>
                      <a:r>
                        <a:rPr b="1" baseline="30000" lang="en" sz="1100">
                          <a:solidFill>
                            <a:schemeClr val="dk1"/>
                          </a:solidFill>
                        </a:rPr>
                        <a:t>2</a:t>
                      </a:r>
                      <a:endParaRPr b="1"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n" sz="1100">
                          <a:solidFill>
                            <a:schemeClr val="dk1"/>
                          </a:solidFill>
                        </a:rPr>
                        <a:t>-0.01</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0.53</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0.54</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0.53</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0.52</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0.57</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100">
                          <a:solidFill>
                            <a:schemeClr val="dk1"/>
                          </a:solidFill>
                        </a:rPr>
                        <a:t>MAE</a:t>
                      </a:r>
                      <a:endParaRPr b="1"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51.12</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33.96</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33.89</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33.95</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34.79</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32.86</a:t>
                      </a:r>
                      <a:endParaRPr sz="1100">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 Actual vs Predicted</a:t>
            </a:r>
            <a:endParaRPr/>
          </a:p>
        </p:txBody>
      </p:sp>
      <p:sp>
        <p:nvSpPr>
          <p:cNvPr id="105" name="Google Shape;105;p20"/>
          <p:cNvSpPr txBox="1"/>
          <p:nvPr>
            <p:ph idx="1" type="body"/>
          </p:nvPr>
        </p:nvSpPr>
        <p:spPr>
          <a:xfrm>
            <a:off x="4403900" y="1152475"/>
            <a:ext cx="442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scatter plot of the predicted vs. actual values indicates a wide range, and is based on data from the XGBoost model (the best performing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At the low price end, the model over predicts, </a:t>
            </a:r>
            <a:r>
              <a:rPr lang="en"/>
              <a:t>while</a:t>
            </a:r>
            <a:r>
              <a:rPr lang="en"/>
              <a:t> at the high end, the model underpredicts.</a:t>
            </a:r>
            <a:endParaRPr/>
          </a:p>
        </p:txBody>
      </p:sp>
      <p:pic>
        <p:nvPicPr>
          <p:cNvPr id="106" name="Google Shape;106;p20"/>
          <p:cNvPicPr preferRelativeResize="0"/>
          <p:nvPr/>
        </p:nvPicPr>
        <p:blipFill>
          <a:blip r:embed="rId3">
            <a:alphaModFix/>
          </a:blip>
          <a:stretch>
            <a:fillRect/>
          </a:stretch>
        </p:blipFill>
        <p:spPr>
          <a:xfrm>
            <a:off x="1335825" y="1602447"/>
            <a:ext cx="2995425" cy="294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112" name="Google Shape;112;p21"/>
          <p:cNvSpPr txBox="1"/>
          <p:nvPr>
            <p:ph idx="1" type="body"/>
          </p:nvPr>
        </p:nvSpPr>
        <p:spPr>
          <a:xfrm>
            <a:off x="5715000" y="1320900"/>
            <a:ext cx="3117300" cy="3248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number of bedrooms and bathrooms is common across all models, while </a:t>
            </a:r>
            <a:r>
              <a:rPr lang="en"/>
              <a:t>accommodates</a:t>
            </a:r>
            <a:r>
              <a:rPr lang="en"/>
              <a:t> (the number of guests) is also important, as is cleaning_fee.  </a:t>
            </a:r>
            <a:endParaRPr/>
          </a:p>
          <a:p>
            <a:pPr indent="0" lvl="0" marL="0" rtl="0" algn="l">
              <a:spcBef>
                <a:spcPts val="1200"/>
              </a:spcBef>
              <a:spcAft>
                <a:spcPts val="0"/>
              </a:spcAft>
              <a:buNone/>
            </a:pPr>
            <a:r>
              <a:rPr lang="en"/>
              <a:t>Several models also identify a downtown location as important.  </a:t>
            </a:r>
            <a:endParaRPr/>
          </a:p>
          <a:p>
            <a:pPr indent="0" lvl="0" marL="0" rtl="0" algn="l">
              <a:spcBef>
                <a:spcPts val="1200"/>
              </a:spcBef>
              <a:spcAft>
                <a:spcPts val="0"/>
              </a:spcAft>
              <a:buNone/>
            </a:pPr>
            <a:r>
              <a:rPr lang="en"/>
              <a:t>Review scores are not important for any of the listed models.</a:t>
            </a:r>
            <a:endParaRPr/>
          </a:p>
          <a:p>
            <a:pPr indent="0" lvl="0" marL="0" rtl="0" algn="l">
              <a:spcBef>
                <a:spcPts val="1200"/>
              </a:spcBef>
              <a:spcAft>
                <a:spcPts val="1200"/>
              </a:spcAft>
              <a:buNone/>
            </a:pPr>
            <a:r>
              <a:t/>
            </a:r>
            <a:endParaRPr/>
          </a:p>
        </p:txBody>
      </p:sp>
      <p:graphicFrame>
        <p:nvGraphicFramePr>
          <p:cNvPr id="113" name="Google Shape;113;p21"/>
          <p:cNvGraphicFramePr/>
          <p:nvPr/>
        </p:nvGraphicFramePr>
        <p:xfrm>
          <a:off x="392200" y="1320888"/>
          <a:ext cx="3000000" cy="3000000"/>
        </p:xfrm>
        <a:graphic>
          <a:graphicData uri="http://schemas.openxmlformats.org/drawingml/2006/table">
            <a:tbl>
              <a:tblPr>
                <a:noFill/>
                <a:tableStyleId>{4E977EA7-E381-4FE7-B82C-DEBB27BB2164}</a:tableStyleId>
              </a:tblPr>
              <a:tblGrid>
                <a:gridCol w="1043275"/>
                <a:gridCol w="1043275"/>
                <a:gridCol w="1043275"/>
                <a:gridCol w="1043275"/>
                <a:gridCol w="1043275"/>
              </a:tblGrid>
              <a:tr h="475550">
                <a:tc>
                  <a:txBody>
                    <a:bodyPr/>
                    <a:lstStyle/>
                    <a:p>
                      <a:pPr indent="0" lvl="0" marL="0" rtl="0" algn="ctr">
                        <a:spcBef>
                          <a:spcPts val="0"/>
                        </a:spcBef>
                        <a:spcAft>
                          <a:spcPts val="0"/>
                        </a:spcAft>
                        <a:buNone/>
                      </a:pPr>
                      <a:r>
                        <a:rPr b="1" lang="en" sz="950">
                          <a:solidFill>
                            <a:srgbClr val="212121"/>
                          </a:solidFill>
                          <a:latin typeface="Roboto"/>
                          <a:ea typeface="Roboto"/>
                          <a:cs typeface="Roboto"/>
                          <a:sym typeface="Roboto"/>
                        </a:rPr>
                        <a:t>Linear Regression</a:t>
                      </a:r>
                      <a:endParaRPr sz="950">
                        <a:solidFill>
                          <a:srgbClr val="21212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sz="950">
                          <a:solidFill>
                            <a:srgbClr val="212121"/>
                          </a:solidFill>
                          <a:latin typeface="Roboto"/>
                          <a:ea typeface="Roboto"/>
                          <a:cs typeface="Roboto"/>
                          <a:sym typeface="Roboto"/>
                        </a:rPr>
                        <a:t>Lasso Regression</a:t>
                      </a:r>
                      <a:endParaRPr sz="950">
                        <a:solidFill>
                          <a:srgbClr val="21212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sz="950">
                          <a:solidFill>
                            <a:srgbClr val="212121"/>
                          </a:solidFill>
                          <a:latin typeface="Roboto"/>
                          <a:ea typeface="Roboto"/>
                          <a:cs typeface="Roboto"/>
                          <a:sym typeface="Roboto"/>
                        </a:rPr>
                        <a:t>Ridge Regression</a:t>
                      </a:r>
                      <a:endParaRPr sz="950">
                        <a:solidFill>
                          <a:srgbClr val="21212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sz="950">
                          <a:solidFill>
                            <a:srgbClr val="212121"/>
                          </a:solidFill>
                          <a:latin typeface="Roboto"/>
                          <a:ea typeface="Roboto"/>
                          <a:cs typeface="Roboto"/>
                          <a:sym typeface="Roboto"/>
                        </a:rPr>
                        <a:t>Random Forest</a:t>
                      </a:r>
                      <a:endParaRPr sz="950">
                        <a:solidFill>
                          <a:srgbClr val="21212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sz="950">
                          <a:solidFill>
                            <a:srgbClr val="212121"/>
                          </a:solidFill>
                          <a:latin typeface="Roboto"/>
                          <a:ea typeface="Roboto"/>
                          <a:cs typeface="Roboto"/>
                          <a:sym typeface="Roboto"/>
                        </a:rPr>
                        <a:t>XGBoost</a:t>
                      </a:r>
                      <a:endParaRPr sz="950">
                        <a:solidFill>
                          <a:srgbClr val="21212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solidFill>
                      <a:srgbClr val="CCCCCC"/>
                    </a:solidFill>
                  </a:tcPr>
                </a:tc>
              </a:tr>
              <a:tr h="434950">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bedrooms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bedrooms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bedrooms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bedrooms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bathrooms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r>
              <a:tr h="440750">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bathrooms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bathrooms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host_response_time_within an hour</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bathrooms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bedrooms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r>
              <a:tr h="588625">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neighbourhood_group_cleansed_Downtown</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cleaning_fee</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bathrooms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cleaning_fee</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cleaning_fee</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r>
              <a:tr h="588625">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cleaning_fee</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accommodates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host_response_time_within a few hours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availability_365</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neighbourhood_group_cleansed_Downtown</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r>
              <a:tr h="588625">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accommodates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neighbourhood_group_cleansed_Downtown</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host_response_time_within a day</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number_of_reviews</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b="1" lang="en" sz="850">
                          <a:solidFill>
                            <a:schemeClr val="dk1"/>
                          </a:solidFill>
                          <a:latin typeface="Roboto"/>
                          <a:ea typeface="Roboto"/>
                          <a:cs typeface="Roboto"/>
                          <a:sym typeface="Roboto"/>
                        </a:rPr>
                        <a:t>guests_included</a:t>
                      </a:r>
                      <a:endParaRPr b="1" sz="850">
                        <a:solidFill>
                          <a:schemeClr val="dk1"/>
                        </a:solidFill>
                        <a:latin typeface="Roboto"/>
                        <a:ea typeface="Roboto"/>
                        <a:cs typeface="Roboto"/>
                        <a:sym typeface="Roboto"/>
                      </a:endParaRPr>
                    </a:p>
                  </a:txBody>
                  <a:tcPr marT="63500" marB="63500" marR="63500" marL="63500">
                    <a:lnL cap="flat" cmpd="sng" w="12700">
                      <a:solidFill>
                        <a:srgbClr val="212121"/>
                      </a:solidFill>
                      <a:prstDash val="solid"/>
                      <a:round/>
                      <a:headEnd len="sm" w="sm" type="none"/>
                      <a:tailEnd len="sm" w="sm" type="none"/>
                    </a:lnL>
                    <a:lnR cap="flat" cmpd="sng" w="12700">
                      <a:solidFill>
                        <a:srgbClr val="212121"/>
                      </a:solidFill>
                      <a:prstDash val="solid"/>
                      <a:round/>
                      <a:headEnd len="sm" w="sm" type="none"/>
                      <a:tailEnd len="sm" w="sm" type="none"/>
                    </a:lnR>
                    <a:lnT cap="flat" cmpd="sng" w="12700">
                      <a:solidFill>
                        <a:srgbClr val="212121"/>
                      </a:solidFill>
                      <a:prstDash val="solid"/>
                      <a:round/>
                      <a:headEnd len="sm" w="sm" type="none"/>
                      <a:tailEnd len="sm" w="sm" type="none"/>
                    </a:lnT>
                    <a:lnB cap="flat" cmpd="sng" w="12700">
                      <a:solidFill>
                        <a:srgbClr val="21212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