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3" r:id="rId4"/>
    <p:sldId id="260" r:id="rId5"/>
    <p:sldId id="261" r:id="rId6"/>
    <p:sldId id="264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46" autoAdjust="0"/>
    <p:restoredTop sz="94660"/>
  </p:normalViewPr>
  <p:slideViewPr>
    <p:cSldViewPr>
      <p:cViewPr varScale="1">
        <p:scale>
          <a:sx n="86" d="100"/>
          <a:sy n="86" d="100"/>
        </p:scale>
        <p:origin x="189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4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3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6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0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2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8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8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8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8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06A4-9D39-4B68-A230-8BD50B9E1D3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2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>
            <a:off x="76200" y="140327"/>
            <a:ext cx="228600" cy="228600"/>
          </a:xfrm>
          <a:prstGeom prst="plus">
            <a:avLst>
              <a:gd name="adj" fmla="val 4131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118913" y="3124200"/>
            <a:ext cx="143174" cy="248009"/>
          </a:xfrm>
          <a:prstGeom prst="chevron">
            <a:avLst>
              <a:gd name="adj" fmla="val 71621"/>
            </a:avLst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1860" y="55856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Checking</a:t>
            </a:r>
            <a:endParaRPr lang="en-US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8688317" y="276648"/>
            <a:ext cx="303283" cy="350542"/>
            <a:chOff x="2052053" y="980009"/>
            <a:chExt cx="169333" cy="195719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Equal 78"/>
            <p:cNvSpPr/>
            <p:nvPr/>
          </p:nvSpPr>
          <p:spPr>
            <a:xfrm>
              <a:off x="2052053" y="980009"/>
              <a:ext cx="169333" cy="152400"/>
            </a:xfrm>
            <a:prstGeom prst="mathEqual">
              <a:avLst>
                <a:gd name="adj1" fmla="val 13103"/>
                <a:gd name="adj2" fmla="val 190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Equal 79"/>
            <p:cNvSpPr/>
            <p:nvPr/>
          </p:nvSpPr>
          <p:spPr>
            <a:xfrm>
              <a:off x="2052053" y="1023328"/>
              <a:ext cx="169333" cy="152400"/>
            </a:xfrm>
            <a:prstGeom prst="mathEqual">
              <a:avLst>
                <a:gd name="adj1" fmla="val 13103"/>
                <a:gd name="adj2" fmla="val 190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9600" y="690564"/>
            <a:ext cx="8382000" cy="6015036"/>
            <a:chOff x="2743200" y="690564"/>
            <a:chExt cx="5952306" cy="6015036"/>
          </a:xfrm>
        </p:grpSpPr>
        <p:sp>
          <p:nvSpPr>
            <p:cNvPr id="74" name="Rectangle 73"/>
            <p:cNvSpPr/>
            <p:nvPr/>
          </p:nvSpPr>
          <p:spPr>
            <a:xfrm>
              <a:off x="2743200" y="690564"/>
              <a:ext cx="5943600" cy="2871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857500" y="701632"/>
              <a:ext cx="5524500" cy="261613"/>
              <a:chOff x="2857500" y="1350387"/>
              <a:chExt cx="5524500" cy="261613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2971800" y="1350390"/>
                <a:ext cx="8382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Date</a:t>
                </a:r>
                <a:endParaRPr lang="en-US" sz="11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24376" y="1350390"/>
                <a:ext cx="173822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Description</a:t>
                </a:r>
                <a:endParaRPr lang="en-US" sz="1100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638800" y="1350389"/>
                <a:ext cx="1066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Category</a:t>
                </a:r>
                <a:endParaRPr lang="en-US" sz="11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781800" y="1350388"/>
                <a:ext cx="762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Amount</a:t>
                </a:r>
                <a:endParaRPr lang="en-US" sz="11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620000" y="1350387"/>
                <a:ext cx="762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Balance</a:t>
                </a:r>
                <a:endParaRPr lang="en-US" sz="1100" b="1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857500" y="1435400"/>
                <a:ext cx="76200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751906" y="987070"/>
              <a:ext cx="5943600" cy="246224"/>
              <a:chOff x="2743200" y="1216385"/>
              <a:chExt cx="5943600" cy="24622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4" name="Straight Connector 93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2751906" y="1248792"/>
              <a:ext cx="5943600" cy="246224"/>
              <a:chOff x="2743200" y="1216385"/>
              <a:chExt cx="5943600" cy="246224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99" name="TextBox 98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8" name="Straight Connector 97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/>
            <p:cNvSpPr/>
            <p:nvPr/>
          </p:nvSpPr>
          <p:spPr>
            <a:xfrm>
              <a:off x="2743200" y="690564"/>
              <a:ext cx="5943600" cy="6015036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2751906" y="1498130"/>
              <a:ext cx="5943600" cy="246224"/>
              <a:chOff x="2743200" y="1216385"/>
              <a:chExt cx="5943600" cy="246224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8" name="Straight Connector 107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/>
            <p:cNvGrpSpPr/>
            <p:nvPr/>
          </p:nvGrpSpPr>
          <p:grpSpPr>
            <a:xfrm>
              <a:off x="2751906" y="1759852"/>
              <a:ext cx="5943600" cy="246224"/>
              <a:chOff x="2743200" y="1216385"/>
              <a:chExt cx="5943600" cy="246224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18" name="TextBox 117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7" name="Straight Connector 116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750389" y="2006073"/>
              <a:ext cx="5943600" cy="246224"/>
              <a:chOff x="2743200" y="1216385"/>
              <a:chExt cx="5943600" cy="246224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27" name="TextBox 126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6" name="Straight Connector 125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2750389" y="2267795"/>
              <a:ext cx="5943600" cy="246224"/>
              <a:chOff x="2743200" y="1216385"/>
              <a:chExt cx="5943600" cy="246224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36" name="TextBox 135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5" name="Straight Connector 134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2750389" y="2517133"/>
              <a:ext cx="5943600" cy="246224"/>
              <a:chOff x="2743200" y="1216385"/>
              <a:chExt cx="5943600" cy="246224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45" name="TextBox 144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4" name="Straight Connector 143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2750389" y="2778855"/>
              <a:ext cx="5943600" cy="246224"/>
              <a:chOff x="2743200" y="1216385"/>
              <a:chExt cx="5943600" cy="246224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54" name="TextBox 153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3" name="Straight Connector 152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Group 104"/>
          <p:cNvGrpSpPr/>
          <p:nvPr/>
        </p:nvGrpSpPr>
        <p:grpSpPr>
          <a:xfrm>
            <a:off x="106367" y="486866"/>
            <a:ext cx="201658" cy="196683"/>
            <a:chOff x="1897548" y="533400"/>
            <a:chExt cx="201658" cy="196683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60" name="Straight Connector 159"/>
            <p:cNvCxnSpPr/>
            <p:nvPr/>
          </p:nvCxnSpPr>
          <p:spPr>
            <a:xfrm>
              <a:off x="1905000" y="533400"/>
              <a:ext cx="0" cy="196683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1897548" y="730083"/>
              <a:ext cx="197288" cy="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ight Arrow 161"/>
            <p:cNvSpPr/>
            <p:nvPr/>
          </p:nvSpPr>
          <p:spPr>
            <a:xfrm rot="18900000">
              <a:off x="1948098" y="540130"/>
              <a:ext cx="151108" cy="136889"/>
            </a:xfrm>
            <a:prstGeom prst="rightArrow">
              <a:avLst>
                <a:gd name="adj1" fmla="val 33468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90896" y="849310"/>
            <a:ext cx="225027" cy="160767"/>
            <a:chOff x="125020" y="766958"/>
            <a:chExt cx="191488" cy="136806"/>
          </a:xfrm>
        </p:grpSpPr>
        <p:sp>
          <p:nvSpPr>
            <p:cNvPr id="164" name="Striped Right Arrow 163"/>
            <p:cNvSpPr/>
            <p:nvPr/>
          </p:nvSpPr>
          <p:spPr>
            <a:xfrm flipV="1">
              <a:off x="205011" y="766958"/>
              <a:ext cx="111497" cy="93588"/>
            </a:xfrm>
            <a:prstGeom prst="stripedRightArrow">
              <a:avLst>
                <a:gd name="adj1" fmla="val 53827"/>
                <a:gd name="adj2" fmla="val 5400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Striped Right Arrow 164"/>
            <p:cNvSpPr/>
            <p:nvPr/>
          </p:nvSpPr>
          <p:spPr>
            <a:xfrm rot="10800000" flipV="1">
              <a:off x="125020" y="810176"/>
              <a:ext cx="111497" cy="93588"/>
            </a:xfrm>
            <a:prstGeom prst="stripedRightArrow">
              <a:avLst>
                <a:gd name="adj1" fmla="val 53827"/>
                <a:gd name="adj2" fmla="val 5400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447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4384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>
            <a:off x="76200" y="140327"/>
            <a:ext cx="228600" cy="228600"/>
          </a:xfrm>
          <a:prstGeom prst="plus">
            <a:avLst>
              <a:gd name="adj" fmla="val 4131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36517" y="144387"/>
            <a:ext cx="1752602" cy="221680"/>
            <a:chOff x="6982698" y="243652"/>
            <a:chExt cx="1999763" cy="221680"/>
          </a:xfrm>
        </p:grpSpPr>
        <p:sp>
          <p:nvSpPr>
            <p:cNvPr id="3" name="Rounded Rectangle 2"/>
            <p:cNvSpPr/>
            <p:nvPr/>
          </p:nvSpPr>
          <p:spPr>
            <a:xfrm>
              <a:off x="6982698" y="243652"/>
              <a:ext cx="1999763" cy="221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Search Expenses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769033" y="297127"/>
              <a:ext cx="78304" cy="122072"/>
              <a:chOff x="71437" y="990601"/>
              <a:chExt cx="157897" cy="246154"/>
            </a:xfrm>
          </p:grpSpPr>
          <p:sp>
            <p:nvSpPr>
              <p:cNvPr id="11" name="Rectangle 10"/>
              <p:cNvSpPr/>
              <p:nvPr/>
            </p:nvSpPr>
            <p:spPr>
              <a:xfrm rot="2700000">
                <a:off x="96746" y="1104167"/>
                <a:ext cx="228600" cy="3657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71437" y="990601"/>
                <a:ext cx="157164" cy="15716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Chevron 12"/>
          <p:cNvSpPr/>
          <p:nvPr/>
        </p:nvSpPr>
        <p:spPr>
          <a:xfrm rot="10800000">
            <a:off x="118913" y="3124200"/>
            <a:ext cx="143174" cy="248009"/>
          </a:xfrm>
          <a:prstGeom prst="chevron">
            <a:avLst>
              <a:gd name="adj" fmla="val 71621"/>
            </a:avLst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43200" y="117635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Savings</a:t>
            </a:r>
            <a:endParaRPr lang="en-US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2743200" y="538208"/>
            <a:ext cx="6248400" cy="6167391"/>
            <a:chOff x="2743200" y="690563"/>
            <a:chExt cx="5952306" cy="6167391"/>
          </a:xfrm>
        </p:grpSpPr>
        <p:sp>
          <p:nvSpPr>
            <p:cNvPr id="6" name="Rectangle 5"/>
            <p:cNvSpPr/>
            <p:nvPr/>
          </p:nvSpPr>
          <p:spPr>
            <a:xfrm>
              <a:off x="2743200" y="690563"/>
              <a:ext cx="5943600" cy="61673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743200" y="690564"/>
              <a:ext cx="5943600" cy="2871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857500" y="701632"/>
              <a:ext cx="5524500" cy="261613"/>
              <a:chOff x="2857500" y="1350387"/>
              <a:chExt cx="5524500" cy="261613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2971800" y="1350390"/>
                <a:ext cx="8382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Date</a:t>
                </a:r>
                <a:endParaRPr lang="en-US" sz="11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24376" y="1350390"/>
                <a:ext cx="173822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Description</a:t>
                </a:r>
                <a:endParaRPr lang="en-US" sz="1100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638800" y="1350389"/>
                <a:ext cx="1066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Category</a:t>
                </a:r>
                <a:endParaRPr lang="en-US" sz="11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781800" y="1350388"/>
                <a:ext cx="762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Amount</a:t>
                </a:r>
                <a:endParaRPr lang="en-US" sz="11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620000" y="1350387"/>
                <a:ext cx="762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Balance</a:t>
                </a:r>
                <a:endParaRPr lang="en-US" sz="1100" b="1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857500" y="1435400"/>
                <a:ext cx="76200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751906" y="987070"/>
              <a:ext cx="5943600" cy="246224"/>
              <a:chOff x="2743200" y="1216385"/>
              <a:chExt cx="5943600" cy="24622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4" name="Straight Connector 93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2751906" y="1248792"/>
              <a:ext cx="5943600" cy="246224"/>
              <a:chOff x="2743200" y="1216385"/>
              <a:chExt cx="5943600" cy="246224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99" name="TextBox 98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8" name="Straight Connector 97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>
              <a:off x="2751906" y="1498130"/>
              <a:ext cx="5943600" cy="246224"/>
              <a:chOff x="2743200" y="1216385"/>
              <a:chExt cx="5943600" cy="246224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8" name="Straight Connector 107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/>
            <p:cNvGrpSpPr/>
            <p:nvPr/>
          </p:nvGrpSpPr>
          <p:grpSpPr>
            <a:xfrm>
              <a:off x="2751906" y="1759852"/>
              <a:ext cx="5943600" cy="246224"/>
              <a:chOff x="2743200" y="1216385"/>
              <a:chExt cx="5943600" cy="246224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18" name="TextBox 117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7" name="Straight Connector 116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750389" y="2006073"/>
              <a:ext cx="5943600" cy="246224"/>
              <a:chOff x="2743200" y="1216385"/>
              <a:chExt cx="5943600" cy="246224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27" name="TextBox 126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6" name="Straight Connector 125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2750389" y="2267795"/>
              <a:ext cx="5943600" cy="246224"/>
              <a:chOff x="2743200" y="1216385"/>
              <a:chExt cx="5943600" cy="246224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36" name="TextBox 135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5" name="Straight Connector 134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2750389" y="2517133"/>
              <a:ext cx="5943600" cy="246224"/>
              <a:chOff x="2743200" y="1216385"/>
              <a:chExt cx="5943600" cy="246224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45" name="TextBox 144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4" name="Straight Connector 143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2750389" y="2778855"/>
              <a:ext cx="5943600" cy="246224"/>
              <a:chOff x="2743200" y="1216385"/>
              <a:chExt cx="5943600" cy="246224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54" name="TextBox 153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3" name="Straight Connector 152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tangle 3"/>
          <p:cNvSpPr/>
          <p:nvPr/>
        </p:nvSpPr>
        <p:spPr>
          <a:xfrm>
            <a:off x="536521" y="500109"/>
            <a:ext cx="1752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Accounts</a:t>
            </a:r>
            <a:endParaRPr lang="en-US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6521" y="728709"/>
            <a:ext cx="1752600" cy="1825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14236" y="1412380"/>
            <a:ext cx="1755111" cy="230832"/>
            <a:chOff x="536521" y="1922621"/>
            <a:chExt cx="1752600" cy="230832"/>
          </a:xfrm>
        </p:grpSpPr>
        <p:sp>
          <p:nvSpPr>
            <p:cNvPr id="34" name="TextBox 33"/>
            <p:cNvSpPr txBox="1"/>
            <p:nvPr/>
          </p:nvSpPr>
          <p:spPr>
            <a:xfrm>
              <a:off x="536521" y="1922621"/>
              <a:ext cx="876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Checking</a:t>
              </a:r>
              <a:endParaRPr 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12823" y="1922621"/>
              <a:ext cx="876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/>
                <a:t>$9020.20</a:t>
              </a:r>
              <a:endParaRPr lang="en-US" sz="9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923426" y="538209"/>
            <a:ext cx="303264" cy="152400"/>
            <a:chOff x="1831920" y="958349"/>
            <a:chExt cx="389466" cy="195719"/>
          </a:xfrm>
        </p:grpSpPr>
        <p:sp>
          <p:nvSpPr>
            <p:cNvPr id="15" name="Cross 14"/>
            <p:cNvSpPr/>
            <p:nvPr/>
          </p:nvSpPr>
          <p:spPr>
            <a:xfrm>
              <a:off x="1831920" y="980009"/>
              <a:ext cx="152400" cy="152400"/>
            </a:xfrm>
            <a:prstGeom prst="plus">
              <a:avLst>
                <a:gd name="adj" fmla="val 4236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052053" y="958349"/>
              <a:ext cx="169333" cy="195719"/>
              <a:chOff x="2052053" y="980009"/>
              <a:chExt cx="169333" cy="1957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Equal 15"/>
              <p:cNvSpPr/>
              <p:nvPr/>
            </p:nvSpPr>
            <p:spPr>
              <a:xfrm>
                <a:off x="2052053" y="980009"/>
                <a:ext cx="169333" cy="152400"/>
              </a:xfrm>
              <a:prstGeom prst="mathEqual">
                <a:avLst>
                  <a:gd name="adj1" fmla="val 13103"/>
                  <a:gd name="adj2" fmla="val 1905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Equal 42"/>
              <p:cNvSpPr/>
              <p:nvPr/>
            </p:nvSpPr>
            <p:spPr>
              <a:xfrm>
                <a:off x="2052053" y="1023328"/>
                <a:ext cx="169333" cy="152400"/>
              </a:xfrm>
              <a:prstGeom prst="mathEqual">
                <a:avLst>
                  <a:gd name="adj1" fmla="val 13103"/>
                  <a:gd name="adj2" fmla="val 1905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3" name="Rectangle 72"/>
          <p:cNvSpPr/>
          <p:nvPr/>
        </p:nvSpPr>
        <p:spPr>
          <a:xfrm>
            <a:off x="536519" y="728709"/>
            <a:ext cx="1752602" cy="24516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                             Balance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537976" y="1187867"/>
            <a:ext cx="1751143" cy="2412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14233" y="974820"/>
            <a:ext cx="1774886" cy="230832"/>
            <a:chOff x="536521" y="1922621"/>
            <a:chExt cx="17526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536521" y="1922621"/>
              <a:ext cx="876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Checking</a:t>
              </a:r>
              <a:endParaRPr lang="en-US" sz="9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12823" y="1922621"/>
              <a:ext cx="876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/>
                <a:t>$99999.99 </a:t>
              </a:r>
              <a:endParaRPr lang="en-US" sz="900" dirty="0"/>
            </a:p>
          </p:txBody>
        </p:sp>
      </p:grpSp>
      <p:sp>
        <p:nvSpPr>
          <p:cNvPr id="162" name="Pentagon 161"/>
          <p:cNvSpPr>
            <a:spLocks noChangeAspect="1"/>
          </p:cNvSpPr>
          <p:nvPr/>
        </p:nvSpPr>
        <p:spPr>
          <a:xfrm rot="8100000" flipV="1">
            <a:off x="2124854" y="1297326"/>
            <a:ext cx="119327" cy="24688"/>
          </a:xfrm>
          <a:prstGeom prst="homePlate">
            <a:avLst>
              <a:gd name="adj" fmla="val 89232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16622" y="2732432"/>
            <a:ext cx="1772499" cy="3973168"/>
            <a:chOff x="516622" y="2977792"/>
            <a:chExt cx="1772499" cy="3973168"/>
          </a:xfrm>
        </p:grpSpPr>
        <p:grpSp>
          <p:nvGrpSpPr>
            <p:cNvPr id="20" name="Group 19"/>
            <p:cNvGrpSpPr/>
            <p:nvPr/>
          </p:nvGrpSpPr>
          <p:grpSpPr>
            <a:xfrm>
              <a:off x="536519" y="2977792"/>
              <a:ext cx="1752600" cy="3973168"/>
              <a:chOff x="536521" y="1542449"/>
              <a:chExt cx="1752600" cy="369568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36521" y="1542449"/>
                <a:ext cx="1752600" cy="228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Categories</a:t>
                </a:r>
                <a:endParaRPr lang="en-US" sz="12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36521" y="1771048"/>
                <a:ext cx="1752600" cy="34670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30878" y="3024474"/>
              <a:ext cx="303264" cy="152400"/>
              <a:chOff x="1831920" y="958349"/>
              <a:chExt cx="389466" cy="195719"/>
            </a:xfrm>
          </p:grpSpPr>
          <p:sp>
            <p:nvSpPr>
              <p:cNvPr id="82" name="Cross 81"/>
              <p:cNvSpPr/>
              <p:nvPr/>
            </p:nvSpPr>
            <p:spPr>
              <a:xfrm>
                <a:off x="1831920" y="980009"/>
                <a:ext cx="152400" cy="152400"/>
              </a:xfrm>
              <a:prstGeom prst="plus">
                <a:avLst>
                  <a:gd name="adj" fmla="val 4236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052053" y="958349"/>
                <a:ext cx="169333" cy="195719"/>
                <a:chOff x="2052053" y="980009"/>
                <a:chExt cx="169333" cy="19571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4" name="Equal 83"/>
                <p:cNvSpPr/>
                <p:nvPr/>
              </p:nvSpPr>
              <p:spPr>
                <a:xfrm>
                  <a:off x="2052053" y="980009"/>
                  <a:ext cx="169333" cy="152400"/>
                </a:xfrm>
                <a:prstGeom prst="mathEqual">
                  <a:avLst>
                    <a:gd name="adj1" fmla="val 13103"/>
                    <a:gd name="adj2" fmla="val 190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Equal 84"/>
                <p:cNvSpPr/>
                <p:nvPr/>
              </p:nvSpPr>
              <p:spPr>
                <a:xfrm>
                  <a:off x="2052053" y="1023328"/>
                  <a:ext cx="169333" cy="152400"/>
                </a:xfrm>
                <a:prstGeom prst="mathEqual">
                  <a:avLst>
                    <a:gd name="adj1" fmla="val 13103"/>
                    <a:gd name="adj2" fmla="val 190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1" name="Rectangle 160"/>
            <p:cNvSpPr/>
            <p:nvPr/>
          </p:nvSpPr>
          <p:spPr>
            <a:xfrm>
              <a:off x="536519" y="3234278"/>
              <a:ext cx="1752602" cy="2451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Name                              Budget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6517" y="3479447"/>
              <a:ext cx="1752602" cy="5443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27380" y="3486615"/>
              <a:ext cx="1741841" cy="539812"/>
              <a:chOff x="527380" y="3486615"/>
              <a:chExt cx="1640835" cy="539812"/>
            </a:xfrm>
          </p:grpSpPr>
          <p:sp>
            <p:nvSpPr>
              <p:cNvPr id="163" name="TextBox 162"/>
              <p:cNvSpPr txBox="1"/>
              <p:nvPr/>
            </p:nvSpPr>
            <p:spPr>
              <a:xfrm>
                <a:off x="527380" y="3486615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Groceries</a:t>
                </a:r>
                <a:endParaRPr lang="en-US" sz="900" dirty="0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143000" y="3486615"/>
                <a:ext cx="93018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$200</a:t>
                </a:r>
                <a:endParaRPr lang="en-US" sz="900" dirty="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660732" y="3664278"/>
                <a:ext cx="10918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 smtClean="0"/>
                  <a:t>Feb, 2018:</a:t>
                </a:r>
                <a:endParaRPr lang="en-US" sz="800" i="1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1444648" y="3664160"/>
                <a:ext cx="7235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00" i="1" dirty="0" smtClean="0"/>
                  <a:t>(100%) $200</a:t>
                </a:r>
                <a:endParaRPr lang="en-US" sz="700" i="1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660733" y="3810983"/>
                <a:ext cx="109186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 smtClean="0"/>
                  <a:t>Jan, 2018:</a:t>
                </a:r>
                <a:endParaRPr lang="en-US" sz="800" i="1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1444648" y="3810865"/>
                <a:ext cx="7235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00" i="1" dirty="0" smtClean="0"/>
                  <a:t>(75%) $150</a:t>
                </a:r>
                <a:endParaRPr lang="en-US" sz="700" i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16622" y="4001873"/>
              <a:ext cx="1752600" cy="230832"/>
              <a:chOff x="516622" y="4233221"/>
              <a:chExt cx="1752600" cy="230832"/>
            </a:xfrm>
          </p:grpSpPr>
          <p:sp>
            <p:nvSpPr>
              <p:cNvPr id="174" name="TextBox 173"/>
              <p:cNvSpPr txBox="1"/>
              <p:nvPr/>
            </p:nvSpPr>
            <p:spPr>
              <a:xfrm>
                <a:off x="516622" y="42332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Groceries</a:t>
                </a:r>
                <a:endParaRPr lang="en-US" sz="900" dirty="0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1132242" y="4233221"/>
                <a:ext cx="11369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$200</a:t>
                </a:r>
                <a:endParaRPr lang="en-US" sz="900" dirty="0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519030" y="4180572"/>
              <a:ext cx="1752600" cy="230832"/>
              <a:chOff x="516622" y="4233221"/>
              <a:chExt cx="1752600" cy="230832"/>
            </a:xfrm>
          </p:grpSpPr>
          <p:sp>
            <p:nvSpPr>
              <p:cNvPr id="177" name="TextBox 176"/>
              <p:cNvSpPr txBox="1"/>
              <p:nvPr/>
            </p:nvSpPr>
            <p:spPr>
              <a:xfrm>
                <a:off x="516622" y="42332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Groceries</a:t>
                </a:r>
                <a:endParaRPr lang="en-US" sz="900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1132242" y="4233221"/>
                <a:ext cx="11369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$200</a:t>
                </a:r>
                <a:endParaRPr lang="en-US" sz="900" dirty="0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521438" y="4349932"/>
              <a:ext cx="1752600" cy="230832"/>
              <a:chOff x="516622" y="4233221"/>
              <a:chExt cx="1752600" cy="230832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516622" y="42332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Groceries</a:t>
                </a:r>
                <a:endParaRPr lang="en-US" sz="900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132242" y="4233221"/>
                <a:ext cx="11369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$200</a:t>
                </a:r>
                <a:endParaRPr lang="en-US" sz="900" dirty="0"/>
              </a:p>
            </p:txBody>
          </p:sp>
        </p:grpSp>
        <p:sp>
          <p:nvSpPr>
            <p:cNvPr id="166" name="Pentagon 165"/>
            <p:cNvSpPr>
              <a:spLocks noChangeAspect="1"/>
            </p:cNvSpPr>
            <p:nvPr/>
          </p:nvSpPr>
          <p:spPr>
            <a:xfrm rot="8100000" flipV="1">
              <a:off x="2123562" y="3596594"/>
              <a:ext cx="119327" cy="24688"/>
            </a:xfrm>
            <a:prstGeom prst="homePlate">
              <a:avLst>
                <a:gd name="adj" fmla="val 89232"/>
              </a:avLst>
            </a:prstGeom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6367" y="486866"/>
            <a:ext cx="201658" cy="196683"/>
            <a:chOff x="1897548" y="533400"/>
            <a:chExt cx="201658" cy="196683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6" name="Straight Connector 25"/>
            <p:cNvCxnSpPr/>
            <p:nvPr/>
          </p:nvCxnSpPr>
          <p:spPr>
            <a:xfrm>
              <a:off x="1905000" y="533400"/>
              <a:ext cx="0" cy="196683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1897548" y="730083"/>
              <a:ext cx="197288" cy="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ight Arrow 41"/>
            <p:cNvSpPr/>
            <p:nvPr/>
          </p:nvSpPr>
          <p:spPr>
            <a:xfrm rot="18900000">
              <a:off x="1948098" y="540130"/>
              <a:ext cx="151108" cy="136889"/>
            </a:xfrm>
            <a:prstGeom prst="rightArrow">
              <a:avLst>
                <a:gd name="adj1" fmla="val 33468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0896" y="849310"/>
            <a:ext cx="225027" cy="160767"/>
            <a:chOff x="125020" y="766958"/>
            <a:chExt cx="191488" cy="136806"/>
          </a:xfrm>
        </p:grpSpPr>
        <p:sp>
          <p:nvSpPr>
            <p:cNvPr id="52" name="Striped Right Arrow 51"/>
            <p:cNvSpPr/>
            <p:nvPr/>
          </p:nvSpPr>
          <p:spPr>
            <a:xfrm flipV="1">
              <a:off x="205011" y="766958"/>
              <a:ext cx="111497" cy="93588"/>
            </a:xfrm>
            <a:prstGeom prst="stripedRightArrow">
              <a:avLst>
                <a:gd name="adj1" fmla="val 53827"/>
                <a:gd name="adj2" fmla="val 5400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Striped Right Arrow 181"/>
            <p:cNvSpPr/>
            <p:nvPr/>
          </p:nvSpPr>
          <p:spPr>
            <a:xfrm rot="10800000" flipV="1">
              <a:off x="125020" y="810176"/>
              <a:ext cx="111497" cy="93588"/>
            </a:xfrm>
            <a:prstGeom prst="stripedRightArrow">
              <a:avLst>
                <a:gd name="adj1" fmla="val 53827"/>
                <a:gd name="adj2" fmla="val 5400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6781800" y="213093"/>
            <a:ext cx="2200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</a:t>
            </a:r>
            <a:endParaRPr lang="en-US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4110" y="1193567"/>
            <a:ext cx="1654227" cy="249133"/>
            <a:chOff x="536521" y="1922621"/>
            <a:chExt cx="1651860" cy="230832"/>
          </a:xfrm>
        </p:grpSpPr>
        <p:sp>
          <p:nvSpPr>
            <p:cNvPr id="31" name="TextBox 30"/>
            <p:cNvSpPr txBox="1"/>
            <p:nvPr/>
          </p:nvSpPr>
          <p:spPr>
            <a:xfrm>
              <a:off x="536521" y="1922621"/>
              <a:ext cx="876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Savings</a:t>
              </a:r>
              <a:endParaRPr 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12823" y="1922621"/>
              <a:ext cx="775558" cy="21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/>
                <a:t>$100.40</a:t>
              </a:r>
              <a:endParaRPr lang="en-US" sz="900" dirty="0"/>
            </a:p>
          </p:txBody>
        </p:sp>
      </p:grpSp>
      <p:sp>
        <p:nvSpPr>
          <p:cNvPr id="25" name="Circular Arrow 24"/>
          <p:cNvSpPr/>
          <p:nvPr/>
        </p:nvSpPr>
        <p:spPr>
          <a:xfrm>
            <a:off x="69789" y="1104967"/>
            <a:ext cx="252749" cy="255620"/>
          </a:xfrm>
          <a:prstGeom prst="circularArrow">
            <a:avLst>
              <a:gd name="adj1" fmla="val 16870"/>
              <a:gd name="adj2" fmla="val 1856407"/>
              <a:gd name="adj3" fmla="val 8484462"/>
              <a:gd name="adj4" fmla="val 10800000"/>
              <a:gd name="adj5" fmla="val 1992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4384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>
            <a:off x="76200" y="140327"/>
            <a:ext cx="228600" cy="228600"/>
          </a:xfrm>
          <a:prstGeom prst="plus">
            <a:avLst>
              <a:gd name="adj" fmla="val 4131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36517" y="144387"/>
            <a:ext cx="1752602" cy="221680"/>
            <a:chOff x="6982698" y="243652"/>
            <a:chExt cx="1999763" cy="221680"/>
          </a:xfrm>
        </p:grpSpPr>
        <p:sp>
          <p:nvSpPr>
            <p:cNvPr id="3" name="Rounded Rectangle 2"/>
            <p:cNvSpPr/>
            <p:nvPr/>
          </p:nvSpPr>
          <p:spPr>
            <a:xfrm>
              <a:off x="6982698" y="243652"/>
              <a:ext cx="1999763" cy="221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Search Expenses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769033" y="297127"/>
              <a:ext cx="78304" cy="122072"/>
              <a:chOff x="71437" y="990601"/>
              <a:chExt cx="157897" cy="246154"/>
            </a:xfrm>
          </p:grpSpPr>
          <p:sp>
            <p:nvSpPr>
              <p:cNvPr id="11" name="Rectangle 10"/>
              <p:cNvSpPr/>
              <p:nvPr/>
            </p:nvSpPr>
            <p:spPr>
              <a:xfrm rot="2700000">
                <a:off x="96746" y="1104167"/>
                <a:ext cx="228600" cy="3657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71437" y="990601"/>
                <a:ext cx="157164" cy="15716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Chevron 12"/>
          <p:cNvSpPr/>
          <p:nvPr/>
        </p:nvSpPr>
        <p:spPr>
          <a:xfrm rot="10800000">
            <a:off x="118913" y="3124200"/>
            <a:ext cx="143174" cy="248009"/>
          </a:xfrm>
          <a:prstGeom prst="chevron">
            <a:avLst>
              <a:gd name="adj" fmla="val 71621"/>
            </a:avLst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43200" y="117635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 Name</a:t>
            </a:r>
            <a:endParaRPr lang="en-US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2743200" y="538208"/>
            <a:ext cx="6248400" cy="6167391"/>
            <a:chOff x="2743200" y="690563"/>
            <a:chExt cx="5952306" cy="6167391"/>
          </a:xfrm>
        </p:grpSpPr>
        <p:sp>
          <p:nvSpPr>
            <p:cNvPr id="6" name="Rectangle 5"/>
            <p:cNvSpPr/>
            <p:nvPr/>
          </p:nvSpPr>
          <p:spPr>
            <a:xfrm>
              <a:off x="2743200" y="690563"/>
              <a:ext cx="5943600" cy="61673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743200" y="690564"/>
              <a:ext cx="5943600" cy="2871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857500" y="701632"/>
              <a:ext cx="5524500" cy="261613"/>
              <a:chOff x="2857500" y="1350387"/>
              <a:chExt cx="5524500" cy="261613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2971800" y="1350390"/>
                <a:ext cx="8382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Date</a:t>
                </a:r>
                <a:endParaRPr lang="en-US" sz="11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24376" y="1350390"/>
                <a:ext cx="173822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Description</a:t>
                </a:r>
                <a:endParaRPr lang="en-US" sz="1100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638800" y="1350389"/>
                <a:ext cx="1066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Category</a:t>
                </a:r>
                <a:endParaRPr lang="en-US" sz="11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781800" y="1350388"/>
                <a:ext cx="762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Amount</a:t>
                </a:r>
                <a:endParaRPr lang="en-US" sz="11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620000" y="1350387"/>
                <a:ext cx="762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Balance</a:t>
                </a:r>
                <a:endParaRPr lang="en-US" sz="1100" b="1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857500" y="1435400"/>
                <a:ext cx="76200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751906" y="987070"/>
              <a:ext cx="5943600" cy="246224"/>
              <a:chOff x="2743200" y="1216385"/>
              <a:chExt cx="5943600" cy="24622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4" name="Straight Connector 93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2751906" y="1248792"/>
              <a:ext cx="5943600" cy="246224"/>
              <a:chOff x="2743200" y="1216385"/>
              <a:chExt cx="5943600" cy="246224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99" name="TextBox 98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8" name="Straight Connector 97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>
              <a:off x="2751906" y="1498130"/>
              <a:ext cx="5943600" cy="246224"/>
              <a:chOff x="2743200" y="1216385"/>
              <a:chExt cx="5943600" cy="246224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8" name="Straight Connector 107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/>
            <p:cNvGrpSpPr/>
            <p:nvPr/>
          </p:nvGrpSpPr>
          <p:grpSpPr>
            <a:xfrm>
              <a:off x="2751906" y="1759852"/>
              <a:ext cx="5943600" cy="246224"/>
              <a:chOff x="2743200" y="1216385"/>
              <a:chExt cx="5943600" cy="246224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18" name="TextBox 117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7" name="Straight Connector 116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750389" y="2006073"/>
              <a:ext cx="5943600" cy="246224"/>
              <a:chOff x="2743200" y="1216385"/>
              <a:chExt cx="5943600" cy="246224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27" name="TextBox 126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6" name="Straight Connector 125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2750389" y="2267795"/>
              <a:ext cx="5943600" cy="246224"/>
              <a:chOff x="2743200" y="1216385"/>
              <a:chExt cx="5943600" cy="246224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36" name="TextBox 135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5" name="Straight Connector 134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2750389" y="2517133"/>
              <a:ext cx="5943600" cy="246224"/>
              <a:chOff x="2743200" y="1216385"/>
              <a:chExt cx="5943600" cy="246224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45" name="TextBox 144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4" name="Straight Connector 143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2750389" y="2778855"/>
              <a:ext cx="5943600" cy="246224"/>
              <a:chOff x="2743200" y="1216385"/>
              <a:chExt cx="5943600" cy="246224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54" name="TextBox 153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3" name="Straight Connector 152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tangle 3"/>
          <p:cNvSpPr/>
          <p:nvPr/>
        </p:nvSpPr>
        <p:spPr>
          <a:xfrm>
            <a:off x="536521" y="500109"/>
            <a:ext cx="1752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Accounts</a:t>
            </a:r>
            <a:endParaRPr lang="en-US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6521" y="728709"/>
            <a:ext cx="1752600" cy="1825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14236" y="1412380"/>
            <a:ext cx="1755111" cy="230832"/>
            <a:chOff x="536521" y="1922621"/>
            <a:chExt cx="1752600" cy="230832"/>
          </a:xfrm>
        </p:grpSpPr>
        <p:sp>
          <p:nvSpPr>
            <p:cNvPr id="34" name="TextBox 33"/>
            <p:cNvSpPr txBox="1"/>
            <p:nvPr/>
          </p:nvSpPr>
          <p:spPr>
            <a:xfrm>
              <a:off x="536521" y="1922621"/>
              <a:ext cx="876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Checking</a:t>
              </a:r>
              <a:endParaRPr 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12823" y="1922621"/>
              <a:ext cx="876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/>
                <a:t>$9020.20</a:t>
              </a:r>
              <a:endParaRPr lang="en-US" sz="9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923426" y="538209"/>
            <a:ext cx="303264" cy="152400"/>
            <a:chOff x="1831920" y="958349"/>
            <a:chExt cx="389466" cy="195719"/>
          </a:xfrm>
        </p:grpSpPr>
        <p:sp>
          <p:nvSpPr>
            <p:cNvPr id="15" name="Cross 14"/>
            <p:cNvSpPr/>
            <p:nvPr/>
          </p:nvSpPr>
          <p:spPr>
            <a:xfrm>
              <a:off x="1831920" y="980009"/>
              <a:ext cx="152400" cy="152400"/>
            </a:xfrm>
            <a:prstGeom prst="plus">
              <a:avLst>
                <a:gd name="adj" fmla="val 4236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052053" y="958349"/>
              <a:ext cx="169333" cy="195719"/>
              <a:chOff x="2052053" y="980009"/>
              <a:chExt cx="169333" cy="1957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Equal 15"/>
              <p:cNvSpPr/>
              <p:nvPr/>
            </p:nvSpPr>
            <p:spPr>
              <a:xfrm>
                <a:off x="2052053" y="980009"/>
                <a:ext cx="169333" cy="152400"/>
              </a:xfrm>
              <a:prstGeom prst="mathEqual">
                <a:avLst>
                  <a:gd name="adj1" fmla="val 13103"/>
                  <a:gd name="adj2" fmla="val 1905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Equal 42"/>
              <p:cNvSpPr/>
              <p:nvPr/>
            </p:nvSpPr>
            <p:spPr>
              <a:xfrm>
                <a:off x="2052053" y="1023328"/>
                <a:ext cx="169333" cy="152400"/>
              </a:xfrm>
              <a:prstGeom prst="mathEqual">
                <a:avLst>
                  <a:gd name="adj1" fmla="val 13103"/>
                  <a:gd name="adj2" fmla="val 1905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3" name="Rectangle 72"/>
          <p:cNvSpPr/>
          <p:nvPr/>
        </p:nvSpPr>
        <p:spPr>
          <a:xfrm>
            <a:off x="536519" y="728709"/>
            <a:ext cx="1752602" cy="24516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                             Balance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537976" y="1187867"/>
            <a:ext cx="1751143" cy="2412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14233" y="974820"/>
            <a:ext cx="1774886" cy="230832"/>
            <a:chOff x="536521" y="1922621"/>
            <a:chExt cx="17526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536521" y="1922621"/>
              <a:ext cx="876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Checking</a:t>
              </a:r>
              <a:endParaRPr lang="en-US" sz="9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12823" y="1922621"/>
              <a:ext cx="876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/>
                <a:t>$99999.99 </a:t>
              </a:r>
              <a:endParaRPr lang="en-US" sz="900" dirty="0"/>
            </a:p>
          </p:txBody>
        </p:sp>
      </p:grpSp>
      <p:sp>
        <p:nvSpPr>
          <p:cNvPr id="162" name="Pentagon 161"/>
          <p:cNvSpPr>
            <a:spLocks noChangeAspect="1"/>
          </p:cNvSpPr>
          <p:nvPr/>
        </p:nvSpPr>
        <p:spPr>
          <a:xfrm rot="8100000" flipV="1">
            <a:off x="2124854" y="1297326"/>
            <a:ext cx="119327" cy="24688"/>
          </a:xfrm>
          <a:prstGeom prst="homePlate">
            <a:avLst>
              <a:gd name="adj" fmla="val 89232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16622" y="2732432"/>
            <a:ext cx="1772499" cy="3973168"/>
            <a:chOff x="516622" y="2977792"/>
            <a:chExt cx="1772499" cy="3973168"/>
          </a:xfrm>
        </p:grpSpPr>
        <p:grpSp>
          <p:nvGrpSpPr>
            <p:cNvPr id="20" name="Group 19"/>
            <p:cNvGrpSpPr/>
            <p:nvPr/>
          </p:nvGrpSpPr>
          <p:grpSpPr>
            <a:xfrm>
              <a:off x="536519" y="2977792"/>
              <a:ext cx="1752600" cy="3973168"/>
              <a:chOff x="536521" y="1542449"/>
              <a:chExt cx="1752600" cy="369568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36521" y="1542449"/>
                <a:ext cx="1752600" cy="228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Categories</a:t>
                </a:r>
                <a:endParaRPr lang="en-US" sz="12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36521" y="1771048"/>
                <a:ext cx="1752600" cy="34670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30878" y="3024474"/>
              <a:ext cx="303264" cy="152400"/>
              <a:chOff x="1831920" y="958349"/>
              <a:chExt cx="389466" cy="195719"/>
            </a:xfrm>
          </p:grpSpPr>
          <p:sp>
            <p:nvSpPr>
              <p:cNvPr id="82" name="Cross 81"/>
              <p:cNvSpPr/>
              <p:nvPr/>
            </p:nvSpPr>
            <p:spPr>
              <a:xfrm>
                <a:off x="1831920" y="980009"/>
                <a:ext cx="152400" cy="152400"/>
              </a:xfrm>
              <a:prstGeom prst="plus">
                <a:avLst>
                  <a:gd name="adj" fmla="val 4236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052053" y="958349"/>
                <a:ext cx="169333" cy="195719"/>
                <a:chOff x="2052053" y="980009"/>
                <a:chExt cx="169333" cy="19571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4" name="Equal 83"/>
                <p:cNvSpPr/>
                <p:nvPr/>
              </p:nvSpPr>
              <p:spPr>
                <a:xfrm>
                  <a:off x="2052053" y="980009"/>
                  <a:ext cx="169333" cy="152400"/>
                </a:xfrm>
                <a:prstGeom prst="mathEqual">
                  <a:avLst>
                    <a:gd name="adj1" fmla="val 13103"/>
                    <a:gd name="adj2" fmla="val 190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Equal 84"/>
                <p:cNvSpPr/>
                <p:nvPr/>
              </p:nvSpPr>
              <p:spPr>
                <a:xfrm>
                  <a:off x="2052053" y="1023328"/>
                  <a:ext cx="169333" cy="152400"/>
                </a:xfrm>
                <a:prstGeom prst="mathEqual">
                  <a:avLst>
                    <a:gd name="adj1" fmla="val 13103"/>
                    <a:gd name="adj2" fmla="val 190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1" name="Rectangle 160"/>
            <p:cNvSpPr/>
            <p:nvPr/>
          </p:nvSpPr>
          <p:spPr>
            <a:xfrm>
              <a:off x="536519" y="3234278"/>
              <a:ext cx="1752602" cy="2451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Name                              Budget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6517" y="3479447"/>
              <a:ext cx="1752602" cy="5443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27380" y="3486615"/>
              <a:ext cx="1741841" cy="539812"/>
              <a:chOff x="527380" y="3486615"/>
              <a:chExt cx="1640835" cy="539812"/>
            </a:xfrm>
          </p:grpSpPr>
          <p:sp>
            <p:nvSpPr>
              <p:cNvPr id="163" name="TextBox 162"/>
              <p:cNvSpPr txBox="1"/>
              <p:nvPr/>
            </p:nvSpPr>
            <p:spPr>
              <a:xfrm>
                <a:off x="527380" y="3486615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Groceries</a:t>
                </a:r>
                <a:endParaRPr lang="en-US" sz="900" dirty="0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143000" y="3486615"/>
                <a:ext cx="93018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$200</a:t>
                </a:r>
                <a:endParaRPr lang="en-US" sz="900" dirty="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660732" y="3664278"/>
                <a:ext cx="10918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 smtClean="0"/>
                  <a:t>Feb, 2018:</a:t>
                </a:r>
                <a:endParaRPr lang="en-US" sz="800" i="1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1444648" y="3664160"/>
                <a:ext cx="7235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00" i="1" dirty="0" smtClean="0"/>
                  <a:t>(100%) $200</a:t>
                </a:r>
                <a:endParaRPr lang="en-US" sz="700" i="1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660733" y="3810983"/>
                <a:ext cx="109186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 smtClean="0"/>
                  <a:t>Jan, 2018:</a:t>
                </a:r>
                <a:endParaRPr lang="en-US" sz="800" i="1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1444648" y="3810865"/>
                <a:ext cx="7235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00" i="1" dirty="0" smtClean="0"/>
                  <a:t>(75%) $150</a:t>
                </a:r>
                <a:endParaRPr lang="en-US" sz="700" i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16622" y="4001873"/>
              <a:ext cx="1752600" cy="230832"/>
              <a:chOff x="516622" y="4233221"/>
              <a:chExt cx="1752600" cy="230832"/>
            </a:xfrm>
          </p:grpSpPr>
          <p:sp>
            <p:nvSpPr>
              <p:cNvPr id="174" name="TextBox 173"/>
              <p:cNvSpPr txBox="1"/>
              <p:nvPr/>
            </p:nvSpPr>
            <p:spPr>
              <a:xfrm>
                <a:off x="516622" y="42332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Groceries</a:t>
                </a:r>
                <a:endParaRPr lang="en-US" sz="900" dirty="0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1132242" y="4233221"/>
                <a:ext cx="11369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$200</a:t>
                </a:r>
                <a:endParaRPr lang="en-US" sz="900" dirty="0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519030" y="4180572"/>
              <a:ext cx="1752600" cy="230832"/>
              <a:chOff x="516622" y="4233221"/>
              <a:chExt cx="1752600" cy="230832"/>
            </a:xfrm>
          </p:grpSpPr>
          <p:sp>
            <p:nvSpPr>
              <p:cNvPr id="177" name="TextBox 176"/>
              <p:cNvSpPr txBox="1"/>
              <p:nvPr/>
            </p:nvSpPr>
            <p:spPr>
              <a:xfrm>
                <a:off x="516622" y="42332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Groceries</a:t>
                </a:r>
                <a:endParaRPr lang="en-US" sz="900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1132242" y="4233221"/>
                <a:ext cx="11369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$200</a:t>
                </a:r>
                <a:endParaRPr lang="en-US" sz="900" dirty="0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521438" y="4349932"/>
              <a:ext cx="1752600" cy="230832"/>
              <a:chOff x="516622" y="4233221"/>
              <a:chExt cx="1752600" cy="230832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516622" y="42332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Groceries</a:t>
                </a:r>
                <a:endParaRPr lang="en-US" sz="900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132242" y="4233221"/>
                <a:ext cx="11369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$200</a:t>
                </a:r>
                <a:endParaRPr lang="en-US" sz="900" dirty="0"/>
              </a:p>
            </p:txBody>
          </p:sp>
        </p:grpSp>
        <p:sp>
          <p:nvSpPr>
            <p:cNvPr id="166" name="Pentagon 165"/>
            <p:cNvSpPr>
              <a:spLocks noChangeAspect="1"/>
            </p:cNvSpPr>
            <p:nvPr/>
          </p:nvSpPr>
          <p:spPr>
            <a:xfrm rot="8100000" flipV="1">
              <a:off x="2123562" y="3596594"/>
              <a:ext cx="119327" cy="24688"/>
            </a:xfrm>
            <a:prstGeom prst="homePlate">
              <a:avLst>
                <a:gd name="adj" fmla="val 89232"/>
              </a:avLst>
            </a:prstGeom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6367" y="486866"/>
            <a:ext cx="201658" cy="196683"/>
            <a:chOff x="1897548" y="533400"/>
            <a:chExt cx="201658" cy="196683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6" name="Straight Connector 25"/>
            <p:cNvCxnSpPr/>
            <p:nvPr/>
          </p:nvCxnSpPr>
          <p:spPr>
            <a:xfrm>
              <a:off x="1905000" y="533400"/>
              <a:ext cx="0" cy="196683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1897548" y="730083"/>
              <a:ext cx="197288" cy="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ight Arrow 41"/>
            <p:cNvSpPr/>
            <p:nvPr/>
          </p:nvSpPr>
          <p:spPr>
            <a:xfrm rot="18900000">
              <a:off x="1948098" y="540130"/>
              <a:ext cx="151108" cy="136889"/>
            </a:xfrm>
            <a:prstGeom prst="rightArrow">
              <a:avLst>
                <a:gd name="adj1" fmla="val 33468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0896" y="849310"/>
            <a:ext cx="225027" cy="160767"/>
            <a:chOff x="125020" y="766958"/>
            <a:chExt cx="191488" cy="136806"/>
          </a:xfrm>
        </p:grpSpPr>
        <p:sp>
          <p:nvSpPr>
            <p:cNvPr id="52" name="Striped Right Arrow 51"/>
            <p:cNvSpPr/>
            <p:nvPr/>
          </p:nvSpPr>
          <p:spPr>
            <a:xfrm flipV="1">
              <a:off x="205011" y="766958"/>
              <a:ext cx="111497" cy="93588"/>
            </a:xfrm>
            <a:prstGeom prst="stripedRightArrow">
              <a:avLst>
                <a:gd name="adj1" fmla="val 53827"/>
                <a:gd name="adj2" fmla="val 5400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Striped Right Arrow 181"/>
            <p:cNvSpPr/>
            <p:nvPr/>
          </p:nvSpPr>
          <p:spPr>
            <a:xfrm rot="10800000" flipV="1">
              <a:off x="125020" y="810176"/>
              <a:ext cx="111497" cy="93588"/>
            </a:xfrm>
            <a:prstGeom prst="stripedRightArrow">
              <a:avLst>
                <a:gd name="adj1" fmla="val 53827"/>
                <a:gd name="adj2" fmla="val 5400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6781800" y="213093"/>
            <a:ext cx="2200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</a:t>
            </a:r>
            <a:endParaRPr lang="en-US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4110" y="1193567"/>
            <a:ext cx="1654227" cy="249133"/>
            <a:chOff x="536521" y="1922621"/>
            <a:chExt cx="1651860" cy="230832"/>
          </a:xfrm>
        </p:grpSpPr>
        <p:sp>
          <p:nvSpPr>
            <p:cNvPr id="31" name="TextBox 30"/>
            <p:cNvSpPr txBox="1"/>
            <p:nvPr/>
          </p:nvSpPr>
          <p:spPr>
            <a:xfrm>
              <a:off x="536521" y="1922621"/>
              <a:ext cx="876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Savings</a:t>
              </a:r>
              <a:endParaRPr 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12823" y="1922621"/>
              <a:ext cx="775558" cy="21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/>
                <a:t>$100.40</a:t>
              </a:r>
              <a:endParaRPr lang="en-US" sz="900" dirty="0"/>
            </a:p>
          </p:txBody>
        </p:sp>
      </p:grpSp>
      <p:sp>
        <p:nvSpPr>
          <p:cNvPr id="25" name="Circular Arrow 24"/>
          <p:cNvSpPr/>
          <p:nvPr/>
        </p:nvSpPr>
        <p:spPr>
          <a:xfrm>
            <a:off x="69789" y="1104967"/>
            <a:ext cx="252749" cy="255620"/>
          </a:xfrm>
          <a:prstGeom prst="circularArrow">
            <a:avLst>
              <a:gd name="adj1" fmla="val 16870"/>
              <a:gd name="adj2" fmla="val 1856407"/>
              <a:gd name="adj3" fmla="val 8484462"/>
              <a:gd name="adj4" fmla="val 10800000"/>
              <a:gd name="adj5" fmla="val 1992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6705600" y="0"/>
            <a:ext cx="24384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705600" y="3381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Edit Item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731550" y="460218"/>
            <a:ext cx="2152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Date</a:t>
            </a:r>
            <a:endParaRPr lang="en-US" sz="1000" dirty="0"/>
          </a:p>
        </p:txBody>
      </p:sp>
      <p:sp>
        <p:nvSpPr>
          <p:cNvPr id="171" name="Rounded Rectangle 170"/>
          <p:cNvSpPr/>
          <p:nvPr/>
        </p:nvSpPr>
        <p:spPr>
          <a:xfrm>
            <a:off x="6833501" y="708375"/>
            <a:ext cx="2174909" cy="2216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12/12/2017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735395" y="1009492"/>
            <a:ext cx="2152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Description</a:t>
            </a:r>
            <a:endParaRPr lang="en-US" sz="1000" dirty="0"/>
          </a:p>
        </p:txBody>
      </p:sp>
      <p:sp>
        <p:nvSpPr>
          <p:cNvPr id="185" name="Rounded Rectangle 184"/>
          <p:cNvSpPr/>
          <p:nvPr/>
        </p:nvSpPr>
        <p:spPr>
          <a:xfrm>
            <a:off x="6837346" y="1257649"/>
            <a:ext cx="2174909" cy="2216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Description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735395" y="1564340"/>
            <a:ext cx="2152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Amount</a:t>
            </a:r>
            <a:endParaRPr lang="en-US" sz="1000" dirty="0"/>
          </a:p>
        </p:txBody>
      </p:sp>
      <p:sp>
        <p:nvSpPr>
          <p:cNvPr id="187" name="Rounded Rectangle 186"/>
          <p:cNvSpPr/>
          <p:nvPr/>
        </p:nvSpPr>
        <p:spPr>
          <a:xfrm>
            <a:off x="6837346" y="1812497"/>
            <a:ext cx="2174909" cy="2216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125.60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6734093" y="2113503"/>
            <a:ext cx="2152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</a:t>
            </a:r>
            <a:endParaRPr lang="en-US" sz="1000" dirty="0"/>
          </a:p>
        </p:txBody>
      </p:sp>
      <p:sp>
        <p:nvSpPr>
          <p:cNvPr id="189" name="Rounded Rectangle 188"/>
          <p:cNvSpPr/>
          <p:nvPr/>
        </p:nvSpPr>
        <p:spPr>
          <a:xfrm>
            <a:off x="6836044" y="2361660"/>
            <a:ext cx="2174909" cy="2216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Category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" name="Isosceles Triangle 22"/>
          <p:cNvSpPr/>
          <p:nvPr/>
        </p:nvSpPr>
        <p:spPr>
          <a:xfrm rot="10800000">
            <a:off x="8894724" y="2454766"/>
            <a:ext cx="67141" cy="5788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836044" y="2673440"/>
            <a:ext cx="937247" cy="2130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New Category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8071163" y="6538342"/>
            <a:ext cx="937247" cy="2130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Submit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856361" y="6538342"/>
            <a:ext cx="937247" cy="2130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Cancel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05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624609" y="81402"/>
            <a:ext cx="1943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Checking</a:t>
            </a:r>
            <a:endParaRPr lang="en-US" sz="16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53599" y="197052"/>
            <a:ext cx="303283" cy="350542"/>
            <a:chOff x="2052053" y="980009"/>
            <a:chExt cx="169333" cy="195719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Equal 78"/>
            <p:cNvSpPr/>
            <p:nvPr/>
          </p:nvSpPr>
          <p:spPr>
            <a:xfrm>
              <a:off x="2052053" y="980009"/>
              <a:ext cx="169333" cy="152400"/>
            </a:xfrm>
            <a:prstGeom prst="mathEqual">
              <a:avLst>
                <a:gd name="adj1" fmla="val 13103"/>
                <a:gd name="adj2" fmla="val 190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Equal 79"/>
            <p:cNvSpPr/>
            <p:nvPr/>
          </p:nvSpPr>
          <p:spPr>
            <a:xfrm>
              <a:off x="2052053" y="1023328"/>
              <a:ext cx="169333" cy="152400"/>
            </a:xfrm>
            <a:prstGeom prst="mathEqual">
              <a:avLst>
                <a:gd name="adj1" fmla="val 13103"/>
                <a:gd name="adj2" fmla="val 190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28599" y="690564"/>
            <a:ext cx="2301623" cy="28717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228601" y="701633"/>
            <a:ext cx="2301622" cy="261612"/>
            <a:chOff x="2743201" y="1350388"/>
            <a:chExt cx="2269925" cy="261612"/>
          </a:xfrm>
        </p:grpSpPr>
        <p:sp>
          <p:nvSpPr>
            <p:cNvPr id="61" name="TextBox 60"/>
            <p:cNvSpPr txBox="1"/>
            <p:nvPr/>
          </p:nvSpPr>
          <p:spPr>
            <a:xfrm>
              <a:off x="2743201" y="1350390"/>
              <a:ext cx="838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Date</a:t>
              </a:r>
              <a:endParaRPr lang="en-US" sz="11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22935" y="1350390"/>
              <a:ext cx="17382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Description</a:t>
              </a:r>
              <a:endParaRPr lang="en-US" sz="11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351560" y="1350388"/>
              <a:ext cx="661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Amount</a:t>
              </a:r>
              <a:endParaRPr lang="en-US" sz="11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8599" y="996875"/>
            <a:ext cx="2301623" cy="419113"/>
            <a:chOff x="2956178" y="996875"/>
            <a:chExt cx="2301623" cy="419113"/>
          </a:xfrm>
        </p:grpSpPr>
        <p:grpSp>
          <p:nvGrpSpPr>
            <p:cNvPr id="59" name="Group 58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94" name="Straight Connector 93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228600" y="690564"/>
            <a:ext cx="2301622" cy="350043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228599" y="1436591"/>
            <a:ext cx="2301623" cy="419113"/>
            <a:chOff x="2956178" y="996875"/>
            <a:chExt cx="2301623" cy="419113"/>
          </a:xfrm>
        </p:grpSpPr>
        <p:grpSp>
          <p:nvGrpSpPr>
            <p:cNvPr id="162" name="Group 161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63" name="Straight Connector 162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228598" y="1876307"/>
            <a:ext cx="2301623" cy="419113"/>
            <a:chOff x="2956178" y="996875"/>
            <a:chExt cx="2301623" cy="419113"/>
          </a:xfrm>
        </p:grpSpPr>
        <p:grpSp>
          <p:nvGrpSpPr>
            <p:cNvPr id="170" name="Group 169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72" name="TextBox 171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71" name="Straight Connector 170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228598" y="2293427"/>
            <a:ext cx="2301623" cy="419113"/>
            <a:chOff x="2956178" y="996875"/>
            <a:chExt cx="2301623" cy="419113"/>
          </a:xfrm>
        </p:grpSpPr>
        <p:grpSp>
          <p:nvGrpSpPr>
            <p:cNvPr id="178" name="Group 177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79" name="Straight Connector 178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228597" y="2733143"/>
            <a:ext cx="2301623" cy="419113"/>
            <a:chOff x="2956178" y="996875"/>
            <a:chExt cx="2301623" cy="419113"/>
          </a:xfrm>
        </p:grpSpPr>
        <p:grpSp>
          <p:nvGrpSpPr>
            <p:cNvPr id="186" name="Group 185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88" name="TextBox 187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87" name="Straight Connector 186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22108" y="55856"/>
            <a:ext cx="2514600" cy="428754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624609" y="81402"/>
            <a:ext cx="1943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Checking</a:t>
            </a:r>
            <a:endParaRPr lang="en-US" sz="16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53599" y="197052"/>
            <a:ext cx="303283" cy="350542"/>
            <a:chOff x="2052053" y="980009"/>
            <a:chExt cx="169333" cy="195719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Equal 78"/>
            <p:cNvSpPr/>
            <p:nvPr/>
          </p:nvSpPr>
          <p:spPr>
            <a:xfrm>
              <a:off x="2052053" y="980009"/>
              <a:ext cx="169333" cy="152400"/>
            </a:xfrm>
            <a:prstGeom prst="mathEqual">
              <a:avLst>
                <a:gd name="adj1" fmla="val 13103"/>
                <a:gd name="adj2" fmla="val 190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Equal 79"/>
            <p:cNvSpPr/>
            <p:nvPr/>
          </p:nvSpPr>
          <p:spPr>
            <a:xfrm>
              <a:off x="2052053" y="1023328"/>
              <a:ext cx="169333" cy="152400"/>
            </a:xfrm>
            <a:prstGeom prst="mathEqual">
              <a:avLst>
                <a:gd name="adj1" fmla="val 13103"/>
                <a:gd name="adj2" fmla="val 190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28599" y="690564"/>
            <a:ext cx="2301623" cy="28717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228601" y="701633"/>
            <a:ext cx="2301622" cy="261612"/>
            <a:chOff x="2743201" y="1350388"/>
            <a:chExt cx="2269925" cy="261612"/>
          </a:xfrm>
        </p:grpSpPr>
        <p:sp>
          <p:nvSpPr>
            <p:cNvPr id="61" name="TextBox 60"/>
            <p:cNvSpPr txBox="1"/>
            <p:nvPr/>
          </p:nvSpPr>
          <p:spPr>
            <a:xfrm>
              <a:off x="2743201" y="1350390"/>
              <a:ext cx="838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Date</a:t>
              </a:r>
              <a:endParaRPr lang="en-US" sz="11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22935" y="1350390"/>
              <a:ext cx="17382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Description</a:t>
              </a:r>
              <a:endParaRPr lang="en-US" sz="11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351560" y="1350388"/>
              <a:ext cx="661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Amount</a:t>
              </a:r>
              <a:endParaRPr lang="en-US" sz="11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8599" y="996875"/>
            <a:ext cx="2301623" cy="419113"/>
            <a:chOff x="2956178" y="996875"/>
            <a:chExt cx="2301623" cy="419113"/>
          </a:xfrm>
        </p:grpSpPr>
        <p:grpSp>
          <p:nvGrpSpPr>
            <p:cNvPr id="59" name="Group 58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94" name="Straight Connector 93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228600" y="690564"/>
            <a:ext cx="2301622" cy="350043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228599" y="1436591"/>
            <a:ext cx="2301623" cy="419113"/>
            <a:chOff x="2956178" y="996875"/>
            <a:chExt cx="2301623" cy="419113"/>
          </a:xfrm>
        </p:grpSpPr>
        <p:grpSp>
          <p:nvGrpSpPr>
            <p:cNvPr id="162" name="Group 161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63" name="Straight Connector 162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228598" y="1876307"/>
            <a:ext cx="2301623" cy="419113"/>
            <a:chOff x="2956178" y="996875"/>
            <a:chExt cx="2301623" cy="419113"/>
          </a:xfrm>
        </p:grpSpPr>
        <p:grpSp>
          <p:nvGrpSpPr>
            <p:cNvPr id="170" name="Group 169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72" name="TextBox 171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71" name="Straight Connector 170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228598" y="2293427"/>
            <a:ext cx="2301623" cy="419113"/>
            <a:chOff x="2956178" y="996875"/>
            <a:chExt cx="2301623" cy="419113"/>
          </a:xfrm>
        </p:grpSpPr>
        <p:grpSp>
          <p:nvGrpSpPr>
            <p:cNvPr id="178" name="Group 177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79" name="Straight Connector 178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228597" y="2733143"/>
            <a:ext cx="2301623" cy="419113"/>
            <a:chOff x="2956178" y="996875"/>
            <a:chExt cx="2301623" cy="419113"/>
          </a:xfrm>
        </p:grpSpPr>
        <p:grpSp>
          <p:nvGrpSpPr>
            <p:cNvPr id="186" name="Group 185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88" name="TextBox 187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87" name="Straight Connector 186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/>
          <p:cNvSpPr/>
          <p:nvPr/>
        </p:nvSpPr>
        <p:spPr>
          <a:xfrm>
            <a:off x="122108" y="55856"/>
            <a:ext cx="1981199" cy="4287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289193" y="533401"/>
            <a:ext cx="1664835" cy="2216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Search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6783" y="870453"/>
            <a:ext cx="1687245" cy="1463391"/>
            <a:chOff x="601875" y="941909"/>
            <a:chExt cx="1687245" cy="1463391"/>
          </a:xfrm>
        </p:grpSpPr>
        <p:sp>
          <p:nvSpPr>
            <p:cNvPr id="100" name="Rectangle 99"/>
            <p:cNvSpPr/>
            <p:nvPr/>
          </p:nvSpPr>
          <p:spPr>
            <a:xfrm>
              <a:off x="624285" y="941909"/>
              <a:ext cx="1664835" cy="2286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Accounts</a:t>
              </a:r>
              <a:endParaRPr lang="en-US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285" y="1170509"/>
              <a:ext cx="1664835" cy="12347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601997" y="1391330"/>
              <a:ext cx="1664835" cy="230832"/>
              <a:chOff x="536521" y="1922621"/>
              <a:chExt cx="1752600" cy="230832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36521" y="19226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Checking</a:t>
                </a:r>
                <a:endParaRPr lang="en-US" sz="9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412823" y="19226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$99999.99</a:t>
                </a:r>
                <a:endParaRPr lang="en-US" sz="900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601875" y="1574006"/>
              <a:ext cx="1664835" cy="249133"/>
              <a:chOff x="536521" y="1922621"/>
              <a:chExt cx="1752600" cy="230832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536521" y="19226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Savings</a:t>
                </a:r>
                <a:endParaRPr lang="en-US" sz="9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412823" y="19226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$100.40</a:t>
                </a:r>
                <a:endParaRPr lang="en-US" sz="900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602001" y="1764123"/>
              <a:ext cx="1664835" cy="230832"/>
              <a:chOff x="536521" y="1922621"/>
              <a:chExt cx="1752600" cy="230832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536521" y="19226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Checking</a:t>
                </a:r>
                <a:endParaRPr lang="en-US" sz="9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412823" y="19226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$9020.20</a:t>
                </a:r>
                <a:endParaRPr lang="en-US" sz="900" dirty="0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938612" y="980009"/>
              <a:ext cx="288077" cy="152400"/>
              <a:chOff x="1831920" y="958349"/>
              <a:chExt cx="389466" cy="195719"/>
            </a:xfrm>
          </p:grpSpPr>
          <p:sp>
            <p:nvSpPr>
              <p:cNvPr id="113" name="Cross 112"/>
              <p:cNvSpPr/>
              <p:nvPr/>
            </p:nvSpPr>
            <p:spPr>
              <a:xfrm>
                <a:off x="1831920" y="980009"/>
                <a:ext cx="152400" cy="152400"/>
              </a:xfrm>
              <a:prstGeom prst="plus">
                <a:avLst>
                  <a:gd name="adj" fmla="val 4236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2052053" y="958349"/>
                <a:ext cx="169333" cy="195719"/>
                <a:chOff x="2052053" y="980009"/>
                <a:chExt cx="169333" cy="19571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5" name="Equal 114"/>
                <p:cNvSpPr/>
                <p:nvPr/>
              </p:nvSpPr>
              <p:spPr>
                <a:xfrm>
                  <a:off x="2052053" y="980009"/>
                  <a:ext cx="169333" cy="152400"/>
                </a:xfrm>
                <a:prstGeom prst="mathEqual">
                  <a:avLst>
                    <a:gd name="adj1" fmla="val 13103"/>
                    <a:gd name="adj2" fmla="val 190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Equal 115"/>
                <p:cNvSpPr/>
                <p:nvPr/>
              </p:nvSpPr>
              <p:spPr>
                <a:xfrm>
                  <a:off x="2052053" y="1023328"/>
                  <a:ext cx="169333" cy="152400"/>
                </a:xfrm>
                <a:prstGeom prst="mathEqual">
                  <a:avLst>
                    <a:gd name="adj1" fmla="val 13103"/>
                    <a:gd name="adj2" fmla="val 190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17" name="Rectangle 116"/>
            <p:cNvSpPr/>
            <p:nvPr/>
          </p:nvSpPr>
          <p:spPr>
            <a:xfrm>
              <a:off x="624283" y="1170509"/>
              <a:ext cx="1664837" cy="2451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Name                          Balance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9191" y="2455853"/>
            <a:ext cx="1664835" cy="1735147"/>
            <a:chOff x="624283" y="2530837"/>
            <a:chExt cx="1664835" cy="1735147"/>
          </a:xfrm>
        </p:grpSpPr>
        <p:grpSp>
          <p:nvGrpSpPr>
            <p:cNvPr id="97" name="Group 96"/>
            <p:cNvGrpSpPr/>
            <p:nvPr/>
          </p:nvGrpSpPr>
          <p:grpSpPr>
            <a:xfrm>
              <a:off x="624283" y="2530837"/>
              <a:ext cx="1664835" cy="1735147"/>
              <a:chOff x="536521" y="1542449"/>
              <a:chExt cx="1752600" cy="1613965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536521" y="1542449"/>
                <a:ext cx="1752600" cy="228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Spending</a:t>
                </a:r>
                <a:endParaRPr lang="en-US" sz="12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36521" y="1771048"/>
                <a:ext cx="1752600" cy="13853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1946064" y="2577520"/>
              <a:ext cx="288077" cy="152400"/>
              <a:chOff x="1831920" y="958349"/>
              <a:chExt cx="389466" cy="195719"/>
            </a:xfrm>
          </p:grpSpPr>
          <p:sp>
            <p:nvSpPr>
              <p:cNvPr id="119" name="Cross 118"/>
              <p:cNvSpPr/>
              <p:nvPr/>
            </p:nvSpPr>
            <p:spPr>
              <a:xfrm>
                <a:off x="1831920" y="980009"/>
                <a:ext cx="152400" cy="152400"/>
              </a:xfrm>
              <a:prstGeom prst="plus">
                <a:avLst>
                  <a:gd name="adj" fmla="val 4236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2052053" y="958349"/>
                <a:ext cx="169333" cy="195719"/>
                <a:chOff x="2052053" y="980009"/>
                <a:chExt cx="169333" cy="19571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1" name="Equal 120"/>
                <p:cNvSpPr/>
                <p:nvPr/>
              </p:nvSpPr>
              <p:spPr>
                <a:xfrm>
                  <a:off x="2052053" y="980009"/>
                  <a:ext cx="169333" cy="152400"/>
                </a:xfrm>
                <a:prstGeom prst="mathEqual">
                  <a:avLst>
                    <a:gd name="adj1" fmla="val 13103"/>
                    <a:gd name="adj2" fmla="val 190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Equal 121"/>
                <p:cNvSpPr/>
                <p:nvPr/>
              </p:nvSpPr>
              <p:spPr>
                <a:xfrm>
                  <a:off x="2052053" y="1023328"/>
                  <a:ext cx="169333" cy="152400"/>
                </a:xfrm>
                <a:prstGeom prst="mathEqual">
                  <a:avLst>
                    <a:gd name="adj1" fmla="val 13103"/>
                    <a:gd name="adj2" fmla="val 190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" name="Rectangle 1"/>
          <p:cNvSpPr/>
          <p:nvPr/>
        </p:nvSpPr>
        <p:spPr>
          <a:xfrm>
            <a:off x="122108" y="55856"/>
            <a:ext cx="2514600" cy="428754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ross 122"/>
          <p:cNvSpPr/>
          <p:nvPr/>
        </p:nvSpPr>
        <p:spPr>
          <a:xfrm>
            <a:off x="295538" y="191006"/>
            <a:ext cx="228600" cy="228600"/>
          </a:xfrm>
          <a:prstGeom prst="plus">
            <a:avLst>
              <a:gd name="adj" fmla="val 4131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791469" y="192586"/>
            <a:ext cx="201658" cy="196683"/>
            <a:chOff x="1897548" y="533400"/>
            <a:chExt cx="201658" cy="196683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5" name="Straight Connector 84"/>
            <p:cNvCxnSpPr/>
            <p:nvPr/>
          </p:nvCxnSpPr>
          <p:spPr>
            <a:xfrm>
              <a:off x="1905000" y="533400"/>
              <a:ext cx="0" cy="196683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897548" y="730083"/>
              <a:ext cx="197288" cy="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ight Arrow 86"/>
            <p:cNvSpPr/>
            <p:nvPr/>
          </p:nvSpPr>
          <p:spPr>
            <a:xfrm rot="18900000">
              <a:off x="1948098" y="540130"/>
              <a:ext cx="151108" cy="136889"/>
            </a:xfrm>
            <a:prstGeom prst="rightArrow">
              <a:avLst>
                <a:gd name="adj1" fmla="val 33468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248622" y="224262"/>
            <a:ext cx="225027" cy="160767"/>
            <a:chOff x="125020" y="766958"/>
            <a:chExt cx="191488" cy="136806"/>
          </a:xfrm>
        </p:grpSpPr>
        <p:sp>
          <p:nvSpPr>
            <p:cNvPr id="89" name="Striped Right Arrow 88"/>
            <p:cNvSpPr/>
            <p:nvPr/>
          </p:nvSpPr>
          <p:spPr>
            <a:xfrm flipV="1">
              <a:off x="205011" y="766958"/>
              <a:ext cx="111497" cy="93588"/>
            </a:xfrm>
            <a:prstGeom prst="stripedRightArrow">
              <a:avLst>
                <a:gd name="adj1" fmla="val 53827"/>
                <a:gd name="adj2" fmla="val 5400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Striped Right Arrow 89"/>
            <p:cNvSpPr/>
            <p:nvPr/>
          </p:nvSpPr>
          <p:spPr>
            <a:xfrm rot="10800000" flipV="1">
              <a:off x="125020" y="810176"/>
              <a:ext cx="111497" cy="93588"/>
            </a:xfrm>
            <a:prstGeom prst="stripedRightArrow">
              <a:avLst>
                <a:gd name="adj1" fmla="val 53827"/>
                <a:gd name="adj2" fmla="val 5400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Circular Arrow 90"/>
          <p:cNvSpPr/>
          <p:nvPr/>
        </p:nvSpPr>
        <p:spPr>
          <a:xfrm>
            <a:off x="1701277" y="182645"/>
            <a:ext cx="252749" cy="255620"/>
          </a:xfrm>
          <a:prstGeom prst="circularArrow">
            <a:avLst>
              <a:gd name="adj1" fmla="val 16870"/>
              <a:gd name="adj2" fmla="val 1856407"/>
              <a:gd name="adj3" fmla="val 8484462"/>
              <a:gd name="adj4" fmla="val 10800000"/>
              <a:gd name="adj5" fmla="val 1992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36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624609" y="81402"/>
            <a:ext cx="1943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Checking</a:t>
            </a:r>
            <a:endParaRPr lang="en-US" sz="16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53599" y="197052"/>
            <a:ext cx="303283" cy="350542"/>
            <a:chOff x="2052053" y="980009"/>
            <a:chExt cx="169333" cy="195719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Equal 78"/>
            <p:cNvSpPr/>
            <p:nvPr/>
          </p:nvSpPr>
          <p:spPr>
            <a:xfrm>
              <a:off x="2052053" y="980009"/>
              <a:ext cx="169333" cy="152400"/>
            </a:xfrm>
            <a:prstGeom prst="mathEqual">
              <a:avLst>
                <a:gd name="adj1" fmla="val 13103"/>
                <a:gd name="adj2" fmla="val 190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Equal 79"/>
            <p:cNvSpPr/>
            <p:nvPr/>
          </p:nvSpPr>
          <p:spPr>
            <a:xfrm>
              <a:off x="2052053" y="1023328"/>
              <a:ext cx="169333" cy="152400"/>
            </a:xfrm>
            <a:prstGeom prst="mathEqual">
              <a:avLst>
                <a:gd name="adj1" fmla="val 13103"/>
                <a:gd name="adj2" fmla="val 190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28599" y="690564"/>
            <a:ext cx="2301623" cy="28717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228601" y="701633"/>
            <a:ext cx="2301622" cy="261612"/>
            <a:chOff x="2743201" y="1350388"/>
            <a:chExt cx="2269925" cy="261612"/>
          </a:xfrm>
        </p:grpSpPr>
        <p:sp>
          <p:nvSpPr>
            <p:cNvPr id="61" name="TextBox 60"/>
            <p:cNvSpPr txBox="1"/>
            <p:nvPr/>
          </p:nvSpPr>
          <p:spPr>
            <a:xfrm>
              <a:off x="2743201" y="1350390"/>
              <a:ext cx="838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Date</a:t>
              </a:r>
              <a:endParaRPr lang="en-US" sz="11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22935" y="1350390"/>
              <a:ext cx="17382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Description</a:t>
              </a:r>
              <a:endParaRPr lang="en-US" sz="11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351560" y="1350388"/>
              <a:ext cx="661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Amount</a:t>
              </a:r>
              <a:endParaRPr lang="en-US" sz="11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8599" y="996875"/>
            <a:ext cx="2301623" cy="419113"/>
            <a:chOff x="2956178" y="996875"/>
            <a:chExt cx="2301623" cy="419113"/>
          </a:xfrm>
        </p:grpSpPr>
        <p:grpSp>
          <p:nvGrpSpPr>
            <p:cNvPr id="59" name="Group 58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94" name="Straight Connector 93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228600" y="690564"/>
            <a:ext cx="2301622" cy="350043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228599" y="1436591"/>
            <a:ext cx="2301623" cy="419113"/>
            <a:chOff x="2956178" y="996875"/>
            <a:chExt cx="2301623" cy="419113"/>
          </a:xfrm>
        </p:grpSpPr>
        <p:grpSp>
          <p:nvGrpSpPr>
            <p:cNvPr id="162" name="Group 161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63" name="Straight Connector 162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228598" y="1876307"/>
            <a:ext cx="2301623" cy="419113"/>
            <a:chOff x="2956178" y="996875"/>
            <a:chExt cx="2301623" cy="419113"/>
          </a:xfrm>
        </p:grpSpPr>
        <p:grpSp>
          <p:nvGrpSpPr>
            <p:cNvPr id="170" name="Group 169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72" name="TextBox 171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71" name="Straight Connector 170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228598" y="2293427"/>
            <a:ext cx="2301623" cy="419113"/>
            <a:chOff x="2956178" y="996875"/>
            <a:chExt cx="2301623" cy="419113"/>
          </a:xfrm>
        </p:grpSpPr>
        <p:grpSp>
          <p:nvGrpSpPr>
            <p:cNvPr id="178" name="Group 177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79" name="Straight Connector 178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228597" y="2733143"/>
            <a:ext cx="2301623" cy="419113"/>
            <a:chOff x="2956178" y="996875"/>
            <a:chExt cx="2301623" cy="419113"/>
          </a:xfrm>
        </p:grpSpPr>
        <p:grpSp>
          <p:nvGrpSpPr>
            <p:cNvPr id="186" name="Group 185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88" name="TextBox 187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87" name="Straight Connector 186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22108" y="55856"/>
            <a:ext cx="2514600" cy="428754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5966" y="58253"/>
            <a:ext cx="2510742" cy="4285147"/>
          </a:xfrm>
          <a:prstGeom prst="rect">
            <a:avLst/>
          </a:prstGeom>
          <a:solidFill>
            <a:srgbClr val="7F7F7F">
              <a:alpha val="43922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598" y="197051"/>
            <a:ext cx="2297220" cy="2374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597" y="197052"/>
            <a:ext cx="2301623" cy="3505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/>
              <a:t>Spending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58090" y="240012"/>
            <a:ext cx="267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x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3904" y="803891"/>
            <a:ext cx="1412925" cy="1596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48529" y="803891"/>
            <a:ext cx="643424" cy="15967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Update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4603" y="576894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Months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2258090" y="1243096"/>
            <a:ext cx="133863" cy="12225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3904" y="1234081"/>
            <a:ext cx="2058049" cy="123155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3904" y="1066800"/>
            <a:ext cx="2058049" cy="1762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/>
              <a:t>Spent</a:t>
            </a:r>
            <a:r>
              <a:rPr lang="en-US" sz="900" dirty="0"/>
              <a:t> </a:t>
            </a:r>
            <a:r>
              <a:rPr lang="en-US" sz="900" dirty="0" smtClean="0"/>
              <a:t>            Deposited         Net</a:t>
            </a:r>
            <a:endParaRPr lang="en-US" sz="9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33904" y="1219200"/>
            <a:ext cx="1924186" cy="338554"/>
            <a:chOff x="333904" y="1243096"/>
            <a:chExt cx="1924186" cy="338554"/>
          </a:xfrm>
        </p:grpSpPr>
        <p:sp>
          <p:nvSpPr>
            <p:cNvPr id="15" name="TextBox 14"/>
            <p:cNvSpPr txBox="1"/>
            <p:nvPr/>
          </p:nvSpPr>
          <p:spPr>
            <a:xfrm>
              <a:off x="333904" y="1243096"/>
              <a:ext cx="19241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>
                  <a:solidFill>
                    <a:schemeClr val="bg1">
                      <a:lumMod val="65000"/>
                    </a:schemeClr>
                  </a:solidFill>
                </a:rPr>
                <a:t>Feb. 2018</a:t>
              </a:r>
            </a:p>
            <a:p>
              <a:r>
                <a:rPr lang="en-US" sz="800" dirty="0" smtClean="0"/>
                <a:t>$150.00            $200.00                 $50.00</a:t>
              </a:r>
              <a:endParaRPr lang="en-US" sz="8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33904" y="1559701"/>
              <a:ext cx="1924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8611" y="1518104"/>
            <a:ext cx="1924186" cy="338554"/>
            <a:chOff x="333904" y="1243096"/>
            <a:chExt cx="1924186" cy="338554"/>
          </a:xfrm>
        </p:grpSpPr>
        <p:sp>
          <p:nvSpPr>
            <p:cNvPr id="124" name="TextBox 123"/>
            <p:cNvSpPr txBox="1"/>
            <p:nvPr/>
          </p:nvSpPr>
          <p:spPr>
            <a:xfrm>
              <a:off x="333904" y="1243096"/>
              <a:ext cx="19241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>
                  <a:solidFill>
                    <a:schemeClr val="bg1">
                      <a:lumMod val="65000"/>
                    </a:schemeClr>
                  </a:solidFill>
                </a:rPr>
                <a:t>Jan. 2018</a:t>
              </a:r>
            </a:p>
            <a:p>
              <a:r>
                <a:rPr lang="en-US" sz="800" dirty="0" smtClean="0"/>
                <a:t>$150.00            $200.00                 $50.00</a:t>
              </a:r>
              <a:endParaRPr lang="en-US" sz="800" dirty="0"/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333904" y="1559701"/>
              <a:ext cx="1924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328611" y="1810489"/>
            <a:ext cx="1924186" cy="338554"/>
            <a:chOff x="333904" y="1243096"/>
            <a:chExt cx="1924186" cy="338554"/>
          </a:xfrm>
        </p:grpSpPr>
        <p:sp>
          <p:nvSpPr>
            <p:cNvPr id="127" name="TextBox 126"/>
            <p:cNvSpPr txBox="1"/>
            <p:nvPr/>
          </p:nvSpPr>
          <p:spPr>
            <a:xfrm>
              <a:off x="333904" y="1243096"/>
              <a:ext cx="19241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>
                  <a:solidFill>
                    <a:schemeClr val="bg1">
                      <a:lumMod val="65000"/>
                    </a:schemeClr>
                  </a:solidFill>
                </a:rPr>
                <a:t>Dec. 2017</a:t>
              </a:r>
            </a:p>
            <a:p>
              <a:r>
                <a:rPr lang="en-US" sz="800" dirty="0" smtClean="0"/>
                <a:t>$150.00            $200.00                 $50.00</a:t>
              </a:r>
              <a:endParaRPr lang="en-US" sz="800" dirty="0"/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333904" y="1559701"/>
              <a:ext cx="1924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/>
          <p:cNvSpPr txBox="1"/>
          <p:nvPr/>
        </p:nvSpPr>
        <p:spPr>
          <a:xfrm>
            <a:off x="3460930" y="79005"/>
            <a:ext cx="1943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Checking</a:t>
            </a:r>
            <a:endParaRPr lang="en-US" sz="16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3089920" y="194655"/>
            <a:ext cx="303283" cy="350542"/>
            <a:chOff x="2052053" y="980009"/>
            <a:chExt cx="169333" cy="195719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Equal 136"/>
            <p:cNvSpPr/>
            <p:nvPr/>
          </p:nvSpPr>
          <p:spPr>
            <a:xfrm>
              <a:off x="2052053" y="980009"/>
              <a:ext cx="169333" cy="152400"/>
            </a:xfrm>
            <a:prstGeom prst="mathEqual">
              <a:avLst>
                <a:gd name="adj1" fmla="val 13103"/>
                <a:gd name="adj2" fmla="val 190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8" name="Equal 137"/>
            <p:cNvSpPr/>
            <p:nvPr/>
          </p:nvSpPr>
          <p:spPr>
            <a:xfrm>
              <a:off x="2052053" y="1023328"/>
              <a:ext cx="169333" cy="152400"/>
            </a:xfrm>
            <a:prstGeom prst="mathEqual">
              <a:avLst>
                <a:gd name="adj1" fmla="val 13103"/>
                <a:gd name="adj2" fmla="val 190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Rectangle 138"/>
          <p:cNvSpPr/>
          <p:nvPr/>
        </p:nvSpPr>
        <p:spPr>
          <a:xfrm>
            <a:off x="3064920" y="688167"/>
            <a:ext cx="2301623" cy="28717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/>
          <p:cNvGrpSpPr/>
          <p:nvPr/>
        </p:nvGrpSpPr>
        <p:grpSpPr>
          <a:xfrm>
            <a:off x="3064922" y="699236"/>
            <a:ext cx="2301622" cy="261612"/>
            <a:chOff x="2743201" y="1350388"/>
            <a:chExt cx="2269925" cy="261612"/>
          </a:xfrm>
        </p:grpSpPr>
        <p:sp>
          <p:nvSpPr>
            <p:cNvPr id="141" name="TextBox 140"/>
            <p:cNvSpPr txBox="1"/>
            <p:nvPr/>
          </p:nvSpPr>
          <p:spPr>
            <a:xfrm>
              <a:off x="2743201" y="1350390"/>
              <a:ext cx="838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Date</a:t>
              </a:r>
              <a:endParaRPr lang="en-US" sz="1100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222935" y="1350390"/>
              <a:ext cx="17382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Description</a:t>
              </a:r>
              <a:endParaRPr lang="en-US" sz="11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351560" y="1350388"/>
              <a:ext cx="661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Amount</a:t>
              </a:r>
              <a:endParaRPr lang="en-US" sz="1100" b="1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064920" y="994478"/>
            <a:ext cx="2301623" cy="419113"/>
            <a:chOff x="2956178" y="996875"/>
            <a:chExt cx="2301623" cy="419113"/>
          </a:xfrm>
        </p:grpSpPr>
        <p:grpSp>
          <p:nvGrpSpPr>
            <p:cNvPr id="145" name="Group 144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46" name="Straight Connector 145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Rectangle 151"/>
          <p:cNvSpPr/>
          <p:nvPr/>
        </p:nvSpPr>
        <p:spPr>
          <a:xfrm>
            <a:off x="3064921" y="688167"/>
            <a:ext cx="2301622" cy="350043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3064920" y="1434194"/>
            <a:ext cx="2301623" cy="419113"/>
            <a:chOff x="2956178" y="996875"/>
            <a:chExt cx="2301623" cy="419113"/>
          </a:xfrm>
        </p:grpSpPr>
        <p:grpSp>
          <p:nvGrpSpPr>
            <p:cNvPr id="154" name="Group 153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56" name="TextBox 155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55" name="Straight Connector 154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3064919" y="1873910"/>
            <a:ext cx="2301623" cy="419113"/>
            <a:chOff x="2956178" y="996875"/>
            <a:chExt cx="2301623" cy="419113"/>
          </a:xfrm>
        </p:grpSpPr>
        <p:grpSp>
          <p:nvGrpSpPr>
            <p:cNvPr id="194" name="Group 193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96" name="TextBox 195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95" name="Straight Connector 194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3064919" y="2291030"/>
            <a:ext cx="2301623" cy="419113"/>
            <a:chOff x="2956178" y="996875"/>
            <a:chExt cx="2301623" cy="419113"/>
          </a:xfrm>
        </p:grpSpPr>
        <p:grpSp>
          <p:nvGrpSpPr>
            <p:cNvPr id="202" name="Group 201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204" name="TextBox 203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203" name="Straight Connector 202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>
            <a:off x="3064918" y="2730746"/>
            <a:ext cx="2301623" cy="419113"/>
            <a:chOff x="2956178" y="996875"/>
            <a:chExt cx="2301623" cy="419113"/>
          </a:xfrm>
        </p:grpSpPr>
        <p:grpSp>
          <p:nvGrpSpPr>
            <p:cNvPr id="210" name="Group 209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212" name="TextBox 211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211" name="Straight Connector 210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Rectangle 216"/>
          <p:cNvSpPr/>
          <p:nvPr/>
        </p:nvSpPr>
        <p:spPr>
          <a:xfrm>
            <a:off x="2958429" y="53459"/>
            <a:ext cx="2514600" cy="428754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2962287" y="55856"/>
            <a:ext cx="2510742" cy="4285147"/>
          </a:xfrm>
          <a:prstGeom prst="rect">
            <a:avLst/>
          </a:prstGeom>
          <a:solidFill>
            <a:srgbClr val="7F7F7F">
              <a:alpha val="43922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064919" y="194654"/>
            <a:ext cx="2297220" cy="2208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3064918" y="194655"/>
            <a:ext cx="2301623" cy="3505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/>
              <a:t>Recurring Expenses</a:t>
            </a:r>
            <a:endParaRPr lang="en-US" sz="1200" b="1" dirty="0"/>
          </a:p>
        </p:txBody>
      </p:sp>
      <p:sp>
        <p:nvSpPr>
          <p:cNvPr id="221" name="TextBox 220"/>
          <p:cNvSpPr txBox="1"/>
          <p:nvPr/>
        </p:nvSpPr>
        <p:spPr>
          <a:xfrm>
            <a:off x="5094411" y="237615"/>
            <a:ext cx="267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x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094411" y="832437"/>
            <a:ext cx="133863" cy="12249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3170225" y="825841"/>
            <a:ext cx="2058049" cy="123155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3170225" y="658560"/>
            <a:ext cx="2058049" cy="1762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/>
              <a:t>Description       Amount      Frequency</a:t>
            </a:r>
            <a:endParaRPr lang="en-US" sz="900" dirty="0"/>
          </a:p>
        </p:txBody>
      </p:sp>
      <p:grpSp>
        <p:nvGrpSpPr>
          <p:cNvPr id="228" name="Group 227"/>
          <p:cNvGrpSpPr/>
          <p:nvPr/>
        </p:nvGrpSpPr>
        <p:grpSpPr>
          <a:xfrm>
            <a:off x="3170225" y="843715"/>
            <a:ext cx="1924186" cy="194843"/>
            <a:chOff x="333904" y="1243096"/>
            <a:chExt cx="1924186" cy="215444"/>
          </a:xfrm>
        </p:grpSpPr>
        <p:sp>
          <p:nvSpPr>
            <p:cNvPr id="229" name="TextBox 228"/>
            <p:cNvSpPr txBox="1"/>
            <p:nvPr/>
          </p:nvSpPr>
          <p:spPr>
            <a:xfrm>
              <a:off x="333904" y="1243096"/>
              <a:ext cx="1924186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Rent                       $200.00         Monthly</a:t>
              </a:r>
              <a:endParaRPr lang="en-US" sz="800" dirty="0"/>
            </a:p>
          </p:txBody>
        </p:sp>
        <p:cxnSp>
          <p:nvCxnSpPr>
            <p:cNvPr id="230" name="Straight Connector 229"/>
            <p:cNvCxnSpPr/>
            <p:nvPr/>
          </p:nvCxnSpPr>
          <p:spPr>
            <a:xfrm>
              <a:off x="333904" y="1455805"/>
              <a:ext cx="1924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Rectangle 236"/>
          <p:cNvSpPr/>
          <p:nvPr/>
        </p:nvSpPr>
        <p:spPr>
          <a:xfrm>
            <a:off x="3168615" y="2150474"/>
            <a:ext cx="1278243" cy="15967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New Recurring Expense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238" name="Group 237"/>
          <p:cNvGrpSpPr/>
          <p:nvPr/>
        </p:nvGrpSpPr>
        <p:grpSpPr>
          <a:xfrm>
            <a:off x="3170224" y="1027671"/>
            <a:ext cx="1924186" cy="215444"/>
            <a:chOff x="333904" y="1243096"/>
            <a:chExt cx="1924186" cy="215444"/>
          </a:xfrm>
        </p:grpSpPr>
        <p:sp>
          <p:nvSpPr>
            <p:cNvPr id="239" name="TextBox 238"/>
            <p:cNvSpPr txBox="1"/>
            <p:nvPr/>
          </p:nvSpPr>
          <p:spPr>
            <a:xfrm>
              <a:off x="333904" y="1243096"/>
              <a:ext cx="19241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Amazon Prime     $200.00         Yearly</a:t>
              </a:r>
              <a:endParaRPr lang="en-US" sz="800" dirty="0"/>
            </a:p>
          </p:txBody>
        </p:sp>
        <p:cxnSp>
          <p:nvCxnSpPr>
            <p:cNvPr id="240" name="Straight Connector 239"/>
            <p:cNvCxnSpPr/>
            <p:nvPr/>
          </p:nvCxnSpPr>
          <p:spPr>
            <a:xfrm>
              <a:off x="333904" y="1455805"/>
              <a:ext cx="1924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40"/>
          <p:cNvGrpSpPr/>
          <p:nvPr/>
        </p:nvGrpSpPr>
        <p:grpSpPr>
          <a:xfrm>
            <a:off x="3173027" y="1227767"/>
            <a:ext cx="1924186" cy="215444"/>
            <a:chOff x="333904" y="1243096"/>
            <a:chExt cx="1924186" cy="215444"/>
          </a:xfrm>
        </p:grpSpPr>
        <p:sp>
          <p:nvSpPr>
            <p:cNvPr id="242" name="TextBox 241"/>
            <p:cNvSpPr txBox="1"/>
            <p:nvPr/>
          </p:nvSpPr>
          <p:spPr>
            <a:xfrm>
              <a:off x="333904" y="1243096"/>
              <a:ext cx="19241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Rent                       $200.00         Monthly</a:t>
              </a:r>
              <a:endParaRPr lang="en-US" sz="800" dirty="0"/>
            </a:p>
          </p:txBody>
        </p:sp>
        <p:cxnSp>
          <p:nvCxnSpPr>
            <p:cNvPr id="243" name="Straight Connector 242"/>
            <p:cNvCxnSpPr/>
            <p:nvPr/>
          </p:nvCxnSpPr>
          <p:spPr>
            <a:xfrm>
              <a:off x="333904" y="1455805"/>
              <a:ext cx="1924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3" name="TextBox 332"/>
          <p:cNvSpPr txBox="1"/>
          <p:nvPr/>
        </p:nvSpPr>
        <p:spPr>
          <a:xfrm>
            <a:off x="6493807" y="104562"/>
            <a:ext cx="1943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Checking</a:t>
            </a:r>
            <a:endParaRPr lang="en-US" sz="16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334" name="Group 333"/>
          <p:cNvGrpSpPr/>
          <p:nvPr/>
        </p:nvGrpSpPr>
        <p:grpSpPr>
          <a:xfrm>
            <a:off x="6122797" y="220212"/>
            <a:ext cx="303283" cy="350542"/>
            <a:chOff x="2052053" y="980009"/>
            <a:chExt cx="169333" cy="195719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5" name="Equal 334"/>
            <p:cNvSpPr/>
            <p:nvPr/>
          </p:nvSpPr>
          <p:spPr>
            <a:xfrm>
              <a:off x="2052053" y="980009"/>
              <a:ext cx="169333" cy="152400"/>
            </a:xfrm>
            <a:prstGeom prst="mathEqual">
              <a:avLst>
                <a:gd name="adj1" fmla="val 13103"/>
                <a:gd name="adj2" fmla="val 190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Equal 335"/>
            <p:cNvSpPr/>
            <p:nvPr/>
          </p:nvSpPr>
          <p:spPr>
            <a:xfrm>
              <a:off x="2052053" y="1023328"/>
              <a:ext cx="169333" cy="152400"/>
            </a:xfrm>
            <a:prstGeom prst="mathEqual">
              <a:avLst>
                <a:gd name="adj1" fmla="val 13103"/>
                <a:gd name="adj2" fmla="val 190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37" name="Rectangle 336"/>
          <p:cNvSpPr/>
          <p:nvPr/>
        </p:nvSpPr>
        <p:spPr>
          <a:xfrm>
            <a:off x="6097797" y="713724"/>
            <a:ext cx="2301623" cy="28717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8" name="Group 337"/>
          <p:cNvGrpSpPr/>
          <p:nvPr/>
        </p:nvGrpSpPr>
        <p:grpSpPr>
          <a:xfrm>
            <a:off x="6097799" y="724793"/>
            <a:ext cx="2301622" cy="261612"/>
            <a:chOff x="2743201" y="1350388"/>
            <a:chExt cx="2269925" cy="261612"/>
          </a:xfrm>
        </p:grpSpPr>
        <p:sp>
          <p:nvSpPr>
            <p:cNvPr id="339" name="TextBox 338"/>
            <p:cNvSpPr txBox="1"/>
            <p:nvPr/>
          </p:nvSpPr>
          <p:spPr>
            <a:xfrm>
              <a:off x="2743201" y="1350390"/>
              <a:ext cx="838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Date</a:t>
              </a:r>
              <a:endParaRPr lang="en-US" sz="1100" b="1" dirty="0"/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3222935" y="1350390"/>
              <a:ext cx="17382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Description</a:t>
              </a:r>
              <a:endParaRPr lang="en-US" sz="1100" b="1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4351560" y="1350388"/>
              <a:ext cx="661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Amount</a:t>
              </a:r>
              <a:endParaRPr lang="en-US" sz="1100" b="1" dirty="0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6097797" y="1020035"/>
            <a:ext cx="2301623" cy="419113"/>
            <a:chOff x="2956178" y="996875"/>
            <a:chExt cx="2301623" cy="419113"/>
          </a:xfrm>
        </p:grpSpPr>
        <p:grpSp>
          <p:nvGrpSpPr>
            <p:cNvPr id="343" name="Group 342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345" name="TextBox 344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347" name="TextBox 346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8" name="TextBox 347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349" name="TextBox 348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344" name="Straight Connector 343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0" name="Rectangle 349"/>
          <p:cNvSpPr/>
          <p:nvPr/>
        </p:nvSpPr>
        <p:spPr>
          <a:xfrm>
            <a:off x="6097798" y="713724"/>
            <a:ext cx="2301622" cy="350043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1" name="Group 350"/>
          <p:cNvGrpSpPr/>
          <p:nvPr/>
        </p:nvGrpSpPr>
        <p:grpSpPr>
          <a:xfrm>
            <a:off x="6097797" y="1459751"/>
            <a:ext cx="2301623" cy="419113"/>
            <a:chOff x="2956178" y="996875"/>
            <a:chExt cx="2301623" cy="419113"/>
          </a:xfrm>
        </p:grpSpPr>
        <p:grpSp>
          <p:nvGrpSpPr>
            <p:cNvPr id="352" name="Group 351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354" name="TextBox 353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355" name="TextBox 354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356" name="TextBox 355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7" name="TextBox 356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358" name="TextBox 357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353" name="Straight Connector 352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6097796" y="1899467"/>
            <a:ext cx="2301623" cy="419113"/>
            <a:chOff x="2956178" y="996875"/>
            <a:chExt cx="2301623" cy="419113"/>
          </a:xfrm>
        </p:grpSpPr>
        <p:grpSp>
          <p:nvGrpSpPr>
            <p:cNvPr id="360" name="Group 359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363" name="TextBox 362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364" name="TextBox 363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366" name="TextBox 365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361" name="Straight Connector 360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" name="Group 366"/>
          <p:cNvGrpSpPr/>
          <p:nvPr/>
        </p:nvGrpSpPr>
        <p:grpSpPr>
          <a:xfrm>
            <a:off x="6097796" y="2316587"/>
            <a:ext cx="2301623" cy="419113"/>
            <a:chOff x="2956178" y="996875"/>
            <a:chExt cx="2301623" cy="419113"/>
          </a:xfrm>
        </p:grpSpPr>
        <p:grpSp>
          <p:nvGrpSpPr>
            <p:cNvPr id="368" name="Group 367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370" name="TextBox 369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371" name="TextBox 370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372" name="TextBox 371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3" name="TextBox 372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369" name="Straight Connector 368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/>
          <p:cNvGrpSpPr/>
          <p:nvPr/>
        </p:nvGrpSpPr>
        <p:grpSpPr>
          <a:xfrm>
            <a:off x="6097795" y="2756303"/>
            <a:ext cx="2301623" cy="419113"/>
            <a:chOff x="2956178" y="996875"/>
            <a:chExt cx="2301623" cy="419113"/>
          </a:xfrm>
        </p:grpSpPr>
        <p:grpSp>
          <p:nvGrpSpPr>
            <p:cNvPr id="376" name="Group 375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378" name="TextBox 377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379" name="TextBox 378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377" name="Straight Connector 376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3" name="Rectangle 382"/>
          <p:cNvSpPr/>
          <p:nvPr/>
        </p:nvSpPr>
        <p:spPr>
          <a:xfrm>
            <a:off x="6505740" y="79016"/>
            <a:ext cx="1981199" cy="4287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ounded Rectangle 383"/>
          <p:cNvSpPr/>
          <p:nvPr/>
        </p:nvSpPr>
        <p:spPr>
          <a:xfrm>
            <a:off x="6581426" y="692056"/>
            <a:ext cx="1817992" cy="216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2" name="Rectangle 411"/>
          <p:cNvSpPr/>
          <p:nvPr/>
        </p:nvSpPr>
        <p:spPr>
          <a:xfrm>
            <a:off x="5991306" y="79016"/>
            <a:ext cx="2514600" cy="428754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6505740" y="89469"/>
            <a:ext cx="2000166" cy="3505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/>
              <a:t>Add Recurring Expense</a:t>
            </a:r>
            <a:endParaRPr lang="en-US" sz="1200" b="1" dirty="0"/>
          </a:p>
        </p:txBody>
      </p:sp>
      <p:sp>
        <p:nvSpPr>
          <p:cNvPr id="423" name="TextBox 422"/>
          <p:cNvSpPr txBox="1"/>
          <p:nvPr/>
        </p:nvSpPr>
        <p:spPr>
          <a:xfrm>
            <a:off x="8233776" y="132429"/>
            <a:ext cx="267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x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6502437" y="472198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Description</a:t>
            </a:r>
            <a:endParaRPr lang="en-US" sz="1000" dirty="0"/>
          </a:p>
        </p:txBody>
      </p:sp>
      <p:sp>
        <p:nvSpPr>
          <p:cNvPr id="425" name="Rounded Rectangle 424"/>
          <p:cNvSpPr/>
          <p:nvPr/>
        </p:nvSpPr>
        <p:spPr>
          <a:xfrm>
            <a:off x="6581426" y="1187295"/>
            <a:ext cx="1817992" cy="216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6502437" y="967437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Amount</a:t>
            </a:r>
            <a:endParaRPr lang="en-US" sz="1000" dirty="0"/>
          </a:p>
        </p:txBody>
      </p:sp>
      <p:sp>
        <p:nvSpPr>
          <p:cNvPr id="427" name="Rounded Rectangle 426"/>
          <p:cNvSpPr/>
          <p:nvPr/>
        </p:nvSpPr>
        <p:spPr>
          <a:xfrm>
            <a:off x="6580754" y="1672728"/>
            <a:ext cx="1817992" cy="216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Checking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6501765" y="145287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Account</a:t>
            </a:r>
            <a:endParaRPr lang="en-US" sz="1000" dirty="0"/>
          </a:p>
        </p:txBody>
      </p:sp>
      <p:sp>
        <p:nvSpPr>
          <p:cNvPr id="429" name="Isosceles Triangle 428"/>
          <p:cNvSpPr/>
          <p:nvPr/>
        </p:nvSpPr>
        <p:spPr>
          <a:xfrm rot="10800000">
            <a:off x="8282942" y="1760249"/>
            <a:ext cx="67141" cy="5788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7736855" y="4038541"/>
            <a:ext cx="626410" cy="2130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Submit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6634495" y="4038541"/>
            <a:ext cx="626410" cy="2130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Cancel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5" name="Rounded Rectangle 434"/>
          <p:cNvSpPr/>
          <p:nvPr/>
        </p:nvSpPr>
        <p:spPr>
          <a:xfrm>
            <a:off x="6580754" y="2197386"/>
            <a:ext cx="1817992" cy="216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Monthly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6501765" y="1977528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Frequency</a:t>
            </a:r>
            <a:endParaRPr lang="en-US" sz="1000" dirty="0"/>
          </a:p>
        </p:txBody>
      </p:sp>
      <p:sp>
        <p:nvSpPr>
          <p:cNvPr id="437" name="Isosceles Triangle 436"/>
          <p:cNvSpPr/>
          <p:nvPr/>
        </p:nvSpPr>
        <p:spPr>
          <a:xfrm rot="10800000">
            <a:off x="8282942" y="2284907"/>
            <a:ext cx="67141" cy="5788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TextBox 437"/>
          <p:cNvSpPr txBox="1"/>
          <p:nvPr/>
        </p:nvSpPr>
        <p:spPr>
          <a:xfrm>
            <a:off x="6636981" y="2513641"/>
            <a:ext cx="444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Every</a:t>
            </a:r>
            <a:endParaRPr lang="en-US" sz="800" dirty="0"/>
          </a:p>
        </p:txBody>
      </p:sp>
      <p:sp>
        <p:nvSpPr>
          <p:cNvPr id="439" name="Rounded Rectangle 438"/>
          <p:cNvSpPr/>
          <p:nvPr/>
        </p:nvSpPr>
        <p:spPr>
          <a:xfrm>
            <a:off x="7054270" y="2504814"/>
            <a:ext cx="271719" cy="216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0" name="TextBox 439"/>
          <p:cNvSpPr txBox="1"/>
          <p:nvPr/>
        </p:nvSpPr>
        <p:spPr>
          <a:xfrm>
            <a:off x="7284750" y="2513641"/>
            <a:ext cx="647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month(s)</a:t>
            </a:r>
            <a:endParaRPr lang="en-US" sz="800" dirty="0"/>
          </a:p>
        </p:txBody>
      </p:sp>
      <p:sp>
        <p:nvSpPr>
          <p:cNvPr id="441" name="TextBox 440"/>
          <p:cNvSpPr txBox="1"/>
          <p:nvPr/>
        </p:nvSpPr>
        <p:spPr>
          <a:xfrm>
            <a:off x="6636981" y="2786558"/>
            <a:ext cx="5139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On the</a:t>
            </a:r>
            <a:endParaRPr lang="en-US" sz="800" dirty="0"/>
          </a:p>
        </p:txBody>
      </p:sp>
      <p:sp>
        <p:nvSpPr>
          <p:cNvPr id="442" name="Rounded Rectangle 441"/>
          <p:cNvSpPr/>
          <p:nvPr/>
        </p:nvSpPr>
        <p:spPr>
          <a:xfrm>
            <a:off x="7054189" y="2783035"/>
            <a:ext cx="271719" cy="216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1st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3" name="TextBox 442"/>
          <p:cNvSpPr txBox="1"/>
          <p:nvPr/>
        </p:nvSpPr>
        <p:spPr>
          <a:xfrm>
            <a:off x="7289501" y="2786558"/>
            <a:ext cx="647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day</a:t>
            </a:r>
            <a:endParaRPr lang="en-US" sz="800" dirty="0"/>
          </a:p>
        </p:txBody>
      </p:sp>
      <p:sp>
        <p:nvSpPr>
          <p:cNvPr id="444" name="Rectangle 443"/>
          <p:cNvSpPr/>
          <p:nvPr/>
        </p:nvSpPr>
        <p:spPr>
          <a:xfrm>
            <a:off x="6580766" y="3200987"/>
            <a:ext cx="1572634" cy="2130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Delete Recurring Expense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76800" y="842841"/>
            <a:ext cx="217610" cy="1851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6"/>
                </a:solidFill>
              </a:rPr>
              <a:t>E</a:t>
            </a:r>
            <a:endParaRPr lang="en-US" sz="9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38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1295400"/>
            <a:ext cx="3962400" cy="388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1769105"/>
            <a:ext cx="3657600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Month	Spent	Deposited	        Net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2030715"/>
            <a:ext cx="3657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Feb, 2018	$150.50	$200.50	        $50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2057400" y="1769105"/>
            <a:ext cx="3657600" cy="12192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57400" y="2230026"/>
            <a:ext cx="3657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Jan, 2018	$150.50	$200.50	        $50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0" y="1388105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Spending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57400" y="3639725"/>
            <a:ext cx="3657600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Month	Spent	Deposited	        Budget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7400" y="3901335"/>
            <a:ext cx="3657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Feb, 2018	$150.50	$200.50	        $50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2057400" y="3639725"/>
            <a:ext cx="3657600" cy="12192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057400" y="4100646"/>
            <a:ext cx="3657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Jan, 2018	$150.50	$200.50	        $50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057400" y="3249915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1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610</Words>
  <Application>Microsoft Office PowerPoint</Application>
  <PresentationFormat>On-screen Show (4:3)</PresentationFormat>
  <Paragraphs>404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Robert Pantschyschak</cp:lastModifiedBy>
  <cp:revision>71</cp:revision>
  <dcterms:created xsi:type="dcterms:W3CDTF">2018-02-06T18:03:43Z</dcterms:created>
  <dcterms:modified xsi:type="dcterms:W3CDTF">2018-02-21T01:55:34Z</dcterms:modified>
</cp:coreProperties>
</file>