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1" r:id="rId3"/>
    <p:sldId id="264" r:id="rId4"/>
    <p:sldId id="265" r:id="rId5"/>
    <p:sldId id="276" r:id="rId6"/>
    <p:sldId id="278" r:id="rId7"/>
    <p:sldId id="277" r:id="rId8"/>
    <p:sldId id="266" r:id="rId9"/>
    <p:sldId id="267" r:id="rId10"/>
    <p:sldId id="279" r:id="rId11"/>
    <p:sldId id="268" r:id="rId12"/>
    <p:sldId id="274" r:id="rId13"/>
    <p:sldId id="275" r:id="rId14"/>
    <p:sldId id="269" r:id="rId15"/>
    <p:sldId id="270" r:id="rId16"/>
    <p:sldId id="259" r:id="rId17"/>
    <p:sldId id="271" r:id="rId18"/>
    <p:sldId id="272" r:id="rId19"/>
    <p:sldId id="273" r:id="rId20"/>
    <p:sldId id="280" r:id="rId21"/>
    <p:sldId id="281" r:id="rId22"/>
    <p:sldId id="257" r:id="rId23"/>
    <p:sldId id="282" r:id="rId24"/>
    <p:sldId id="283" r:id="rId25"/>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8B478F-45CA-4EDF-8A6F-93A3A2BA3A0D}" type="datetimeFigureOut">
              <a:rPr lang="it-IT" smtClean="0"/>
              <a:pPr/>
              <a:t>26/04/2019</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091BFB-FF6A-4C53-9068-3DAA3766E51A}" type="slidenum">
              <a:rPr lang="it-IT" smtClean="0"/>
              <a:pPr/>
              <a:t>‹N›</a:t>
            </a:fld>
            <a:endParaRPr lang="it-IT"/>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bwMode="auto">
          <a:noFill/>
          <a:ln>
            <a:miter lim="800000"/>
            <a:headEnd/>
            <a:tailEnd/>
          </a:ln>
        </p:spPr>
        <p:txBody>
          <a:bodyPr/>
          <a:lstStyle/>
          <a:p>
            <a:fld id="{D393D6CC-F990-4C7B-BB7A-0ED1A27CF5BE}" type="slidenum">
              <a:rPr lang="it-IT" altLang="it-IT"/>
              <a:pPr/>
              <a:t>18</a:t>
            </a:fld>
            <a:endParaRPr lang="it-IT" altLang="it-IT"/>
          </a:p>
        </p:txBody>
      </p:sp>
      <p:sp>
        <p:nvSpPr>
          <p:cNvPr id="139267" name="Rectangle 7"/>
          <p:cNvSpPr txBox="1">
            <a:spLocks noGrp="1" noChangeArrowheads="1"/>
          </p:cNvSpPr>
          <p:nvPr/>
        </p:nvSpPr>
        <p:spPr bwMode="auto">
          <a:xfrm>
            <a:off x="3868738" y="8688388"/>
            <a:ext cx="2959100" cy="434975"/>
          </a:xfrm>
          <a:prstGeom prst="rect">
            <a:avLst/>
          </a:prstGeom>
          <a:noFill/>
          <a:ln w="9525">
            <a:noFill/>
            <a:miter lim="800000"/>
            <a:headEnd/>
            <a:tailEnd/>
          </a:ln>
        </p:spPr>
        <p:txBody>
          <a:bodyPr lIns="88601" tIns="44299" rIns="88601" bIns="44299" anchor="b"/>
          <a:lstStyle/>
          <a:p>
            <a:pPr algn="r" defTabSz="911225" eaLnBrk="1" hangingPunct="1"/>
            <a:fld id="{B516E4BF-76A7-464F-AD87-94CA255A7353}" type="slidenum">
              <a:rPr kumimoji="1" lang="it-IT" altLang="it-IT" sz="1200">
                <a:latin typeface="Times New Roman" pitchFamily="18" charset="0"/>
              </a:rPr>
              <a:pPr algn="r" defTabSz="911225" eaLnBrk="1" hangingPunct="1"/>
              <a:t>18</a:t>
            </a:fld>
            <a:endParaRPr kumimoji="1" lang="it-IT" altLang="it-IT" sz="1200">
              <a:latin typeface="Times New Roman" pitchFamily="18" charset="0"/>
            </a:endParaRPr>
          </a:p>
        </p:txBody>
      </p:sp>
      <p:sp>
        <p:nvSpPr>
          <p:cNvPr id="13926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9269"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1418" tIns="45709" rIns="91418" bIns="45709" numCol="1" anchor="t" anchorCtr="0" compatLnSpc="1">
            <a:prstTxWarp prst="textNoShape">
              <a:avLst/>
            </a:prstTxWarp>
          </a:bodyPr>
          <a:lstStyle/>
          <a:p>
            <a:endParaRPr lang="it-IT" alt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4B6055F8-1D02-4417-9241-55C834FD9970}" type="datetimeFigureOut">
              <a:rPr lang="it-IT" smtClean="0"/>
              <a:pPr/>
              <a:t>26/04/2019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4B6055F8-1D02-4417-9241-55C834FD9970}" type="datetimeFigureOut">
              <a:rPr lang="it-IT" smtClean="0"/>
              <a:pPr/>
              <a:t>26/04/2019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4B6055F8-1D02-4417-9241-55C834FD9970}" type="datetimeFigureOut">
              <a:rPr lang="it-IT" smtClean="0"/>
              <a:pPr/>
              <a:t>26/04/2019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4B6055F8-1D02-4417-9241-55C834FD9970}" type="datetimeFigureOut">
              <a:rPr lang="it-IT" smtClean="0"/>
              <a:pPr/>
              <a:t>26/04/2019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4B6055F8-1D02-4417-9241-55C834FD9970}" type="datetimeFigureOut">
              <a:rPr lang="it-IT" smtClean="0"/>
              <a:pPr/>
              <a:t>26/04/2019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4B6055F8-1D02-4417-9241-55C834FD9970}" type="datetimeFigureOut">
              <a:rPr lang="it-IT" smtClean="0"/>
              <a:pPr/>
              <a:t>26/04/2019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4B6055F8-1D02-4417-9241-55C834FD9970}" type="datetimeFigureOut">
              <a:rPr lang="it-IT" smtClean="0"/>
              <a:pPr/>
              <a:t>26/04/2019</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4B6055F8-1D02-4417-9241-55C834FD9970}" type="datetimeFigureOut">
              <a:rPr lang="it-IT" smtClean="0"/>
              <a:pPr/>
              <a:t>26/04/2019</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4B6055F8-1D02-4417-9241-55C834FD9970}" type="datetimeFigureOut">
              <a:rPr lang="it-IT" smtClean="0"/>
              <a:pPr/>
              <a:t>26/04/2019</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4B6055F8-1D02-4417-9241-55C834FD9970}" type="datetimeFigureOut">
              <a:rPr lang="it-IT" smtClean="0"/>
              <a:pPr/>
              <a:t>26/04/2019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4B6055F8-1D02-4417-9241-55C834FD9970}" type="datetimeFigureOut">
              <a:rPr lang="it-IT" smtClean="0"/>
              <a:pPr/>
              <a:t>26/04/2019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6055F8-1D02-4417-9241-55C834FD9970}" type="datetimeFigureOut">
              <a:rPr lang="it-IT" smtClean="0"/>
              <a:pPr/>
              <a:t>26/04/2019</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07B441-5312-499D-93C3-6E37886527FA}"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improntawwf.it/carrello/"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google.it/url?sa=i&amp;rct=j&amp;q=&amp;esrc=s&amp;source=images&amp;cd=&amp;cad=rja&amp;uact=8&amp;ved=0ahUKEwjH7OeFsobMAhWBPBQKHfunBiEQjRwIBw&amp;url=http://www.tgcom24.mediaset.it/donne/famiglia/bullismo-a-scuola-come-affrontarlo_2154083-201602a.shtml&amp;psig=AFQjCNGutz8P4kxsBYoyFkmprx4gK5VqvQ&amp;ust=146045737144199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educationduepuntozero.it/professione-docente/professione-docente-valutazione-sviluppo-professionale-406467367.s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hyperlink" Target="http://www.google.it/url?sa=i&amp;rct=j&amp;q=&amp;esrc=s&amp;source=images&amp;cd=&amp;cad=rja&amp;uact=8&amp;ved=0ahUKEwjR7IW5m4bMAhWDORoKHRfkBeUQjRwIBw&amp;url=http://scuoleinretess.blogspot.com/2014/03/sono-abbastanza-incredula-ma-e-proprio.html&amp;psig=AFQjCNE3nryo4vuAdryOESQNCRhyicNkXA&amp;ust=1460451364799855"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google.it/url?sa=i&amp;rct=j&amp;q=&amp;esrc=s&amp;source=images&amp;cd=&amp;cad=rja&amp;uact=8&amp;ved=&amp;url=http://didatticapp.com/tag/didattica-inclusiva/&amp;bvm=bv.119028448,d.ZWU&amp;psig=AFQjCNEL8NbrXTjGLc_tbByYhz_s6wQ5yw&amp;ust=1460452592211843"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www.google.it/url?sa=i&amp;rct=j&amp;q=&amp;esrc=s&amp;source=images&amp;cd=&amp;cad=rja&amp;uact=8&amp;ved=0ahUKEwiD3Pf2lYbMAhVMOxQKHbnyBVMQjRwIBw&amp;url=http://www.patswebdesign.com/checklist/&amp;psig=AFQjCNFrkBB-nmQETEIA46Ig9Cn8HAlIIg&amp;ust=1460449868756543"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www.google.it/url?sa=i&amp;rct=j&amp;q=&amp;esrc=s&amp;source=images&amp;cd=&amp;ved=0ahUKEwjA0PGBl4bMAhXGPRQKHVuwDKsQjRwIBw&amp;url=http://www.showyboys.com/le-iniziative/&amp;psig=AFQjCNH3X2a2WWAtAP-1zyfSFmbwhi8gFA&amp;ust=1460450136498228"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google.it/url?sa=i&amp;rct=j&amp;q=&amp;esrc=s&amp;source=images&amp;cd=&amp;cad=rja&amp;uact=8&amp;ved=0ahUKEwjCoNHBqYbMAhXHNhoKHf0XCYIQjRwIBw&amp;url=http://www.neighborhoodlink.com/places/state/Kansas&amp;bvm=bv.119028448,d.ZWU&amp;psig=AFQjCNEtabg750HbK-P7aJm_5MPnU2Nolw&amp;ust=1460455137658837"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hyperlink" Target="http://www.google.it/url?sa=i&amp;rct=j&amp;q=&amp;esrc=s&amp;source=images&amp;cd=&amp;cad=rja&amp;uact=8&amp;ved=0ahUKEwiu2rOCq4bMAhUDfRoKHSJIAiUQjRwIBw&amp;url=http://diariodocente-miri.blogspot.com/&amp;psig=AFQjCNEjo2xM_LfRJS1Mqr_lP_CF_-Ytug&amp;ust=1460455537033489"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www.google.it/url?sa=i&amp;rct=j&amp;q=&amp;esrc=s&amp;source=images&amp;cd=&amp;cad=rja&amp;uact=8&amp;ved=0ahUKEwish5SWq4bMAhXJlxoKHd1pBPgQjRwIBw&amp;url=https://practicadocente1.wordpress.com/diario-pedagogico/&amp;psig=AFQjCNEjo2xM_LfRJS1Mqr_lP_CF_-Ytug&amp;ust=1460455537033489"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42910" y="3571876"/>
            <a:ext cx="7772400" cy="1470025"/>
          </a:xfrm>
        </p:spPr>
        <p:txBody>
          <a:bodyPr>
            <a:normAutofit fontScale="90000"/>
          </a:bodyPr>
          <a:lstStyle/>
          <a:p>
            <a:r>
              <a:rPr lang="it-IT" dirty="0"/>
              <a:t>Griglie, schemi, scale diari di osservazioni per la certificazione di competenze  </a:t>
            </a:r>
          </a:p>
        </p:txBody>
      </p:sp>
      <p:sp>
        <p:nvSpPr>
          <p:cNvPr id="3" name="Sottotitolo 2"/>
          <p:cNvSpPr>
            <a:spLocks noGrp="1"/>
          </p:cNvSpPr>
          <p:nvPr>
            <p:ph type="subTitle" idx="1"/>
          </p:nvPr>
        </p:nvSpPr>
        <p:spPr>
          <a:xfrm>
            <a:off x="1000100" y="1000108"/>
            <a:ext cx="7129490" cy="1752600"/>
          </a:xfrm>
        </p:spPr>
        <p:txBody>
          <a:bodyPr/>
          <a:lstStyle/>
          <a:p>
            <a:r>
              <a:rPr lang="it-IT"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VALUTAZIONE PONDERATA </a:t>
            </a:r>
          </a:p>
          <a:p>
            <a:r>
              <a:rPr lang="it-IT"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Strumenti osservativi, auto valutativi , valutativi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t-IT"/>
          </a:p>
        </p:txBody>
      </p:sp>
      <p:sp>
        <p:nvSpPr>
          <p:cNvPr id="2049" name="Text Box 1"/>
          <p:cNvSpPr txBox="1">
            <a:spLocks noChangeArrowheads="1"/>
          </p:cNvSpPr>
          <p:nvPr/>
        </p:nvSpPr>
        <p:spPr bwMode="auto">
          <a:xfrm>
            <a:off x="357158" y="214290"/>
            <a:ext cx="8501122" cy="1143000"/>
          </a:xfrm>
          <a:prstGeom prst="rect">
            <a:avLst/>
          </a:prstGeom>
          <a:solidFill>
            <a:srgbClr val="FFFFFF"/>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1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LABORATORIO</a:t>
            </a:r>
            <a:br>
              <a:rPr kumimoji="0" lang="it-IT" sz="11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br>
            <a:r>
              <a:rPr kumimoji="0" lang="it-IT" sz="11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Dopo aver confrontate i  due diversi tipi di diario,evidenziate e argomentate  quale dei due  riesce a rispondere meglio ai criteri di  :</a:t>
            </a:r>
            <a:endParaRPr kumimoji="0" lang="it-IT" sz="9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v"/>
              <a:tabLst/>
            </a:pPr>
            <a:r>
              <a:rPr kumimoji="0" lang="it-IT" sz="1100" b="0" i="1"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Chiarezza</a:t>
            </a:r>
            <a:endParaRPr kumimoji="0" lang="it-IT" sz="9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v"/>
              <a:tabLst/>
            </a:pPr>
            <a:r>
              <a:rPr kumimoji="0" lang="it-IT" sz="1100" b="0" i="1"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Consequenzialità e coerenza  delle azioni</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v"/>
              <a:tabLst/>
            </a:pPr>
            <a:r>
              <a:rPr lang="it-IT" sz="1100" i="1" dirty="0">
                <a:latin typeface="Calibri" pitchFamily="34" charset="0"/>
                <a:cs typeface="Times New Roman" pitchFamily="18" charset="0"/>
              </a:rPr>
              <a:t>Efficacia </a:t>
            </a:r>
            <a:endParaRPr kumimoji="0" lang="it-IT" sz="9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v"/>
              <a:tabLst/>
            </a:pPr>
            <a:r>
              <a:rPr kumimoji="0" lang="it-IT" sz="1100" b="0" i="1"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Capacità di certificare competenze </a:t>
            </a:r>
            <a:endParaRPr kumimoji="0" lang="it-IT" sz="9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sz="1800" b="0" i="0" u="none" strike="noStrike" cap="none" normalizeH="0" baseline="0" dirty="0">
              <a:ln>
                <a:noFill/>
              </a:ln>
              <a:solidFill>
                <a:schemeClr val="tx1"/>
              </a:solidFill>
              <a:effectLst/>
              <a:latin typeface="Arial" pitchFamily="34" charset="0"/>
              <a:cs typeface="Arial" pitchFamily="34" charset="0"/>
            </a:endParaRPr>
          </a:p>
        </p:txBody>
      </p:sp>
      <p:sp>
        <p:nvSpPr>
          <p:cNvPr id="2051" name="Rectangle 3"/>
          <p:cNvSpPr>
            <a:spLocks noChangeArrowheads="1"/>
          </p:cNvSpPr>
          <p:nvPr/>
        </p:nvSpPr>
        <p:spPr bwMode="auto">
          <a:xfrm>
            <a:off x="0" y="1357298"/>
            <a:ext cx="8895384" cy="110799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it-IT" sz="1100" b="1" i="0" u="sng" strike="noStrike" cap="none" normalizeH="0" baseline="0" dirty="0">
                <a:ln>
                  <a:noFill/>
                </a:ln>
                <a:solidFill>
                  <a:schemeClr val="tx1"/>
                </a:solidFill>
                <a:effectLst/>
                <a:latin typeface="Comic Sans MS" pitchFamily="66" charset="0"/>
                <a:ea typeface="Times New Roman" pitchFamily="18" charset="0"/>
                <a:cs typeface="Times New Roman" pitchFamily="18" charset="0"/>
              </a:rPr>
              <a:t>Diario di un docente </a:t>
            </a:r>
            <a:endParaRPr kumimoji="0" lang="it-IT" sz="9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it-IT" sz="1100" b="0" i="0" u="none" strike="noStrike" cap="none" normalizeH="0" baseline="0" dirty="0">
                <a:ln>
                  <a:noFill/>
                </a:ln>
                <a:solidFill>
                  <a:schemeClr val="tx1"/>
                </a:solidFill>
                <a:effectLst/>
                <a:latin typeface="Comic Sans MS" pitchFamily="66" charset="0"/>
                <a:ea typeface="Times New Roman" pitchFamily="18" charset="0"/>
                <a:cs typeface="Times New Roman" pitchFamily="18" charset="0"/>
              </a:rPr>
              <a:t>L</a:t>
            </a:r>
            <a:r>
              <a:rPr kumimoji="0" lang="it-IT" sz="1100" b="0" i="0" u="none" strike="noStrike" cap="none" normalizeH="0" baseline="0" dirty="0">
                <a:ln>
                  <a:noFill/>
                </a:ln>
                <a:solidFill>
                  <a:schemeClr val="tx1"/>
                </a:solidFill>
                <a:effectLst/>
                <a:latin typeface="Calibri"/>
                <a:ea typeface="Times New Roman" pitchFamily="18" charset="0"/>
                <a:cs typeface="Times New Roman" pitchFamily="18" charset="0"/>
              </a:rPr>
              <a:t>’</a:t>
            </a:r>
            <a:r>
              <a:rPr kumimoji="0" lang="it-IT" sz="1100" b="0" i="0" u="none" strike="noStrike" cap="none" normalizeH="0" baseline="0" dirty="0">
                <a:ln>
                  <a:noFill/>
                </a:ln>
                <a:solidFill>
                  <a:schemeClr val="tx1"/>
                </a:solidFill>
                <a:effectLst/>
                <a:latin typeface="Comic Sans MS" pitchFamily="66" charset="0"/>
                <a:ea typeface="Times New Roman" pitchFamily="18" charset="0"/>
                <a:cs typeface="Times New Roman" pitchFamily="18" charset="0"/>
              </a:rPr>
              <a:t>insegnante adotta  la tecnica del Brainstorming per sondare le  conoscenze alimentari degli allievi</a:t>
            </a:r>
            <a:endParaRPr kumimoji="0" lang="it-IT" sz="9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it-IT" sz="1100" b="0" i="0" u="none" strike="noStrike" cap="none" normalizeH="0" baseline="0" dirty="0">
                <a:ln>
                  <a:noFill/>
                </a:ln>
                <a:solidFill>
                  <a:schemeClr val="tx1"/>
                </a:solidFill>
                <a:effectLst/>
                <a:latin typeface="Comic Sans MS" pitchFamily="66" charset="0"/>
                <a:ea typeface="Times New Roman" pitchFamily="18" charset="0"/>
                <a:cs typeface="Times New Roman" pitchFamily="18" charset="0"/>
              </a:rPr>
              <a:t>Elabora  con i ragazzi alcuni tabelle  relative al modo di registrare un  </a:t>
            </a:r>
            <a:r>
              <a:rPr kumimoji="0" lang="it-IT" sz="1100" b="0" i="0" u="none" strike="noStrike" cap="none" normalizeH="0" baseline="0" dirty="0">
                <a:ln>
                  <a:noFill/>
                </a:ln>
                <a:solidFill>
                  <a:schemeClr val="tx1"/>
                </a:solidFill>
                <a:effectLst/>
                <a:latin typeface="Calibri"/>
                <a:ea typeface="Times New Roman" pitchFamily="18" charset="0"/>
                <a:cs typeface="Times New Roman" pitchFamily="18" charset="0"/>
              </a:rPr>
              <a:t>“</a:t>
            </a:r>
            <a:r>
              <a:rPr kumimoji="0" lang="it-IT" sz="1100" b="0" i="0" u="none" strike="noStrike" cap="none" normalizeH="0" baseline="0" dirty="0">
                <a:ln>
                  <a:noFill/>
                </a:ln>
                <a:solidFill>
                  <a:schemeClr val="tx1"/>
                </a:solidFill>
                <a:effectLst/>
                <a:latin typeface="Comic Sans MS" pitchFamily="66" charset="0"/>
                <a:ea typeface="Times New Roman" pitchFamily="18" charset="0"/>
                <a:cs typeface="Times New Roman" pitchFamily="18" charset="0"/>
              </a:rPr>
              <a:t>questionario del </a:t>
            </a:r>
            <a:r>
              <a:rPr kumimoji="0" lang="it-IT" sz="1100" b="0" i="0" u="none" strike="noStrike" cap="none" normalizeH="0" baseline="0" dirty="0" err="1">
                <a:ln>
                  <a:noFill/>
                </a:ln>
                <a:solidFill>
                  <a:schemeClr val="tx1"/>
                </a:solidFill>
                <a:effectLst/>
                <a:latin typeface="Comic Sans MS" pitchFamily="66" charset="0"/>
                <a:ea typeface="Times New Roman" pitchFamily="18" charset="0"/>
                <a:cs typeface="Times New Roman" pitchFamily="18" charset="0"/>
              </a:rPr>
              <a:t>menu</a:t>
            </a:r>
            <a:r>
              <a:rPr kumimoji="0" lang="it-IT" sz="1100" b="0" i="0" u="none" strike="noStrike" cap="none" normalizeH="0" baseline="0" dirty="0" err="1">
                <a:ln>
                  <a:noFill/>
                </a:ln>
                <a:solidFill>
                  <a:schemeClr val="tx1"/>
                </a:solidFill>
                <a:effectLst/>
                <a:latin typeface="Calibri"/>
                <a:ea typeface="Times New Roman" pitchFamily="18" charset="0"/>
                <a:cs typeface="Times New Roman" pitchFamily="18" charset="0"/>
              </a:rPr>
              <a:t>’</a:t>
            </a:r>
            <a:r>
              <a:rPr kumimoji="0" lang="it-IT" sz="1100" b="0" i="0" u="none" strike="noStrike" cap="none" normalizeH="0" baseline="0" dirty="0">
                <a:ln>
                  <a:noFill/>
                </a:ln>
                <a:solidFill>
                  <a:schemeClr val="tx1"/>
                </a:solidFill>
                <a:effectLst/>
                <a:latin typeface="Comic Sans MS" pitchFamily="66" charset="0"/>
                <a:ea typeface="Times New Roman" pitchFamily="18" charset="0"/>
                <a:cs typeface="Times New Roman" pitchFamily="18" charset="0"/>
              </a:rPr>
              <a:t> di fine settimana</a:t>
            </a:r>
            <a:r>
              <a:rPr kumimoji="0" lang="it-IT" sz="1100" b="0" i="0" u="none" strike="noStrike" cap="none" normalizeH="0" baseline="0" dirty="0">
                <a:ln>
                  <a:noFill/>
                </a:ln>
                <a:solidFill>
                  <a:schemeClr val="tx1"/>
                </a:solidFill>
                <a:effectLst/>
                <a:latin typeface="Calibri"/>
                <a:ea typeface="Times New Roman" pitchFamily="18" charset="0"/>
                <a:cs typeface="Times New Roman" pitchFamily="18" charset="0"/>
              </a:rPr>
              <a:t>”</a:t>
            </a:r>
            <a:r>
              <a:rPr kumimoji="0" lang="it-IT" sz="1100" b="0" i="0" u="none" strike="noStrike" cap="none" normalizeH="0" baseline="0" dirty="0">
                <a:ln>
                  <a:noFill/>
                </a:ln>
                <a:solidFill>
                  <a:schemeClr val="tx1"/>
                </a:solidFill>
                <a:effectLst/>
                <a:latin typeface="Comic Sans MS" pitchFamily="66" charset="0"/>
                <a:ea typeface="Times New Roman" pitchFamily="18" charset="0"/>
                <a:cs typeface="Times New Roman" pitchFamily="18" charset="0"/>
              </a:rPr>
              <a:t> e invita a compilarli </a:t>
            </a:r>
            <a:endParaRPr kumimoji="0" lang="it-IT" sz="9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it-IT" sz="1100" b="0" i="0" u="none" strike="noStrike" cap="none" normalizeH="0" baseline="0" dirty="0">
                <a:ln>
                  <a:noFill/>
                </a:ln>
                <a:solidFill>
                  <a:schemeClr val="tx1"/>
                </a:solidFill>
                <a:effectLst/>
                <a:latin typeface="Comic Sans MS" pitchFamily="66" charset="0"/>
                <a:ea typeface="Times New Roman" pitchFamily="18" charset="0"/>
                <a:cs typeface="Times New Roman" pitchFamily="18" charset="0"/>
              </a:rPr>
              <a:t>Sollecita  la classe a rispettare i tempi di consegna dei lavori  </a:t>
            </a:r>
            <a:r>
              <a:rPr kumimoji="0" lang="it-IT" sz="1100" b="0" i="1" u="none" strike="noStrike" cap="none" normalizeH="0" baseline="0" dirty="0">
                <a:ln>
                  <a:noFill/>
                </a:ln>
                <a:solidFill>
                  <a:schemeClr val="tx1"/>
                </a:solidFill>
                <a:effectLst/>
                <a:latin typeface="Comic Sans MS" pitchFamily="66" charset="0"/>
                <a:ea typeface="Times New Roman" pitchFamily="18" charset="0"/>
                <a:cs typeface="Times New Roman" pitchFamily="18" charset="0"/>
              </a:rPr>
              <a:t>(artefatti)</a:t>
            </a:r>
            <a:r>
              <a:rPr kumimoji="0" lang="it-IT" sz="1100" b="0" i="0" u="none" strike="noStrike" cap="none" normalizeH="0" baseline="0" dirty="0">
                <a:ln>
                  <a:noFill/>
                </a:ln>
                <a:solidFill>
                  <a:schemeClr val="tx1"/>
                </a:solidFill>
                <a:effectLst/>
                <a:latin typeface="Comic Sans MS" pitchFamily="66" charset="0"/>
                <a:ea typeface="Times New Roman" pitchFamily="18" charset="0"/>
                <a:cs typeface="Times New Roman" pitchFamily="18" charset="0"/>
              </a:rPr>
              <a:t>  assegnati. </a:t>
            </a:r>
            <a:endParaRPr kumimoji="0" lang="it-IT" sz="9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it-IT" sz="1100" b="0" i="0" u="none" strike="noStrike" cap="none" normalizeH="0" baseline="0" dirty="0">
                <a:ln>
                  <a:noFill/>
                </a:ln>
                <a:solidFill>
                  <a:schemeClr val="tx1"/>
                </a:solidFill>
                <a:effectLst/>
                <a:latin typeface="Comic Sans MS" pitchFamily="66" charset="0"/>
                <a:ea typeface="Times New Roman" pitchFamily="18" charset="0"/>
                <a:cs typeface="Times New Roman" pitchFamily="18" charset="0"/>
              </a:rPr>
              <a:t>Esprime  comunque, nel complesso,  una valutazione  positiva sul comportamento e sull</a:t>
            </a:r>
            <a:r>
              <a:rPr kumimoji="0" lang="it-IT" sz="1100" b="0" i="0" u="none" strike="noStrike" cap="none" normalizeH="0" baseline="0" dirty="0">
                <a:ln>
                  <a:noFill/>
                </a:ln>
                <a:solidFill>
                  <a:schemeClr val="tx1"/>
                </a:solidFill>
                <a:effectLst/>
                <a:latin typeface="Calibri"/>
                <a:ea typeface="Times New Roman" pitchFamily="18" charset="0"/>
                <a:cs typeface="Times New Roman" pitchFamily="18" charset="0"/>
              </a:rPr>
              <a:t>’</a:t>
            </a:r>
            <a:r>
              <a:rPr kumimoji="0" lang="it-IT" sz="1100" b="0" i="0" u="none" strike="noStrike" cap="none" normalizeH="0" baseline="0" dirty="0">
                <a:ln>
                  <a:noFill/>
                </a:ln>
                <a:solidFill>
                  <a:schemeClr val="tx1"/>
                </a:solidFill>
                <a:effectLst/>
                <a:latin typeface="Comic Sans MS" pitchFamily="66" charset="0"/>
                <a:ea typeface="Times New Roman" pitchFamily="18" charset="0"/>
                <a:cs typeface="Times New Roman" pitchFamily="18" charset="0"/>
              </a:rPr>
              <a:t>operato svolto dai ragazzi.</a:t>
            </a:r>
            <a:endParaRPr kumimoji="0" lang="it-IT" sz="9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it-IT" sz="1100" b="0" i="0" u="none" strike="noStrike" cap="none" normalizeH="0" baseline="0" dirty="0">
                <a:ln>
                  <a:noFill/>
                </a:ln>
                <a:solidFill>
                  <a:schemeClr val="tx1"/>
                </a:solidFill>
                <a:effectLst/>
                <a:latin typeface="Comic Sans MS" pitchFamily="66" charset="0"/>
                <a:ea typeface="Times New Roman" pitchFamily="18" charset="0"/>
                <a:cs typeface="Times New Roman" pitchFamily="18" charset="0"/>
              </a:rPr>
              <a:t>Al termine del percorso viene somministrata agli studenti una verifica sulla responsabilit</a:t>
            </a:r>
            <a:r>
              <a:rPr kumimoji="0" lang="it-IT" sz="1100" b="0" i="0" u="none" strike="noStrike" cap="none" normalizeH="0" baseline="0" dirty="0">
                <a:ln>
                  <a:noFill/>
                </a:ln>
                <a:solidFill>
                  <a:schemeClr val="tx1"/>
                </a:solidFill>
                <a:effectLst/>
                <a:latin typeface="Calibri"/>
                <a:ea typeface="Times New Roman" pitchFamily="18" charset="0"/>
                <a:cs typeface="Times New Roman" pitchFamily="18" charset="0"/>
              </a:rPr>
              <a:t>à</a:t>
            </a:r>
            <a:r>
              <a:rPr kumimoji="0" lang="it-IT" sz="1100" b="0" i="0" u="none" strike="noStrike" cap="none" normalizeH="0" baseline="0" dirty="0">
                <a:ln>
                  <a:noFill/>
                </a:ln>
                <a:solidFill>
                  <a:schemeClr val="tx1"/>
                </a:solidFill>
                <a:effectLst/>
                <a:latin typeface="Comic Sans MS" pitchFamily="66" charset="0"/>
                <a:ea typeface="Times New Roman" pitchFamily="18" charset="0"/>
                <a:cs typeface="Times New Roman" pitchFamily="18" charset="0"/>
              </a:rPr>
              <a:t> relativa allo stile alimentare.</a:t>
            </a:r>
            <a:endParaRPr kumimoji="0" lang="it-IT" sz="1800" b="0"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7" name="Tabella 6"/>
          <p:cNvGraphicFramePr>
            <a:graphicFrameLocks noGrp="1"/>
          </p:cNvGraphicFramePr>
          <p:nvPr/>
        </p:nvGraphicFramePr>
        <p:xfrm>
          <a:off x="142844" y="2786058"/>
          <a:ext cx="8858312" cy="3441366"/>
        </p:xfrm>
        <a:graphic>
          <a:graphicData uri="http://schemas.openxmlformats.org/drawingml/2006/table">
            <a:tbl>
              <a:tblPr/>
              <a:tblGrid>
                <a:gridCol w="4429156">
                  <a:extLst>
                    <a:ext uri="{9D8B030D-6E8A-4147-A177-3AD203B41FA5}">
                      <a16:colId xmlns:a16="http://schemas.microsoft.com/office/drawing/2014/main" val="20000"/>
                    </a:ext>
                  </a:extLst>
                </a:gridCol>
                <a:gridCol w="4429156">
                  <a:extLst>
                    <a:ext uri="{9D8B030D-6E8A-4147-A177-3AD203B41FA5}">
                      <a16:colId xmlns:a16="http://schemas.microsoft.com/office/drawing/2014/main" val="20001"/>
                    </a:ext>
                  </a:extLst>
                </a:gridCol>
              </a:tblGrid>
              <a:tr h="152250">
                <a:tc>
                  <a:txBody>
                    <a:bodyPr/>
                    <a:lstStyle/>
                    <a:p>
                      <a:pPr>
                        <a:lnSpc>
                          <a:spcPct val="115000"/>
                        </a:lnSpc>
                        <a:spcAft>
                          <a:spcPts val="0"/>
                        </a:spcAft>
                      </a:pPr>
                      <a:r>
                        <a:rPr lang="it-IT" sz="1000" dirty="0">
                          <a:latin typeface="Comic Sans MS"/>
                          <a:ea typeface="Times New Roman"/>
                          <a:cs typeface="Times New Roman"/>
                        </a:rPr>
                        <a:t>Cosa fa l’insegnante </a:t>
                      </a:r>
                      <a:endParaRPr lang="it-IT" sz="1000" dirty="0">
                        <a:latin typeface="Calibri"/>
                        <a:ea typeface="Times New Roman"/>
                        <a:cs typeface="Times New Roman"/>
                      </a:endParaRPr>
                    </a:p>
                  </a:txBody>
                  <a:tcPr marL="48190" marR="481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000">
                          <a:latin typeface="Comic Sans MS"/>
                          <a:ea typeface="Times New Roman"/>
                          <a:cs typeface="Times New Roman"/>
                        </a:rPr>
                        <a:t>Cosa fa l’allievo</a:t>
                      </a:r>
                      <a:endParaRPr lang="it-IT" sz="1000">
                        <a:latin typeface="Calibri"/>
                        <a:ea typeface="Times New Roman"/>
                        <a:cs typeface="Times New Roman"/>
                      </a:endParaRPr>
                    </a:p>
                  </a:txBody>
                  <a:tcPr marL="48190" marR="481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76774">
                <a:tc>
                  <a:txBody>
                    <a:bodyPr/>
                    <a:lstStyle/>
                    <a:p>
                      <a:pPr>
                        <a:lnSpc>
                          <a:spcPct val="115000"/>
                        </a:lnSpc>
                        <a:spcAft>
                          <a:spcPts val="0"/>
                        </a:spcAft>
                      </a:pPr>
                      <a:r>
                        <a:rPr lang="it-IT" sz="1000" dirty="0">
                          <a:latin typeface="Comic Sans MS"/>
                          <a:ea typeface="Times New Roman"/>
                          <a:cs typeface="Times New Roman"/>
                        </a:rPr>
                        <a:t>Entra e chiede che cosa è l’alimentazione.</a:t>
                      </a:r>
                      <a:endParaRPr lang="it-IT" sz="1000" dirty="0">
                        <a:latin typeface="Calibri"/>
                        <a:ea typeface="Times New Roman"/>
                        <a:cs typeface="Times New Roman"/>
                      </a:endParaRPr>
                    </a:p>
                    <a:p>
                      <a:pPr>
                        <a:lnSpc>
                          <a:spcPct val="115000"/>
                        </a:lnSpc>
                        <a:spcAft>
                          <a:spcPts val="0"/>
                        </a:spcAft>
                      </a:pPr>
                      <a:r>
                        <a:rPr lang="it-IT" sz="1000" dirty="0">
                          <a:latin typeface="Comic Sans MS"/>
                          <a:ea typeface="Times New Roman"/>
                          <a:cs typeface="Times New Roman"/>
                        </a:rPr>
                        <a:t>Sulla base delle conoscenze dichiarate , elabora con i ragazzi una serie di tabella di registrazione del menù di fine settimana</a:t>
                      </a:r>
                      <a:endParaRPr lang="it-IT" sz="1000" dirty="0">
                        <a:latin typeface="Calibri"/>
                        <a:ea typeface="Times New Roman"/>
                        <a:cs typeface="Times New Roman"/>
                      </a:endParaRPr>
                    </a:p>
                    <a:p>
                      <a:pPr>
                        <a:lnSpc>
                          <a:spcPct val="115000"/>
                        </a:lnSpc>
                        <a:spcAft>
                          <a:spcPts val="0"/>
                        </a:spcAft>
                      </a:pPr>
                      <a:r>
                        <a:rPr lang="it-IT" sz="1000" dirty="0">
                          <a:latin typeface="Comic Sans MS"/>
                          <a:ea typeface="Times New Roman"/>
                          <a:cs typeface="Times New Roman"/>
                        </a:rPr>
                        <a:t>Chiede di consegnare il prossimo lunedì la tabella relativa al loro modo di consumare i cibi rispetto ai vari contesti.</a:t>
                      </a:r>
                      <a:endParaRPr lang="it-IT" sz="1000" dirty="0">
                        <a:latin typeface="Calibri"/>
                        <a:ea typeface="Times New Roman"/>
                        <a:cs typeface="Times New Roman"/>
                      </a:endParaRPr>
                    </a:p>
                    <a:p>
                      <a:pPr>
                        <a:lnSpc>
                          <a:spcPct val="115000"/>
                        </a:lnSpc>
                        <a:spcAft>
                          <a:spcPts val="0"/>
                        </a:spcAft>
                      </a:pPr>
                      <a:r>
                        <a:rPr lang="it-IT" sz="1000" dirty="0">
                          <a:latin typeface="Comic Sans MS"/>
                          <a:ea typeface="Times New Roman"/>
                          <a:cs typeface="Times New Roman"/>
                        </a:rPr>
                        <a:t>Invita a leggere le diverse tabelle e ad annotare i cibi più consumanti valutando la completezza della tabella, la trasparenza  e la sinteticità. </a:t>
                      </a:r>
                      <a:endParaRPr lang="it-IT" sz="1000" dirty="0">
                        <a:latin typeface="Calibri"/>
                        <a:ea typeface="Times New Roman"/>
                        <a:cs typeface="Times New Roman"/>
                      </a:endParaRPr>
                    </a:p>
                    <a:p>
                      <a:pPr>
                        <a:lnSpc>
                          <a:spcPct val="115000"/>
                        </a:lnSpc>
                        <a:spcAft>
                          <a:spcPts val="0"/>
                        </a:spcAft>
                      </a:pPr>
                      <a:r>
                        <a:rPr lang="it-IT" sz="1000" dirty="0">
                          <a:latin typeface="Comic Sans MS"/>
                          <a:ea typeface="Times New Roman"/>
                          <a:cs typeface="Times New Roman"/>
                        </a:rPr>
                        <a:t>Chiede di confrontare le modalità di alimentarsi estrapolate dal menù di fine settimana  con i criteri della dieta alimentare studiati nel libro di testo aiutando la riflessione con alcune domande stimolo del tipo:</a:t>
                      </a:r>
                      <a:endParaRPr lang="it-IT" sz="1000" dirty="0">
                        <a:latin typeface="Calibri"/>
                        <a:ea typeface="Times New Roman"/>
                        <a:cs typeface="Times New Roman"/>
                      </a:endParaRPr>
                    </a:p>
                    <a:p>
                      <a:pPr>
                        <a:lnSpc>
                          <a:spcPct val="115000"/>
                        </a:lnSpc>
                        <a:spcAft>
                          <a:spcPts val="0"/>
                        </a:spcAft>
                      </a:pPr>
                      <a:r>
                        <a:rPr lang="it-IT" sz="1000" i="1" dirty="0">
                          <a:latin typeface="Comic Sans MS"/>
                          <a:ea typeface="Times New Roman"/>
                          <a:cs typeface="Times New Roman"/>
                        </a:rPr>
                        <a:t>Quali cibi sono più consumati? </a:t>
                      </a:r>
                      <a:endParaRPr lang="it-IT" sz="1000" dirty="0">
                        <a:latin typeface="Calibri"/>
                        <a:ea typeface="Times New Roman"/>
                        <a:cs typeface="Times New Roman"/>
                      </a:endParaRPr>
                    </a:p>
                    <a:p>
                      <a:pPr>
                        <a:lnSpc>
                          <a:spcPct val="115000"/>
                        </a:lnSpc>
                        <a:spcAft>
                          <a:spcPts val="0"/>
                        </a:spcAft>
                      </a:pPr>
                      <a:r>
                        <a:rPr lang="it-IT" sz="1000" i="1" dirty="0">
                          <a:latin typeface="Comic Sans MS"/>
                          <a:ea typeface="Times New Roman"/>
                          <a:cs typeface="Times New Roman"/>
                        </a:rPr>
                        <a:t> A quale  gruppo di sostanze appartengono? ( lipidi, proteine, carboidrati) </a:t>
                      </a:r>
                      <a:endParaRPr lang="it-IT" sz="1000" dirty="0">
                        <a:latin typeface="Calibri"/>
                        <a:ea typeface="Times New Roman"/>
                        <a:cs typeface="Times New Roman"/>
                      </a:endParaRPr>
                    </a:p>
                    <a:p>
                      <a:pPr>
                        <a:lnSpc>
                          <a:spcPct val="115000"/>
                        </a:lnSpc>
                        <a:spcAft>
                          <a:spcPts val="0"/>
                        </a:spcAft>
                      </a:pPr>
                      <a:r>
                        <a:rPr lang="it-IT" sz="1000" i="1" dirty="0">
                          <a:latin typeface="Comic Sans MS"/>
                          <a:ea typeface="Times New Roman"/>
                          <a:cs typeface="Times New Roman"/>
                        </a:rPr>
                        <a:t>Esiste un equilibrio tra le sostanze ingerite? </a:t>
                      </a:r>
                      <a:endParaRPr lang="it-IT" sz="1000" dirty="0">
                        <a:latin typeface="Calibri"/>
                        <a:ea typeface="Times New Roman"/>
                        <a:cs typeface="Times New Roman"/>
                      </a:endParaRPr>
                    </a:p>
                    <a:p>
                      <a:pPr>
                        <a:lnSpc>
                          <a:spcPct val="115000"/>
                        </a:lnSpc>
                        <a:spcAft>
                          <a:spcPts val="0"/>
                        </a:spcAft>
                      </a:pPr>
                      <a:r>
                        <a:rPr lang="it-IT" sz="1000" dirty="0">
                          <a:latin typeface="Comic Sans MS"/>
                          <a:ea typeface="Times New Roman"/>
                          <a:cs typeface="Times New Roman"/>
                        </a:rPr>
                        <a:t>Per avviarli alla consapevolezza della impronta ecologica relativa al proprio modo di mangiare invita a eseguire un esercizio di verifica utilizzano </a:t>
                      </a:r>
                      <a:r>
                        <a:rPr lang="it-IT" sz="1000" dirty="0" err="1">
                          <a:latin typeface="Comic Sans MS"/>
                          <a:ea typeface="Times New Roman"/>
                          <a:cs typeface="Times New Roman"/>
                        </a:rPr>
                        <a:t>webquest</a:t>
                      </a:r>
                      <a:r>
                        <a:rPr lang="it-IT" sz="1000" dirty="0">
                          <a:latin typeface="Comic Sans MS"/>
                          <a:ea typeface="Times New Roman"/>
                          <a:cs typeface="Times New Roman"/>
                        </a:rPr>
                        <a:t> (</a:t>
                      </a:r>
                      <a:r>
                        <a:rPr lang="it-IT" sz="1000" u="sng" dirty="0">
                          <a:solidFill>
                            <a:srgbClr val="0000FF"/>
                          </a:solidFill>
                          <a:latin typeface="Comic Sans MS"/>
                          <a:ea typeface="Times New Roman"/>
                          <a:cs typeface="Times New Roman"/>
                          <a:hlinkClick r:id="rId2"/>
                        </a:rPr>
                        <a:t>http://www.improntawwf.it/carrello/</a:t>
                      </a:r>
                      <a:r>
                        <a:rPr lang="it-IT" sz="1000" dirty="0">
                          <a:latin typeface="Comic Sans MS"/>
                          <a:ea typeface="Times New Roman"/>
                          <a:cs typeface="Times New Roman"/>
                        </a:rPr>
                        <a:t>)</a:t>
                      </a:r>
                      <a:endParaRPr lang="it-IT" sz="1000" dirty="0">
                        <a:latin typeface="Calibri"/>
                        <a:ea typeface="Times New Roman"/>
                        <a:cs typeface="Times New Roman"/>
                      </a:endParaRPr>
                    </a:p>
                    <a:p>
                      <a:pPr>
                        <a:lnSpc>
                          <a:spcPct val="115000"/>
                        </a:lnSpc>
                        <a:spcAft>
                          <a:spcPts val="0"/>
                        </a:spcAft>
                      </a:pPr>
                      <a:r>
                        <a:rPr lang="it-IT" sz="1000" dirty="0">
                          <a:latin typeface="Comic Sans MS"/>
                          <a:ea typeface="Times New Roman"/>
                          <a:cs typeface="Times New Roman"/>
                        </a:rPr>
                        <a:t>Socializza gli esiti dei risultati e apre una discussione sui problemi legati alla dieta alimentare.</a:t>
                      </a:r>
                      <a:endParaRPr lang="it-IT" sz="1000" dirty="0">
                        <a:latin typeface="Calibri"/>
                        <a:ea typeface="Times New Roman"/>
                        <a:cs typeface="Times New Roman"/>
                      </a:endParaRPr>
                    </a:p>
                  </a:txBody>
                  <a:tcPr marL="48190" marR="481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000" dirty="0">
                          <a:latin typeface="Comic Sans MS"/>
                          <a:ea typeface="Times New Roman"/>
                          <a:cs typeface="Times New Roman"/>
                        </a:rPr>
                        <a:t>Risponde, ascolta e annota i risultati del Brainstorming.</a:t>
                      </a:r>
                      <a:endParaRPr lang="it-IT" sz="1000" dirty="0">
                        <a:latin typeface="Calibri"/>
                        <a:ea typeface="Times New Roman"/>
                        <a:cs typeface="Times New Roman"/>
                      </a:endParaRPr>
                    </a:p>
                    <a:p>
                      <a:pPr>
                        <a:lnSpc>
                          <a:spcPct val="115000"/>
                        </a:lnSpc>
                        <a:spcAft>
                          <a:spcPts val="0"/>
                        </a:spcAft>
                      </a:pPr>
                      <a:r>
                        <a:rPr lang="it-IT" sz="1000" dirty="0">
                          <a:latin typeface="Comic Sans MS"/>
                          <a:ea typeface="Times New Roman"/>
                          <a:cs typeface="Times New Roman"/>
                        </a:rPr>
                        <a:t>Elabora, servendosi delle conoscenze dichiarate,una serie di  tabella dei cibi più consumati per verificare il loro  uso nel menù di fine settimana differenziandolo  a seconda del luogo in cui si consumano i pasti( </a:t>
                      </a:r>
                      <a:r>
                        <a:rPr lang="it-IT" sz="1000" i="1" dirty="0">
                          <a:latin typeface="Comic Sans MS"/>
                          <a:ea typeface="Times New Roman"/>
                          <a:cs typeface="Times New Roman"/>
                        </a:rPr>
                        <a:t>casa; pizzeria, ristorante, fast </a:t>
                      </a:r>
                      <a:r>
                        <a:rPr lang="it-IT" sz="1000" i="1" dirty="0" err="1">
                          <a:latin typeface="Comic Sans MS"/>
                          <a:ea typeface="Times New Roman"/>
                          <a:cs typeface="Times New Roman"/>
                        </a:rPr>
                        <a:t>found</a:t>
                      </a:r>
                      <a:r>
                        <a:rPr lang="it-IT" sz="1000" dirty="0">
                          <a:latin typeface="Comic Sans MS"/>
                          <a:ea typeface="Times New Roman"/>
                          <a:cs typeface="Times New Roman"/>
                        </a:rPr>
                        <a:t> ..)</a:t>
                      </a:r>
                      <a:endParaRPr lang="it-IT" sz="1000" dirty="0">
                        <a:latin typeface="Calibri"/>
                        <a:ea typeface="Times New Roman"/>
                        <a:cs typeface="Times New Roman"/>
                      </a:endParaRPr>
                    </a:p>
                    <a:p>
                      <a:pPr>
                        <a:lnSpc>
                          <a:spcPct val="115000"/>
                        </a:lnSpc>
                        <a:spcAft>
                          <a:spcPts val="0"/>
                        </a:spcAft>
                      </a:pPr>
                      <a:r>
                        <a:rPr lang="it-IT" sz="1000" dirty="0">
                          <a:latin typeface="Comic Sans MS"/>
                          <a:ea typeface="Times New Roman"/>
                          <a:cs typeface="Times New Roman"/>
                        </a:rPr>
                        <a:t>Consegna il lunedì la tabella relativa al menù consumato nei diversi contesti il fine settimana. </a:t>
                      </a:r>
                      <a:endParaRPr lang="it-IT" sz="1000" dirty="0">
                        <a:latin typeface="Calibri"/>
                        <a:ea typeface="Times New Roman"/>
                        <a:cs typeface="Times New Roman"/>
                      </a:endParaRPr>
                    </a:p>
                    <a:p>
                      <a:pPr>
                        <a:lnSpc>
                          <a:spcPct val="115000"/>
                        </a:lnSpc>
                        <a:spcAft>
                          <a:spcPts val="0"/>
                        </a:spcAft>
                      </a:pPr>
                      <a:r>
                        <a:rPr lang="it-IT" sz="1000" dirty="0">
                          <a:latin typeface="Comic Sans MS"/>
                          <a:ea typeface="Times New Roman"/>
                          <a:cs typeface="Times New Roman"/>
                        </a:rPr>
                        <a:t>Legge, ascolta, annota i cibi più consumati e prende coscienza del grado di completezza, trasparenza e sinteticità </a:t>
                      </a:r>
                      <a:endParaRPr lang="it-IT" sz="1000" dirty="0">
                        <a:latin typeface="Calibri"/>
                        <a:ea typeface="Times New Roman"/>
                        <a:cs typeface="Times New Roman"/>
                      </a:endParaRPr>
                    </a:p>
                    <a:p>
                      <a:pPr>
                        <a:lnSpc>
                          <a:spcPct val="115000"/>
                        </a:lnSpc>
                        <a:spcAft>
                          <a:spcPts val="0"/>
                        </a:spcAft>
                      </a:pPr>
                      <a:r>
                        <a:rPr lang="it-IT" sz="1000" dirty="0">
                          <a:latin typeface="Comic Sans MS"/>
                          <a:ea typeface="Times New Roman"/>
                          <a:cs typeface="Times New Roman"/>
                        </a:rPr>
                        <a:t>Risponde, ascolta, confronta idee e prende consapevolezza del propria correttezza alimentare.</a:t>
                      </a:r>
                      <a:endParaRPr lang="it-IT" sz="1000" dirty="0">
                        <a:latin typeface="Calibri"/>
                        <a:ea typeface="Times New Roman"/>
                        <a:cs typeface="Times New Roman"/>
                      </a:endParaRPr>
                    </a:p>
                    <a:p>
                      <a:pPr>
                        <a:lnSpc>
                          <a:spcPct val="115000"/>
                        </a:lnSpc>
                        <a:spcAft>
                          <a:spcPts val="0"/>
                        </a:spcAft>
                      </a:pPr>
                      <a:r>
                        <a:rPr lang="it-IT" sz="1000" dirty="0">
                          <a:latin typeface="Comic Sans MS"/>
                          <a:ea typeface="Times New Roman"/>
                          <a:cs typeface="Times New Roman"/>
                        </a:rPr>
                        <a:t>In interne, al sito indicato, scopre il costo ambientale della propria spesa.</a:t>
                      </a:r>
                      <a:endParaRPr lang="it-IT" sz="1000" dirty="0">
                        <a:latin typeface="Calibri"/>
                        <a:ea typeface="Times New Roman"/>
                        <a:cs typeface="Times New Roman"/>
                      </a:endParaRPr>
                    </a:p>
                    <a:p>
                      <a:pPr>
                        <a:lnSpc>
                          <a:spcPct val="115000"/>
                        </a:lnSpc>
                        <a:spcAft>
                          <a:spcPts val="0"/>
                        </a:spcAft>
                      </a:pPr>
                      <a:r>
                        <a:rPr lang="it-IT" sz="1000" dirty="0">
                          <a:latin typeface="Comic Sans MS"/>
                          <a:ea typeface="Times New Roman"/>
                          <a:cs typeface="Times New Roman"/>
                        </a:rPr>
                        <a:t>Relazione, confronta l’impronta ecologica dei diversi stili alimentari e partecipa alla discussione </a:t>
                      </a:r>
                      <a:endParaRPr lang="it-IT" sz="1000" dirty="0">
                        <a:latin typeface="Calibri"/>
                        <a:ea typeface="Times New Roman"/>
                        <a:cs typeface="Times New Roman"/>
                      </a:endParaRPr>
                    </a:p>
                  </a:txBody>
                  <a:tcPr marL="48190" marR="481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0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a:ln>
                <a:noFill/>
              </a:ln>
              <a:solidFill>
                <a:schemeClr val="tx1"/>
              </a:solidFill>
              <a:effectLst/>
              <a:latin typeface="Arial" pitchFamily="34" charset="0"/>
              <a:cs typeface="Arial" pitchFamily="34" charset="0"/>
            </a:endParaRPr>
          </a:p>
        </p:txBody>
      </p:sp>
      <p:sp>
        <p:nvSpPr>
          <p:cNvPr id="2053" name="Rectangle 5"/>
          <p:cNvSpPr>
            <a:spLocks noChangeArrowheads="1"/>
          </p:cNvSpPr>
          <p:nvPr/>
        </p:nvSpPr>
        <p:spPr bwMode="auto">
          <a:xfrm>
            <a:off x="428596" y="2428868"/>
            <a:ext cx="1428760" cy="2616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100" b="1" i="0" u="sng" strike="noStrike" cap="none" normalizeH="0" baseline="0" dirty="0">
                <a:ln>
                  <a:noFill/>
                </a:ln>
                <a:solidFill>
                  <a:schemeClr val="tx1"/>
                </a:solidFill>
                <a:effectLst/>
                <a:latin typeface="Comic Sans MS" pitchFamily="66" charset="0"/>
                <a:ea typeface="Times New Roman" pitchFamily="18" charset="0"/>
                <a:cs typeface="Times New Roman" pitchFamily="18" charset="0"/>
              </a:rPr>
              <a:t>Diario di Bordo </a:t>
            </a:r>
            <a:endParaRPr kumimoji="0" lang="it-IT"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725470"/>
          </a:xfrm>
        </p:spPr>
        <p:txBody>
          <a:bodyPr>
            <a:normAutofit/>
          </a:bodyPr>
          <a:lstStyle/>
          <a:p>
            <a:r>
              <a:rPr lang="it-IT" sz="2000" b="1" dirty="0"/>
              <a:t>La tecnica degli episodi critici (o </a:t>
            </a:r>
            <a:r>
              <a:rPr lang="it-IT" sz="2000" b="1" dirty="0" err="1"/>
              <a:t>anectodal</a:t>
            </a:r>
            <a:r>
              <a:rPr lang="it-IT" sz="2000" b="1" dirty="0"/>
              <a:t> record)</a:t>
            </a:r>
            <a:br>
              <a:rPr lang="it-IT" sz="2000" b="1" dirty="0"/>
            </a:br>
            <a:endParaRPr lang="it-IT" sz="2000" dirty="0"/>
          </a:p>
        </p:txBody>
      </p:sp>
      <p:sp>
        <p:nvSpPr>
          <p:cNvPr id="3" name="Segnaposto contenuto 2"/>
          <p:cNvSpPr>
            <a:spLocks noGrp="1"/>
          </p:cNvSpPr>
          <p:nvPr>
            <p:ph idx="1"/>
          </p:nvPr>
        </p:nvSpPr>
        <p:spPr>
          <a:xfrm>
            <a:off x="457200" y="928670"/>
            <a:ext cx="4114800" cy="5197493"/>
          </a:xfrm>
        </p:spPr>
        <p:txBody>
          <a:bodyPr>
            <a:normAutofit fontScale="25000" lnSpcReduction="20000"/>
          </a:bodyPr>
          <a:lstStyle/>
          <a:p>
            <a:r>
              <a:rPr lang="it-IT" sz="4800" dirty="0"/>
              <a:t>Anche questa è una tecnica di tipo narrativo e consiste nell’annotare il più rapidamente possibile, subito dopo che essi hanno avuto luogo, brevi episodi critici riguardanti azioni che si ritengono significative per il caso in questione: nelle rilevazioni è importante evidenziare anche verbalizzazioni degne di nota, sempre avendo cura di riportare esattamente quanto osservato, omettendo opinioni o giudizi personali. </a:t>
            </a:r>
          </a:p>
          <a:p>
            <a:endParaRPr lang="it-IT" sz="4800" dirty="0"/>
          </a:p>
          <a:p>
            <a:r>
              <a:rPr lang="it-IT" sz="4800" dirty="0"/>
              <a:t>L’unico elemento di “soggettività” lasciato all’operatore è la scelta di quali episodi rimarcare: la scelta di rilevare un accadimento piuttosto che un altro, oltre a rispecchiare il personale approccio al problema da parte di ciascun osservatore, sarà utile per un eventuale confronto tra le persone che si occupano del caso.</a:t>
            </a:r>
          </a:p>
          <a:p>
            <a:endParaRPr lang="it-IT" sz="4800" dirty="0"/>
          </a:p>
          <a:p>
            <a:r>
              <a:rPr lang="it-IT" sz="4800" dirty="0"/>
              <a:t>L’utilizzo di questa tecnica spesso si configura come tappa iniziale per la messa a punto di strumenti più strutturati, quali ad esempio griglie di osservazione.</a:t>
            </a:r>
          </a:p>
          <a:p>
            <a:endParaRPr lang="it-IT" sz="4800" dirty="0"/>
          </a:p>
          <a:p>
            <a:r>
              <a:rPr lang="it-IT" sz="4800" b="1" dirty="0"/>
              <a:t>La tecnica degli episodi critici consiste nell’annotare delle situazioni problematiche subito dopo che hanno avuto luogo.</a:t>
            </a:r>
            <a:r>
              <a:rPr lang="it-IT" sz="4800" dirty="0"/>
              <a:t> Il linguaggio utilizzato è sempre di tipo </a:t>
            </a:r>
            <a:r>
              <a:rPr lang="it-IT" sz="4800" b="1" u="sng" dirty="0"/>
              <a:t>descrittivo </a:t>
            </a:r>
            <a:r>
              <a:rPr lang="it-IT" sz="4800" dirty="0"/>
              <a:t>e vanno registrati non solo i dati negativi. </a:t>
            </a:r>
          </a:p>
          <a:p>
            <a:endParaRPr lang="it-IT" sz="4800" dirty="0"/>
          </a:p>
          <a:p>
            <a:r>
              <a:rPr lang="it-IT" sz="4800" dirty="0"/>
              <a:t>Tale tecnica è molto utile nel caso ad esempio di alunni con comportamenti disadattati.  Una puntuale analisi degli episodi permette di fare una riflessione su possibili cause o situazioni concatenanti e sull’epilogo dell’evento. L’attenzione non va quindi solo posta sul soggetto ma anche sull’ambiente inteso in senso ampio ovvero anche le azioni e le reazioni del gruppo dei pari che precedono e seguono l’episodio. </a:t>
            </a:r>
          </a:p>
          <a:p>
            <a:pPr>
              <a:buNone/>
            </a:pPr>
            <a:br>
              <a:rPr lang="it-IT" dirty="0">
                <a:effectLst>
                  <a:outerShdw blurRad="50800" dist="38100" algn="tr" rotWithShape="0">
                    <a:prstClr val="black">
                      <a:alpha val="40000"/>
                    </a:prstClr>
                  </a:outerShdw>
                </a:effectLst>
              </a:rPr>
            </a:br>
            <a:endParaRPr lang="it-IT" dirty="0"/>
          </a:p>
        </p:txBody>
      </p:sp>
      <p:pic>
        <p:nvPicPr>
          <p:cNvPr id="26626" name="Picture 2" descr="http://img2.tgcom24.mediaset.it/binary/articolo/istockphoto/81.$plit/C_4_articolo_2154083_upiImagepp.jpg">
            <a:hlinkClick r:id="rId2"/>
          </p:cNvPr>
          <p:cNvPicPr>
            <a:picLocks noChangeAspect="1" noChangeArrowheads="1"/>
          </p:cNvPicPr>
          <p:nvPr/>
        </p:nvPicPr>
        <p:blipFill>
          <a:blip r:embed="rId3" cstate="print"/>
          <a:srcRect/>
          <a:stretch>
            <a:fillRect/>
          </a:stretch>
        </p:blipFill>
        <p:spPr bwMode="auto">
          <a:xfrm>
            <a:off x="5143503" y="1857364"/>
            <a:ext cx="3993083" cy="2714644"/>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000" dirty="0"/>
              <a:t>CULTURA DELLA VALUTAZIONE</a:t>
            </a:r>
          </a:p>
        </p:txBody>
      </p:sp>
      <p:sp>
        <p:nvSpPr>
          <p:cNvPr id="3" name="Segnaposto contenuto 2"/>
          <p:cNvSpPr>
            <a:spLocks noGrp="1"/>
          </p:cNvSpPr>
          <p:nvPr>
            <p:ph idx="1"/>
          </p:nvPr>
        </p:nvSpPr>
        <p:spPr/>
        <p:txBody>
          <a:bodyPr/>
          <a:lstStyle/>
          <a:p>
            <a:r>
              <a:rPr lang="it-IT" dirty="0"/>
              <a:t>autovalutazione docenti;</a:t>
            </a:r>
          </a:p>
          <a:p>
            <a:r>
              <a:rPr lang="it-IT" dirty="0"/>
              <a:t>incrociata docenti allievi; </a:t>
            </a:r>
          </a:p>
          <a:p>
            <a:r>
              <a:rPr lang="it-IT" dirty="0"/>
              <a:t>autovalutazione allievi; </a:t>
            </a:r>
          </a:p>
          <a:p>
            <a:r>
              <a:rPr lang="it-IT" dirty="0"/>
              <a:t>valutazione genitori.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br>
              <a:rPr lang="it-IT" sz="2200" b="1" dirty="0"/>
            </a:br>
            <a:br>
              <a:rPr lang="it-IT" sz="2200" b="1" dirty="0"/>
            </a:br>
            <a:br>
              <a:rPr lang="it-IT" sz="2200" b="1" dirty="0"/>
            </a:br>
            <a:br>
              <a:rPr lang="it-IT" sz="2200" b="1" dirty="0"/>
            </a:br>
            <a:r>
              <a:rPr lang="it-IT" sz="2200" b="1" dirty="0"/>
              <a:t>PROTOCOLLO </a:t>
            </a:r>
            <a:r>
              <a:rPr lang="it-IT" sz="2200" b="1" dirty="0" err="1"/>
              <a:t>DI</a:t>
            </a:r>
            <a:r>
              <a:rPr lang="it-IT" sz="2200" b="1" dirty="0"/>
              <a:t> AUTO-OSSERVAZIONE </a:t>
            </a:r>
            <a:br>
              <a:rPr lang="it-IT" sz="2200" b="1" dirty="0"/>
            </a:br>
            <a:r>
              <a:rPr lang="it-IT" sz="2200" b="1" dirty="0"/>
              <a:t>PER I DOCENTI</a:t>
            </a:r>
            <a:br>
              <a:rPr lang="it-IT" b="1" dirty="0"/>
            </a:br>
            <a:r>
              <a:rPr lang="it-IT" b="1" dirty="0"/>
              <a:t> </a:t>
            </a:r>
            <a:br>
              <a:rPr lang="it-IT" dirty="0"/>
            </a:br>
            <a:endParaRPr lang="it-IT" dirty="0"/>
          </a:p>
        </p:txBody>
      </p:sp>
      <p:sp>
        <p:nvSpPr>
          <p:cNvPr id="3" name="Segnaposto contenuto 2"/>
          <p:cNvSpPr>
            <a:spLocks noGrp="1"/>
          </p:cNvSpPr>
          <p:nvPr>
            <p:ph idx="1"/>
          </p:nvPr>
        </p:nvSpPr>
        <p:spPr>
          <a:xfrm>
            <a:off x="457200" y="1600200"/>
            <a:ext cx="4043362" cy="4525963"/>
          </a:xfrm>
        </p:spPr>
        <p:txBody>
          <a:bodyPr>
            <a:normAutofit fontScale="40000" lnSpcReduction="20000"/>
          </a:bodyPr>
          <a:lstStyle/>
          <a:p>
            <a:r>
              <a:rPr lang="it-IT" b="1" dirty="0"/>
              <a:t>AUTOOSSERVAZIONE</a:t>
            </a:r>
          </a:p>
          <a:p>
            <a:pPr>
              <a:buNone/>
            </a:pPr>
            <a:endParaRPr lang="it-IT" dirty="0"/>
          </a:p>
          <a:p>
            <a:r>
              <a:rPr lang="it-IT" dirty="0"/>
              <a:t>1. Quanti temi od oggetti di discussione ho proposto agli alunni?</a:t>
            </a:r>
          </a:p>
          <a:p>
            <a:r>
              <a:rPr lang="it-IT" dirty="0"/>
              <a:t>2. Quanto interesse hanno dimostrato gli alunni?</a:t>
            </a:r>
          </a:p>
          <a:p>
            <a:r>
              <a:rPr lang="it-IT" dirty="0"/>
              <a:t>3. Chiedono di ampliare ed approfondire il tema del’insegnamento - apprendimento?</a:t>
            </a:r>
          </a:p>
          <a:p>
            <a:r>
              <a:rPr lang="it-IT" dirty="0"/>
              <a:t>4. Accolgo le loro proposte?</a:t>
            </a:r>
          </a:p>
          <a:p>
            <a:r>
              <a:rPr lang="it-IT" dirty="0"/>
              <a:t>5. Quali occasioni offro per una rielaborazione e una discussione?</a:t>
            </a:r>
          </a:p>
          <a:p>
            <a:r>
              <a:rPr lang="it-IT" dirty="0"/>
              <a:t>6. Accetto idee divergenti? Che uso ne faccio?</a:t>
            </a:r>
          </a:p>
          <a:p>
            <a:r>
              <a:rPr lang="it-IT" dirty="0"/>
              <a:t>7. Valorizzo le esperienze degli alunni? Come?</a:t>
            </a:r>
          </a:p>
          <a:p>
            <a:r>
              <a:rPr lang="it-IT" dirty="0"/>
              <a:t>8. Quali errori correggo? Come li correggo?</a:t>
            </a:r>
          </a:p>
          <a:p>
            <a:r>
              <a:rPr lang="it-IT" dirty="0"/>
              <a:t>9. Come incoraggio gli alunni?</a:t>
            </a:r>
          </a:p>
          <a:p>
            <a:r>
              <a:rPr lang="it-IT" dirty="0"/>
              <a:t>10. I compiti assegnati sono stati adeguati alle capacità degli alunni?</a:t>
            </a:r>
          </a:p>
          <a:p>
            <a:r>
              <a:rPr lang="it-IT" dirty="0"/>
              <a:t>11. Le istruzioni per svolgere il lavoro sono state chiare?</a:t>
            </a:r>
          </a:p>
          <a:p>
            <a:r>
              <a:rPr lang="it-IT" dirty="0"/>
              <a:t>12. Ho "</a:t>
            </a:r>
            <a:r>
              <a:rPr lang="it-IT" dirty="0" err="1"/>
              <a:t>pertinentizzato</a:t>
            </a:r>
            <a:r>
              <a:rPr lang="it-IT" dirty="0"/>
              <a:t>" il processo di insegnamento – apprendimento in base allo stile cognitivo di ogni alunno?</a:t>
            </a:r>
          </a:p>
          <a:p>
            <a:r>
              <a:rPr lang="it-IT" dirty="0"/>
              <a:t>13. I criteri di valutazione adottati sono stati funzionali?</a:t>
            </a:r>
          </a:p>
          <a:p>
            <a:r>
              <a:rPr lang="it-IT" dirty="0"/>
              <a:t>14. Quali aspetti valuto positivamente?</a:t>
            </a:r>
          </a:p>
        </p:txBody>
      </p:sp>
      <p:pic>
        <p:nvPicPr>
          <p:cNvPr id="27650" name="Picture 2" descr="http://www.educationduepuntozero.it/Temi/Professione-docente/2011/03/img/molinari2_big.jpg">
            <a:hlinkClick r:id="rId2"/>
          </p:cNvPr>
          <p:cNvPicPr>
            <a:picLocks noChangeAspect="1" noChangeArrowheads="1"/>
          </p:cNvPicPr>
          <p:nvPr/>
        </p:nvPicPr>
        <p:blipFill>
          <a:blip r:embed="rId3"/>
          <a:srcRect/>
          <a:stretch>
            <a:fillRect/>
          </a:stretch>
        </p:blipFill>
        <p:spPr bwMode="auto">
          <a:xfrm>
            <a:off x="4572000" y="2071678"/>
            <a:ext cx="4167188" cy="3000396"/>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p:cNvSpPr>
            <a:spLocks noGrp="1"/>
          </p:cNvSpPr>
          <p:nvPr>
            <p:ph type="ftr" sz="quarter" idx="11"/>
          </p:nvPr>
        </p:nvSpPr>
        <p:spPr/>
        <p:txBody>
          <a:bodyPr/>
          <a:lstStyle/>
          <a:p>
            <a:r>
              <a:rPr lang="it-IT"/>
              <a:t>CVM - G. CIPOLLARI</a:t>
            </a:r>
          </a:p>
        </p:txBody>
      </p:sp>
      <p:graphicFrame>
        <p:nvGraphicFramePr>
          <p:cNvPr id="5" name="Tabella 4"/>
          <p:cNvGraphicFramePr>
            <a:graphicFrameLocks noGrp="1"/>
          </p:cNvGraphicFramePr>
          <p:nvPr/>
        </p:nvGraphicFramePr>
        <p:xfrm>
          <a:off x="467544" y="1124744"/>
          <a:ext cx="8280920" cy="5198602"/>
        </p:xfrm>
        <a:graphic>
          <a:graphicData uri="http://schemas.openxmlformats.org/drawingml/2006/table">
            <a:tbl>
              <a:tblPr/>
              <a:tblGrid>
                <a:gridCol w="3573718">
                  <a:extLst>
                    <a:ext uri="{9D8B030D-6E8A-4147-A177-3AD203B41FA5}">
                      <a16:colId xmlns:a16="http://schemas.microsoft.com/office/drawing/2014/main" val="20000"/>
                    </a:ext>
                  </a:extLst>
                </a:gridCol>
                <a:gridCol w="1034794">
                  <a:extLst>
                    <a:ext uri="{9D8B030D-6E8A-4147-A177-3AD203B41FA5}">
                      <a16:colId xmlns:a16="http://schemas.microsoft.com/office/drawing/2014/main" val="20001"/>
                    </a:ext>
                  </a:extLst>
                </a:gridCol>
                <a:gridCol w="1512168">
                  <a:extLst>
                    <a:ext uri="{9D8B030D-6E8A-4147-A177-3AD203B41FA5}">
                      <a16:colId xmlns:a16="http://schemas.microsoft.com/office/drawing/2014/main" val="20002"/>
                    </a:ext>
                  </a:extLst>
                </a:gridCol>
                <a:gridCol w="2160240">
                  <a:extLst>
                    <a:ext uri="{9D8B030D-6E8A-4147-A177-3AD203B41FA5}">
                      <a16:colId xmlns:a16="http://schemas.microsoft.com/office/drawing/2014/main" val="20003"/>
                    </a:ext>
                  </a:extLst>
                </a:gridCol>
              </a:tblGrid>
              <a:tr h="211012">
                <a:tc>
                  <a:txBody>
                    <a:bodyPr/>
                    <a:lstStyle/>
                    <a:p>
                      <a:pPr algn="ctr">
                        <a:lnSpc>
                          <a:spcPct val="115000"/>
                        </a:lnSpc>
                        <a:spcAft>
                          <a:spcPts val="0"/>
                        </a:spcAft>
                      </a:pPr>
                      <a:endParaRPr lang="it-IT" sz="1000" dirty="0">
                        <a:solidFill>
                          <a:schemeClr val="tx1">
                            <a:lumMod val="75000"/>
                            <a:lumOff val="25000"/>
                          </a:schemeClr>
                        </a:solidFill>
                        <a:latin typeface="Verdana" pitchFamily="34" charset="0"/>
                        <a:ea typeface="Verdana" pitchFamily="34" charset="0"/>
                        <a:cs typeface="Verdana" pitchFamily="34" charset="0"/>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it-IT" sz="1000">
                          <a:solidFill>
                            <a:schemeClr val="tx1">
                              <a:lumMod val="75000"/>
                              <a:lumOff val="25000"/>
                            </a:schemeClr>
                          </a:solidFill>
                          <a:latin typeface="Verdana" pitchFamily="34" charset="0"/>
                          <a:ea typeface="Verdana" pitchFamily="34" charset="0"/>
                          <a:cs typeface="Verdana" pitchFamily="34" charset="0"/>
                        </a:rPr>
                        <a:t>Punti possibili</a:t>
                      </a: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tabLst>
                          <a:tab pos="300355" algn="l"/>
                        </a:tabLst>
                      </a:pPr>
                      <a:r>
                        <a:rPr lang="it-IT" sz="1000">
                          <a:solidFill>
                            <a:schemeClr val="tx1">
                              <a:lumMod val="75000"/>
                              <a:lumOff val="25000"/>
                            </a:schemeClr>
                          </a:solidFill>
                          <a:latin typeface="Verdana" pitchFamily="34" charset="0"/>
                          <a:ea typeface="Verdana" pitchFamily="34" charset="0"/>
                          <a:cs typeface="Verdana" pitchFamily="34" charset="0"/>
                        </a:rPr>
                        <a:t>	Autovalutazione </a:t>
                      </a: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it-IT" sz="1000">
                          <a:solidFill>
                            <a:schemeClr val="tx1">
                              <a:lumMod val="75000"/>
                              <a:lumOff val="25000"/>
                            </a:schemeClr>
                          </a:solidFill>
                          <a:latin typeface="Verdana" pitchFamily="34" charset="0"/>
                          <a:ea typeface="Verdana" pitchFamily="34" charset="0"/>
                          <a:cs typeface="Verdana" pitchFamily="34" charset="0"/>
                        </a:rPr>
                        <a:t>Valutazione docente </a:t>
                      </a: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925707">
                <a:tc>
                  <a:txBody>
                    <a:bodyPr/>
                    <a:lstStyle/>
                    <a:p>
                      <a:pPr algn="ctr">
                        <a:lnSpc>
                          <a:spcPct val="115000"/>
                        </a:lnSpc>
                        <a:spcAft>
                          <a:spcPts val="0"/>
                        </a:spcAft>
                      </a:pPr>
                      <a:r>
                        <a:rPr lang="it-IT" sz="1000" b="1" dirty="0">
                          <a:solidFill>
                            <a:schemeClr val="tx1">
                              <a:lumMod val="75000"/>
                              <a:lumOff val="25000"/>
                            </a:schemeClr>
                          </a:solidFill>
                          <a:latin typeface="Verdana" pitchFamily="34" charset="0"/>
                          <a:ea typeface="Verdana" pitchFamily="34" charset="0"/>
                          <a:cs typeface="Verdana" pitchFamily="34" charset="0"/>
                        </a:rPr>
                        <a:t>Ho</a:t>
                      </a:r>
                      <a:r>
                        <a:rPr lang="it-IT" sz="1000" b="1" baseline="0" dirty="0">
                          <a:solidFill>
                            <a:schemeClr val="tx1">
                              <a:lumMod val="75000"/>
                              <a:lumOff val="25000"/>
                            </a:schemeClr>
                          </a:solidFill>
                          <a:latin typeface="Verdana" pitchFamily="34" charset="0"/>
                          <a:ea typeface="Verdana" pitchFamily="34" charset="0"/>
                          <a:cs typeface="Verdana" pitchFamily="34" charset="0"/>
                        </a:rPr>
                        <a:t> </a:t>
                      </a:r>
                      <a:r>
                        <a:rPr lang="it-IT" sz="1000" b="1" dirty="0">
                          <a:solidFill>
                            <a:schemeClr val="tx1">
                              <a:lumMod val="75000"/>
                              <a:lumOff val="25000"/>
                            </a:schemeClr>
                          </a:solidFill>
                          <a:latin typeface="Verdana" pitchFamily="34" charset="0"/>
                          <a:ea typeface="Verdana" pitchFamily="34" charset="0"/>
                          <a:cs typeface="Verdana" pitchFamily="34" charset="0"/>
                        </a:rPr>
                        <a:t>parlato dei fatti e del perché degli avvenimenti cogliendone la dimensione diacronica, le interdipendenze, la relatività del punto di vista.</a:t>
                      </a: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it-IT" sz="1000" dirty="0">
                          <a:solidFill>
                            <a:schemeClr val="tx1">
                              <a:lumMod val="75000"/>
                              <a:lumOff val="25000"/>
                            </a:schemeClr>
                          </a:solidFill>
                          <a:latin typeface="Verdana" pitchFamily="34" charset="0"/>
                          <a:ea typeface="Verdana" pitchFamily="34" charset="0"/>
                          <a:cs typeface="Verdana" pitchFamily="34" charset="0"/>
                        </a:rPr>
                        <a:t>10</a:t>
                      </a: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it-IT" sz="1000" dirty="0">
                        <a:solidFill>
                          <a:schemeClr val="tx1">
                            <a:lumMod val="75000"/>
                            <a:lumOff val="25000"/>
                          </a:schemeClr>
                        </a:solidFill>
                        <a:latin typeface="Verdana" pitchFamily="34" charset="0"/>
                        <a:ea typeface="Verdana" pitchFamily="34" charset="0"/>
                        <a:cs typeface="Verdana" pitchFamily="34" charset="0"/>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it-IT" sz="1000" dirty="0">
                        <a:solidFill>
                          <a:schemeClr val="tx1">
                            <a:lumMod val="75000"/>
                            <a:lumOff val="25000"/>
                          </a:schemeClr>
                        </a:solidFill>
                        <a:latin typeface="Verdana" pitchFamily="34" charset="0"/>
                        <a:ea typeface="Verdana" pitchFamily="34" charset="0"/>
                        <a:cs typeface="Verdana" pitchFamily="34" charset="0"/>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00999">
                <a:tc>
                  <a:txBody>
                    <a:bodyPr/>
                    <a:lstStyle/>
                    <a:p>
                      <a:pPr algn="ctr">
                        <a:lnSpc>
                          <a:spcPct val="115000"/>
                        </a:lnSpc>
                        <a:spcAft>
                          <a:spcPts val="0"/>
                        </a:spcAft>
                      </a:pPr>
                      <a:r>
                        <a:rPr lang="it-IT" sz="1000" b="1" dirty="0">
                          <a:solidFill>
                            <a:schemeClr val="tx1">
                              <a:lumMod val="75000"/>
                              <a:lumOff val="25000"/>
                            </a:schemeClr>
                          </a:solidFill>
                          <a:latin typeface="Verdana" pitchFamily="34" charset="0"/>
                          <a:ea typeface="Verdana" pitchFamily="34" charset="0"/>
                          <a:cs typeface="Verdana" pitchFamily="34" charset="0"/>
                        </a:rPr>
                        <a:t>Ho messo a fuoco l’idea principale prospettando  un pensiero critico </a:t>
                      </a: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it-IT" sz="1000" dirty="0">
                          <a:solidFill>
                            <a:schemeClr val="tx1">
                              <a:lumMod val="75000"/>
                              <a:lumOff val="25000"/>
                            </a:schemeClr>
                          </a:solidFill>
                          <a:latin typeface="Verdana" pitchFamily="34" charset="0"/>
                          <a:ea typeface="Verdana" pitchFamily="34" charset="0"/>
                          <a:cs typeface="Verdana" pitchFamily="34" charset="0"/>
                        </a:rPr>
                        <a:t>10</a:t>
                      </a: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it-IT" sz="1000" dirty="0">
                        <a:solidFill>
                          <a:schemeClr val="tx1">
                            <a:lumMod val="75000"/>
                            <a:lumOff val="25000"/>
                          </a:schemeClr>
                        </a:solidFill>
                        <a:latin typeface="Verdana" pitchFamily="34" charset="0"/>
                        <a:ea typeface="Verdana" pitchFamily="34" charset="0"/>
                        <a:cs typeface="Verdana" pitchFamily="34" charset="0"/>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it-IT" sz="1000">
                        <a:solidFill>
                          <a:schemeClr val="tx1">
                            <a:lumMod val="75000"/>
                            <a:lumOff val="25000"/>
                          </a:schemeClr>
                        </a:solidFill>
                        <a:latin typeface="Verdana" pitchFamily="34" charset="0"/>
                        <a:ea typeface="Verdana" pitchFamily="34" charset="0"/>
                        <a:cs typeface="Verdana" pitchFamily="34" charset="0"/>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661219">
                <a:tc>
                  <a:txBody>
                    <a:bodyPr/>
                    <a:lstStyle/>
                    <a:p>
                      <a:pPr algn="ctr">
                        <a:lnSpc>
                          <a:spcPct val="115000"/>
                        </a:lnSpc>
                        <a:spcAft>
                          <a:spcPts val="0"/>
                        </a:spcAft>
                      </a:pPr>
                      <a:r>
                        <a:rPr lang="it-IT" sz="1000" b="1" dirty="0">
                          <a:solidFill>
                            <a:schemeClr val="tx1">
                              <a:lumMod val="75000"/>
                              <a:lumOff val="25000"/>
                            </a:schemeClr>
                          </a:solidFill>
                          <a:latin typeface="Verdana" pitchFamily="34" charset="0"/>
                          <a:ea typeface="Verdana" pitchFamily="34" charset="0"/>
                          <a:cs typeface="Verdana" pitchFamily="34" charset="0"/>
                        </a:rPr>
                        <a:t>Ho approfondito l’analisi degli avvenimenti argomentando le possibili interpretazioni in</a:t>
                      </a:r>
                    </a:p>
                    <a:p>
                      <a:pPr algn="ctr">
                        <a:lnSpc>
                          <a:spcPct val="115000"/>
                        </a:lnSpc>
                        <a:spcAft>
                          <a:spcPts val="0"/>
                        </a:spcAft>
                      </a:pPr>
                      <a:r>
                        <a:rPr lang="it-IT" sz="1000" b="1" dirty="0">
                          <a:solidFill>
                            <a:schemeClr val="tx1">
                              <a:lumMod val="75000"/>
                              <a:lumOff val="25000"/>
                            </a:schemeClr>
                          </a:solidFill>
                          <a:latin typeface="Verdana" pitchFamily="34" charset="0"/>
                          <a:ea typeface="Verdana" pitchFamily="34" charset="0"/>
                          <a:cs typeface="Verdana" pitchFamily="34" charset="0"/>
                        </a:rPr>
                        <a:t> un’ottica “</a:t>
                      </a:r>
                      <a:r>
                        <a:rPr lang="it-IT" sz="1000" b="1" dirty="0" err="1">
                          <a:solidFill>
                            <a:schemeClr val="tx1">
                              <a:lumMod val="75000"/>
                              <a:lumOff val="25000"/>
                            </a:schemeClr>
                          </a:solidFill>
                          <a:latin typeface="Verdana" pitchFamily="34" charset="0"/>
                          <a:ea typeface="Verdana" pitchFamily="34" charset="0"/>
                          <a:cs typeface="Verdana" pitchFamily="34" charset="0"/>
                        </a:rPr>
                        <a:t>glocale</a:t>
                      </a:r>
                      <a:r>
                        <a:rPr lang="it-IT" sz="1000" b="1" dirty="0">
                          <a:solidFill>
                            <a:schemeClr val="tx1">
                              <a:lumMod val="75000"/>
                              <a:lumOff val="25000"/>
                            </a:schemeClr>
                          </a:solidFill>
                          <a:latin typeface="Verdana" pitchFamily="34" charset="0"/>
                          <a:ea typeface="Verdana" pitchFamily="34" charset="0"/>
                          <a:cs typeface="Verdana" pitchFamily="34" charset="0"/>
                        </a:rPr>
                        <a:t>”</a:t>
                      </a: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it-IT" sz="1000" dirty="0">
                          <a:solidFill>
                            <a:schemeClr val="tx1">
                              <a:lumMod val="75000"/>
                              <a:lumOff val="25000"/>
                            </a:schemeClr>
                          </a:solidFill>
                          <a:latin typeface="Verdana" pitchFamily="34" charset="0"/>
                          <a:ea typeface="Verdana" pitchFamily="34" charset="0"/>
                          <a:cs typeface="Verdana" pitchFamily="34" charset="0"/>
                        </a:rPr>
                        <a:t>10</a:t>
                      </a: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it-IT" sz="1000" dirty="0">
                        <a:solidFill>
                          <a:schemeClr val="tx1">
                            <a:lumMod val="75000"/>
                            <a:lumOff val="25000"/>
                          </a:schemeClr>
                        </a:solidFill>
                        <a:latin typeface="Verdana" pitchFamily="34" charset="0"/>
                        <a:ea typeface="Verdana" pitchFamily="34" charset="0"/>
                        <a:cs typeface="Verdana" pitchFamily="34" charset="0"/>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it-IT" sz="1000" dirty="0">
                        <a:solidFill>
                          <a:schemeClr val="tx1">
                            <a:lumMod val="75000"/>
                            <a:lumOff val="25000"/>
                          </a:schemeClr>
                        </a:solidFill>
                        <a:latin typeface="Verdana" pitchFamily="34" charset="0"/>
                        <a:ea typeface="Verdana" pitchFamily="34" charset="0"/>
                        <a:cs typeface="Verdana" pitchFamily="34" charset="0"/>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96732">
                <a:tc>
                  <a:txBody>
                    <a:bodyPr/>
                    <a:lstStyle/>
                    <a:p>
                      <a:pPr algn="ctr">
                        <a:lnSpc>
                          <a:spcPct val="115000"/>
                        </a:lnSpc>
                        <a:spcAft>
                          <a:spcPts val="0"/>
                        </a:spcAft>
                      </a:pPr>
                      <a:r>
                        <a:rPr lang="it-IT" sz="1000" b="1" dirty="0">
                          <a:solidFill>
                            <a:schemeClr val="tx1">
                              <a:lumMod val="75000"/>
                              <a:lumOff val="25000"/>
                            </a:schemeClr>
                          </a:solidFill>
                          <a:latin typeface="Verdana" pitchFamily="34" charset="0"/>
                          <a:ea typeface="Verdana" pitchFamily="34" charset="0"/>
                          <a:cs typeface="Verdana" pitchFamily="34" charset="0"/>
                        </a:rPr>
                        <a:t>Ho espresso idee creative, divergenti e progettuali</a:t>
                      </a: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it-IT" sz="1000" dirty="0">
                          <a:solidFill>
                            <a:schemeClr val="tx1">
                              <a:lumMod val="75000"/>
                              <a:lumOff val="25000"/>
                            </a:schemeClr>
                          </a:solidFill>
                          <a:latin typeface="Verdana" pitchFamily="34" charset="0"/>
                          <a:ea typeface="Verdana" pitchFamily="34" charset="0"/>
                          <a:cs typeface="Verdana" pitchFamily="34" charset="0"/>
                        </a:rPr>
                        <a:t>10</a:t>
                      </a: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it-IT" sz="1000" dirty="0">
                        <a:solidFill>
                          <a:schemeClr val="tx1">
                            <a:lumMod val="75000"/>
                            <a:lumOff val="25000"/>
                          </a:schemeClr>
                        </a:solidFill>
                        <a:latin typeface="Verdana" pitchFamily="34" charset="0"/>
                        <a:ea typeface="Verdana" pitchFamily="34" charset="0"/>
                        <a:cs typeface="Verdana" pitchFamily="34" charset="0"/>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it-IT" sz="1000" dirty="0">
                        <a:solidFill>
                          <a:schemeClr val="tx1">
                            <a:lumMod val="75000"/>
                            <a:lumOff val="25000"/>
                          </a:schemeClr>
                        </a:solidFill>
                        <a:latin typeface="Verdana" pitchFamily="34" charset="0"/>
                        <a:ea typeface="Verdana" pitchFamily="34" charset="0"/>
                        <a:cs typeface="Verdana" pitchFamily="34" charset="0"/>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64488">
                <a:tc>
                  <a:txBody>
                    <a:bodyPr/>
                    <a:lstStyle/>
                    <a:p>
                      <a:pPr algn="ctr">
                        <a:lnSpc>
                          <a:spcPct val="115000"/>
                        </a:lnSpc>
                        <a:spcAft>
                          <a:spcPts val="0"/>
                        </a:spcAft>
                      </a:pPr>
                      <a:r>
                        <a:rPr lang="it-IT" sz="1000" b="1" dirty="0">
                          <a:solidFill>
                            <a:schemeClr val="tx1">
                              <a:lumMod val="75000"/>
                              <a:lumOff val="25000"/>
                            </a:schemeClr>
                          </a:solidFill>
                          <a:latin typeface="Verdana" pitchFamily="34" charset="0"/>
                          <a:ea typeface="Verdana" pitchFamily="34" charset="0"/>
                          <a:cs typeface="Verdana" pitchFamily="34" charset="0"/>
                        </a:rPr>
                        <a:t>Ho usato un linguaggio appropriato e corretto</a:t>
                      </a: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it-IT" sz="1000" dirty="0">
                          <a:solidFill>
                            <a:schemeClr val="tx1">
                              <a:lumMod val="75000"/>
                              <a:lumOff val="25000"/>
                            </a:schemeClr>
                          </a:solidFill>
                          <a:latin typeface="Verdana" pitchFamily="34" charset="0"/>
                          <a:ea typeface="Verdana" pitchFamily="34" charset="0"/>
                          <a:cs typeface="Verdana" pitchFamily="34" charset="0"/>
                        </a:rPr>
                        <a:t>10</a:t>
                      </a: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it-IT" sz="1000" dirty="0">
                        <a:solidFill>
                          <a:schemeClr val="tx1">
                            <a:lumMod val="75000"/>
                            <a:lumOff val="25000"/>
                          </a:schemeClr>
                        </a:solidFill>
                        <a:latin typeface="Verdana" pitchFamily="34" charset="0"/>
                        <a:ea typeface="Verdana" pitchFamily="34" charset="0"/>
                        <a:cs typeface="Verdana" pitchFamily="34" charset="0"/>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it-IT" sz="1000" dirty="0">
                        <a:solidFill>
                          <a:schemeClr val="tx1">
                            <a:lumMod val="75000"/>
                            <a:lumOff val="25000"/>
                          </a:schemeClr>
                        </a:solidFill>
                        <a:latin typeface="Verdana" pitchFamily="34" charset="0"/>
                        <a:ea typeface="Verdana" pitchFamily="34" charset="0"/>
                        <a:cs typeface="Verdana" pitchFamily="34" charset="0"/>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64488">
                <a:tc>
                  <a:txBody>
                    <a:bodyPr/>
                    <a:lstStyle/>
                    <a:p>
                      <a:pPr algn="ctr">
                        <a:lnSpc>
                          <a:spcPct val="115000"/>
                        </a:lnSpc>
                        <a:spcAft>
                          <a:spcPts val="0"/>
                        </a:spcAft>
                      </a:pPr>
                      <a:r>
                        <a:rPr lang="it-IT" sz="1000" b="1" dirty="0">
                          <a:solidFill>
                            <a:schemeClr val="tx1">
                              <a:lumMod val="75000"/>
                              <a:lumOff val="25000"/>
                            </a:schemeClr>
                          </a:solidFill>
                          <a:latin typeface="Verdana" pitchFamily="34" charset="0"/>
                          <a:ea typeface="Verdana" pitchFamily="34" charset="0"/>
                          <a:cs typeface="Verdana" pitchFamily="34" charset="0"/>
                        </a:rPr>
                        <a:t>Ho evidenziato nessi logici  e discontinuità di caso</a:t>
                      </a: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it-IT" sz="1000" dirty="0">
                          <a:solidFill>
                            <a:schemeClr val="tx1">
                              <a:lumMod val="75000"/>
                              <a:lumOff val="25000"/>
                            </a:schemeClr>
                          </a:solidFill>
                          <a:latin typeface="Verdana" pitchFamily="34" charset="0"/>
                          <a:ea typeface="Verdana" pitchFamily="34" charset="0"/>
                          <a:cs typeface="Verdana" pitchFamily="34" charset="0"/>
                        </a:rPr>
                        <a:t>10</a:t>
                      </a: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it-IT" sz="1000">
                        <a:solidFill>
                          <a:schemeClr val="tx1">
                            <a:lumMod val="75000"/>
                            <a:lumOff val="25000"/>
                          </a:schemeClr>
                        </a:solidFill>
                        <a:latin typeface="Verdana" pitchFamily="34" charset="0"/>
                        <a:ea typeface="Verdana" pitchFamily="34" charset="0"/>
                        <a:cs typeface="Verdana" pitchFamily="34" charset="0"/>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it-IT" sz="1000" dirty="0">
                        <a:solidFill>
                          <a:schemeClr val="tx1">
                            <a:lumMod val="75000"/>
                            <a:lumOff val="25000"/>
                          </a:schemeClr>
                        </a:solidFill>
                        <a:latin typeface="Verdana" pitchFamily="34" charset="0"/>
                        <a:ea typeface="Verdana" pitchFamily="34" charset="0"/>
                        <a:cs typeface="Verdana" pitchFamily="34" charset="0"/>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528975">
                <a:tc>
                  <a:txBody>
                    <a:bodyPr/>
                    <a:lstStyle/>
                    <a:p>
                      <a:pPr algn="ctr">
                        <a:lnSpc>
                          <a:spcPct val="115000"/>
                        </a:lnSpc>
                        <a:spcAft>
                          <a:spcPts val="0"/>
                        </a:spcAft>
                      </a:pPr>
                      <a:r>
                        <a:rPr lang="it-IT" sz="1000" b="1" dirty="0">
                          <a:solidFill>
                            <a:schemeClr val="tx1">
                              <a:lumMod val="75000"/>
                              <a:lumOff val="25000"/>
                            </a:schemeClr>
                          </a:solidFill>
                          <a:latin typeface="Verdana" pitchFamily="34" charset="0"/>
                          <a:ea typeface="Verdana" pitchFamily="34" charset="0"/>
                          <a:cs typeface="Verdana" pitchFamily="34" charset="0"/>
                        </a:rPr>
                        <a:t>Ho mostrato capacità meta cognitive di transfert e </a:t>
                      </a:r>
                      <a:r>
                        <a:rPr lang="it-IT" sz="1000" b="1" dirty="0" err="1">
                          <a:solidFill>
                            <a:schemeClr val="tx1">
                              <a:lumMod val="75000"/>
                              <a:lumOff val="25000"/>
                            </a:schemeClr>
                          </a:solidFill>
                          <a:latin typeface="Verdana" pitchFamily="34" charset="0"/>
                          <a:ea typeface="Verdana" pitchFamily="34" charset="0"/>
                          <a:cs typeface="Verdana" pitchFamily="34" charset="0"/>
                        </a:rPr>
                        <a:t>problem</a:t>
                      </a:r>
                      <a:r>
                        <a:rPr lang="it-IT" sz="1000" b="1" dirty="0">
                          <a:solidFill>
                            <a:schemeClr val="tx1">
                              <a:lumMod val="75000"/>
                              <a:lumOff val="25000"/>
                            </a:schemeClr>
                          </a:solidFill>
                          <a:latin typeface="Verdana" pitchFamily="34" charset="0"/>
                          <a:ea typeface="Verdana" pitchFamily="34" charset="0"/>
                          <a:cs typeface="Verdana" pitchFamily="34" charset="0"/>
                        </a:rPr>
                        <a:t> </a:t>
                      </a:r>
                      <a:r>
                        <a:rPr lang="it-IT" sz="1000" b="1" dirty="0" err="1">
                          <a:solidFill>
                            <a:schemeClr val="tx1">
                              <a:lumMod val="75000"/>
                              <a:lumOff val="25000"/>
                            </a:schemeClr>
                          </a:solidFill>
                          <a:latin typeface="Verdana" pitchFamily="34" charset="0"/>
                          <a:ea typeface="Verdana" pitchFamily="34" charset="0"/>
                          <a:cs typeface="Verdana" pitchFamily="34" charset="0"/>
                        </a:rPr>
                        <a:t>solving</a:t>
                      </a:r>
                      <a:endParaRPr lang="it-IT" sz="1000" b="1" dirty="0">
                        <a:solidFill>
                          <a:schemeClr val="tx1">
                            <a:lumMod val="75000"/>
                            <a:lumOff val="25000"/>
                          </a:schemeClr>
                        </a:solidFill>
                        <a:latin typeface="Verdana" pitchFamily="34" charset="0"/>
                        <a:ea typeface="Verdana" pitchFamily="34" charset="0"/>
                        <a:cs typeface="Verdana" pitchFamily="34" charset="0"/>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it-IT" sz="1000" dirty="0">
                          <a:solidFill>
                            <a:schemeClr val="tx1">
                              <a:lumMod val="75000"/>
                              <a:lumOff val="25000"/>
                            </a:schemeClr>
                          </a:solidFill>
                          <a:latin typeface="Verdana" pitchFamily="34" charset="0"/>
                          <a:ea typeface="Verdana" pitchFamily="34" charset="0"/>
                          <a:cs typeface="Verdana" pitchFamily="34" charset="0"/>
                        </a:rPr>
                        <a:t>10</a:t>
                      </a: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it-IT" sz="1000" dirty="0">
                        <a:solidFill>
                          <a:schemeClr val="tx1">
                            <a:lumMod val="75000"/>
                            <a:lumOff val="25000"/>
                          </a:schemeClr>
                        </a:solidFill>
                        <a:latin typeface="Verdana" pitchFamily="34" charset="0"/>
                        <a:ea typeface="Verdana" pitchFamily="34" charset="0"/>
                        <a:cs typeface="Verdana" pitchFamily="34" charset="0"/>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it-IT" sz="1000" dirty="0">
                        <a:solidFill>
                          <a:schemeClr val="tx1">
                            <a:lumMod val="75000"/>
                            <a:lumOff val="25000"/>
                          </a:schemeClr>
                        </a:solidFill>
                        <a:latin typeface="Verdana" pitchFamily="34" charset="0"/>
                        <a:ea typeface="Verdana" pitchFamily="34" charset="0"/>
                        <a:cs typeface="Verdana" pitchFamily="34" charset="0"/>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64488">
                <a:tc>
                  <a:txBody>
                    <a:bodyPr/>
                    <a:lstStyle/>
                    <a:p>
                      <a:pPr algn="ctr">
                        <a:lnSpc>
                          <a:spcPct val="115000"/>
                        </a:lnSpc>
                        <a:spcAft>
                          <a:spcPts val="0"/>
                        </a:spcAft>
                      </a:pPr>
                      <a:r>
                        <a:rPr lang="it-IT" sz="1000" b="1" dirty="0">
                          <a:solidFill>
                            <a:schemeClr val="tx1">
                              <a:lumMod val="75000"/>
                              <a:lumOff val="25000"/>
                            </a:schemeClr>
                          </a:solidFill>
                          <a:latin typeface="Verdana" pitchFamily="34" charset="0"/>
                          <a:ea typeface="Verdana" pitchFamily="34" charset="0"/>
                          <a:cs typeface="Verdana" pitchFamily="34" charset="0"/>
                        </a:rPr>
                        <a:t>Ho utilizzato strumenti adeguati, chiari ed utili</a:t>
                      </a: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it-IT" sz="1000" dirty="0">
                          <a:solidFill>
                            <a:schemeClr val="tx1">
                              <a:lumMod val="75000"/>
                              <a:lumOff val="25000"/>
                            </a:schemeClr>
                          </a:solidFill>
                          <a:latin typeface="Verdana" pitchFamily="34" charset="0"/>
                          <a:ea typeface="Verdana" pitchFamily="34" charset="0"/>
                          <a:cs typeface="Verdana" pitchFamily="34" charset="0"/>
                        </a:rPr>
                        <a:t>10</a:t>
                      </a: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it-IT" sz="1000">
                        <a:solidFill>
                          <a:schemeClr val="tx1">
                            <a:lumMod val="75000"/>
                            <a:lumOff val="25000"/>
                          </a:schemeClr>
                        </a:solidFill>
                        <a:latin typeface="Verdana" pitchFamily="34" charset="0"/>
                        <a:ea typeface="Verdana" pitchFamily="34" charset="0"/>
                        <a:cs typeface="Verdana" pitchFamily="34" charset="0"/>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it-IT" sz="1000" dirty="0">
                        <a:solidFill>
                          <a:schemeClr val="tx1">
                            <a:lumMod val="75000"/>
                            <a:lumOff val="25000"/>
                          </a:schemeClr>
                        </a:solidFill>
                        <a:latin typeface="Verdana" pitchFamily="34" charset="0"/>
                        <a:ea typeface="Verdana" pitchFamily="34" charset="0"/>
                        <a:cs typeface="Verdana" pitchFamily="34" charset="0"/>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528975">
                <a:tc>
                  <a:txBody>
                    <a:bodyPr/>
                    <a:lstStyle/>
                    <a:p>
                      <a:pPr algn="ctr">
                        <a:lnSpc>
                          <a:spcPct val="115000"/>
                        </a:lnSpc>
                        <a:spcAft>
                          <a:spcPts val="0"/>
                        </a:spcAft>
                      </a:pPr>
                      <a:r>
                        <a:rPr lang="it-IT" sz="1000" b="1" dirty="0">
                          <a:solidFill>
                            <a:schemeClr val="tx1">
                              <a:lumMod val="75000"/>
                              <a:lumOff val="25000"/>
                            </a:schemeClr>
                          </a:solidFill>
                          <a:latin typeface="Verdana" pitchFamily="34" charset="0"/>
                          <a:ea typeface="Verdana" pitchFamily="34" charset="0"/>
                          <a:cs typeface="Verdana" pitchFamily="34" charset="0"/>
                        </a:rPr>
                        <a:t>Ho presentato  attività  di partecipazione e cooperazione svolte con il gruppo classe </a:t>
                      </a: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it-IT" sz="1000">
                          <a:solidFill>
                            <a:schemeClr val="tx1">
                              <a:lumMod val="75000"/>
                              <a:lumOff val="25000"/>
                            </a:schemeClr>
                          </a:solidFill>
                          <a:latin typeface="Verdana" pitchFamily="34" charset="0"/>
                          <a:ea typeface="Verdana" pitchFamily="34" charset="0"/>
                          <a:cs typeface="Verdana" pitchFamily="34" charset="0"/>
                        </a:rPr>
                        <a:t>10</a:t>
                      </a: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it-IT" sz="1000" dirty="0">
                        <a:solidFill>
                          <a:schemeClr val="tx1">
                            <a:lumMod val="75000"/>
                            <a:lumOff val="25000"/>
                          </a:schemeClr>
                        </a:solidFill>
                        <a:latin typeface="Verdana" pitchFamily="34" charset="0"/>
                        <a:ea typeface="Verdana" pitchFamily="34" charset="0"/>
                        <a:cs typeface="Verdana" pitchFamily="34" charset="0"/>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it-IT" sz="1000" dirty="0">
                        <a:solidFill>
                          <a:schemeClr val="tx1">
                            <a:lumMod val="75000"/>
                            <a:lumOff val="25000"/>
                          </a:schemeClr>
                        </a:solidFill>
                        <a:latin typeface="Verdana" pitchFamily="34" charset="0"/>
                        <a:ea typeface="Verdana" pitchFamily="34" charset="0"/>
                        <a:cs typeface="Verdana" pitchFamily="34" charset="0"/>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64488">
                <a:tc>
                  <a:txBody>
                    <a:bodyPr/>
                    <a:lstStyle/>
                    <a:p>
                      <a:pPr algn="ctr">
                        <a:lnSpc>
                          <a:spcPct val="115000"/>
                        </a:lnSpc>
                        <a:spcAft>
                          <a:spcPts val="0"/>
                        </a:spcAft>
                      </a:pPr>
                      <a:r>
                        <a:rPr lang="it-IT" sz="1000" b="1" dirty="0">
                          <a:solidFill>
                            <a:schemeClr val="tx1">
                              <a:lumMod val="75000"/>
                              <a:lumOff val="25000"/>
                            </a:schemeClr>
                          </a:solidFill>
                          <a:latin typeface="Verdana" pitchFamily="34" charset="0"/>
                          <a:ea typeface="Verdana" pitchFamily="34" charset="0"/>
                          <a:cs typeface="Verdana" pitchFamily="34" charset="0"/>
                        </a:rPr>
                        <a:t>Ho</a:t>
                      </a:r>
                      <a:r>
                        <a:rPr lang="it-IT" sz="1000" b="1" baseline="0" dirty="0">
                          <a:solidFill>
                            <a:schemeClr val="tx1">
                              <a:lumMod val="75000"/>
                              <a:lumOff val="25000"/>
                            </a:schemeClr>
                          </a:solidFill>
                          <a:latin typeface="Verdana" pitchFamily="34" charset="0"/>
                          <a:ea typeface="Verdana" pitchFamily="34" charset="0"/>
                          <a:cs typeface="Verdana" pitchFamily="34" charset="0"/>
                        </a:rPr>
                        <a:t> illustrato </a:t>
                      </a:r>
                      <a:r>
                        <a:rPr lang="it-IT" sz="1000" b="1" dirty="0">
                          <a:solidFill>
                            <a:schemeClr val="tx1">
                              <a:lumMod val="75000"/>
                              <a:lumOff val="25000"/>
                            </a:schemeClr>
                          </a:solidFill>
                          <a:latin typeface="Verdana" pitchFamily="34" charset="0"/>
                          <a:ea typeface="Verdana" pitchFamily="34" charset="0"/>
                          <a:cs typeface="Verdana" pitchFamily="34" charset="0"/>
                        </a:rPr>
                        <a:t>iniziative di azioni responsabili</a:t>
                      </a: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it-IT" sz="1000">
                          <a:solidFill>
                            <a:schemeClr val="tx1">
                              <a:lumMod val="75000"/>
                              <a:lumOff val="25000"/>
                            </a:schemeClr>
                          </a:solidFill>
                          <a:latin typeface="Verdana" pitchFamily="34" charset="0"/>
                          <a:ea typeface="Verdana" pitchFamily="34" charset="0"/>
                          <a:cs typeface="Verdana" pitchFamily="34" charset="0"/>
                        </a:rPr>
                        <a:t>10</a:t>
                      </a: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it-IT" sz="1000" dirty="0">
                        <a:solidFill>
                          <a:schemeClr val="tx1">
                            <a:lumMod val="75000"/>
                            <a:lumOff val="25000"/>
                          </a:schemeClr>
                        </a:solidFill>
                        <a:latin typeface="Verdana" pitchFamily="34" charset="0"/>
                        <a:ea typeface="Verdana" pitchFamily="34" charset="0"/>
                        <a:cs typeface="Verdana" pitchFamily="34" charset="0"/>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it-IT" sz="1000" dirty="0">
                        <a:solidFill>
                          <a:schemeClr val="tx1">
                            <a:lumMod val="75000"/>
                            <a:lumOff val="25000"/>
                          </a:schemeClr>
                        </a:solidFill>
                        <a:latin typeface="Verdana" pitchFamily="34" charset="0"/>
                        <a:ea typeface="Verdana" pitchFamily="34" charset="0"/>
                        <a:cs typeface="Verdana" pitchFamily="34" charset="0"/>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11012">
                <a:tc>
                  <a:txBody>
                    <a:bodyPr/>
                    <a:lstStyle/>
                    <a:p>
                      <a:pPr algn="ctr">
                        <a:lnSpc>
                          <a:spcPct val="115000"/>
                        </a:lnSpc>
                        <a:spcAft>
                          <a:spcPts val="0"/>
                        </a:spcAft>
                      </a:pPr>
                      <a:r>
                        <a:rPr lang="it-IT" sz="1000" b="1" dirty="0">
                          <a:solidFill>
                            <a:schemeClr val="tx1">
                              <a:lumMod val="75000"/>
                              <a:lumOff val="25000"/>
                            </a:schemeClr>
                          </a:solidFill>
                          <a:latin typeface="Verdana" pitchFamily="34" charset="0"/>
                          <a:ea typeface="Verdana" pitchFamily="34" charset="0"/>
                          <a:cs typeface="Verdana" pitchFamily="34" charset="0"/>
                        </a:rPr>
                        <a:t>Punti totali possibili </a:t>
                      </a: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it-IT" sz="1000">
                          <a:solidFill>
                            <a:schemeClr val="tx1">
                              <a:lumMod val="75000"/>
                              <a:lumOff val="25000"/>
                            </a:schemeClr>
                          </a:solidFill>
                          <a:latin typeface="Verdana" pitchFamily="34" charset="0"/>
                          <a:ea typeface="Verdana" pitchFamily="34" charset="0"/>
                          <a:cs typeface="Verdana" pitchFamily="34" charset="0"/>
                        </a:rPr>
                        <a:t>100</a:t>
                      </a: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it-IT" sz="1000" dirty="0">
                        <a:solidFill>
                          <a:schemeClr val="tx1">
                            <a:lumMod val="75000"/>
                            <a:lumOff val="25000"/>
                          </a:schemeClr>
                        </a:solidFill>
                        <a:latin typeface="Verdana" pitchFamily="34" charset="0"/>
                        <a:ea typeface="Verdana" pitchFamily="34" charset="0"/>
                        <a:cs typeface="Verdana" pitchFamily="34" charset="0"/>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it-IT" sz="1000" dirty="0">
                        <a:solidFill>
                          <a:schemeClr val="tx1">
                            <a:lumMod val="75000"/>
                            <a:lumOff val="25000"/>
                          </a:schemeClr>
                        </a:solidFill>
                        <a:latin typeface="Verdana" pitchFamily="34" charset="0"/>
                        <a:ea typeface="Verdana" pitchFamily="34" charset="0"/>
                        <a:cs typeface="Verdana" pitchFamily="34" charset="0"/>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89987">
                <a:tc gridSpan="4">
                  <a:txBody>
                    <a:bodyPr/>
                    <a:lstStyle/>
                    <a:p>
                      <a:pPr algn="ctr">
                        <a:lnSpc>
                          <a:spcPct val="115000"/>
                        </a:lnSpc>
                        <a:spcAft>
                          <a:spcPts val="0"/>
                        </a:spcAft>
                      </a:pPr>
                      <a:r>
                        <a:rPr lang="it-IT" sz="1000" dirty="0">
                          <a:solidFill>
                            <a:schemeClr val="tx1">
                              <a:lumMod val="75000"/>
                              <a:lumOff val="25000"/>
                            </a:schemeClr>
                          </a:solidFill>
                          <a:latin typeface="Verdana" pitchFamily="34" charset="0"/>
                          <a:ea typeface="Verdana" pitchFamily="34" charset="0"/>
                          <a:cs typeface="Verdana" pitchFamily="34" charset="0"/>
                        </a:rPr>
                        <a:t>Valutazione secondo la seguente scala: 10/9, 8,6,5</a:t>
                      </a: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it-IT"/>
                    </a:p>
                  </a:txBody>
                  <a:tcP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10012"/>
                  </a:ext>
                </a:extLst>
              </a:tr>
            </a:tbl>
          </a:graphicData>
        </a:graphic>
      </p:graphicFrame>
      <p:sp>
        <p:nvSpPr>
          <p:cNvPr id="73729" name="Rectangle 1"/>
          <p:cNvSpPr>
            <a:spLocks noChangeArrowheads="1"/>
          </p:cNvSpPr>
          <p:nvPr/>
        </p:nvSpPr>
        <p:spPr bwMode="auto">
          <a:xfrm>
            <a:off x="0" y="285728"/>
            <a:ext cx="8929718"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tabLst>
                <a:tab pos="300038" algn="l"/>
              </a:tabLst>
            </a:pPr>
            <a:r>
              <a:rPr lang="it-IT" sz="1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Verdana" pitchFamily="34" charset="0"/>
                <a:ea typeface="Verdana" pitchFamily="34" charset="0"/>
                <a:cs typeface="Verdana" pitchFamily="34" charset="0"/>
              </a:rPr>
              <a:t>AUTOVALUTAZIONE  DELL’ALUNNO E VALUTAZIONE DEL DOCENTE</a:t>
            </a:r>
          </a:p>
          <a:p>
            <a:pPr marL="0" marR="0" lvl="0" indent="0" algn="ctr" defTabSz="914400" rtl="0" eaLnBrk="1" fontAlgn="base" latinLnBrk="0" hangingPunct="1">
              <a:lnSpc>
                <a:spcPct val="100000"/>
              </a:lnSpc>
              <a:spcBef>
                <a:spcPct val="0"/>
              </a:spcBef>
              <a:spcAft>
                <a:spcPct val="0"/>
              </a:spcAft>
              <a:buClrTx/>
              <a:buSzTx/>
              <a:buFontTx/>
              <a:buNone/>
              <a:tabLst>
                <a:tab pos="300038" algn="l"/>
              </a:tabLst>
            </a:pPr>
            <a:r>
              <a:rPr kumimoji="0" lang="it-IT" sz="1200" b="1" i="0" u="none" strike="noStrike" cap="none" normalizeH="0" baseline="0" dirty="0" err="1">
                <a:ln>
                  <a:noFill/>
                </a:ln>
                <a:solidFill>
                  <a:schemeClr val="tx1"/>
                </a:solidFill>
                <a:effectLst/>
                <a:latin typeface="Verdana" pitchFamily="34" charset="0"/>
                <a:ea typeface="Verdana" pitchFamily="34" charset="0"/>
                <a:cs typeface="Verdana" pitchFamily="34" charset="0"/>
              </a:rPr>
              <a:t>Alunno…</a:t>
            </a:r>
            <a:r>
              <a:rPr kumimoji="0" lang="it-IT" sz="1200" b="1" i="0" u="none" strike="noStrike" cap="none" normalizeH="0" baseline="0" dirty="0">
                <a:ln>
                  <a:noFill/>
                </a:ln>
                <a:solidFill>
                  <a:schemeClr val="tx1"/>
                </a:solidFill>
                <a:effectLst/>
                <a:latin typeface="Verdana" pitchFamily="34" charset="0"/>
                <a:ea typeface="Verdana" pitchFamily="34" charset="0"/>
                <a:cs typeface="Verdana" pitchFamily="34" charset="0"/>
              </a:rPr>
              <a:t>. Scuola secondaria di 1° grado Classe 	</a:t>
            </a:r>
          </a:p>
          <a:p>
            <a:pPr marL="0" marR="0" lvl="0" indent="0" algn="ctr" defTabSz="914400" rtl="0" eaLnBrk="0" fontAlgn="base" latinLnBrk="0" hangingPunct="0">
              <a:lnSpc>
                <a:spcPct val="100000"/>
              </a:lnSpc>
              <a:spcBef>
                <a:spcPct val="0"/>
              </a:spcBef>
              <a:spcAft>
                <a:spcPct val="0"/>
              </a:spcAft>
              <a:buClrTx/>
              <a:buSzTx/>
              <a:buFontTx/>
              <a:buNone/>
              <a:tabLst>
                <a:tab pos="300038" algn="l"/>
              </a:tabLst>
            </a:pPr>
            <a:r>
              <a:rPr kumimoji="0" lang="it-IT" sz="1200" b="1" i="0" u="none" strike="noStrike" cap="none" normalizeH="0" baseline="0" dirty="0">
                <a:ln>
                  <a:noFill/>
                </a:ln>
                <a:solidFill>
                  <a:schemeClr val="tx1"/>
                </a:solidFill>
                <a:effectLst/>
                <a:latin typeface="Verdana" pitchFamily="34" charset="0"/>
                <a:ea typeface="Verdana" pitchFamily="34" charset="0"/>
                <a:cs typeface="Verdana" pitchFamily="34" charset="0"/>
              </a:rPr>
              <a:t>Interrogazione orale </a:t>
            </a:r>
          </a:p>
          <a:p>
            <a:pPr marL="0" marR="0" lvl="0" indent="0" algn="ctr" defTabSz="914400" rtl="0" eaLnBrk="0" fontAlgn="base" latinLnBrk="0" hangingPunct="0">
              <a:lnSpc>
                <a:spcPct val="100000"/>
              </a:lnSpc>
              <a:spcBef>
                <a:spcPct val="0"/>
              </a:spcBef>
              <a:spcAft>
                <a:spcPct val="0"/>
              </a:spcAft>
              <a:buClrTx/>
              <a:buSzTx/>
              <a:buFontTx/>
              <a:buNone/>
              <a:tabLst>
                <a:tab pos="300038" algn="l"/>
              </a:tabLst>
            </a:pPr>
            <a:r>
              <a:rPr kumimoji="0" lang="it-IT" sz="1200" b="1" i="0" u="none" strike="noStrike" cap="none" normalizeH="0" baseline="0" dirty="0">
                <a:ln>
                  <a:noFill/>
                </a:ln>
                <a:solidFill>
                  <a:schemeClr val="tx1"/>
                </a:solidFill>
                <a:effectLst/>
                <a:latin typeface="Verdana" pitchFamily="34" charset="0"/>
                <a:ea typeface="Verdana" pitchFamily="34" charset="0"/>
                <a:cs typeface="Verdana" pitchFamily="34" charset="0"/>
              </a:rPr>
              <a:t>Livelli di prestazione attesi</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571472" y="285728"/>
            <a:ext cx="8229600" cy="922114"/>
          </a:xfrm>
        </p:spPr>
        <p:txBody>
          <a:bodyPr>
            <a:normAutofit/>
          </a:bodyPr>
          <a:lstStyle/>
          <a:p>
            <a:r>
              <a:rPr lang="it-IT" altLang="ja-JP" sz="1800" b="1" dirty="0">
                <a:ln>
                  <a:noFill/>
                </a:ln>
                <a:solidFill>
                  <a:schemeClr val="tx1"/>
                </a:solidFill>
                <a:effectLst/>
                <a:latin typeface="Verdana" pitchFamily="34" charset="0"/>
                <a:ea typeface="MS Mincho" pitchFamily="49" charset="-128"/>
                <a:cs typeface="Times New Roman" pitchFamily="18" charset="0"/>
              </a:rPr>
              <a:t>La </a:t>
            </a:r>
            <a:r>
              <a:rPr lang="it-IT" altLang="ja-JP" sz="1800" b="1" dirty="0" err="1">
                <a:ln>
                  <a:noFill/>
                </a:ln>
                <a:solidFill>
                  <a:schemeClr val="tx1"/>
                </a:solidFill>
                <a:effectLst/>
                <a:latin typeface="Verdana" pitchFamily="34" charset="0"/>
                <a:ea typeface="MS Mincho" pitchFamily="49" charset="-128"/>
                <a:cs typeface="Times New Roman" pitchFamily="18" charset="0"/>
              </a:rPr>
              <a:t>metacognizione</a:t>
            </a:r>
            <a:r>
              <a:rPr lang="it-IT" altLang="ja-JP" sz="1800" b="1" dirty="0">
                <a:ln>
                  <a:noFill/>
                </a:ln>
                <a:solidFill>
                  <a:schemeClr val="tx1"/>
                </a:solidFill>
                <a:effectLst/>
                <a:latin typeface="Verdana" pitchFamily="34" charset="0"/>
                <a:ea typeface="MS Mincho" pitchFamily="49" charset="-128"/>
                <a:cs typeface="Times New Roman" pitchFamily="18" charset="0"/>
              </a:rPr>
              <a:t> in classe </a:t>
            </a:r>
          </a:p>
        </p:txBody>
      </p:sp>
      <p:graphicFrame>
        <p:nvGraphicFramePr>
          <p:cNvPr id="4" name="Tabella 3"/>
          <p:cNvGraphicFramePr>
            <a:graphicFrameLocks noGrp="1"/>
          </p:cNvGraphicFramePr>
          <p:nvPr/>
        </p:nvGraphicFramePr>
        <p:xfrm>
          <a:off x="1115616" y="1628800"/>
          <a:ext cx="6768752" cy="4206240"/>
        </p:xfrm>
        <a:graphic>
          <a:graphicData uri="http://schemas.openxmlformats.org/drawingml/2006/table">
            <a:tbl>
              <a:tblPr/>
              <a:tblGrid>
                <a:gridCol w="3384376">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tblGrid>
              <a:tr h="138154">
                <a:tc>
                  <a:txBody>
                    <a:bodyPr/>
                    <a:lstStyle/>
                    <a:p>
                      <a:pPr algn="ctr">
                        <a:lnSpc>
                          <a:spcPct val="115000"/>
                        </a:lnSpc>
                        <a:spcAft>
                          <a:spcPts val="0"/>
                        </a:spcAft>
                      </a:pPr>
                      <a:r>
                        <a:rPr lang="it-IT" sz="1000" b="1" dirty="0">
                          <a:latin typeface="Verdana"/>
                          <a:ea typeface="Times New Roman"/>
                        </a:rPr>
                        <a:t>Cosa fa l’insegnante</a:t>
                      </a:r>
                      <a:endParaRPr lang="it-IT" sz="1000" dirty="0">
                        <a:latin typeface="Times New Roman"/>
                        <a:ea typeface="MS Mincho"/>
                      </a:endParaRPr>
                    </a:p>
                  </a:txBody>
                  <a:tcPr marL="48190" marR="481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t-IT" sz="1000" b="1" dirty="0">
                          <a:latin typeface="Verdana"/>
                          <a:ea typeface="Times New Roman"/>
                        </a:rPr>
                        <a:t>Cosa fa l’alunno</a:t>
                      </a:r>
                      <a:endParaRPr lang="it-IT" sz="1000" dirty="0">
                        <a:latin typeface="Times New Roman"/>
                        <a:ea typeface="MS Mincho"/>
                      </a:endParaRPr>
                    </a:p>
                  </a:txBody>
                  <a:tcPr marL="48190" marR="481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90238">
                <a:tc>
                  <a:txBody>
                    <a:bodyPr/>
                    <a:lstStyle/>
                    <a:p>
                      <a:pPr>
                        <a:lnSpc>
                          <a:spcPct val="115000"/>
                        </a:lnSpc>
                        <a:spcAft>
                          <a:spcPts val="0"/>
                        </a:spcAft>
                      </a:pPr>
                      <a:r>
                        <a:rPr lang="it-IT" sz="1000" dirty="0">
                          <a:latin typeface="Verdana"/>
                          <a:ea typeface="Times New Roman"/>
                        </a:rPr>
                        <a:t>Invita a ripercorrere l’iter didattico e a prendere consapevolezza del senso di alcune tappe. segnate da </a:t>
                      </a:r>
                      <a:r>
                        <a:rPr lang="it-IT" sz="1000" baseline="0" dirty="0">
                          <a:latin typeface="Verdana"/>
                          <a:ea typeface="Times New Roman"/>
                        </a:rPr>
                        <a:t> emozioni, saperi particolarmente significativi</a:t>
                      </a:r>
                      <a:endParaRPr lang="it-IT" sz="1000" dirty="0">
                        <a:latin typeface="Verdana"/>
                        <a:ea typeface="Times New Roman"/>
                      </a:endParaRPr>
                    </a:p>
                    <a:p>
                      <a:pPr>
                        <a:lnSpc>
                          <a:spcPct val="115000"/>
                        </a:lnSpc>
                        <a:spcAft>
                          <a:spcPts val="0"/>
                        </a:spcAft>
                      </a:pPr>
                      <a:endParaRPr lang="it-IT" sz="1000" dirty="0">
                        <a:latin typeface="Verdana"/>
                        <a:ea typeface="MS Mincho"/>
                      </a:endParaRPr>
                    </a:p>
                    <a:p>
                      <a:pPr>
                        <a:lnSpc>
                          <a:spcPct val="115000"/>
                        </a:lnSpc>
                        <a:spcAft>
                          <a:spcPts val="0"/>
                        </a:spcAft>
                      </a:pPr>
                      <a:endParaRPr lang="it-IT" sz="1000" dirty="0">
                        <a:latin typeface="Times New Roman"/>
                        <a:ea typeface="MS Mincho"/>
                      </a:endParaRPr>
                    </a:p>
                    <a:p>
                      <a:pPr>
                        <a:lnSpc>
                          <a:spcPct val="115000"/>
                        </a:lnSpc>
                        <a:spcAft>
                          <a:spcPts val="0"/>
                        </a:spcAft>
                      </a:pPr>
                      <a:r>
                        <a:rPr lang="it-IT" sz="1000" dirty="0">
                          <a:latin typeface="Verdana"/>
                          <a:ea typeface="Times New Roman"/>
                        </a:rPr>
                        <a:t>Invita ad auto valutare il grado di conoscenza raggiunto, esponendo il processo di incremento cognitivo in un breve testo stimolato da alcune domande del tipo:</a:t>
                      </a:r>
                      <a:endParaRPr lang="it-IT" sz="1000" dirty="0">
                        <a:latin typeface="Times New Roman"/>
                        <a:ea typeface="MS Mincho"/>
                      </a:endParaRPr>
                    </a:p>
                    <a:p>
                      <a:pPr marL="342900" lvl="0" indent="-342900">
                        <a:lnSpc>
                          <a:spcPct val="115000"/>
                        </a:lnSpc>
                        <a:spcAft>
                          <a:spcPts val="0"/>
                        </a:spcAft>
                        <a:buFont typeface="Symbol"/>
                        <a:buChar char=""/>
                        <a:tabLst>
                          <a:tab pos="457200" algn="l"/>
                        </a:tabLst>
                      </a:pPr>
                      <a:r>
                        <a:rPr lang="it-IT" sz="1000" dirty="0">
                          <a:latin typeface="Verdana"/>
                          <a:ea typeface="Times New Roman"/>
                        </a:rPr>
                        <a:t>Il lavoro ti è sembrato interessante? Perché si / perché no</a:t>
                      </a:r>
                      <a:endParaRPr lang="it-IT" sz="1000" dirty="0">
                        <a:latin typeface="Times New Roman"/>
                        <a:ea typeface="MS Mincho"/>
                      </a:endParaRPr>
                    </a:p>
                    <a:p>
                      <a:pPr marL="342900" lvl="0" indent="-342900">
                        <a:lnSpc>
                          <a:spcPct val="115000"/>
                        </a:lnSpc>
                        <a:spcAft>
                          <a:spcPts val="0"/>
                        </a:spcAft>
                        <a:buFont typeface="Symbol"/>
                        <a:buChar char=""/>
                        <a:tabLst>
                          <a:tab pos="457200" algn="l"/>
                        </a:tabLst>
                      </a:pPr>
                      <a:r>
                        <a:rPr lang="it-IT" sz="1000" dirty="0">
                          <a:latin typeface="Verdana"/>
                          <a:ea typeface="Times New Roman"/>
                        </a:rPr>
                        <a:t>Quale fase ti è sembrata più interessante  o meno interessante e  perché?</a:t>
                      </a:r>
                      <a:endParaRPr lang="it-IT" sz="1000" dirty="0">
                        <a:latin typeface="Times New Roman"/>
                        <a:ea typeface="MS Mincho"/>
                      </a:endParaRPr>
                    </a:p>
                    <a:p>
                      <a:pPr marL="342900" lvl="0" indent="-342900">
                        <a:lnSpc>
                          <a:spcPct val="115000"/>
                        </a:lnSpc>
                        <a:spcAft>
                          <a:spcPts val="0"/>
                        </a:spcAft>
                        <a:buFont typeface="Symbol"/>
                        <a:buChar char=""/>
                        <a:tabLst>
                          <a:tab pos="457200" algn="l"/>
                        </a:tabLst>
                      </a:pPr>
                      <a:r>
                        <a:rPr lang="it-IT" sz="1000" dirty="0">
                          <a:latin typeface="Verdana"/>
                          <a:ea typeface="Times New Roman"/>
                        </a:rPr>
                        <a:t>Che cosa avresti voluto fare di diverso rispetto alla proposta scolastica?</a:t>
                      </a:r>
                      <a:endParaRPr lang="it-IT" sz="1000" dirty="0">
                        <a:latin typeface="Times New Roman"/>
                        <a:ea typeface="MS Mincho"/>
                      </a:endParaRPr>
                    </a:p>
                    <a:p>
                      <a:pPr marL="342900" lvl="0" indent="-342900">
                        <a:lnSpc>
                          <a:spcPct val="115000"/>
                        </a:lnSpc>
                        <a:spcAft>
                          <a:spcPts val="0"/>
                        </a:spcAft>
                        <a:buFont typeface="Symbol"/>
                        <a:buChar char=""/>
                        <a:tabLst>
                          <a:tab pos="457200" algn="l"/>
                        </a:tabLst>
                      </a:pPr>
                      <a:r>
                        <a:rPr lang="it-IT" sz="1000" dirty="0">
                          <a:latin typeface="Verdana"/>
                          <a:ea typeface="Times New Roman"/>
                        </a:rPr>
                        <a:t>Quale messaggio hai trattenuto?</a:t>
                      </a:r>
                      <a:endParaRPr lang="it-IT" sz="1000" dirty="0">
                        <a:latin typeface="Times New Roman"/>
                        <a:ea typeface="MS Mincho"/>
                      </a:endParaRPr>
                    </a:p>
                    <a:p>
                      <a:pPr marL="342900" lvl="0" indent="-342900">
                        <a:lnSpc>
                          <a:spcPct val="115000"/>
                        </a:lnSpc>
                        <a:spcAft>
                          <a:spcPts val="0"/>
                        </a:spcAft>
                        <a:buFont typeface="Symbol"/>
                        <a:buChar char=""/>
                        <a:tabLst>
                          <a:tab pos="457200" algn="l"/>
                        </a:tabLst>
                      </a:pPr>
                      <a:r>
                        <a:rPr lang="it-IT" sz="1000" dirty="0">
                          <a:latin typeface="Verdana"/>
                          <a:ea typeface="Times New Roman"/>
                        </a:rPr>
                        <a:t>Pensi che possa incidere sulla tua vita?</a:t>
                      </a:r>
                    </a:p>
                    <a:p>
                      <a:pPr marL="342900" lvl="0" indent="-342900">
                        <a:lnSpc>
                          <a:spcPct val="115000"/>
                        </a:lnSpc>
                        <a:spcAft>
                          <a:spcPts val="0"/>
                        </a:spcAft>
                        <a:buFont typeface="Symbol"/>
                        <a:buChar char=""/>
                        <a:tabLst>
                          <a:tab pos="457200" algn="l"/>
                        </a:tabLst>
                      </a:pPr>
                      <a:r>
                        <a:rPr lang="it-IT" sz="1000" dirty="0">
                          <a:latin typeface="Verdana"/>
                          <a:ea typeface="MS Mincho"/>
                        </a:rPr>
                        <a:t>In che modo?</a:t>
                      </a:r>
                      <a:endParaRPr lang="it-IT" sz="1000" dirty="0">
                        <a:latin typeface="Times New Roman"/>
                        <a:ea typeface="MS Mincho"/>
                      </a:endParaRPr>
                    </a:p>
                    <a:p>
                      <a:pPr>
                        <a:lnSpc>
                          <a:spcPct val="115000"/>
                        </a:lnSpc>
                        <a:spcAft>
                          <a:spcPts val="0"/>
                        </a:spcAft>
                      </a:pPr>
                      <a:r>
                        <a:rPr lang="it-IT" sz="1000" dirty="0" err="1">
                          <a:latin typeface="Verdana"/>
                          <a:ea typeface="Times New Roman"/>
                        </a:rPr>
                        <a:t>……………………………………………………………</a:t>
                      </a:r>
                      <a:endParaRPr lang="it-IT" sz="1000" dirty="0">
                        <a:latin typeface="Verdana"/>
                        <a:ea typeface="Times New Roman"/>
                      </a:endParaRPr>
                    </a:p>
                    <a:p>
                      <a:pPr>
                        <a:lnSpc>
                          <a:spcPct val="115000"/>
                        </a:lnSpc>
                        <a:spcAft>
                          <a:spcPts val="0"/>
                        </a:spcAft>
                      </a:pPr>
                      <a:endParaRPr lang="it-IT" sz="1000" dirty="0">
                        <a:latin typeface="Verdana"/>
                        <a:ea typeface="MS Mincho"/>
                      </a:endParaRPr>
                    </a:p>
                    <a:p>
                      <a:pPr>
                        <a:lnSpc>
                          <a:spcPct val="115000"/>
                        </a:lnSpc>
                        <a:spcAft>
                          <a:spcPts val="0"/>
                        </a:spcAft>
                      </a:pPr>
                      <a:endParaRPr lang="it-IT" sz="1000" dirty="0">
                        <a:latin typeface="Verdana"/>
                        <a:ea typeface="MS Mincho"/>
                      </a:endParaRPr>
                    </a:p>
                    <a:p>
                      <a:pPr>
                        <a:lnSpc>
                          <a:spcPct val="115000"/>
                        </a:lnSpc>
                        <a:spcAft>
                          <a:spcPts val="0"/>
                        </a:spcAft>
                      </a:pPr>
                      <a:r>
                        <a:rPr lang="it-IT" sz="1000" dirty="0">
                          <a:latin typeface="Verdana"/>
                          <a:ea typeface="MS Mincho"/>
                        </a:rPr>
                        <a:t>Invita a compilare la </a:t>
                      </a:r>
                      <a:r>
                        <a:rPr lang="it-IT" sz="1000" dirty="0" err="1">
                          <a:latin typeface="Verdana"/>
                          <a:ea typeface="MS Mincho"/>
                        </a:rPr>
                        <a:t>rubric</a:t>
                      </a:r>
                      <a:endParaRPr lang="it-IT" sz="1000" dirty="0">
                        <a:latin typeface="Times New Roman"/>
                        <a:ea typeface="MS Mincho"/>
                      </a:endParaRPr>
                    </a:p>
                  </a:txBody>
                  <a:tcPr marL="48190" marR="481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000" dirty="0">
                          <a:latin typeface="Verdana"/>
                          <a:ea typeface="Times New Roman"/>
                        </a:rPr>
                        <a:t>Ripercorre l’itinerario didattico e prende consapevolezza dei punti indicati dall’insegnante.</a:t>
                      </a:r>
                    </a:p>
                    <a:p>
                      <a:pPr>
                        <a:lnSpc>
                          <a:spcPct val="115000"/>
                        </a:lnSpc>
                        <a:spcAft>
                          <a:spcPts val="0"/>
                        </a:spcAft>
                      </a:pPr>
                      <a:endParaRPr lang="it-IT" sz="1000" dirty="0">
                        <a:latin typeface="Verdana"/>
                        <a:ea typeface="MS Mincho"/>
                      </a:endParaRPr>
                    </a:p>
                    <a:p>
                      <a:pPr>
                        <a:lnSpc>
                          <a:spcPct val="115000"/>
                        </a:lnSpc>
                        <a:spcAft>
                          <a:spcPts val="0"/>
                        </a:spcAft>
                      </a:pPr>
                      <a:endParaRPr lang="it-IT" sz="1000" dirty="0">
                        <a:latin typeface="Verdana"/>
                        <a:ea typeface="MS Mincho"/>
                      </a:endParaRPr>
                    </a:p>
                    <a:p>
                      <a:pPr>
                        <a:lnSpc>
                          <a:spcPct val="115000"/>
                        </a:lnSpc>
                        <a:spcAft>
                          <a:spcPts val="0"/>
                        </a:spcAft>
                      </a:pPr>
                      <a:endParaRPr lang="it-IT" sz="1000" dirty="0">
                        <a:latin typeface="Times New Roman"/>
                        <a:ea typeface="MS Mincho"/>
                      </a:endParaRPr>
                    </a:p>
                    <a:p>
                      <a:pPr>
                        <a:lnSpc>
                          <a:spcPct val="115000"/>
                        </a:lnSpc>
                        <a:spcAft>
                          <a:spcPts val="0"/>
                        </a:spcAft>
                      </a:pPr>
                      <a:r>
                        <a:rPr lang="it-IT" sz="1000" dirty="0">
                          <a:latin typeface="Verdana"/>
                          <a:ea typeface="Times New Roman"/>
                        </a:rPr>
                        <a:t>Prende coscienza del proprio percorso cognitivo e trascrive le sue impressioni personali  seguendo la traccia dell’insegnante.</a:t>
                      </a:r>
                    </a:p>
                    <a:p>
                      <a:pPr>
                        <a:lnSpc>
                          <a:spcPct val="115000"/>
                        </a:lnSpc>
                        <a:spcAft>
                          <a:spcPts val="0"/>
                        </a:spcAft>
                      </a:pPr>
                      <a:endParaRPr lang="it-IT" sz="1000" dirty="0">
                        <a:latin typeface="Verdana"/>
                        <a:ea typeface="MS Mincho"/>
                      </a:endParaRPr>
                    </a:p>
                    <a:p>
                      <a:pPr>
                        <a:lnSpc>
                          <a:spcPct val="115000"/>
                        </a:lnSpc>
                        <a:spcAft>
                          <a:spcPts val="0"/>
                        </a:spcAft>
                      </a:pPr>
                      <a:endParaRPr lang="it-IT" sz="1000" dirty="0">
                        <a:latin typeface="Verdana"/>
                        <a:ea typeface="MS Mincho"/>
                      </a:endParaRPr>
                    </a:p>
                    <a:p>
                      <a:pPr>
                        <a:lnSpc>
                          <a:spcPct val="115000"/>
                        </a:lnSpc>
                        <a:spcAft>
                          <a:spcPts val="0"/>
                        </a:spcAft>
                      </a:pPr>
                      <a:endParaRPr lang="it-IT" sz="1000" dirty="0">
                        <a:latin typeface="Verdana"/>
                        <a:ea typeface="MS Mincho"/>
                      </a:endParaRPr>
                    </a:p>
                    <a:p>
                      <a:pPr>
                        <a:lnSpc>
                          <a:spcPct val="115000"/>
                        </a:lnSpc>
                        <a:spcAft>
                          <a:spcPts val="0"/>
                        </a:spcAft>
                      </a:pPr>
                      <a:endParaRPr lang="it-IT" sz="1000" dirty="0">
                        <a:latin typeface="Verdana"/>
                        <a:ea typeface="MS Mincho"/>
                      </a:endParaRPr>
                    </a:p>
                    <a:p>
                      <a:pPr>
                        <a:lnSpc>
                          <a:spcPct val="115000"/>
                        </a:lnSpc>
                        <a:spcAft>
                          <a:spcPts val="0"/>
                        </a:spcAft>
                      </a:pPr>
                      <a:endParaRPr lang="it-IT" sz="1000" dirty="0">
                        <a:latin typeface="Verdana"/>
                        <a:ea typeface="MS Mincho"/>
                      </a:endParaRPr>
                    </a:p>
                    <a:p>
                      <a:pPr>
                        <a:lnSpc>
                          <a:spcPct val="115000"/>
                        </a:lnSpc>
                        <a:spcAft>
                          <a:spcPts val="0"/>
                        </a:spcAft>
                      </a:pPr>
                      <a:endParaRPr lang="it-IT" sz="1000" dirty="0">
                        <a:latin typeface="Verdana"/>
                        <a:ea typeface="MS Mincho"/>
                      </a:endParaRPr>
                    </a:p>
                    <a:p>
                      <a:pPr>
                        <a:lnSpc>
                          <a:spcPct val="115000"/>
                        </a:lnSpc>
                        <a:spcAft>
                          <a:spcPts val="0"/>
                        </a:spcAft>
                      </a:pPr>
                      <a:endParaRPr lang="it-IT" sz="1000" dirty="0">
                        <a:latin typeface="Verdana"/>
                        <a:ea typeface="MS Mincho"/>
                      </a:endParaRPr>
                    </a:p>
                    <a:p>
                      <a:pPr>
                        <a:lnSpc>
                          <a:spcPct val="115000"/>
                        </a:lnSpc>
                        <a:spcAft>
                          <a:spcPts val="0"/>
                        </a:spcAft>
                      </a:pPr>
                      <a:endParaRPr lang="it-IT" sz="1000" dirty="0">
                        <a:latin typeface="Verdana"/>
                        <a:ea typeface="MS Mincho"/>
                      </a:endParaRPr>
                    </a:p>
                    <a:p>
                      <a:pPr>
                        <a:lnSpc>
                          <a:spcPct val="115000"/>
                        </a:lnSpc>
                        <a:spcAft>
                          <a:spcPts val="0"/>
                        </a:spcAft>
                      </a:pPr>
                      <a:endParaRPr lang="it-IT" sz="1000" dirty="0">
                        <a:latin typeface="Verdana"/>
                        <a:ea typeface="MS Mincho"/>
                      </a:endParaRPr>
                    </a:p>
                    <a:p>
                      <a:pPr>
                        <a:lnSpc>
                          <a:spcPct val="115000"/>
                        </a:lnSpc>
                        <a:spcAft>
                          <a:spcPts val="0"/>
                        </a:spcAft>
                      </a:pPr>
                      <a:endParaRPr lang="it-IT" sz="1000" dirty="0">
                        <a:latin typeface="Verdana"/>
                        <a:ea typeface="MS Mincho"/>
                      </a:endParaRPr>
                    </a:p>
                    <a:p>
                      <a:pPr>
                        <a:lnSpc>
                          <a:spcPct val="115000"/>
                        </a:lnSpc>
                        <a:spcAft>
                          <a:spcPts val="0"/>
                        </a:spcAft>
                      </a:pPr>
                      <a:endParaRPr lang="it-IT" sz="1000" dirty="0">
                        <a:latin typeface="Verdana"/>
                        <a:ea typeface="MS Mincho"/>
                      </a:endParaRPr>
                    </a:p>
                    <a:p>
                      <a:pPr>
                        <a:lnSpc>
                          <a:spcPct val="115000"/>
                        </a:lnSpc>
                        <a:spcAft>
                          <a:spcPts val="0"/>
                        </a:spcAft>
                      </a:pPr>
                      <a:endParaRPr lang="it-IT" sz="1000" dirty="0">
                        <a:latin typeface="Verdana"/>
                        <a:ea typeface="MS Mincho"/>
                      </a:endParaRPr>
                    </a:p>
                    <a:p>
                      <a:pPr>
                        <a:lnSpc>
                          <a:spcPct val="115000"/>
                        </a:lnSpc>
                        <a:spcAft>
                          <a:spcPts val="0"/>
                        </a:spcAft>
                      </a:pPr>
                      <a:endParaRPr lang="it-IT" sz="1000" dirty="0">
                        <a:latin typeface="Verdana"/>
                        <a:ea typeface="MS Mincho"/>
                      </a:endParaRPr>
                    </a:p>
                    <a:p>
                      <a:pPr>
                        <a:lnSpc>
                          <a:spcPct val="115000"/>
                        </a:lnSpc>
                        <a:spcAft>
                          <a:spcPts val="0"/>
                        </a:spcAft>
                      </a:pPr>
                      <a:r>
                        <a:rPr lang="it-IT" sz="1000" dirty="0">
                          <a:latin typeface="Verdana"/>
                          <a:ea typeface="MS Mincho"/>
                        </a:rPr>
                        <a:t>Compila la </a:t>
                      </a:r>
                      <a:r>
                        <a:rPr lang="it-IT" sz="1000" dirty="0" err="1">
                          <a:latin typeface="Verdana"/>
                          <a:ea typeface="MS Mincho"/>
                        </a:rPr>
                        <a:t>rubric</a:t>
                      </a:r>
                      <a:endParaRPr lang="it-IT" sz="1000" dirty="0">
                        <a:latin typeface="Times New Roman"/>
                        <a:ea typeface="MS Mincho"/>
                      </a:endParaRPr>
                    </a:p>
                    <a:p>
                      <a:pPr>
                        <a:lnSpc>
                          <a:spcPct val="115000"/>
                        </a:lnSpc>
                        <a:spcAft>
                          <a:spcPts val="0"/>
                        </a:spcAft>
                      </a:pPr>
                      <a:endParaRPr lang="it-IT" sz="1000" dirty="0">
                        <a:latin typeface="Verdana"/>
                        <a:ea typeface="Times New Roman"/>
                      </a:endParaRPr>
                    </a:p>
                  </a:txBody>
                  <a:tcPr marL="48190" marR="481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6625" name="Rectangle 1"/>
          <p:cNvSpPr>
            <a:spLocks noChangeArrowheads="1"/>
          </p:cNvSpPr>
          <p:nvPr/>
        </p:nvSpPr>
        <p:spPr bwMode="auto">
          <a:xfrm>
            <a:off x="1259632" y="1268760"/>
            <a:ext cx="3768980" cy="24622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ja-JP" sz="1000" b="1" i="0" u="none" strike="noStrike" cap="none" normalizeH="0" baseline="0" dirty="0">
                <a:ln>
                  <a:noFill/>
                </a:ln>
                <a:solidFill>
                  <a:schemeClr val="tx1"/>
                </a:solidFill>
                <a:effectLst/>
                <a:latin typeface="Verdana" pitchFamily="34" charset="0"/>
                <a:ea typeface="MS Mincho" pitchFamily="49" charset="-128"/>
                <a:cs typeface="Times New Roman" pitchFamily="18" charset="0"/>
              </a:rPr>
              <a:t>Fase n  Obiettivo : riflettere sul percorso didattico</a:t>
            </a:r>
            <a:endParaRPr kumimoji="0" lang="it-IT" altLang="ja-JP" sz="1800" b="0" i="0" u="none" strike="noStrike" cap="none" normalizeH="0" baseline="0" dirty="0">
              <a:ln>
                <a:noFill/>
              </a:ln>
              <a:solidFill>
                <a:schemeClr val="tx1"/>
              </a:solidFill>
              <a:effectLst/>
              <a:latin typeface="Arial" pitchFamily="34" charset="0"/>
              <a:cs typeface="Arial" pitchFamily="34" charset="0"/>
            </a:endParaRPr>
          </a:p>
        </p:txBody>
      </p:sp>
      <p:pic>
        <p:nvPicPr>
          <p:cNvPr id="26627" name="Picture 3" descr="http://www.stateofmind.it/wp-content/uploads/2012/12/La-Funzione-Riflessiva-nel-Paziente-e-nel-Terapeuta-QUADRATO300.jpg"/>
          <p:cNvPicPr>
            <a:picLocks noChangeAspect="1" noChangeArrowheads="1"/>
          </p:cNvPicPr>
          <p:nvPr/>
        </p:nvPicPr>
        <p:blipFill>
          <a:blip r:embed="rId2" cstate="print"/>
          <a:srcRect/>
          <a:stretch>
            <a:fillRect/>
          </a:stretch>
        </p:blipFill>
        <p:spPr bwMode="auto">
          <a:xfrm>
            <a:off x="6286500" y="3429000"/>
            <a:ext cx="2857500" cy="2857500"/>
          </a:xfrm>
          <a:prstGeom prst="rect">
            <a:avLst/>
          </a:prstGeom>
          <a:noFill/>
        </p:spPr>
      </p:pic>
      <p:sp>
        <p:nvSpPr>
          <p:cNvPr id="6" name="Segnaposto piè di pagina 5"/>
          <p:cNvSpPr>
            <a:spLocks noGrp="1"/>
          </p:cNvSpPr>
          <p:nvPr>
            <p:ph type="ftr" sz="quarter" idx="4294967295"/>
          </p:nvPr>
        </p:nvSpPr>
        <p:spPr>
          <a:xfrm>
            <a:off x="2133600" y="6203667"/>
            <a:ext cx="3581400" cy="384048"/>
          </a:xfrm>
          <a:prstGeom prst="rect">
            <a:avLst/>
          </a:prstGeom>
        </p:spPr>
        <p:txBody>
          <a:bodyPr/>
          <a:lstStyle/>
          <a:p>
            <a:r>
              <a:rPr lang="it-IT"/>
              <a:t>CVM - G. CIPOLLARI</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noAutofit/>
          </a:bodyPr>
          <a:lstStyle/>
          <a:p>
            <a:br>
              <a:rPr lang="it-IT" sz="1600" b="1" dirty="0"/>
            </a:br>
            <a:br>
              <a:rPr lang="it-IT" sz="1600" b="1" dirty="0"/>
            </a:br>
            <a:br>
              <a:rPr lang="it-IT" sz="1600" b="1" dirty="0"/>
            </a:br>
            <a:r>
              <a:rPr lang="it-IT" sz="1600" b="1" dirty="0"/>
              <a:t>QUESTIONARIO PER GUIDARE GLI ALUNNI </a:t>
            </a:r>
            <a:br>
              <a:rPr lang="it-IT" sz="1600" b="1" dirty="0"/>
            </a:br>
            <a:r>
              <a:rPr lang="it-IT" sz="1600" b="1" dirty="0"/>
              <a:t>NELLA REVISIONE </a:t>
            </a:r>
            <a:r>
              <a:rPr lang="it-IT" sz="1600" b="1" dirty="0" err="1"/>
              <a:t>DI</a:t>
            </a:r>
            <a:r>
              <a:rPr lang="it-IT" sz="1600" b="1" dirty="0"/>
              <a:t> GRUPPO</a:t>
            </a:r>
            <a:br>
              <a:rPr lang="it-IT" sz="1600" b="1" dirty="0"/>
            </a:br>
            <a:r>
              <a:rPr lang="it-IT" sz="1600" dirty="0"/>
              <a:t> </a:t>
            </a:r>
            <a:br>
              <a:rPr lang="it-IT" sz="1600" dirty="0"/>
            </a:br>
            <a:r>
              <a:rPr lang="it-IT" sz="1600" dirty="0"/>
              <a:t> </a:t>
            </a:r>
            <a:br>
              <a:rPr lang="it-IT" sz="1600" dirty="0"/>
            </a:br>
            <a:br>
              <a:rPr lang="it-IT" sz="1600" dirty="0"/>
            </a:br>
            <a:endParaRPr lang="it-IT" sz="1600" dirty="0"/>
          </a:p>
        </p:txBody>
      </p:sp>
      <p:sp>
        <p:nvSpPr>
          <p:cNvPr id="6" name="Segnaposto contenuto 5"/>
          <p:cNvSpPr>
            <a:spLocks noGrp="1"/>
          </p:cNvSpPr>
          <p:nvPr>
            <p:ph sz="half" idx="1"/>
          </p:nvPr>
        </p:nvSpPr>
        <p:spPr/>
        <p:txBody>
          <a:bodyPr>
            <a:normAutofit fontScale="77500" lnSpcReduction="20000"/>
          </a:bodyPr>
          <a:lstStyle/>
          <a:p>
            <a:r>
              <a:rPr lang="it-IT" dirty="0"/>
              <a:t>Come vi siete sentiti nel gruppo?</a:t>
            </a:r>
          </a:p>
          <a:p>
            <a:r>
              <a:rPr lang="it-IT" dirty="0"/>
              <a:t>Che cosa vi è piaciuto durante l’attività?</a:t>
            </a:r>
          </a:p>
          <a:p>
            <a:r>
              <a:rPr lang="it-IT" dirty="0"/>
              <a:t>Che cosa non vi è piaciuto durante l’attività?</a:t>
            </a:r>
          </a:p>
          <a:p>
            <a:r>
              <a:rPr lang="it-IT" dirty="0"/>
              <a:t>Che cosa ha funzionato bene?</a:t>
            </a:r>
          </a:p>
          <a:p>
            <a:r>
              <a:rPr lang="it-IT" dirty="0"/>
              <a:t>Che cosa non ha funzionato?</a:t>
            </a:r>
          </a:p>
          <a:p>
            <a:r>
              <a:rPr lang="it-IT" dirty="0"/>
              <a:t>Quali difficoltà avete incontrato?</a:t>
            </a:r>
          </a:p>
          <a:p>
            <a:r>
              <a:rPr lang="it-IT" dirty="0"/>
              <a:t>Che cosa potremmo migliorare?</a:t>
            </a:r>
            <a:br>
              <a:rPr lang="it-IT" dirty="0"/>
            </a:br>
            <a:br>
              <a:rPr lang="it-IT" dirty="0"/>
            </a:br>
            <a:r>
              <a:rPr lang="it-IT" dirty="0"/>
              <a:t> </a:t>
            </a:r>
          </a:p>
        </p:txBody>
      </p:sp>
      <p:pic>
        <p:nvPicPr>
          <p:cNvPr id="17410" name="Picture 2" descr="http://3.bp.blogspot.com/-BzBhzL0KBOU/UxGwqokBrKI/AAAAAAAABGU/tt9LdCx5TFM/s1600/gruppo1.gif">
            <a:hlinkClick r:id="rId2"/>
          </p:cNvPr>
          <p:cNvPicPr>
            <a:picLocks noChangeAspect="1" noChangeArrowheads="1"/>
          </p:cNvPicPr>
          <p:nvPr/>
        </p:nvPicPr>
        <p:blipFill>
          <a:blip r:embed="rId3"/>
          <a:srcRect/>
          <a:stretch>
            <a:fillRect/>
          </a:stretch>
        </p:blipFill>
        <p:spPr bwMode="auto">
          <a:xfrm>
            <a:off x="5500694" y="1857364"/>
            <a:ext cx="2457450" cy="2095501"/>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4248150" y="2024063"/>
            <a:ext cx="4895850" cy="4321175"/>
          </a:xfrm>
          <a:prstGeom prs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cxnSp>
        <p:nvCxnSpPr>
          <p:cNvPr id="6" name="Straight Connector 5"/>
          <p:cNvCxnSpPr/>
          <p:nvPr/>
        </p:nvCxnSpPr>
        <p:spPr>
          <a:xfrm>
            <a:off x="5651500" y="3933825"/>
            <a:ext cx="2089150" cy="0"/>
          </a:xfrm>
          <a:prstGeom prst="line">
            <a:avLst/>
          </a:prstGeom>
          <a:ln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932363" y="5084763"/>
            <a:ext cx="34559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Flowchart: Alternate Process 7"/>
          <p:cNvSpPr/>
          <p:nvPr/>
        </p:nvSpPr>
        <p:spPr>
          <a:xfrm>
            <a:off x="179388" y="5300663"/>
            <a:ext cx="3671887" cy="86518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9" name="Flowchart: Alternate Process 8"/>
          <p:cNvSpPr/>
          <p:nvPr/>
        </p:nvSpPr>
        <p:spPr>
          <a:xfrm>
            <a:off x="187325" y="3921125"/>
            <a:ext cx="3600450" cy="93662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solidFill>
                <a:schemeClr val="tx2">
                  <a:lumMod val="10000"/>
                </a:schemeClr>
              </a:solidFill>
              <a:latin typeface="Comic Sans MS" pitchFamily="66" charset="0"/>
            </a:endParaRPr>
          </a:p>
        </p:txBody>
      </p:sp>
      <p:sp>
        <p:nvSpPr>
          <p:cNvPr id="10" name="Flowchart: Alternate Process 9"/>
          <p:cNvSpPr/>
          <p:nvPr/>
        </p:nvSpPr>
        <p:spPr>
          <a:xfrm>
            <a:off x="192088" y="2457450"/>
            <a:ext cx="3671887" cy="93662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1" name="TextBox 10"/>
          <p:cNvSpPr txBox="1"/>
          <p:nvPr/>
        </p:nvSpPr>
        <p:spPr>
          <a:xfrm>
            <a:off x="323850" y="5373688"/>
            <a:ext cx="3311525" cy="769937"/>
          </a:xfrm>
          <a:prstGeom prst="rect">
            <a:avLst/>
          </a:prstGeom>
          <a:noFill/>
        </p:spPr>
        <p:txBody>
          <a:bodyPr>
            <a:spAutoFit/>
          </a:bodyPr>
          <a:lstStyle/>
          <a:p>
            <a:pPr algn="ctr" fontAlgn="auto">
              <a:spcBef>
                <a:spcPts val="0"/>
              </a:spcBef>
              <a:spcAft>
                <a:spcPts val="0"/>
              </a:spcAft>
              <a:defRPr/>
            </a:pPr>
            <a:r>
              <a:rPr lang="en-GB" sz="2200" dirty="0">
                <a:solidFill>
                  <a:srgbClr val="FF0000"/>
                </a:solidFill>
                <a:latin typeface="Comic Sans MS" panose="030F0702030302020204" pitchFamily="66" charset="0"/>
                <a:cs typeface="+mn-cs"/>
              </a:rPr>
              <a:t>3 </a:t>
            </a:r>
            <a:r>
              <a:rPr lang="en-GB" sz="2200" dirty="0" err="1">
                <a:latin typeface="Comic Sans MS" panose="030F0702030302020204" pitchFamily="66" charset="0"/>
                <a:cs typeface="+mn-cs"/>
              </a:rPr>
              <a:t>cose</a:t>
            </a:r>
            <a:r>
              <a:rPr lang="en-GB" sz="2200" dirty="0">
                <a:latin typeface="Comic Sans MS" panose="030F0702030302020204" pitchFamily="66" charset="0"/>
                <a:cs typeface="+mn-cs"/>
              </a:rPr>
              <a:t> </a:t>
            </a:r>
            <a:r>
              <a:rPr lang="en-GB" sz="2200" dirty="0" err="1">
                <a:latin typeface="Comic Sans MS" panose="030F0702030302020204" pitchFamily="66" charset="0"/>
                <a:cs typeface="+mn-cs"/>
              </a:rPr>
              <a:t>che</a:t>
            </a:r>
            <a:r>
              <a:rPr lang="en-GB" sz="2200" dirty="0">
                <a:latin typeface="Comic Sans MS" panose="030F0702030302020204" pitchFamily="66" charset="0"/>
                <a:cs typeface="+mn-cs"/>
              </a:rPr>
              <a:t> </a:t>
            </a:r>
            <a:r>
              <a:rPr lang="en-GB" sz="2200" dirty="0" err="1">
                <a:latin typeface="Comic Sans MS" panose="030F0702030302020204" pitchFamily="66" charset="0"/>
                <a:cs typeface="+mn-cs"/>
              </a:rPr>
              <a:t>già</a:t>
            </a:r>
            <a:r>
              <a:rPr lang="en-GB" sz="2200" dirty="0">
                <a:latin typeface="Comic Sans MS" panose="030F0702030302020204" pitchFamily="66" charset="0"/>
                <a:cs typeface="+mn-cs"/>
              </a:rPr>
              <a:t> </a:t>
            </a:r>
            <a:r>
              <a:rPr lang="en-GB" sz="2200" dirty="0" err="1">
                <a:latin typeface="Comic Sans MS" panose="030F0702030302020204" pitchFamily="66" charset="0"/>
                <a:cs typeface="+mn-cs"/>
              </a:rPr>
              <a:t>sapevo</a:t>
            </a:r>
            <a:r>
              <a:rPr lang="en-GB" sz="2200" dirty="0">
                <a:latin typeface="Comic Sans MS" panose="030F0702030302020204" pitchFamily="66" charset="0"/>
                <a:cs typeface="+mn-cs"/>
              </a:rPr>
              <a:t> ma </a:t>
            </a:r>
            <a:r>
              <a:rPr lang="en-GB" sz="2200" dirty="0" err="1">
                <a:latin typeface="Comic Sans MS" panose="030F0702030302020204" pitchFamily="66" charset="0"/>
                <a:cs typeface="+mn-cs"/>
              </a:rPr>
              <a:t>ora</a:t>
            </a:r>
            <a:r>
              <a:rPr lang="en-GB" sz="2200" dirty="0">
                <a:latin typeface="Comic Sans MS" panose="030F0702030302020204" pitchFamily="66" charset="0"/>
                <a:cs typeface="+mn-cs"/>
              </a:rPr>
              <a:t> </a:t>
            </a:r>
            <a:r>
              <a:rPr lang="en-GB" sz="2200" dirty="0" err="1">
                <a:latin typeface="Comic Sans MS" panose="030F0702030302020204" pitchFamily="66" charset="0"/>
                <a:cs typeface="+mn-cs"/>
              </a:rPr>
              <a:t>ho</a:t>
            </a:r>
            <a:r>
              <a:rPr lang="en-GB" sz="2200" dirty="0">
                <a:latin typeface="Comic Sans MS" panose="030F0702030302020204" pitchFamily="66" charset="0"/>
                <a:cs typeface="+mn-cs"/>
              </a:rPr>
              <a:t> </a:t>
            </a:r>
            <a:r>
              <a:rPr lang="en-GB" sz="2200" dirty="0" err="1">
                <a:latin typeface="Comic Sans MS" panose="030F0702030302020204" pitchFamily="66" charset="0"/>
                <a:cs typeface="+mn-cs"/>
              </a:rPr>
              <a:t>capito</a:t>
            </a:r>
            <a:r>
              <a:rPr lang="en-GB" sz="2200" dirty="0">
                <a:latin typeface="Comic Sans MS" panose="030F0702030302020204" pitchFamily="66" charset="0"/>
                <a:cs typeface="+mn-cs"/>
              </a:rPr>
              <a:t> </a:t>
            </a:r>
            <a:r>
              <a:rPr lang="en-GB" sz="2200" dirty="0" err="1">
                <a:latin typeface="Comic Sans MS" panose="030F0702030302020204" pitchFamily="66" charset="0"/>
                <a:cs typeface="+mn-cs"/>
              </a:rPr>
              <a:t>meglio</a:t>
            </a:r>
            <a:endParaRPr lang="en-GB" sz="2200" dirty="0">
              <a:latin typeface="Comic Sans MS" pitchFamily="66" charset="0"/>
              <a:cs typeface="+mn-cs"/>
            </a:endParaRPr>
          </a:p>
        </p:txBody>
      </p:sp>
      <p:sp>
        <p:nvSpPr>
          <p:cNvPr id="12" name="TextBox 11"/>
          <p:cNvSpPr txBox="1"/>
          <p:nvPr/>
        </p:nvSpPr>
        <p:spPr>
          <a:xfrm>
            <a:off x="395288" y="3981450"/>
            <a:ext cx="3240087" cy="769441"/>
          </a:xfrm>
          <a:prstGeom prst="rect">
            <a:avLst/>
          </a:prstGeom>
          <a:noFill/>
        </p:spPr>
        <p:txBody>
          <a:bodyPr>
            <a:spAutoFit/>
          </a:bodyPr>
          <a:lstStyle/>
          <a:p>
            <a:pPr algn="ctr" fontAlgn="auto">
              <a:spcBef>
                <a:spcPts val="0"/>
              </a:spcBef>
              <a:spcAft>
                <a:spcPts val="0"/>
              </a:spcAft>
              <a:defRPr/>
            </a:pPr>
            <a:r>
              <a:rPr lang="en-GB" sz="2200" dirty="0">
                <a:solidFill>
                  <a:srgbClr val="FF0000"/>
                </a:solidFill>
                <a:latin typeface="Comic Sans MS" panose="030F0702030302020204" pitchFamily="66" charset="0"/>
                <a:cs typeface="+mn-cs"/>
              </a:rPr>
              <a:t>2</a:t>
            </a:r>
            <a:r>
              <a:rPr lang="en-GB" sz="2200" b="1" dirty="0">
                <a:latin typeface="Comic Sans MS" panose="030F0702030302020204" pitchFamily="66" charset="0"/>
                <a:cs typeface="+mn-cs"/>
              </a:rPr>
              <a:t>cose </a:t>
            </a:r>
            <a:r>
              <a:rPr lang="en-GB" sz="2200" b="1" dirty="0" err="1">
                <a:latin typeface="Comic Sans MS" panose="030F0702030302020204" pitchFamily="66" charset="0"/>
                <a:cs typeface="+mn-cs"/>
              </a:rPr>
              <a:t>che</a:t>
            </a:r>
            <a:r>
              <a:rPr lang="en-GB" sz="2200" b="1" dirty="0">
                <a:latin typeface="Comic Sans MS" panose="030F0702030302020204" pitchFamily="66" charset="0"/>
                <a:cs typeface="+mn-cs"/>
              </a:rPr>
              <a:t> ho </a:t>
            </a:r>
            <a:r>
              <a:rPr lang="en-GB" sz="2200" b="1" dirty="0" err="1">
                <a:latin typeface="Comic Sans MS" panose="030F0702030302020204" pitchFamily="66" charset="0"/>
                <a:cs typeface="+mn-cs"/>
              </a:rPr>
              <a:t>imparato</a:t>
            </a:r>
            <a:r>
              <a:rPr lang="en-GB" sz="2200" b="1" dirty="0">
                <a:latin typeface="Comic Sans MS" panose="030F0702030302020204" pitchFamily="66" charset="0"/>
                <a:cs typeface="+mn-cs"/>
              </a:rPr>
              <a:t> da </a:t>
            </a:r>
            <a:r>
              <a:rPr lang="en-GB" sz="2200" b="1" dirty="0" err="1">
                <a:latin typeface="Comic Sans MS" panose="030F0702030302020204" pitchFamily="66" charset="0"/>
                <a:cs typeface="+mn-cs"/>
              </a:rPr>
              <a:t>questo</a:t>
            </a:r>
            <a:r>
              <a:rPr lang="en-GB" sz="2200" b="1" dirty="0">
                <a:latin typeface="Comic Sans MS" panose="030F0702030302020204" pitchFamily="66" charset="0"/>
                <a:cs typeface="+mn-cs"/>
              </a:rPr>
              <a:t> </a:t>
            </a:r>
            <a:r>
              <a:rPr lang="en-GB" sz="2200" b="1" dirty="0" err="1">
                <a:latin typeface="Comic Sans MS" panose="030F0702030302020204" pitchFamily="66" charset="0"/>
                <a:cs typeface="+mn-cs"/>
              </a:rPr>
              <a:t>lavoro</a:t>
            </a:r>
            <a:endParaRPr lang="en-GB" sz="2200" b="1" dirty="0">
              <a:latin typeface="Comic Sans MS" pitchFamily="66" charset="0"/>
              <a:cs typeface="+mn-cs"/>
            </a:endParaRPr>
          </a:p>
        </p:txBody>
      </p:sp>
      <p:sp>
        <p:nvSpPr>
          <p:cNvPr id="13" name="TextBox 12"/>
          <p:cNvSpPr txBox="1"/>
          <p:nvPr/>
        </p:nvSpPr>
        <p:spPr>
          <a:xfrm>
            <a:off x="192088" y="2541588"/>
            <a:ext cx="3671887" cy="768350"/>
          </a:xfrm>
          <a:prstGeom prst="rect">
            <a:avLst/>
          </a:prstGeom>
          <a:noFill/>
        </p:spPr>
        <p:txBody>
          <a:bodyPr>
            <a:spAutoFit/>
          </a:bodyPr>
          <a:lstStyle/>
          <a:p>
            <a:pPr algn="ctr" fontAlgn="auto">
              <a:spcBef>
                <a:spcPts val="0"/>
              </a:spcBef>
              <a:spcAft>
                <a:spcPts val="0"/>
              </a:spcAft>
              <a:defRPr/>
            </a:pPr>
            <a:r>
              <a:rPr lang="en-GB" sz="2200" dirty="0">
                <a:solidFill>
                  <a:srgbClr val="FF0000"/>
                </a:solidFill>
                <a:latin typeface="Britannic Bold" pitchFamily="34" charset="0"/>
                <a:cs typeface="+mn-cs"/>
              </a:rPr>
              <a:t>1</a:t>
            </a:r>
            <a:r>
              <a:rPr lang="en-GB" sz="2200" dirty="0">
                <a:solidFill>
                  <a:schemeClr val="tx2">
                    <a:lumMod val="10000"/>
                  </a:schemeClr>
                </a:solidFill>
                <a:latin typeface="Comic Sans MS" pitchFamily="66" charset="0"/>
                <a:cs typeface="+mn-cs"/>
              </a:rPr>
              <a:t> </a:t>
            </a:r>
            <a:r>
              <a:rPr lang="en-GB" sz="2200" dirty="0" err="1">
                <a:solidFill>
                  <a:schemeClr val="tx2">
                    <a:lumMod val="10000"/>
                  </a:schemeClr>
                </a:solidFill>
                <a:latin typeface="Comic Sans MS" pitchFamily="66" charset="0"/>
                <a:cs typeface="+mn-cs"/>
              </a:rPr>
              <a:t>cosa</a:t>
            </a:r>
            <a:r>
              <a:rPr lang="en-GB" sz="2200" dirty="0">
                <a:solidFill>
                  <a:schemeClr val="tx2">
                    <a:lumMod val="10000"/>
                  </a:schemeClr>
                </a:solidFill>
                <a:latin typeface="Comic Sans MS" pitchFamily="66" charset="0"/>
                <a:cs typeface="+mn-cs"/>
              </a:rPr>
              <a:t> </a:t>
            </a:r>
            <a:r>
              <a:rPr lang="en-GB" sz="2200" dirty="0" err="1">
                <a:solidFill>
                  <a:schemeClr val="tx2">
                    <a:lumMod val="10000"/>
                  </a:schemeClr>
                </a:solidFill>
                <a:latin typeface="Comic Sans MS" pitchFamily="66" charset="0"/>
                <a:cs typeface="+mn-cs"/>
              </a:rPr>
              <a:t>che</a:t>
            </a:r>
            <a:r>
              <a:rPr lang="en-GB" sz="2200" dirty="0">
                <a:solidFill>
                  <a:schemeClr val="tx2">
                    <a:lumMod val="10000"/>
                  </a:schemeClr>
                </a:solidFill>
                <a:latin typeface="Comic Sans MS" pitchFamily="66" charset="0"/>
                <a:cs typeface="+mn-cs"/>
              </a:rPr>
              <a:t> </a:t>
            </a:r>
            <a:r>
              <a:rPr lang="en-GB" sz="2200" dirty="0" err="1">
                <a:solidFill>
                  <a:schemeClr val="tx2">
                    <a:lumMod val="10000"/>
                  </a:schemeClr>
                </a:solidFill>
                <a:latin typeface="Comic Sans MS" pitchFamily="66" charset="0"/>
                <a:cs typeface="+mn-cs"/>
              </a:rPr>
              <a:t>vorrei</a:t>
            </a:r>
            <a:r>
              <a:rPr lang="en-GB" sz="2200" dirty="0">
                <a:solidFill>
                  <a:schemeClr val="tx2">
                    <a:lumMod val="10000"/>
                  </a:schemeClr>
                </a:solidFill>
                <a:latin typeface="Comic Sans MS" pitchFamily="66" charset="0"/>
                <a:cs typeface="+mn-cs"/>
              </a:rPr>
              <a:t> </a:t>
            </a:r>
            <a:r>
              <a:rPr lang="en-GB" sz="2200" dirty="0" err="1">
                <a:solidFill>
                  <a:schemeClr val="tx2">
                    <a:lumMod val="10000"/>
                  </a:schemeClr>
                </a:solidFill>
                <a:latin typeface="Comic Sans MS" pitchFamily="66" charset="0"/>
                <a:cs typeface="+mn-cs"/>
              </a:rPr>
              <a:t>capire</a:t>
            </a:r>
            <a:r>
              <a:rPr lang="en-GB" sz="2200" dirty="0">
                <a:solidFill>
                  <a:schemeClr val="tx2">
                    <a:lumMod val="10000"/>
                  </a:schemeClr>
                </a:solidFill>
                <a:latin typeface="Comic Sans MS" pitchFamily="66" charset="0"/>
                <a:cs typeface="+mn-cs"/>
              </a:rPr>
              <a:t> o fare </a:t>
            </a:r>
            <a:r>
              <a:rPr lang="en-GB" sz="2200" dirty="0" err="1">
                <a:solidFill>
                  <a:schemeClr val="tx2">
                    <a:lumMod val="10000"/>
                  </a:schemeClr>
                </a:solidFill>
                <a:latin typeface="Comic Sans MS" pitchFamily="66" charset="0"/>
                <a:cs typeface="+mn-cs"/>
              </a:rPr>
              <a:t>meglio</a:t>
            </a:r>
            <a:endParaRPr lang="en-GB" sz="2200" dirty="0">
              <a:solidFill>
                <a:schemeClr val="tx2">
                  <a:lumMod val="10000"/>
                </a:schemeClr>
              </a:solidFill>
              <a:latin typeface="Comic Sans MS" pitchFamily="66" charset="0"/>
              <a:cs typeface="+mn-cs"/>
            </a:endParaRPr>
          </a:p>
        </p:txBody>
      </p:sp>
      <p:sp>
        <p:nvSpPr>
          <p:cNvPr id="14" name="Notched Right Arrow 13"/>
          <p:cNvSpPr/>
          <p:nvPr/>
        </p:nvSpPr>
        <p:spPr>
          <a:xfrm>
            <a:off x="3995738" y="2825750"/>
            <a:ext cx="1871662" cy="288925"/>
          </a:xfrm>
          <a:prstGeom prst="notch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5" name="Notched Right Arrow 14"/>
          <p:cNvSpPr/>
          <p:nvPr/>
        </p:nvSpPr>
        <p:spPr>
          <a:xfrm>
            <a:off x="3995738" y="4262438"/>
            <a:ext cx="1152525" cy="287337"/>
          </a:xfrm>
          <a:prstGeom prst="notch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6" name="Notched Right Arrow 15"/>
          <p:cNvSpPr/>
          <p:nvPr/>
        </p:nvSpPr>
        <p:spPr>
          <a:xfrm>
            <a:off x="3995738" y="5548313"/>
            <a:ext cx="576262" cy="288925"/>
          </a:xfrm>
          <a:prstGeom prst="notch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54286" name="Text Box 2"/>
          <p:cNvSpPr txBox="1">
            <a:spLocks noChangeArrowheads="1"/>
          </p:cNvSpPr>
          <p:nvPr/>
        </p:nvSpPr>
        <p:spPr bwMode="auto">
          <a:xfrm>
            <a:off x="0" y="868363"/>
            <a:ext cx="9144000" cy="457200"/>
          </a:xfrm>
          <a:prstGeom prst="rect">
            <a:avLst/>
          </a:prstGeom>
          <a:noFill/>
          <a:ln w="9525">
            <a:noFill/>
            <a:miter lim="800000"/>
            <a:headEnd/>
            <a:tailEnd/>
          </a:ln>
        </p:spPr>
        <p:txBody>
          <a:bodyPr>
            <a:spAutoFit/>
          </a:bodyPr>
          <a:lstStyle/>
          <a:p>
            <a:pPr algn="ctr" eaLnBrk="1" hangingPunct="1"/>
            <a:r>
              <a:rPr kumimoji="1" lang="it-IT" altLang="it-IT" sz="2400" b="1">
                <a:solidFill>
                  <a:srgbClr val="FF0000"/>
                </a:solidFill>
                <a:latin typeface="Times New Roman" pitchFamily="18" charset="0"/>
              </a:rPr>
              <a:t>PER CONCLUDERE…</a:t>
            </a:r>
          </a:p>
        </p:txBody>
      </p:sp>
      <p:sp>
        <p:nvSpPr>
          <p:cNvPr id="27663" name="Text Box 11"/>
          <p:cNvSpPr txBox="1">
            <a:spLocks noChangeArrowheads="1"/>
          </p:cNvSpPr>
          <p:nvPr/>
        </p:nvSpPr>
        <p:spPr bwMode="auto">
          <a:xfrm>
            <a:off x="0" y="0"/>
            <a:ext cx="9144000" cy="396875"/>
          </a:xfrm>
          <a:prstGeom prst="rect">
            <a:avLst/>
          </a:prstGeom>
          <a:solidFill>
            <a:srgbClr val="00B0F0"/>
          </a:solidFill>
          <a:ln w="9525">
            <a:noFill/>
            <a:miter lim="800000"/>
            <a:headEnd/>
            <a:tailEnd/>
          </a:ln>
        </p:spPr>
        <p:txBody>
          <a:bodyPr>
            <a:spAutoFit/>
          </a:bodyPr>
          <a:lstStyle/>
          <a:p>
            <a:pPr algn="ctr" eaLnBrk="1" hangingPunct="1">
              <a:spcBef>
                <a:spcPct val="50000"/>
              </a:spcBef>
            </a:pPr>
            <a:r>
              <a:rPr kumimoji="1" lang="it-IT" altLang="it-IT" sz="2000" b="1">
                <a:solidFill>
                  <a:schemeClr val="bg1"/>
                </a:solidFill>
                <a:latin typeface="Calibri" pitchFamily="34" charset="0"/>
              </a:rPr>
              <a:t>STRATEGIE AUTOVALUTATIVE</a:t>
            </a:r>
          </a:p>
        </p:txBody>
      </p:sp>
      <p:sp>
        <p:nvSpPr>
          <p:cNvPr id="17" name="Segnaposto piè di pagina 16"/>
          <p:cNvSpPr>
            <a:spLocks noGrp="1"/>
          </p:cNvSpPr>
          <p:nvPr>
            <p:ph type="ftr" sz="quarter" idx="11"/>
          </p:nvPr>
        </p:nvSpPr>
        <p:spPr/>
        <p:txBody>
          <a:bodyPr/>
          <a:lstStyle/>
          <a:p>
            <a:r>
              <a:rPr lang="it-IT"/>
              <a:t>CVM - G. CIPOLLARI</a:t>
            </a: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nodeType="afterGroup">
                            <p:stCondLst>
                              <p:cond delay="0"/>
                            </p:stCondLst>
                            <p:childTnLst>
                              <p:par>
                                <p:cTn id="8" presetID="53" presetClass="entr" presetSubtype="16" fill="hold" grpId="0" nodeType="afterEffect">
                                  <p:stCondLst>
                                    <p:cond delay="0"/>
                                  </p:stCondLst>
                                  <p:childTnLst>
                                    <p:set>
                                      <p:cBhvr>
                                        <p:cTn id="9" dur="1" fill="hold">
                                          <p:stCondLst>
                                            <p:cond delay="0"/>
                                          </p:stCondLst>
                                        </p:cTn>
                                        <p:tgtEl>
                                          <p:spTgt spid="27663"/>
                                        </p:tgtEl>
                                        <p:attrNameLst>
                                          <p:attrName>style.visibility</p:attrName>
                                        </p:attrNameLst>
                                      </p:cBhvr>
                                      <p:to>
                                        <p:strVal val="visible"/>
                                      </p:to>
                                    </p:set>
                                    <p:anim calcmode="lin" valueType="num">
                                      <p:cBhvr>
                                        <p:cTn id="10" dur="500" fill="hold"/>
                                        <p:tgtEl>
                                          <p:spTgt spid="27663"/>
                                        </p:tgtEl>
                                        <p:attrNameLst>
                                          <p:attrName>ppt_w</p:attrName>
                                        </p:attrNameLst>
                                      </p:cBhvr>
                                      <p:tavLst>
                                        <p:tav tm="0">
                                          <p:val>
                                            <p:fltVal val="0"/>
                                          </p:val>
                                        </p:tav>
                                        <p:tav tm="100000">
                                          <p:val>
                                            <p:strVal val="#ppt_w"/>
                                          </p:val>
                                        </p:tav>
                                      </p:tavLst>
                                    </p:anim>
                                    <p:anim calcmode="lin" valueType="num">
                                      <p:cBhvr>
                                        <p:cTn id="11" dur="500" fill="hold"/>
                                        <p:tgtEl>
                                          <p:spTgt spid="27663"/>
                                        </p:tgtEl>
                                        <p:attrNameLst>
                                          <p:attrName>ppt_h</p:attrName>
                                        </p:attrNameLst>
                                      </p:cBhvr>
                                      <p:tavLst>
                                        <p:tav tm="0">
                                          <p:val>
                                            <p:fltVal val="0"/>
                                          </p:val>
                                        </p:tav>
                                        <p:tav tm="100000">
                                          <p:val>
                                            <p:strVal val="#ppt_h"/>
                                          </p:val>
                                        </p:tav>
                                      </p:tavLst>
                                    </p:anim>
                                    <p:animEffect transition="in" filter="fade">
                                      <p:cBhvr>
                                        <p:cTn id="12" dur="500"/>
                                        <p:tgtEl>
                                          <p:spTgt spid="27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766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3"/>
          <p:cNvSpPr txBox="1">
            <a:spLocks noChangeArrowheads="1"/>
          </p:cNvSpPr>
          <p:nvPr/>
        </p:nvSpPr>
        <p:spPr bwMode="auto">
          <a:xfrm>
            <a:off x="492125" y="908050"/>
            <a:ext cx="3454400" cy="1015663"/>
          </a:xfrm>
          <a:prstGeom prst="rect">
            <a:avLst/>
          </a:prstGeom>
          <a:solidFill>
            <a:srgbClr val="00B050"/>
          </a:solidFill>
          <a:ln w="9525">
            <a:noFill/>
            <a:miter lim="800000"/>
            <a:headEnd/>
            <a:tailEnd/>
          </a:ln>
        </p:spPr>
        <p:txBody>
          <a:bodyPr>
            <a:spAutoFit/>
          </a:bodyPr>
          <a:lstStyle/>
          <a:p>
            <a:pPr algn="ctr">
              <a:spcBef>
                <a:spcPct val="50000"/>
              </a:spcBef>
            </a:pPr>
            <a:r>
              <a:rPr lang="it-IT" altLang="it-IT" sz="2000" b="1" dirty="0">
                <a:solidFill>
                  <a:schemeClr val="bg1"/>
                </a:solidFill>
                <a:latin typeface="Times New Roman" pitchFamily="18" charset="0"/>
              </a:rPr>
              <a:t>CHE COSA </a:t>
            </a:r>
            <a:r>
              <a:rPr lang="it-IT" altLang="it-IT" sz="2000" b="1" dirty="0" err="1">
                <a:solidFill>
                  <a:schemeClr val="bg1"/>
                </a:solidFill>
                <a:latin typeface="Times New Roman" pitchFamily="18" charset="0"/>
              </a:rPr>
              <a:t>MI</a:t>
            </a:r>
            <a:r>
              <a:rPr lang="it-IT" altLang="it-IT" sz="2000" b="1" dirty="0">
                <a:solidFill>
                  <a:schemeClr val="bg1"/>
                </a:solidFill>
                <a:latin typeface="Times New Roman" pitchFamily="18" charset="0"/>
              </a:rPr>
              <a:t> HA AIUTATO NELLA PRODUZIONE </a:t>
            </a:r>
            <a:r>
              <a:rPr lang="it-IT" altLang="it-IT" sz="2000" b="1" dirty="0" err="1">
                <a:solidFill>
                  <a:schemeClr val="bg1"/>
                </a:solidFill>
                <a:latin typeface="Times New Roman" pitchFamily="18" charset="0"/>
              </a:rPr>
              <a:t>DI</a:t>
            </a:r>
            <a:r>
              <a:rPr lang="it-IT" altLang="it-IT" sz="2000" b="1" dirty="0">
                <a:solidFill>
                  <a:schemeClr val="bg1"/>
                </a:solidFill>
                <a:latin typeface="Times New Roman" pitchFamily="18" charset="0"/>
              </a:rPr>
              <a:t> …?</a:t>
            </a:r>
          </a:p>
        </p:txBody>
      </p:sp>
      <p:sp>
        <p:nvSpPr>
          <p:cNvPr id="48131" name="Text Box 4"/>
          <p:cNvSpPr txBox="1">
            <a:spLocks noChangeArrowheads="1"/>
          </p:cNvSpPr>
          <p:nvPr/>
        </p:nvSpPr>
        <p:spPr bwMode="auto">
          <a:xfrm>
            <a:off x="4857750" y="908050"/>
            <a:ext cx="3454400" cy="1015663"/>
          </a:xfrm>
          <a:prstGeom prst="rect">
            <a:avLst/>
          </a:prstGeom>
          <a:solidFill>
            <a:srgbClr val="FF0000"/>
          </a:solidFill>
          <a:ln w="9525">
            <a:noFill/>
            <a:miter lim="800000"/>
            <a:headEnd/>
            <a:tailEnd/>
          </a:ln>
        </p:spPr>
        <p:txBody>
          <a:bodyPr>
            <a:spAutoFit/>
          </a:bodyPr>
          <a:lstStyle/>
          <a:p>
            <a:pPr algn="ctr">
              <a:spcBef>
                <a:spcPct val="50000"/>
              </a:spcBef>
            </a:pPr>
            <a:r>
              <a:rPr lang="it-IT" altLang="it-IT" sz="2000" b="1" dirty="0">
                <a:solidFill>
                  <a:schemeClr val="bg1"/>
                </a:solidFill>
                <a:latin typeface="Times New Roman" pitchFamily="18" charset="0"/>
              </a:rPr>
              <a:t>CHE COSA </a:t>
            </a:r>
            <a:r>
              <a:rPr lang="it-IT" altLang="it-IT" sz="2000" b="1" dirty="0" err="1">
                <a:solidFill>
                  <a:schemeClr val="bg1"/>
                </a:solidFill>
                <a:latin typeface="Times New Roman" pitchFamily="18" charset="0"/>
              </a:rPr>
              <a:t>MI</a:t>
            </a:r>
            <a:r>
              <a:rPr lang="it-IT" altLang="it-IT" sz="2000" b="1" dirty="0">
                <a:solidFill>
                  <a:schemeClr val="bg1"/>
                </a:solidFill>
                <a:latin typeface="Times New Roman" pitchFamily="18" charset="0"/>
              </a:rPr>
              <a:t> HA OSTACOLATO NELLA PRODUZIONE </a:t>
            </a:r>
            <a:r>
              <a:rPr lang="it-IT" altLang="it-IT" sz="2000" b="1" dirty="0" err="1">
                <a:solidFill>
                  <a:schemeClr val="bg1"/>
                </a:solidFill>
                <a:latin typeface="Times New Roman" pitchFamily="18" charset="0"/>
              </a:rPr>
              <a:t>DI</a:t>
            </a:r>
            <a:r>
              <a:rPr lang="it-IT" altLang="it-IT" sz="2000" b="1" dirty="0">
                <a:solidFill>
                  <a:schemeClr val="bg1"/>
                </a:solidFill>
                <a:latin typeface="Times New Roman" pitchFamily="18" charset="0"/>
              </a:rPr>
              <a:t> …?</a:t>
            </a:r>
          </a:p>
        </p:txBody>
      </p:sp>
      <p:sp>
        <p:nvSpPr>
          <p:cNvPr id="48132" name="Line 5"/>
          <p:cNvSpPr>
            <a:spLocks noChangeShapeType="1"/>
          </p:cNvSpPr>
          <p:nvPr/>
        </p:nvSpPr>
        <p:spPr bwMode="auto">
          <a:xfrm>
            <a:off x="214313" y="3214688"/>
            <a:ext cx="4165600" cy="0"/>
          </a:xfrm>
          <a:prstGeom prst="line">
            <a:avLst/>
          </a:prstGeom>
          <a:noFill/>
          <a:ln w="19050">
            <a:solidFill>
              <a:srgbClr val="009900"/>
            </a:solidFill>
            <a:round/>
            <a:headEnd type="oval" w="med" len="med"/>
            <a:tailEnd type="triangle" w="med" len="med"/>
          </a:ln>
        </p:spPr>
        <p:txBody>
          <a:bodyPr wrap="none" anchor="ctr"/>
          <a:lstStyle/>
          <a:p>
            <a:endParaRPr lang="it-IT"/>
          </a:p>
        </p:txBody>
      </p:sp>
      <p:sp>
        <p:nvSpPr>
          <p:cNvPr id="48133" name="Line 6"/>
          <p:cNvSpPr>
            <a:spLocks noChangeShapeType="1"/>
          </p:cNvSpPr>
          <p:nvPr/>
        </p:nvSpPr>
        <p:spPr bwMode="auto">
          <a:xfrm>
            <a:off x="4572000" y="3214688"/>
            <a:ext cx="4267200" cy="0"/>
          </a:xfrm>
          <a:prstGeom prst="line">
            <a:avLst/>
          </a:prstGeom>
          <a:noFill/>
          <a:ln w="19050">
            <a:solidFill>
              <a:srgbClr val="FF0000"/>
            </a:solidFill>
            <a:round/>
            <a:headEnd type="triangle" w="med" len="med"/>
            <a:tailEnd type="oval" w="med" len="med"/>
          </a:ln>
        </p:spPr>
        <p:txBody>
          <a:bodyPr wrap="none" anchor="ctr"/>
          <a:lstStyle/>
          <a:p>
            <a:endParaRPr lang="it-IT"/>
          </a:p>
        </p:txBody>
      </p:sp>
      <p:sp>
        <p:nvSpPr>
          <p:cNvPr id="48134" name="Line 7"/>
          <p:cNvSpPr>
            <a:spLocks noChangeShapeType="1"/>
          </p:cNvSpPr>
          <p:nvPr/>
        </p:nvSpPr>
        <p:spPr bwMode="auto">
          <a:xfrm>
            <a:off x="214313" y="3929063"/>
            <a:ext cx="4165600" cy="0"/>
          </a:xfrm>
          <a:prstGeom prst="line">
            <a:avLst/>
          </a:prstGeom>
          <a:noFill/>
          <a:ln w="19050">
            <a:solidFill>
              <a:srgbClr val="009900"/>
            </a:solidFill>
            <a:round/>
            <a:headEnd type="oval" w="med" len="med"/>
            <a:tailEnd type="triangle" w="med" len="med"/>
          </a:ln>
        </p:spPr>
        <p:txBody>
          <a:bodyPr wrap="none" anchor="ctr"/>
          <a:lstStyle/>
          <a:p>
            <a:endParaRPr lang="it-IT"/>
          </a:p>
        </p:txBody>
      </p:sp>
      <p:sp>
        <p:nvSpPr>
          <p:cNvPr id="48135" name="Line 8"/>
          <p:cNvSpPr>
            <a:spLocks noChangeShapeType="1"/>
          </p:cNvSpPr>
          <p:nvPr/>
        </p:nvSpPr>
        <p:spPr bwMode="auto">
          <a:xfrm>
            <a:off x="285750" y="4714875"/>
            <a:ext cx="4165600" cy="0"/>
          </a:xfrm>
          <a:prstGeom prst="line">
            <a:avLst/>
          </a:prstGeom>
          <a:noFill/>
          <a:ln w="19050">
            <a:solidFill>
              <a:srgbClr val="009900"/>
            </a:solidFill>
            <a:round/>
            <a:headEnd type="oval" w="med" len="med"/>
            <a:tailEnd type="triangle" w="med" len="med"/>
          </a:ln>
        </p:spPr>
        <p:txBody>
          <a:bodyPr wrap="none" anchor="ctr"/>
          <a:lstStyle/>
          <a:p>
            <a:endParaRPr lang="it-IT"/>
          </a:p>
        </p:txBody>
      </p:sp>
      <p:sp>
        <p:nvSpPr>
          <p:cNvPr id="48136" name="Line 9"/>
          <p:cNvSpPr>
            <a:spLocks noChangeShapeType="1"/>
          </p:cNvSpPr>
          <p:nvPr/>
        </p:nvSpPr>
        <p:spPr bwMode="auto">
          <a:xfrm>
            <a:off x="4572000" y="3929063"/>
            <a:ext cx="4267200" cy="0"/>
          </a:xfrm>
          <a:prstGeom prst="line">
            <a:avLst/>
          </a:prstGeom>
          <a:noFill/>
          <a:ln w="19050">
            <a:solidFill>
              <a:srgbClr val="FF0000"/>
            </a:solidFill>
            <a:round/>
            <a:headEnd type="triangle" w="med" len="med"/>
            <a:tailEnd type="oval" w="med" len="med"/>
          </a:ln>
        </p:spPr>
        <p:txBody>
          <a:bodyPr wrap="none" anchor="ctr"/>
          <a:lstStyle/>
          <a:p>
            <a:endParaRPr lang="it-IT"/>
          </a:p>
        </p:txBody>
      </p:sp>
      <p:sp>
        <p:nvSpPr>
          <p:cNvPr id="48137" name="Line 10"/>
          <p:cNvSpPr>
            <a:spLocks noChangeShapeType="1"/>
          </p:cNvSpPr>
          <p:nvPr/>
        </p:nvSpPr>
        <p:spPr bwMode="auto">
          <a:xfrm>
            <a:off x="4572000" y="4714875"/>
            <a:ext cx="4267200" cy="0"/>
          </a:xfrm>
          <a:prstGeom prst="line">
            <a:avLst/>
          </a:prstGeom>
          <a:noFill/>
          <a:ln w="19050">
            <a:solidFill>
              <a:srgbClr val="FF0000"/>
            </a:solidFill>
            <a:round/>
            <a:headEnd type="triangle" w="med" len="med"/>
            <a:tailEnd type="oval" w="med" len="med"/>
          </a:ln>
        </p:spPr>
        <p:txBody>
          <a:bodyPr wrap="none" anchor="ctr"/>
          <a:lstStyle/>
          <a:p>
            <a:endParaRPr lang="it-IT"/>
          </a:p>
        </p:txBody>
      </p:sp>
      <p:sp>
        <p:nvSpPr>
          <p:cNvPr id="48140" name="Line 7"/>
          <p:cNvSpPr>
            <a:spLocks noChangeShapeType="1"/>
          </p:cNvSpPr>
          <p:nvPr/>
        </p:nvSpPr>
        <p:spPr bwMode="auto">
          <a:xfrm>
            <a:off x="214313" y="5500688"/>
            <a:ext cx="4165600" cy="0"/>
          </a:xfrm>
          <a:prstGeom prst="line">
            <a:avLst/>
          </a:prstGeom>
          <a:noFill/>
          <a:ln w="19050">
            <a:solidFill>
              <a:srgbClr val="009900"/>
            </a:solidFill>
            <a:round/>
            <a:headEnd type="oval" w="med" len="med"/>
            <a:tailEnd type="triangle" w="med" len="med"/>
          </a:ln>
        </p:spPr>
        <p:txBody>
          <a:bodyPr wrap="none" anchor="ctr"/>
          <a:lstStyle/>
          <a:p>
            <a:endParaRPr lang="it-IT"/>
          </a:p>
        </p:txBody>
      </p:sp>
      <p:sp>
        <p:nvSpPr>
          <p:cNvPr id="48141" name="Line 7"/>
          <p:cNvSpPr>
            <a:spLocks noChangeShapeType="1"/>
          </p:cNvSpPr>
          <p:nvPr/>
        </p:nvSpPr>
        <p:spPr bwMode="auto">
          <a:xfrm>
            <a:off x="214313" y="6286500"/>
            <a:ext cx="4165600" cy="0"/>
          </a:xfrm>
          <a:prstGeom prst="line">
            <a:avLst/>
          </a:prstGeom>
          <a:noFill/>
          <a:ln w="19050">
            <a:solidFill>
              <a:srgbClr val="009900"/>
            </a:solidFill>
            <a:round/>
            <a:headEnd type="oval" w="med" len="med"/>
            <a:tailEnd type="triangle" w="med" len="med"/>
          </a:ln>
        </p:spPr>
        <p:txBody>
          <a:bodyPr wrap="none" anchor="ctr"/>
          <a:lstStyle/>
          <a:p>
            <a:endParaRPr lang="it-IT"/>
          </a:p>
        </p:txBody>
      </p:sp>
      <p:sp>
        <p:nvSpPr>
          <p:cNvPr id="48142" name="Line 10"/>
          <p:cNvSpPr>
            <a:spLocks noChangeShapeType="1"/>
          </p:cNvSpPr>
          <p:nvPr/>
        </p:nvSpPr>
        <p:spPr bwMode="auto">
          <a:xfrm>
            <a:off x="4572000" y="5500688"/>
            <a:ext cx="4267200" cy="0"/>
          </a:xfrm>
          <a:prstGeom prst="line">
            <a:avLst/>
          </a:prstGeom>
          <a:noFill/>
          <a:ln w="19050">
            <a:solidFill>
              <a:srgbClr val="FF0000"/>
            </a:solidFill>
            <a:round/>
            <a:headEnd type="triangle" w="med" len="med"/>
            <a:tailEnd type="oval" w="med" len="med"/>
          </a:ln>
        </p:spPr>
        <p:txBody>
          <a:bodyPr wrap="none" anchor="ctr"/>
          <a:lstStyle/>
          <a:p>
            <a:endParaRPr lang="it-IT"/>
          </a:p>
        </p:txBody>
      </p:sp>
      <p:sp>
        <p:nvSpPr>
          <p:cNvPr id="48143" name="Line 10"/>
          <p:cNvSpPr>
            <a:spLocks noChangeShapeType="1"/>
          </p:cNvSpPr>
          <p:nvPr/>
        </p:nvSpPr>
        <p:spPr bwMode="auto">
          <a:xfrm>
            <a:off x="4572000" y="6286500"/>
            <a:ext cx="4267200" cy="0"/>
          </a:xfrm>
          <a:prstGeom prst="line">
            <a:avLst/>
          </a:prstGeom>
          <a:noFill/>
          <a:ln w="19050">
            <a:solidFill>
              <a:srgbClr val="FF0000"/>
            </a:solidFill>
            <a:round/>
            <a:headEnd type="triangle" w="med" len="med"/>
            <a:tailEnd type="oval" w="med" len="med"/>
          </a:ln>
        </p:spPr>
        <p:txBody>
          <a:bodyPr wrap="none" anchor="ctr"/>
          <a:lstStyle/>
          <a:p>
            <a:endParaRPr lang="it-IT"/>
          </a:p>
        </p:txBody>
      </p:sp>
      <p:sp>
        <p:nvSpPr>
          <p:cNvPr id="87056" name="Text Box 2"/>
          <p:cNvSpPr txBox="1">
            <a:spLocks noChangeArrowheads="1"/>
          </p:cNvSpPr>
          <p:nvPr/>
        </p:nvSpPr>
        <p:spPr bwMode="auto">
          <a:xfrm>
            <a:off x="-11113" y="0"/>
            <a:ext cx="9144001" cy="369888"/>
          </a:xfrm>
          <a:prstGeom prst="rect">
            <a:avLst/>
          </a:prstGeom>
          <a:solidFill>
            <a:srgbClr val="3333FF"/>
          </a:solidFill>
          <a:ln w="9525">
            <a:solidFill>
              <a:schemeClr val="bg1"/>
            </a:solidFill>
            <a:miter lim="800000"/>
            <a:headEnd/>
            <a:tailEnd/>
          </a:ln>
        </p:spPr>
        <p:txBody>
          <a:bodyPr>
            <a:spAutoFit/>
          </a:bodyPr>
          <a:lstStyle/>
          <a:p>
            <a:pPr algn="ctr" eaLnBrk="1" hangingPunct="1">
              <a:spcBef>
                <a:spcPct val="50000"/>
              </a:spcBef>
            </a:pPr>
            <a:r>
              <a:rPr lang="it-IT" altLang="it-IT" b="1" dirty="0">
                <a:solidFill>
                  <a:schemeClr val="bg1">
                    <a:lumMod val="10000"/>
                    <a:lumOff val="90000"/>
                  </a:schemeClr>
                </a:solidFill>
              </a:rPr>
              <a:t>STRATEGIE AUTOVALUTATIVE</a:t>
            </a:r>
          </a:p>
        </p:txBody>
      </p:sp>
      <p:sp>
        <p:nvSpPr>
          <p:cNvPr id="15" name="Segnaposto piè di pagina 14"/>
          <p:cNvSpPr>
            <a:spLocks noGrp="1"/>
          </p:cNvSpPr>
          <p:nvPr>
            <p:ph type="ftr" sz="quarter" idx="11"/>
          </p:nvPr>
        </p:nvSpPr>
        <p:spPr/>
        <p:txBody>
          <a:bodyPr/>
          <a:lstStyle/>
          <a:p>
            <a:r>
              <a:rPr lang="it-IT"/>
              <a:t>CVM - G. CIPOLLARI</a:t>
            </a: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7056"/>
                                        </p:tgtEl>
                                        <p:attrNameLst>
                                          <p:attrName>style.visibility</p:attrName>
                                        </p:attrNameLst>
                                      </p:cBhvr>
                                      <p:to>
                                        <p:strVal val="visible"/>
                                      </p:to>
                                    </p:set>
                                    <p:anim calcmode="lin" valueType="num">
                                      <p:cBhvr>
                                        <p:cTn id="7" dur="500" fill="hold"/>
                                        <p:tgtEl>
                                          <p:spTgt spid="87056"/>
                                        </p:tgtEl>
                                        <p:attrNameLst>
                                          <p:attrName>ppt_w</p:attrName>
                                        </p:attrNameLst>
                                      </p:cBhvr>
                                      <p:tavLst>
                                        <p:tav tm="0">
                                          <p:val>
                                            <p:fltVal val="0"/>
                                          </p:val>
                                        </p:tav>
                                        <p:tav tm="100000">
                                          <p:val>
                                            <p:strVal val="#ppt_w"/>
                                          </p:val>
                                        </p:tav>
                                      </p:tavLst>
                                    </p:anim>
                                    <p:anim calcmode="lin" valueType="num">
                                      <p:cBhvr>
                                        <p:cTn id="8" dur="500" fill="hold"/>
                                        <p:tgtEl>
                                          <p:spTgt spid="87056"/>
                                        </p:tgtEl>
                                        <p:attrNameLst>
                                          <p:attrName>ppt_h</p:attrName>
                                        </p:attrNameLst>
                                      </p:cBhvr>
                                      <p:tavLst>
                                        <p:tav tm="0">
                                          <p:val>
                                            <p:fltVal val="0"/>
                                          </p:val>
                                        </p:tav>
                                        <p:tav tm="100000">
                                          <p:val>
                                            <p:strVal val="#ppt_h"/>
                                          </p:val>
                                        </p:tav>
                                      </p:tavLst>
                                    </p:anim>
                                    <p:animEffect transition="in" filter="fade">
                                      <p:cBhvr>
                                        <p:cTn id="9" dur="500"/>
                                        <p:tgtEl>
                                          <p:spTgt spid="87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5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r>
              <a:rPr lang="it-IT"/>
              <a:t>CVM - G. CIPOLLARI</a:t>
            </a:r>
          </a:p>
        </p:txBody>
      </p:sp>
      <p:graphicFrame>
        <p:nvGraphicFramePr>
          <p:cNvPr id="5" name="Tabella 4"/>
          <p:cNvGraphicFramePr>
            <a:graphicFrameLocks noGrp="1"/>
          </p:cNvGraphicFramePr>
          <p:nvPr/>
        </p:nvGraphicFramePr>
        <p:xfrm>
          <a:off x="1524000" y="1413510"/>
          <a:ext cx="6095999" cy="4372465"/>
        </p:xfrm>
        <a:graphic>
          <a:graphicData uri="http://schemas.openxmlformats.org/drawingml/2006/table">
            <a:tbl>
              <a:tblPr/>
              <a:tblGrid>
                <a:gridCol w="330349">
                  <a:extLst>
                    <a:ext uri="{9D8B030D-6E8A-4147-A177-3AD203B41FA5}">
                      <a16:colId xmlns:a16="http://schemas.microsoft.com/office/drawing/2014/main" val="20000"/>
                    </a:ext>
                  </a:extLst>
                </a:gridCol>
                <a:gridCol w="4296399">
                  <a:extLst>
                    <a:ext uri="{9D8B030D-6E8A-4147-A177-3AD203B41FA5}">
                      <a16:colId xmlns:a16="http://schemas.microsoft.com/office/drawing/2014/main" val="20001"/>
                    </a:ext>
                  </a:extLst>
                </a:gridCol>
                <a:gridCol w="1469251">
                  <a:extLst>
                    <a:ext uri="{9D8B030D-6E8A-4147-A177-3AD203B41FA5}">
                      <a16:colId xmlns:a16="http://schemas.microsoft.com/office/drawing/2014/main" val="20002"/>
                    </a:ext>
                  </a:extLst>
                </a:gridCol>
              </a:tblGrid>
              <a:tr h="1024455">
                <a:tc gridSpan="2">
                  <a:txBody>
                    <a:bodyPr/>
                    <a:lstStyle/>
                    <a:p>
                      <a:pPr>
                        <a:lnSpc>
                          <a:spcPct val="115000"/>
                        </a:lnSpc>
                        <a:spcAft>
                          <a:spcPts val="0"/>
                        </a:spcAft>
                        <a:tabLst>
                          <a:tab pos="5067300" algn="l"/>
                        </a:tabLst>
                      </a:pPr>
                      <a:r>
                        <a:rPr lang="it-IT" sz="1000" dirty="0">
                          <a:latin typeface="Verdana"/>
                          <a:ea typeface="Times New Roman"/>
                          <a:cs typeface="Arial"/>
                        </a:rPr>
                        <a:t>Si invitano i genitori a compilare l’allegato questionario, per consentire alla Scuola di conoscere il parere dell’utenza sulla qualità del servizio offerto e a riconsegnare il questionario agli insegnanti  in busta chiusa entro il </a:t>
                      </a:r>
                      <a:r>
                        <a:rPr lang="it-IT" sz="1000" dirty="0" err="1">
                          <a:latin typeface="Verdana"/>
                          <a:ea typeface="Times New Roman"/>
                          <a:cs typeface="Arial"/>
                        </a:rPr>
                        <a:t>……</a:t>
                      </a:r>
                      <a:r>
                        <a:rPr lang="it-IT" sz="1000" dirty="0">
                          <a:latin typeface="Verdana"/>
                          <a:ea typeface="Times New Roman"/>
                          <a:cs typeface="Arial"/>
                        </a:rPr>
                        <a:t>..</a:t>
                      </a:r>
                      <a:endParaRPr lang="it-IT" sz="1100" dirty="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it-IT"/>
                    </a:p>
                  </a:txBody>
                  <a:tcPr/>
                </a:tc>
                <a:tc>
                  <a:txBody>
                    <a:bodyPr/>
                    <a:lstStyle/>
                    <a:p>
                      <a:pPr>
                        <a:lnSpc>
                          <a:spcPct val="115000"/>
                        </a:lnSpc>
                        <a:spcAft>
                          <a:spcPts val="0"/>
                        </a:spcAft>
                        <a:tabLst>
                          <a:tab pos="5067300" algn="l"/>
                        </a:tabLst>
                      </a:pPr>
                      <a:r>
                        <a:rPr lang="it-IT" sz="1000" dirty="0">
                          <a:latin typeface="Verdana"/>
                          <a:ea typeface="Times New Roman"/>
                          <a:cs typeface="Arial"/>
                        </a:rPr>
                        <a:t>Punteggio attribuito</a:t>
                      </a:r>
                      <a:endParaRPr lang="it-IT" sz="1100" dirty="0">
                        <a:latin typeface="Calibri"/>
                        <a:ea typeface="Times New Roman"/>
                        <a:cs typeface="Times New Roman"/>
                      </a:endParaRPr>
                    </a:p>
                    <a:p>
                      <a:pPr>
                        <a:lnSpc>
                          <a:spcPct val="115000"/>
                        </a:lnSpc>
                        <a:spcAft>
                          <a:spcPts val="0"/>
                        </a:spcAft>
                        <a:tabLst>
                          <a:tab pos="5067300" algn="l"/>
                        </a:tabLst>
                      </a:pPr>
                      <a:r>
                        <a:rPr lang="it-IT" sz="1000" dirty="0">
                          <a:latin typeface="Verdana"/>
                          <a:ea typeface="Times New Roman"/>
                          <a:cs typeface="Arial"/>
                        </a:rPr>
                        <a:t>1= minima soddisfazione</a:t>
                      </a:r>
                      <a:endParaRPr lang="it-IT" sz="1100" dirty="0">
                        <a:latin typeface="Calibri"/>
                        <a:ea typeface="Times New Roman"/>
                        <a:cs typeface="Times New Roman"/>
                      </a:endParaRPr>
                    </a:p>
                    <a:p>
                      <a:pPr>
                        <a:lnSpc>
                          <a:spcPct val="115000"/>
                        </a:lnSpc>
                        <a:spcAft>
                          <a:spcPts val="0"/>
                        </a:spcAft>
                        <a:tabLst>
                          <a:tab pos="5067300" algn="l"/>
                        </a:tabLst>
                      </a:pPr>
                      <a:r>
                        <a:rPr lang="it-IT" sz="1000" dirty="0">
                          <a:latin typeface="Verdana"/>
                          <a:ea typeface="Times New Roman"/>
                          <a:cs typeface="Arial"/>
                        </a:rPr>
                        <a:t>5= massima soddisfazione</a:t>
                      </a:r>
                      <a:endParaRPr lang="it-IT" sz="1100" dirty="0">
                        <a:latin typeface="Calibri"/>
                        <a:ea typeface="Times New Roman"/>
                        <a:cs typeface="Times New Roman"/>
                      </a:endParaRPr>
                    </a:p>
                    <a:p>
                      <a:pPr>
                        <a:lnSpc>
                          <a:spcPct val="115000"/>
                        </a:lnSpc>
                        <a:spcAft>
                          <a:spcPts val="0"/>
                        </a:spcAft>
                        <a:tabLst>
                          <a:tab pos="5067300" algn="l"/>
                        </a:tabLst>
                      </a:pPr>
                      <a:r>
                        <a:rPr lang="it-IT" sz="1000">
                          <a:latin typeface="Verdana"/>
                          <a:ea typeface="Times New Roman"/>
                          <a:cs typeface="Arial"/>
                        </a:rPr>
                        <a:t>1   2   3 4    5</a:t>
                      </a:r>
                      <a:endParaRPr lang="it-IT" sz="11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9039">
                <a:tc>
                  <a:txBody>
                    <a:bodyPr/>
                    <a:lstStyle/>
                    <a:p>
                      <a:pPr>
                        <a:lnSpc>
                          <a:spcPct val="115000"/>
                        </a:lnSpc>
                        <a:spcAft>
                          <a:spcPts val="0"/>
                        </a:spcAft>
                        <a:tabLst>
                          <a:tab pos="5067300" algn="l"/>
                        </a:tabLst>
                      </a:pPr>
                      <a:r>
                        <a:rPr lang="it-IT" sz="1000" b="1">
                          <a:latin typeface="Verdana"/>
                          <a:ea typeface="Times New Roman"/>
                          <a:cs typeface="Arial"/>
                        </a:rPr>
                        <a:t>1</a:t>
                      </a:r>
                      <a:endParaRPr lang="it-IT" sz="11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tabLst>
                          <a:tab pos="5067300" algn="l"/>
                        </a:tabLst>
                      </a:pPr>
                      <a:r>
                        <a:rPr lang="it-IT" sz="1000">
                          <a:latin typeface="Verdana"/>
                          <a:ea typeface="Times New Roman"/>
                          <a:cs typeface="Arial"/>
                        </a:rPr>
                        <a:t>Suo figlio/a va volentieri a scuola</a:t>
                      </a:r>
                      <a:endParaRPr lang="it-IT" sz="11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400">
                          <a:latin typeface="Verdana"/>
                          <a:ea typeface="Times New Roman"/>
                          <a:cs typeface="Arial"/>
                        </a:rPr>
                        <a:t>-□ □□□□ +</a:t>
                      </a:r>
                      <a:endParaRPr lang="it-IT" sz="11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9039">
                <a:tc>
                  <a:txBody>
                    <a:bodyPr/>
                    <a:lstStyle/>
                    <a:p>
                      <a:pPr>
                        <a:lnSpc>
                          <a:spcPct val="115000"/>
                        </a:lnSpc>
                        <a:spcAft>
                          <a:spcPts val="0"/>
                        </a:spcAft>
                        <a:tabLst>
                          <a:tab pos="5067300" algn="l"/>
                        </a:tabLst>
                      </a:pPr>
                      <a:r>
                        <a:rPr lang="it-IT" sz="1000" b="1">
                          <a:latin typeface="Verdana"/>
                          <a:ea typeface="Times New Roman"/>
                          <a:cs typeface="Arial"/>
                        </a:rPr>
                        <a:t>2</a:t>
                      </a:r>
                      <a:endParaRPr lang="it-IT" sz="11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tabLst>
                          <a:tab pos="5067300" algn="l"/>
                        </a:tabLst>
                      </a:pPr>
                      <a:r>
                        <a:rPr lang="it-IT" sz="1000">
                          <a:latin typeface="Verdana"/>
                          <a:ea typeface="Times New Roman"/>
                          <a:cs typeface="Times New Roman"/>
                        </a:rPr>
                        <a:t>Suo figlio/a è interessato/a al lavoro scolastico</a:t>
                      </a:r>
                      <a:endParaRPr lang="it-IT" sz="11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400">
                          <a:latin typeface="Verdana"/>
                          <a:ea typeface="Times New Roman"/>
                          <a:cs typeface="Arial"/>
                        </a:rPr>
                        <a:t>-□ □□□□ +</a:t>
                      </a:r>
                      <a:endParaRPr lang="it-IT" sz="11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41485">
                <a:tc>
                  <a:txBody>
                    <a:bodyPr/>
                    <a:lstStyle/>
                    <a:p>
                      <a:pPr>
                        <a:lnSpc>
                          <a:spcPct val="115000"/>
                        </a:lnSpc>
                        <a:spcAft>
                          <a:spcPts val="0"/>
                        </a:spcAft>
                        <a:tabLst>
                          <a:tab pos="5067300" algn="l"/>
                        </a:tabLst>
                      </a:pPr>
                      <a:r>
                        <a:rPr lang="it-IT" sz="1000" b="1">
                          <a:latin typeface="Verdana"/>
                          <a:ea typeface="Times New Roman"/>
                          <a:cs typeface="Arial"/>
                        </a:rPr>
                        <a:t>3</a:t>
                      </a:r>
                      <a:endParaRPr lang="it-IT" sz="11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tabLst>
                          <a:tab pos="5067300" algn="l"/>
                        </a:tabLst>
                      </a:pPr>
                      <a:r>
                        <a:rPr lang="it-IT" sz="1000">
                          <a:latin typeface="Verdana"/>
                          <a:ea typeface="Times New Roman"/>
                          <a:cs typeface="Arial"/>
                        </a:rPr>
                        <a:t>Suo figlio/a riesce ad organizzarsi in modo autonomo nella gestione dei compiti</a:t>
                      </a:r>
                      <a:endParaRPr lang="it-IT" sz="11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400">
                          <a:latin typeface="Verdana"/>
                          <a:ea typeface="Times New Roman"/>
                          <a:cs typeface="Arial"/>
                        </a:rPr>
                        <a:t>-□ □□□□ +</a:t>
                      </a:r>
                      <a:endParaRPr lang="it-IT" sz="11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39039">
                <a:tc>
                  <a:txBody>
                    <a:bodyPr/>
                    <a:lstStyle/>
                    <a:p>
                      <a:pPr>
                        <a:lnSpc>
                          <a:spcPct val="115000"/>
                        </a:lnSpc>
                        <a:spcAft>
                          <a:spcPts val="0"/>
                        </a:spcAft>
                        <a:tabLst>
                          <a:tab pos="5067300" algn="l"/>
                        </a:tabLst>
                      </a:pPr>
                      <a:r>
                        <a:rPr lang="it-IT" sz="1000" b="1">
                          <a:latin typeface="Verdana"/>
                          <a:ea typeface="Times New Roman"/>
                          <a:cs typeface="Arial"/>
                        </a:rPr>
                        <a:t>4</a:t>
                      </a:r>
                      <a:endParaRPr lang="it-IT" sz="11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000">
                          <a:latin typeface="Verdana"/>
                          <a:ea typeface="Times New Roman"/>
                          <a:cs typeface="Arial"/>
                        </a:rPr>
                        <a:t>Suo figlio si esprime in modo adeguato e corretto</a:t>
                      </a:r>
                      <a:endParaRPr lang="it-IT" sz="11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400">
                          <a:latin typeface="Verdana"/>
                          <a:ea typeface="Times New Roman"/>
                          <a:cs typeface="Arial"/>
                        </a:rPr>
                        <a:t>-□ □□□□ +</a:t>
                      </a:r>
                      <a:endParaRPr lang="it-IT" sz="11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39039">
                <a:tc>
                  <a:txBody>
                    <a:bodyPr/>
                    <a:lstStyle/>
                    <a:p>
                      <a:pPr>
                        <a:lnSpc>
                          <a:spcPct val="115000"/>
                        </a:lnSpc>
                        <a:spcAft>
                          <a:spcPts val="0"/>
                        </a:spcAft>
                        <a:tabLst>
                          <a:tab pos="5067300" algn="l"/>
                        </a:tabLst>
                      </a:pPr>
                      <a:r>
                        <a:rPr lang="it-IT" sz="1000" b="1">
                          <a:latin typeface="Verdana"/>
                          <a:ea typeface="Times New Roman"/>
                          <a:cs typeface="Arial"/>
                        </a:rPr>
                        <a:t>5</a:t>
                      </a:r>
                      <a:endParaRPr lang="it-IT" sz="11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000">
                          <a:latin typeface="Verdana"/>
                          <a:ea typeface="Times New Roman"/>
                          <a:cs typeface="Arial"/>
                        </a:rPr>
                        <a:t>Suo figlio apprezza il patrimonio storico e culturale del territorio</a:t>
                      </a:r>
                      <a:endParaRPr lang="it-IT" sz="11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400">
                          <a:latin typeface="Verdana"/>
                          <a:ea typeface="Times New Roman"/>
                          <a:cs typeface="Arial"/>
                        </a:rPr>
                        <a:t>-□ □□□□ +</a:t>
                      </a:r>
                      <a:endParaRPr lang="it-IT" sz="11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39039">
                <a:tc>
                  <a:txBody>
                    <a:bodyPr/>
                    <a:lstStyle/>
                    <a:p>
                      <a:pPr>
                        <a:lnSpc>
                          <a:spcPct val="115000"/>
                        </a:lnSpc>
                        <a:spcAft>
                          <a:spcPts val="0"/>
                        </a:spcAft>
                        <a:tabLst>
                          <a:tab pos="5067300" algn="l"/>
                        </a:tabLst>
                      </a:pPr>
                      <a:r>
                        <a:rPr lang="it-IT" sz="1000" b="1">
                          <a:latin typeface="Verdana"/>
                          <a:ea typeface="Times New Roman"/>
                          <a:cs typeface="Arial"/>
                        </a:rPr>
                        <a:t>6</a:t>
                      </a:r>
                      <a:endParaRPr lang="it-IT" sz="11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000">
                          <a:latin typeface="Verdana"/>
                          <a:ea typeface="Times New Roman"/>
                          <a:cs typeface="Arial"/>
                        </a:rPr>
                        <a:t>Suo figlio si orienta nello spazio e sa progettare itinerari di viaggio</a:t>
                      </a:r>
                      <a:endParaRPr lang="it-IT" sz="11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400" dirty="0">
                          <a:latin typeface="Verdana"/>
                          <a:ea typeface="Times New Roman"/>
                          <a:cs typeface="Arial"/>
                        </a:rPr>
                        <a:t>-□ □□□□ +</a:t>
                      </a:r>
                      <a:endParaRPr lang="it-IT" sz="1100" dirty="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41485">
                <a:tc>
                  <a:txBody>
                    <a:bodyPr/>
                    <a:lstStyle/>
                    <a:p>
                      <a:pPr>
                        <a:lnSpc>
                          <a:spcPct val="115000"/>
                        </a:lnSpc>
                        <a:spcAft>
                          <a:spcPts val="0"/>
                        </a:spcAft>
                        <a:tabLst>
                          <a:tab pos="5067300" algn="l"/>
                        </a:tabLst>
                      </a:pPr>
                      <a:r>
                        <a:rPr lang="it-IT" sz="1000" b="1">
                          <a:latin typeface="Verdana"/>
                          <a:ea typeface="Times New Roman"/>
                          <a:cs typeface="Arial"/>
                        </a:rPr>
                        <a:t>7</a:t>
                      </a:r>
                      <a:endParaRPr lang="it-IT" sz="11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000">
                          <a:latin typeface="Verdana"/>
                          <a:ea typeface="Times New Roman"/>
                          <a:cs typeface="Arial"/>
                        </a:rPr>
                        <a:t>Suo figlio rispetta l’ambiente </a:t>
                      </a:r>
                      <a:r>
                        <a:rPr lang="it-IT" sz="1000" i="1">
                          <a:latin typeface="Verdana"/>
                          <a:ea typeface="Times New Roman"/>
                          <a:cs typeface="Arial"/>
                        </a:rPr>
                        <a:t>( mette in ordine la sua camera, non spreca il cibo, attua la raccolta differenziata…)</a:t>
                      </a:r>
                      <a:endParaRPr lang="it-IT" sz="11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400" dirty="0">
                          <a:latin typeface="Verdana"/>
                          <a:ea typeface="Times New Roman"/>
                          <a:cs typeface="Arial"/>
                        </a:rPr>
                        <a:t>-□ □□□□ +</a:t>
                      </a:r>
                      <a:endParaRPr lang="it-IT" sz="1100" dirty="0">
                        <a:latin typeface="+mn-lt"/>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41485">
                <a:tc>
                  <a:txBody>
                    <a:bodyPr/>
                    <a:lstStyle/>
                    <a:p>
                      <a:pPr>
                        <a:lnSpc>
                          <a:spcPct val="115000"/>
                        </a:lnSpc>
                        <a:spcAft>
                          <a:spcPts val="0"/>
                        </a:spcAft>
                        <a:tabLst>
                          <a:tab pos="5067300" algn="l"/>
                        </a:tabLst>
                      </a:pPr>
                      <a:r>
                        <a:rPr lang="it-IT" sz="1000" b="1">
                          <a:latin typeface="Verdana"/>
                          <a:ea typeface="Times New Roman"/>
                          <a:cs typeface="Arial"/>
                        </a:rPr>
                        <a:t>8</a:t>
                      </a:r>
                      <a:endParaRPr lang="it-IT" sz="11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000">
                          <a:latin typeface="Verdana"/>
                          <a:ea typeface="Times New Roman"/>
                          <a:cs typeface="Arial"/>
                        </a:rPr>
                        <a:t>Suo figlio partecipa e collabora al’interno del gruppo familiare e/o amicale  </a:t>
                      </a:r>
                      <a:endParaRPr lang="it-IT" sz="11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400">
                          <a:latin typeface="Verdana"/>
                          <a:ea typeface="Times New Roman"/>
                          <a:cs typeface="Arial"/>
                        </a:rPr>
                        <a:t>-□ □□□□ +</a:t>
                      </a:r>
                      <a:endParaRPr lang="it-IT" sz="11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39039">
                <a:tc>
                  <a:txBody>
                    <a:bodyPr/>
                    <a:lstStyle/>
                    <a:p>
                      <a:pPr>
                        <a:lnSpc>
                          <a:spcPct val="115000"/>
                        </a:lnSpc>
                        <a:spcAft>
                          <a:spcPts val="0"/>
                        </a:spcAft>
                        <a:tabLst>
                          <a:tab pos="5067300" algn="l"/>
                        </a:tabLst>
                      </a:pPr>
                      <a:r>
                        <a:rPr lang="it-IT" sz="1000" b="1">
                          <a:latin typeface="Verdana"/>
                          <a:ea typeface="Times New Roman"/>
                          <a:cs typeface="Arial"/>
                        </a:rPr>
                        <a:t>9</a:t>
                      </a:r>
                      <a:endParaRPr lang="it-IT" sz="11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000">
                          <a:latin typeface="Verdana"/>
                          <a:ea typeface="Times New Roman"/>
                          <a:cs typeface="Arial"/>
                        </a:rPr>
                        <a:t>Suo figlio comunica e dialoga con facilità</a:t>
                      </a:r>
                      <a:endParaRPr lang="it-IT" sz="11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400">
                          <a:latin typeface="Verdana"/>
                          <a:ea typeface="Times New Roman"/>
                          <a:cs typeface="Arial"/>
                        </a:rPr>
                        <a:t>-□ □□□□ +</a:t>
                      </a:r>
                      <a:endParaRPr lang="it-IT" sz="11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41485">
                <a:tc>
                  <a:txBody>
                    <a:bodyPr/>
                    <a:lstStyle/>
                    <a:p>
                      <a:pPr>
                        <a:lnSpc>
                          <a:spcPct val="115000"/>
                        </a:lnSpc>
                        <a:spcAft>
                          <a:spcPts val="0"/>
                        </a:spcAft>
                        <a:tabLst>
                          <a:tab pos="5067300" algn="l"/>
                        </a:tabLst>
                      </a:pPr>
                      <a:r>
                        <a:rPr lang="it-IT" sz="1000" b="1">
                          <a:latin typeface="Verdana"/>
                          <a:ea typeface="Times New Roman"/>
                          <a:cs typeface="Arial"/>
                        </a:rPr>
                        <a:t>10</a:t>
                      </a:r>
                      <a:endParaRPr lang="it-IT" sz="11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000" dirty="0">
                          <a:latin typeface="Verdana"/>
                          <a:ea typeface="Times New Roman"/>
                          <a:cs typeface="Arial"/>
                        </a:rPr>
                        <a:t>Suo figlio sa ordinare le informazioni e sa trasmetterle in relazione al destinatario e al contesto</a:t>
                      </a:r>
                      <a:endParaRPr lang="it-IT" sz="1100" dirty="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400" dirty="0">
                          <a:latin typeface="Verdana"/>
                          <a:ea typeface="Times New Roman"/>
                          <a:cs typeface="Arial"/>
                        </a:rPr>
                        <a:t>-□ □□□□ +</a:t>
                      </a:r>
                      <a:endParaRPr lang="it-IT" sz="1100" dirty="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41485">
                <a:tc>
                  <a:txBody>
                    <a:bodyPr/>
                    <a:lstStyle/>
                    <a:p>
                      <a:pPr>
                        <a:lnSpc>
                          <a:spcPct val="115000"/>
                        </a:lnSpc>
                        <a:spcAft>
                          <a:spcPts val="0"/>
                        </a:spcAft>
                        <a:tabLst>
                          <a:tab pos="5067300" algn="l"/>
                        </a:tabLst>
                      </a:pPr>
                      <a:endParaRPr lang="it-IT" sz="11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it-IT" sz="1100" dirty="0" err="1">
                          <a:latin typeface="Calibri"/>
                          <a:ea typeface="Times New Roman"/>
                          <a:cs typeface="Times New Roman"/>
                        </a:rPr>
                        <a:t>………………………………………………………………………………………………………</a:t>
                      </a:r>
                      <a:r>
                        <a:rPr lang="it-IT" sz="1100" dirty="0">
                          <a:latin typeface="Calibri"/>
                          <a:ea typeface="Times New Roman"/>
                          <a:cs typeface="Times New Roman"/>
                        </a:rPr>
                        <a:t>..</a:t>
                      </a: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it-IT" sz="1100" dirty="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26625" name="Rectangle 1"/>
          <p:cNvSpPr>
            <a:spLocks noChangeArrowheads="1"/>
          </p:cNvSpPr>
          <p:nvPr/>
        </p:nvSpPr>
        <p:spPr bwMode="auto">
          <a:xfrm>
            <a:off x="3571868" y="500042"/>
            <a:ext cx="2814745" cy="70788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algn="ctr" fontAlgn="base">
              <a:spcBef>
                <a:spcPct val="0"/>
              </a:spcBef>
              <a:spcAft>
                <a:spcPct val="0"/>
              </a:spcAft>
              <a:tabLst>
                <a:tab pos="5067300" algn="l"/>
              </a:tabLst>
            </a:pPr>
            <a:r>
              <a:rPr lang="it-IT"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VALUTAZIONE GENITORI </a:t>
            </a:r>
          </a:p>
          <a:p>
            <a:pPr lvl="0" algn="ctr" fontAlgn="base">
              <a:spcBef>
                <a:spcPct val="0"/>
              </a:spcBef>
              <a:spcAft>
                <a:spcPct val="0"/>
              </a:spcAft>
              <a:tabLst>
                <a:tab pos="5067300" algn="l"/>
              </a:tabLst>
            </a:pPr>
            <a:endParaRPr kumimoji="0" lang="it-IT" sz="1000" b="1" i="0" u="none" strike="noStrike" cap="none" normalizeH="0" baseline="0" dirty="0">
              <a:ln>
                <a:noFill/>
              </a:ln>
              <a:solidFill>
                <a:schemeClr val="tx1"/>
              </a:solidFill>
              <a:effectLst/>
              <a:latin typeface="Verdana" pitchFamily="34" charset="0"/>
              <a:ea typeface="Times New Roman" pitchFamily="18" charset="0"/>
              <a:cs typeface="Times New Roman" pitchFamily="18" charset="0"/>
            </a:endParaRPr>
          </a:p>
          <a:p>
            <a:pPr lvl="0" algn="ctr" fontAlgn="base">
              <a:spcBef>
                <a:spcPct val="0"/>
              </a:spcBef>
              <a:spcAft>
                <a:spcPct val="0"/>
              </a:spcAft>
              <a:tabLst>
                <a:tab pos="5067300" algn="l"/>
              </a:tabLst>
            </a:pPr>
            <a:r>
              <a:rPr kumimoji="0" lang="it-IT" sz="1000" b="1" i="0" u="none" strike="noStrike" cap="none" normalizeH="0" baseline="0" dirty="0">
                <a:ln>
                  <a:noFill/>
                </a:ln>
                <a:solidFill>
                  <a:schemeClr val="tx1"/>
                </a:solidFill>
                <a:effectLst/>
                <a:latin typeface="Verdana" pitchFamily="34" charset="0"/>
                <a:ea typeface="Times New Roman" pitchFamily="18" charset="0"/>
                <a:cs typeface="Times New Roman" pitchFamily="18" charset="0"/>
              </a:rPr>
              <a:t>QUESTIONARIO  GENITORI </a:t>
            </a:r>
            <a:endParaRPr kumimoji="0" lang="it-IT" sz="1800" b="1"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tangolo 7"/>
          <p:cNvSpPr/>
          <p:nvPr/>
        </p:nvSpPr>
        <p:spPr>
          <a:xfrm>
            <a:off x="142844" y="642918"/>
            <a:ext cx="4643470" cy="5429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dirty="0"/>
              <a:t>La procedura di videoregistrazione di un avvenimento, a patto che sia svolta facendo in modo che i soggetti osservati non sappiano di essere tali, garantisce più di qualsiasi altro strumento attendibilità ed affidabilità all’osservazione svolta.</a:t>
            </a:r>
          </a:p>
          <a:p>
            <a:r>
              <a:rPr lang="it-IT" sz="1400" dirty="0"/>
              <a:t>Esaminiamo le ragioni di ciò:</a:t>
            </a:r>
          </a:p>
          <a:p>
            <a:r>
              <a:rPr lang="it-IT" sz="1400" dirty="0"/>
              <a:t>1.      Permette di avere una descrizione molto precisa e fedele degli avvenimenti osservati. </a:t>
            </a:r>
          </a:p>
          <a:p>
            <a:r>
              <a:rPr lang="it-IT" sz="1400" dirty="0"/>
              <a:t>2.      Evita errori di rilevazione dovuti, ad esempio, all’affaticamento dell’osservatore.</a:t>
            </a:r>
          </a:p>
          <a:p>
            <a:r>
              <a:rPr lang="it-IT" sz="1400" dirty="0"/>
              <a:t>3.      Consente, simultaneamente, l’osservazione di più persone che interagiscono all’interno di un gruppo, riuscendo a cogliere meglio le dinamiche che in esso avvengono.</a:t>
            </a:r>
          </a:p>
          <a:p>
            <a:r>
              <a:rPr lang="it-IT" sz="1400" dirty="0"/>
              <a:t>4.      È molto utile per effettuare un’analisi su livelli/variabili differenti, quali ad esempio la relazione tra le persone, il comportamento non verbale, le relazioni oggettuali, ecc.)..</a:t>
            </a:r>
          </a:p>
          <a:p>
            <a:r>
              <a:rPr lang="it-IT" sz="1400" dirty="0"/>
              <a:t>5.      Permette un confronto intersoggettivo tra più osservatori (anche in tempi differenti) rispetto ad un medesimo episodio.</a:t>
            </a:r>
          </a:p>
          <a:p>
            <a:endParaRPr lang="it-IT" sz="1100" dirty="0"/>
          </a:p>
          <a:p>
            <a:r>
              <a:rPr lang="it-IT" sz="1100" i="1" dirty="0"/>
              <a:t>Accanto a questi aspetti sicuramente positivi vi è un unico rischio, consistente nel fatto che la raccolta di un materiale in un così vasto campo di osservazione potrebbe rendere molto laboriosa e complessa la procedura di codifica dei dati significativi.</a:t>
            </a:r>
          </a:p>
          <a:p>
            <a:r>
              <a:rPr lang="it-IT" dirty="0"/>
              <a:t> </a:t>
            </a:r>
          </a:p>
          <a:p>
            <a:pPr algn="ctr"/>
            <a:endParaRPr lang="it-IT" dirty="0"/>
          </a:p>
        </p:txBody>
      </p:sp>
      <p:sp>
        <p:nvSpPr>
          <p:cNvPr id="2" name="Titolo 1"/>
          <p:cNvSpPr>
            <a:spLocks noGrp="1"/>
          </p:cNvSpPr>
          <p:nvPr>
            <p:ph type="title"/>
          </p:nvPr>
        </p:nvSpPr>
        <p:spPr>
          <a:xfrm>
            <a:off x="457200" y="274638"/>
            <a:ext cx="8229600" cy="368280"/>
          </a:xfrm>
        </p:spPr>
        <p:txBody>
          <a:bodyPr>
            <a:normAutofit fontScale="90000"/>
          </a:bodyPr>
          <a:lstStyle/>
          <a:p>
            <a:br>
              <a:rPr lang="it-IT" sz="1100" b="1" dirty="0"/>
            </a:br>
            <a:br>
              <a:rPr lang="it-IT" sz="1100" b="1" dirty="0"/>
            </a:br>
            <a:br>
              <a:rPr lang="it-IT" sz="1100" b="1" dirty="0"/>
            </a:br>
            <a:br>
              <a:rPr lang="it-IT" sz="1100" b="1" dirty="0"/>
            </a:br>
            <a:br>
              <a:rPr lang="it-IT" sz="1100" b="1" dirty="0"/>
            </a:br>
            <a:br>
              <a:rPr lang="it-IT" sz="1100" b="1" dirty="0"/>
            </a:br>
            <a:br>
              <a:rPr lang="it-IT" sz="1100" b="1" dirty="0"/>
            </a:br>
            <a:br>
              <a:rPr lang="it-IT" sz="1100" b="1" dirty="0"/>
            </a:br>
            <a:br>
              <a:rPr lang="it-IT" sz="1100" b="1" dirty="0"/>
            </a:br>
            <a:br>
              <a:rPr lang="it-IT" sz="1100" b="1" dirty="0"/>
            </a:br>
            <a:br>
              <a:rPr lang="it-IT" sz="1100" b="1" dirty="0"/>
            </a:br>
            <a:br>
              <a:rPr lang="it-IT" sz="1100" b="1" dirty="0"/>
            </a:br>
            <a:br>
              <a:rPr lang="it-IT" sz="1100" b="1" dirty="0"/>
            </a:br>
            <a:br>
              <a:rPr lang="it-IT" sz="1100" b="1" dirty="0"/>
            </a:br>
            <a:br>
              <a:rPr lang="it-IT" sz="1100" b="1" dirty="0"/>
            </a:br>
            <a:br>
              <a:rPr lang="it-IT" sz="1100" b="1" dirty="0"/>
            </a:br>
            <a:br>
              <a:rPr lang="it-IT" sz="1100" b="1" dirty="0"/>
            </a:br>
            <a:br>
              <a:rPr lang="it-IT" sz="1100" b="1" dirty="0"/>
            </a:br>
            <a:br>
              <a:rPr lang="it-IT" sz="1100" b="1" dirty="0"/>
            </a:br>
            <a:r>
              <a:rPr lang="it-IT" sz="2200" b="1" dirty="0"/>
              <a:t>L’osservazione videoregistrata</a:t>
            </a:r>
            <a:br>
              <a:rPr lang="it-IT" sz="2200" b="1" dirty="0"/>
            </a:br>
            <a:br>
              <a:rPr lang="it-IT" sz="2200" b="1" dirty="0"/>
            </a:br>
            <a:br>
              <a:rPr lang="it-IT" sz="1100" b="1" dirty="0"/>
            </a:br>
            <a:br>
              <a:rPr lang="it-IT" sz="1100" b="1" dirty="0"/>
            </a:br>
            <a:br>
              <a:rPr lang="it-IT" sz="1100" b="1" dirty="0"/>
            </a:br>
            <a:br>
              <a:rPr lang="it-IT" sz="1100" b="1" dirty="0"/>
            </a:br>
            <a:br>
              <a:rPr lang="it-IT" sz="1100" b="1" dirty="0"/>
            </a:br>
            <a:br>
              <a:rPr lang="it-IT" sz="2200" b="1" dirty="0"/>
            </a:br>
            <a:br>
              <a:rPr lang="it-IT" sz="1100" b="1" dirty="0"/>
            </a:br>
            <a:br>
              <a:rPr lang="it-IT" sz="1100" b="1" dirty="0"/>
            </a:br>
            <a:br>
              <a:rPr lang="it-IT" sz="1100" b="1" dirty="0"/>
            </a:br>
            <a:br>
              <a:rPr lang="it-IT" sz="1100" b="1" dirty="0"/>
            </a:br>
            <a:br>
              <a:rPr lang="it-IT" sz="1100" b="1" dirty="0"/>
            </a:br>
            <a:br>
              <a:rPr lang="it-IT" sz="1100" b="1" dirty="0"/>
            </a:br>
            <a:br>
              <a:rPr lang="it-IT" sz="1100" b="1" dirty="0"/>
            </a:br>
            <a:br>
              <a:rPr lang="it-IT" sz="1100" b="1" dirty="0"/>
            </a:br>
            <a:br>
              <a:rPr lang="it-IT" sz="1100" b="1" dirty="0"/>
            </a:br>
            <a:br>
              <a:rPr lang="it-IT" sz="1100" b="1" dirty="0"/>
            </a:br>
            <a:endParaRPr lang="it-IT" sz="1100" dirty="0"/>
          </a:p>
        </p:txBody>
      </p:sp>
      <p:pic>
        <p:nvPicPr>
          <p:cNvPr id="19458" name="Picture 2" descr="https://didatticappdotcom.files.wordpress.com/2014/10/10717894_10152491191153740_1276913752_n.jpg?w=672&amp;h=372&amp;crop=1">
            <a:hlinkClick r:id="rId2"/>
          </p:cNvPr>
          <p:cNvPicPr>
            <a:picLocks noChangeAspect="1" noChangeArrowheads="1"/>
          </p:cNvPicPr>
          <p:nvPr/>
        </p:nvPicPr>
        <p:blipFill>
          <a:blip r:embed="rId3"/>
          <a:srcRect/>
          <a:stretch>
            <a:fillRect/>
          </a:stretch>
        </p:blipFill>
        <p:spPr bwMode="auto">
          <a:xfrm>
            <a:off x="5072066" y="2571744"/>
            <a:ext cx="3857652" cy="2643206"/>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Elementi strutturati </a:t>
            </a:r>
          </a:p>
        </p:txBody>
      </p:sp>
      <p:sp>
        <p:nvSpPr>
          <p:cNvPr id="3" name="Segnaposto contenuto 2"/>
          <p:cNvSpPr>
            <a:spLocks noGrp="1"/>
          </p:cNvSpPr>
          <p:nvPr>
            <p:ph idx="1"/>
          </p:nvPr>
        </p:nvSpPr>
        <p:spPr/>
        <p:txBody>
          <a:bodyPr/>
          <a:lstStyle/>
          <a:p>
            <a:endParaRPr lang="it-IT" dirty="0"/>
          </a:p>
          <a:p>
            <a:r>
              <a:rPr lang="it-IT" dirty="0"/>
              <a:t>check-list</a:t>
            </a:r>
          </a:p>
          <a:p>
            <a:r>
              <a:rPr lang="it-IT" dirty="0"/>
              <a:t> scale di valutazione </a:t>
            </a:r>
          </a:p>
          <a:p>
            <a:r>
              <a:rPr lang="it-IT" dirty="0"/>
              <a:t> griglie di osservazione</a:t>
            </a:r>
          </a:p>
          <a:p>
            <a:r>
              <a:rPr lang="it-IT" dirty="0"/>
              <a:t>osservazione videoregistrata</a:t>
            </a:r>
          </a:p>
          <a:p>
            <a:endParaRPr lang="it-IT"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err="1"/>
              <a:t>Check</a:t>
            </a:r>
            <a:r>
              <a:rPr lang="it-IT" b="1" dirty="0"/>
              <a:t> </a:t>
            </a:r>
            <a:r>
              <a:rPr lang="it-IT" b="1" dirty="0" err="1"/>
              <a:t>list</a:t>
            </a:r>
            <a:endParaRPr lang="it-IT" dirty="0"/>
          </a:p>
        </p:txBody>
      </p:sp>
      <p:sp>
        <p:nvSpPr>
          <p:cNvPr id="4" name="Segnaposto contenuto 3"/>
          <p:cNvSpPr>
            <a:spLocks noGrp="1"/>
          </p:cNvSpPr>
          <p:nvPr>
            <p:ph sz="half" idx="1"/>
          </p:nvPr>
        </p:nvSpPr>
        <p:spPr>
          <a:xfrm>
            <a:off x="214282" y="1071546"/>
            <a:ext cx="4614866" cy="5429288"/>
          </a:xfrm>
        </p:spPr>
        <p:txBody>
          <a:bodyPr>
            <a:noAutofit/>
          </a:bodyPr>
          <a:lstStyle/>
          <a:p>
            <a:r>
              <a:rPr lang="it-IT" sz="1400" b="1" dirty="0"/>
              <a:t>Le check-list (o griglie di controllo)</a:t>
            </a:r>
            <a:endParaRPr lang="it-IT" sz="1400" i="1" dirty="0"/>
          </a:p>
          <a:p>
            <a:pPr>
              <a:buNone/>
            </a:pPr>
            <a:r>
              <a:rPr lang="it-IT" sz="1400" dirty="0"/>
              <a:t>La </a:t>
            </a:r>
            <a:r>
              <a:rPr lang="it-IT" sz="1400" dirty="0" err="1"/>
              <a:t>check</a:t>
            </a:r>
            <a:r>
              <a:rPr lang="it-IT" sz="1400" dirty="0"/>
              <a:t> </a:t>
            </a:r>
            <a:r>
              <a:rPr lang="it-IT" sz="1400" dirty="0" err="1"/>
              <a:t>list</a:t>
            </a:r>
            <a:r>
              <a:rPr lang="it-IT" sz="1400" dirty="0"/>
              <a:t> consiste in un elenco predefinito di descrizioni di </a:t>
            </a:r>
          </a:p>
          <a:p>
            <a:pPr>
              <a:buNone/>
            </a:pPr>
            <a:r>
              <a:rPr lang="it-IT" sz="1400" dirty="0"/>
              <a:t>comportamenti che occorre semplicemente registrare senza </a:t>
            </a:r>
          </a:p>
          <a:p>
            <a:pPr>
              <a:buNone/>
            </a:pPr>
            <a:r>
              <a:rPr lang="it-IT" sz="1400" dirty="0"/>
              <a:t>esprimere giudizi. E’ uno strumento analitico e selettivo, il </a:t>
            </a:r>
          </a:p>
          <a:p>
            <a:pPr>
              <a:buNone/>
            </a:pPr>
            <a:r>
              <a:rPr lang="it-IT" sz="1400" dirty="0"/>
              <a:t>suo utilizzo </a:t>
            </a:r>
            <a:r>
              <a:rPr lang="it-IT" sz="1400" b="1" dirty="0">
                <a:solidFill>
                  <a:srgbClr val="FF0000"/>
                </a:solidFill>
              </a:rPr>
              <a:t>presuppone una previa conoscenza dei </a:t>
            </a:r>
          </a:p>
          <a:p>
            <a:pPr>
              <a:buNone/>
            </a:pPr>
            <a:r>
              <a:rPr lang="it-IT" sz="1400" b="1" dirty="0">
                <a:solidFill>
                  <a:srgbClr val="FF0000"/>
                </a:solidFill>
              </a:rPr>
              <a:t>comportamenti </a:t>
            </a:r>
            <a:r>
              <a:rPr lang="it-IT" sz="1400" dirty="0"/>
              <a:t>che si vogliono osservare. Ogni docente può </a:t>
            </a:r>
          </a:p>
          <a:p>
            <a:pPr>
              <a:buNone/>
            </a:pPr>
            <a:r>
              <a:rPr lang="it-IT" sz="1400" dirty="0"/>
              <a:t>costruire una check-list in base agli elementi che vuole </a:t>
            </a:r>
          </a:p>
          <a:p>
            <a:pPr>
              <a:buNone/>
            </a:pPr>
            <a:r>
              <a:rPr lang="it-IT" sz="1400" dirty="0"/>
              <a:t>osservare in quella fase di lavoro, in relazione alle finalità.</a:t>
            </a:r>
          </a:p>
          <a:p>
            <a:pPr>
              <a:buNone/>
            </a:pPr>
            <a:r>
              <a:rPr lang="it-IT" sz="1400" dirty="0"/>
              <a:t>Può  servire ad osservare e monitorare </a:t>
            </a:r>
            <a:r>
              <a:rPr lang="it-IT" sz="1400" u="sng" dirty="0"/>
              <a:t>comportamenti </a:t>
            </a:r>
          </a:p>
          <a:p>
            <a:pPr>
              <a:buNone/>
            </a:pPr>
            <a:r>
              <a:rPr lang="it-IT" sz="1400" u="sng" dirty="0"/>
              <a:t>circoscritti all’interno del gruppo,</a:t>
            </a:r>
            <a:r>
              <a:rPr lang="it-IT" sz="1400" dirty="0"/>
              <a:t> come </a:t>
            </a:r>
            <a:r>
              <a:rPr lang="it-IT" sz="1400" u="sng" dirty="0"/>
              <a:t>l’atteggiamento </a:t>
            </a:r>
          </a:p>
          <a:p>
            <a:pPr>
              <a:buNone/>
            </a:pPr>
            <a:r>
              <a:rPr lang="it-IT" sz="1400" u="sng" dirty="0"/>
              <a:t>verso il compito</a:t>
            </a:r>
            <a:r>
              <a:rPr lang="it-IT" sz="1400" dirty="0"/>
              <a:t>, </a:t>
            </a:r>
            <a:r>
              <a:rPr lang="it-IT" sz="1400" u="sng" dirty="0"/>
              <a:t>la relazione con i compagni, il livello di </a:t>
            </a:r>
          </a:p>
          <a:p>
            <a:pPr>
              <a:buNone/>
            </a:pPr>
            <a:r>
              <a:rPr lang="it-IT" sz="1400" u="sng" dirty="0"/>
              <a:t>interazione ecc..</a:t>
            </a:r>
          </a:p>
          <a:p>
            <a:pPr>
              <a:buNone/>
            </a:pPr>
            <a:endParaRPr lang="it-IT" sz="1400" i="1" dirty="0"/>
          </a:p>
          <a:p>
            <a:pPr>
              <a:buNone/>
            </a:pPr>
            <a:r>
              <a:rPr lang="it-IT" sz="1400" i="1" dirty="0"/>
              <a:t>Nell’ambito dell’osservazione di situazioni naturali la </a:t>
            </a:r>
            <a:r>
              <a:rPr lang="it-IT" sz="1400" i="1" dirty="0" err="1"/>
              <a:t>check</a:t>
            </a:r>
            <a:r>
              <a:rPr lang="it-IT" sz="1400" i="1" dirty="0"/>
              <a:t> </a:t>
            </a:r>
          </a:p>
          <a:p>
            <a:pPr>
              <a:buNone/>
            </a:pPr>
            <a:r>
              <a:rPr lang="it-IT" sz="1400" i="1" dirty="0" err="1"/>
              <a:t>list</a:t>
            </a:r>
            <a:r>
              <a:rPr lang="it-IT" sz="1400" i="1" dirty="0"/>
              <a:t> è uno degli strumenti più idonei, in quanto maneggevole e </a:t>
            </a:r>
          </a:p>
          <a:p>
            <a:pPr>
              <a:buNone/>
            </a:pPr>
            <a:r>
              <a:rPr lang="it-IT" sz="1400" i="1" dirty="0"/>
              <a:t>poco invasiva: è tuttavia consigliabile utilizzarla in </a:t>
            </a:r>
          </a:p>
          <a:p>
            <a:pPr>
              <a:buNone/>
            </a:pPr>
            <a:r>
              <a:rPr lang="it-IT" sz="1400" i="1" dirty="0"/>
              <a:t>abbinamento ad altre tecniche che approfondiscano l’analisi </a:t>
            </a:r>
          </a:p>
          <a:p>
            <a:pPr>
              <a:buNone/>
            </a:pPr>
            <a:r>
              <a:rPr lang="it-IT" sz="1400" i="1" dirty="0"/>
              <a:t>anche su livelli da essa non contemplati, quale ad es. quello </a:t>
            </a:r>
          </a:p>
          <a:p>
            <a:pPr>
              <a:buNone/>
            </a:pPr>
            <a:r>
              <a:rPr lang="it-IT" sz="1400" i="1" dirty="0"/>
              <a:t>relazionale: diversamente c’è il rischio di evidenziare una </a:t>
            </a:r>
          </a:p>
          <a:p>
            <a:pPr>
              <a:buNone/>
            </a:pPr>
            <a:r>
              <a:rPr lang="it-IT" sz="1400" i="1" dirty="0"/>
              <a:t>sequenza di azioni che, per quanto realistica ed oggettiva, sia </a:t>
            </a:r>
          </a:p>
          <a:p>
            <a:pPr>
              <a:buNone/>
            </a:pPr>
            <a:r>
              <a:rPr lang="it-IT" sz="1400" i="1" dirty="0"/>
              <a:t>difficilmente leggibile e contestualizzabile.</a:t>
            </a:r>
          </a:p>
          <a:p>
            <a:pPr>
              <a:buNone/>
            </a:pPr>
            <a:r>
              <a:rPr lang="it-IT" sz="1400" i="1" dirty="0"/>
              <a:t> </a:t>
            </a:r>
          </a:p>
        </p:txBody>
      </p:sp>
      <p:pic>
        <p:nvPicPr>
          <p:cNvPr id="2050" name="Picture 2" descr="http://www.patswebdesign.com/wp-content/uploads/2013/07/checklist_2.jpg">
            <a:hlinkClick r:id="rId2"/>
          </p:cNvPr>
          <p:cNvPicPr>
            <a:picLocks noChangeAspect="1" noChangeArrowheads="1"/>
          </p:cNvPicPr>
          <p:nvPr/>
        </p:nvPicPr>
        <p:blipFill>
          <a:blip r:embed="rId3"/>
          <a:srcRect/>
          <a:stretch>
            <a:fillRect/>
          </a:stretch>
        </p:blipFill>
        <p:spPr bwMode="auto">
          <a:xfrm>
            <a:off x="5000628" y="1500174"/>
            <a:ext cx="4143372" cy="428625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000" b="1" dirty="0"/>
              <a:t>PROTOCOLLO </a:t>
            </a:r>
            <a:r>
              <a:rPr lang="it-IT" sz="2000" b="1" dirty="0" err="1"/>
              <a:t>DI</a:t>
            </a:r>
            <a:r>
              <a:rPr lang="it-IT" sz="2000" b="1" dirty="0"/>
              <a:t> OSSERVAZIONE</a:t>
            </a:r>
            <a:br>
              <a:rPr lang="it-IT" sz="2000" b="1" dirty="0"/>
            </a:br>
            <a:r>
              <a:rPr lang="it-IT" sz="2000" b="1" dirty="0" err="1"/>
              <a:t>Check</a:t>
            </a:r>
            <a:r>
              <a:rPr lang="it-IT" sz="2000" b="1" dirty="0"/>
              <a:t> </a:t>
            </a:r>
            <a:r>
              <a:rPr lang="it-IT" sz="2000" b="1" dirty="0" err="1"/>
              <a:t>list</a:t>
            </a:r>
            <a:r>
              <a:rPr lang="it-IT" sz="2000" b="1" dirty="0"/>
              <a:t> su </a:t>
            </a:r>
            <a:br>
              <a:rPr lang="it-IT" sz="2000" b="1" dirty="0"/>
            </a:br>
            <a:r>
              <a:rPr lang="it-IT" sz="2000" dirty="0"/>
              <a:t> “L’osservazione sistematica degli alunni” </a:t>
            </a:r>
          </a:p>
        </p:txBody>
      </p:sp>
      <p:sp>
        <p:nvSpPr>
          <p:cNvPr id="4" name="Segnaposto contenuto 3"/>
          <p:cNvSpPr>
            <a:spLocks noGrp="1"/>
          </p:cNvSpPr>
          <p:nvPr>
            <p:ph sz="half" idx="1"/>
          </p:nvPr>
        </p:nvSpPr>
        <p:spPr>
          <a:xfrm>
            <a:off x="571472" y="1357298"/>
            <a:ext cx="5143536" cy="4525963"/>
          </a:xfrm>
        </p:spPr>
        <p:txBody>
          <a:bodyPr>
            <a:normAutofit fontScale="55000" lnSpcReduction="20000"/>
          </a:bodyPr>
          <a:lstStyle/>
          <a:p>
            <a:r>
              <a:rPr lang="it-IT" sz="1800" b="1" dirty="0"/>
              <a:t>PARAMETRI</a:t>
            </a:r>
            <a:endParaRPr lang="it-IT" sz="1800" dirty="0"/>
          </a:p>
          <a:p>
            <a:pPr>
              <a:buNone/>
            </a:pPr>
            <a:r>
              <a:rPr lang="it-IT" sz="2200" b="1" dirty="0"/>
              <a:t>Partecipazione</a:t>
            </a:r>
          </a:p>
          <a:p>
            <a:pPr lvl="1"/>
            <a:r>
              <a:rPr lang="it-IT" sz="1800" dirty="0"/>
              <a:t>E’ attento</a:t>
            </a:r>
          </a:p>
          <a:p>
            <a:pPr lvl="1"/>
            <a:r>
              <a:rPr lang="it-IT" sz="1800" dirty="0"/>
              <a:t>Non chiede continuamente di uscire</a:t>
            </a:r>
          </a:p>
          <a:p>
            <a:pPr lvl="1"/>
            <a:r>
              <a:rPr lang="it-IT" sz="1800" dirty="0"/>
              <a:t>Non gira continuamente tra i banchi, senza uno scopo preciso</a:t>
            </a:r>
          </a:p>
          <a:p>
            <a:pPr lvl="1"/>
            <a:r>
              <a:rPr lang="it-IT" sz="1800" dirty="0"/>
              <a:t>Non parla con i compagni disturbando la lezione</a:t>
            </a:r>
          </a:p>
          <a:p>
            <a:pPr lvl="1"/>
            <a:r>
              <a:rPr lang="it-IT" sz="1800" dirty="0"/>
              <a:t>Non interrompe per cose non attinenti a ciò che si sta facendo;</a:t>
            </a:r>
          </a:p>
          <a:p>
            <a:pPr lvl="1"/>
            <a:r>
              <a:rPr lang="it-IT" sz="1800" dirty="0"/>
              <a:t>Esegue quanto gli viene richiesto di fare</a:t>
            </a:r>
          </a:p>
          <a:p>
            <a:pPr lvl="1"/>
            <a:r>
              <a:rPr lang="it-IT" sz="1800" dirty="0"/>
              <a:t>Porta il materiale didattico necessario</a:t>
            </a:r>
          </a:p>
          <a:p>
            <a:pPr lvl="1"/>
            <a:r>
              <a:rPr lang="it-IT" sz="1800" dirty="0"/>
              <a:t>Si preoccupa che il suo lavoro riesca bene</a:t>
            </a:r>
          </a:p>
          <a:p>
            <a:pPr lvl="1"/>
            <a:r>
              <a:rPr lang="it-IT" sz="1800" dirty="0"/>
              <a:t>Dichiara di partecipare volentieri alle attività di classe</a:t>
            </a:r>
          </a:p>
          <a:p>
            <a:pPr>
              <a:buNone/>
            </a:pPr>
            <a:r>
              <a:rPr lang="it-IT" sz="2200" b="1" dirty="0"/>
              <a:t>Autonomia</a:t>
            </a:r>
          </a:p>
          <a:p>
            <a:pPr lvl="1"/>
            <a:r>
              <a:rPr lang="it-IT" sz="1800" dirty="0"/>
              <a:t>Porta a termine i propri compiti, senza bisogno di </a:t>
            </a:r>
          </a:p>
          <a:p>
            <a:pPr lvl="1">
              <a:buNone/>
            </a:pPr>
            <a:r>
              <a:rPr lang="it-IT" sz="1800" dirty="0"/>
              <a:t>          essere costantemente stimolato dall’insegnante  </a:t>
            </a:r>
          </a:p>
          <a:p>
            <a:pPr lvl="1"/>
            <a:r>
              <a:rPr lang="it-IT" sz="1800" dirty="0"/>
              <a:t>Affronta i problemi e le difficoltà, senza rinunciarvi prima di aver provato</a:t>
            </a:r>
          </a:p>
          <a:p>
            <a:pPr lvl="1"/>
            <a:r>
              <a:rPr lang="it-IT" sz="1800" dirty="0"/>
              <a:t>Prende con determinatezza decisioni su problemi che lo riguardano, senza dipendere elusivamente dagli altri</a:t>
            </a:r>
          </a:p>
          <a:p>
            <a:pPr>
              <a:buNone/>
            </a:pPr>
            <a:r>
              <a:rPr lang="it-IT" sz="2200" b="1" dirty="0"/>
              <a:t>Capacità di critica e di autocritica</a:t>
            </a:r>
          </a:p>
          <a:p>
            <a:pPr lvl="1">
              <a:buFont typeface="Calibri" pitchFamily="34" charset="0"/>
              <a:buChar char="‒"/>
            </a:pPr>
            <a:r>
              <a:rPr lang="it-IT" sz="1800" dirty="0"/>
              <a:t>Esprime considerazioni e opinioni personali sugli argomenti affrontati</a:t>
            </a:r>
          </a:p>
          <a:p>
            <a:pPr lvl="1">
              <a:buFont typeface="Calibri" pitchFamily="34" charset="0"/>
              <a:buChar char="‒"/>
            </a:pPr>
            <a:r>
              <a:rPr lang="it-IT" sz="1800" dirty="0"/>
              <a:t>Identifica errori, omissioni, imperfezioni</a:t>
            </a:r>
          </a:p>
          <a:p>
            <a:pPr lvl="1">
              <a:buFont typeface="Calibri" pitchFamily="34" charset="0"/>
              <a:buChar char="‒"/>
            </a:pPr>
            <a:r>
              <a:rPr lang="it-IT" sz="1800" dirty="0"/>
              <a:t>Coglie le contraddizioni e le incongruenze</a:t>
            </a:r>
          </a:p>
          <a:p>
            <a:pPr lvl="1">
              <a:buFont typeface="Calibri" pitchFamily="34" charset="0"/>
              <a:buChar char="‒"/>
            </a:pPr>
            <a:r>
              <a:rPr lang="it-IT" sz="1800" dirty="0"/>
              <a:t>Dà valutazioni adeguate ai propri lavori e alle proprie capacità</a:t>
            </a:r>
          </a:p>
          <a:p>
            <a:pPr lvl="1">
              <a:buFont typeface="Calibri" pitchFamily="34" charset="0"/>
              <a:buChar char="‒"/>
            </a:pPr>
            <a:r>
              <a:rPr lang="it-IT" sz="1800" dirty="0"/>
              <a:t>Utilizza le valutazioni negative come strumenti per migliorare i propri risultati, senza assumere comportamenti regressivi o aggressivi nei confronti dell’insegnante</a:t>
            </a:r>
          </a:p>
          <a:p>
            <a:pPr lvl="1">
              <a:buFont typeface="Calibri" pitchFamily="34" charset="0"/>
              <a:buChar char="‒"/>
            </a:pPr>
            <a:r>
              <a:rPr lang="it-IT" sz="1800" dirty="0"/>
              <a:t>Tollera i propri fallimenti, accettando anche il fatto di poter sbagliare, di perdere o di non riuscire in una determinata cosa</a:t>
            </a:r>
          </a:p>
          <a:p>
            <a:pPr lvl="0"/>
            <a:endParaRPr lang="it-IT" sz="2400" dirty="0"/>
          </a:p>
          <a:p>
            <a:endParaRPr lang="it-IT" dirty="0"/>
          </a:p>
        </p:txBody>
      </p:sp>
      <p:pic>
        <p:nvPicPr>
          <p:cNvPr id="3074" name="Picture 2" descr="http://www.showyboys.com/wp-content/uploads/2013/03/festa-di-natale-2013.jpg">
            <a:hlinkClick r:id="rId2"/>
          </p:cNvPr>
          <p:cNvPicPr>
            <a:picLocks noChangeAspect="1" noChangeArrowheads="1"/>
          </p:cNvPicPr>
          <p:nvPr/>
        </p:nvPicPr>
        <p:blipFill>
          <a:blip r:embed="rId3"/>
          <a:srcRect/>
          <a:stretch>
            <a:fillRect/>
          </a:stretch>
        </p:blipFill>
        <p:spPr bwMode="auto">
          <a:xfrm>
            <a:off x="6000760" y="1357298"/>
            <a:ext cx="2786082" cy="2928958"/>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Scale di valutazione </a:t>
            </a:r>
            <a:br>
              <a:rPr lang="it-IT" dirty="0"/>
            </a:br>
            <a:r>
              <a:rPr lang="it-IT" sz="2200" dirty="0"/>
              <a:t>( a supporto della check-list) </a:t>
            </a:r>
          </a:p>
        </p:txBody>
      </p:sp>
      <p:graphicFrame>
        <p:nvGraphicFramePr>
          <p:cNvPr id="5" name="Tabella 4"/>
          <p:cNvGraphicFramePr>
            <a:graphicFrameLocks noGrp="1"/>
          </p:cNvGraphicFramePr>
          <p:nvPr/>
        </p:nvGraphicFramePr>
        <p:xfrm>
          <a:off x="928662" y="2143116"/>
          <a:ext cx="7786742" cy="3952240"/>
        </p:xfrm>
        <a:graphic>
          <a:graphicData uri="http://schemas.openxmlformats.org/drawingml/2006/table">
            <a:tbl>
              <a:tblPr firstRow="1" bandRow="1">
                <a:tableStyleId>{5C22544A-7EE6-4342-B048-85BDC9FD1C3A}</a:tableStyleId>
              </a:tblPr>
              <a:tblGrid>
                <a:gridCol w="2555043">
                  <a:extLst>
                    <a:ext uri="{9D8B030D-6E8A-4147-A177-3AD203B41FA5}">
                      <a16:colId xmlns:a16="http://schemas.microsoft.com/office/drawing/2014/main" val="20000"/>
                    </a:ext>
                  </a:extLst>
                </a:gridCol>
                <a:gridCol w="1277521">
                  <a:extLst>
                    <a:ext uri="{9D8B030D-6E8A-4147-A177-3AD203B41FA5}">
                      <a16:colId xmlns:a16="http://schemas.microsoft.com/office/drawing/2014/main" val="20001"/>
                    </a:ext>
                  </a:extLst>
                </a:gridCol>
                <a:gridCol w="1551276">
                  <a:extLst>
                    <a:ext uri="{9D8B030D-6E8A-4147-A177-3AD203B41FA5}">
                      <a16:colId xmlns:a16="http://schemas.microsoft.com/office/drawing/2014/main" val="20002"/>
                    </a:ext>
                  </a:extLst>
                </a:gridCol>
                <a:gridCol w="1368773">
                  <a:extLst>
                    <a:ext uri="{9D8B030D-6E8A-4147-A177-3AD203B41FA5}">
                      <a16:colId xmlns:a16="http://schemas.microsoft.com/office/drawing/2014/main" val="20003"/>
                    </a:ext>
                  </a:extLst>
                </a:gridCol>
                <a:gridCol w="1034129">
                  <a:extLst>
                    <a:ext uri="{9D8B030D-6E8A-4147-A177-3AD203B41FA5}">
                      <a16:colId xmlns:a16="http://schemas.microsoft.com/office/drawing/2014/main" val="20004"/>
                    </a:ext>
                  </a:extLst>
                </a:gridCol>
              </a:tblGrid>
              <a:tr h="370840">
                <a:tc>
                  <a:txBody>
                    <a:bodyPr/>
                    <a:lstStyle/>
                    <a:p>
                      <a:r>
                        <a:rPr lang="it-IT" dirty="0"/>
                        <a:t>Comportamenti </a:t>
                      </a:r>
                    </a:p>
                  </a:txBody>
                  <a:tcPr/>
                </a:tc>
                <a:tc>
                  <a:txBody>
                    <a:bodyPr/>
                    <a:lstStyle/>
                    <a:p>
                      <a:r>
                        <a:rPr lang="it-IT" dirty="0"/>
                        <a:t>sempre</a:t>
                      </a:r>
                    </a:p>
                  </a:txBody>
                  <a:tcPr/>
                </a:tc>
                <a:tc>
                  <a:txBody>
                    <a:bodyPr/>
                    <a:lstStyle/>
                    <a:p>
                      <a:r>
                        <a:rPr lang="it-IT" dirty="0"/>
                        <a:t>spesso</a:t>
                      </a:r>
                    </a:p>
                  </a:txBody>
                  <a:tcPr/>
                </a:tc>
                <a:tc>
                  <a:txBody>
                    <a:bodyPr/>
                    <a:lstStyle/>
                    <a:p>
                      <a:r>
                        <a:rPr lang="it-IT" dirty="0"/>
                        <a:t>a volte</a:t>
                      </a:r>
                    </a:p>
                  </a:txBody>
                  <a:tcPr/>
                </a:tc>
                <a:tc>
                  <a:txBody>
                    <a:bodyPr/>
                    <a:lstStyle/>
                    <a:p>
                      <a:r>
                        <a:rPr lang="it-IT" dirty="0"/>
                        <a:t>mai</a:t>
                      </a:r>
                    </a:p>
                  </a:txBody>
                  <a:tcPr/>
                </a:tc>
                <a:extLst>
                  <a:ext uri="{0D108BD9-81ED-4DB2-BD59-A6C34878D82A}">
                    <a16:rowId xmlns:a16="http://schemas.microsoft.com/office/drawing/2014/main" val="10000"/>
                  </a:ext>
                </a:extLst>
              </a:tr>
              <a:tr h="370840">
                <a:tc>
                  <a:txBody>
                    <a:bodyPr/>
                    <a:lstStyle/>
                    <a:p>
                      <a:r>
                        <a:rPr lang="it-IT" dirty="0"/>
                        <a:t>Partecipazione</a:t>
                      </a:r>
                      <a:r>
                        <a:rPr lang="it-IT" baseline="0" dirty="0"/>
                        <a:t>  ( intervento in classe) </a:t>
                      </a:r>
                      <a:endParaRPr lang="it-IT" dirty="0"/>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extLst>
                  <a:ext uri="{0D108BD9-81ED-4DB2-BD59-A6C34878D82A}">
                    <a16:rowId xmlns:a16="http://schemas.microsoft.com/office/drawing/2014/main" val="10001"/>
                  </a:ext>
                </a:extLst>
              </a:tr>
              <a:tr h="370840">
                <a:tc>
                  <a:txBody>
                    <a:bodyPr/>
                    <a:lstStyle/>
                    <a:p>
                      <a:r>
                        <a:rPr lang="it-IT" dirty="0"/>
                        <a:t>Autonomia  ( affronta problemi e propone soluzioni)</a:t>
                      </a:r>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extLst>
                  <a:ext uri="{0D108BD9-81ED-4DB2-BD59-A6C34878D82A}">
                    <a16:rowId xmlns:a16="http://schemas.microsoft.com/office/drawing/2014/main" val="10002"/>
                  </a:ext>
                </a:extLst>
              </a:tr>
              <a:tr h="370840">
                <a:tc>
                  <a:txBody>
                    <a:bodyPr/>
                    <a:lstStyle/>
                    <a:p>
                      <a:r>
                        <a:rPr lang="it-IT" dirty="0"/>
                        <a:t>Capacità di critica e di autocritica</a:t>
                      </a:r>
                    </a:p>
                    <a:p>
                      <a:endParaRPr lang="it-IT" dirty="0"/>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extLst>
                  <a:ext uri="{0D108BD9-81ED-4DB2-BD59-A6C34878D82A}">
                    <a16:rowId xmlns:a16="http://schemas.microsoft.com/office/drawing/2014/main" val="10003"/>
                  </a:ext>
                </a:extLst>
              </a:tr>
              <a:tr h="370840">
                <a:tc>
                  <a:txBody>
                    <a:bodyPr/>
                    <a:lstStyle/>
                    <a:p>
                      <a:endParaRPr lang="it-IT" dirty="0"/>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extLst>
                  <a:ext uri="{0D108BD9-81ED-4DB2-BD59-A6C34878D82A}">
                    <a16:rowId xmlns:a16="http://schemas.microsoft.com/office/drawing/2014/main" val="10004"/>
                  </a:ext>
                </a:extLst>
              </a:tr>
              <a:tr h="370840">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extLst>
                  <a:ext uri="{0D108BD9-81ED-4DB2-BD59-A6C34878D82A}">
                    <a16:rowId xmlns:a16="http://schemas.microsoft.com/office/drawing/2014/main" val="10005"/>
                  </a:ext>
                </a:extLst>
              </a:tr>
              <a:tr h="370840">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br>
              <a:rPr lang="it-IT" sz="2200" dirty="0"/>
            </a:br>
            <a:br>
              <a:rPr lang="it-IT" sz="2200" dirty="0"/>
            </a:br>
            <a:br>
              <a:rPr lang="it-IT" sz="2200" dirty="0"/>
            </a:br>
            <a:br>
              <a:rPr lang="it-IT" sz="2200" dirty="0"/>
            </a:br>
            <a:r>
              <a:rPr lang="it-IT" sz="2200" dirty="0"/>
              <a:t>SCHEDA STRUTTURATA PER OSSERVARE LE MODALITA’ CON CUI I GLI ALLIEVI GESTISCONO LA RELAZIONE CON I COMPAGNI</a:t>
            </a:r>
            <a:br>
              <a:rPr lang="it-IT" sz="2200" dirty="0"/>
            </a:br>
            <a:r>
              <a:rPr lang="it-IT" sz="2000" dirty="0"/>
              <a:t>( a supporto della check-list) </a:t>
            </a:r>
            <a:br>
              <a:rPr lang="it-IT" dirty="0"/>
            </a:br>
            <a:r>
              <a:rPr lang="it-IT" dirty="0"/>
              <a:t> </a:t>
            </a:r>
            <a:br>
              <a:rPr lang="it-IT" dirty="0"/>
            </a:br>
            <a:endParaRPr lang="it-IT" dirty="0"/>
          </a:p>
        </p:txBody>
      </p:sp>
      <p:graphicFrame>
        <p:nvGraphicFramePr>
          <p:cNvPr id="5" name="Tabella 4"/>
          <p:cNvGraphicFramePr>
            <a:graphicFrameLocks noGrp="1"/>
          </p:cNvGraphicFramePr>
          <p:nvPr/>
        </p:nvGraphicFramePr>
        <p:xfrm>
          <a:off x="928661" y="1785926"/>
          <a:ext cx="7572428" cy="4143403"/>
        </p:xfrm>
        <a:graphic>
          <a:graphicData uri="http://schemas.openxmlformats.org/drawingml/2006/table">
            <a:tbl>
              <a:tblPr/>
              <a:tblGrid>
                <a:gridCol w="3884710">
                  <a:extLst>
                    <a:ext uri="{9D8B030D-6E8A-4147-A177-3AD203B41FA5}">
                      <a16:colId xmlns:a16="http://schemas.microsoft.com/office/drawing/2014/main" val="20000"/>
                    </a:ext>
                  </a:extLst>
                </a:gridCol>
                <a:gridCol w="992847">
                  <a:extLst>
                    <a:ext uri="{9D8B030D-6E8A-4147-A177-3AD203B41FA5}">
                      <a16:colId xmlns:a16="http://schemas.microsoft.com/office/drawing/2014/main" val="20001"/>
                    </a:ext>
                  </a:extLst>
                </a:gridCol>
                <a:gridCol w="992847">
                  <a:extLst>
                    <a:ext uri="{9D8B030D-6E8A-4147-A177-3AD203B41FA5}">
                      <a16:colId xmlns:a16="http://schemas.microsoft.com/office/drawing/2014/main" val="20002"/>
                    </a:ext>
                  </a:extLst>
                </a:gridCol>
                <a:gridCol w="851012">
                  <a:extLst>
                    <a:ext uri="{9D8B030D-6E8A-4147-A177-3AD203B41FA5}">
                      <a16:colId xmlns:a16="http://schemas.microsoft.com/office/drawing/2014/main" val="20003"/>
                    </a:ext>
                  </a:extLst>
                </a:gridCol>
                <a:gridCol w="851012">
                  <a:extLst>
                    <a:ext uri="{9D8B030D-6E8A-4147-A177-3AD203B41FA5}">
                      <a16:colId xmlns:a16="http://schemas.microsoft.com/office/drawing/2014/main" val="20004"/>
                    </a:ext>
                  </a:extLst>
                </a:gridCol>
              </a:tblGrid>
              <a:tr h="320146">
                <a:tc rowSpan="2">
                  <a:txBody>
                    <a:bodyPr/>
                    <a:lstStyle/>
                    <a:p>
                      <a:pPr>
                        <a:spcAft>
                          <a:spcPts val="0"/>
                        </a:spcAft>
                      </a:pPr>
                      <a:r>
                        <a:rPr lang="it-IT" sz="1000" b="1" dirty="0">
                          <a:solidFill>
                            <a:srgbClr val="0000FF"/>
                          </a:solidFill>
                          <a:latin typeface="Arial"/>
                        </a:rPr>
                        <a:t>Competenze richieste                          </a:t>
                      </a:r>
                      <a:endParaRPr lang="it-IT" sz="1000" b="1" dirty="0">
                        <a:solidFill>
                          <a:srgbClr val="000000"/>
                        </a:solidFill>
                        <a:latin typeface="Times New Roman"/>
                      </a:endParaRPr>
                    </a:p>
                  </a:txBody>
                  <a:tcPr marL="44404" marR="444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spcAft>
                          <a:spcPts val="0"/>
                        </a:spcAft>
                      </a:pPr>
                      <a:r>
                        <a:rPr lang="it-IT" sz="1000" b="1">
                          <a:solidFill>
                            <a:srgbClr val="0000FF"/>
                          </a:solidFill>
                          <a:latin typeface="Arial"/>
                        </a:rPr>
                        <a:t>Alunno</a:t>
                      </a:r>
                      <a:endParaRPr lang="it-IT" sz="1000" b="1">
                        <a:solidFill>
                          <a:srgbClr val="000000"/>
                        </a:solidFill>
                        <a:latin typeface="Times New Roman"/>
                      </a:endParaRP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it-IT"/>
                    </a:p>
                  </a:txBody>
                  <a:tcP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10000"/>
                  </a:ext>
                </a:extLst>
              </a:tr>
              <a:tr h="320146">
                <a:tc vMerge="1">
                  <a:txBody>
                    <a:bodyPr/>
                    <a:lstStyle/>
                    <a:p>
                      <a:endParaRPr lang="it-IT"/>
                    </a:p>
                  </a:txBody>
                  <a:tcPr/>
                </a:tc>
                <a:tc>
                  <a:txBody>
                    <a:bodyPr/>
                    <a:lstStyle/>
                    <a:p>
                      <a:pPr algn="ctr">
                        <a:spcAft>
                          <a:spcPts val="0"/>
                        </a:spcAft>
                      </a:pPr>
                      <a:r>
                        <a:rPr lang="it-IT" sz="1000" b="1">
                          <a:solidFill>
                            <a:srgbClr val="0000FF"/>
                          </a:solidFill>
                          <a:latin typeface="Arial"/>
                        </a:rPr>
                        <a:t>A</a:t>
                      </a:r>
                      <a:endParaRPr lang="it-IT" sz="1000" b="1">
                        <a:solidFill>
                          <a:srgbClr val="000000"/>
                        </a:solidFill>
                        <a:latin typeface="Times New Roman"/>
                      </a:endParaRP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000" b="1">
                          <a:solidFill>
                            <a:srgbClr val="0000FF"/>
                          </a:solidFill>
                          <a:latin typeface="Arial"/>
                        </a:rPr>
                        <a:t>B</a:t>
                      </a:r>
                      <a:endParaRPr lang="it-IT" sz="1000" b="1">
                        <a:solidFill>
                          <a:srgbClr val="000000"/>
                        </a:solidFill>
                        <a:latin typeface="Times New Roman"/>
                      </a:endParaRP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000" b="1">
                          <a:solidFill>
                            <a:srgbClr val="0000FF"/>
                          </a:solidFill>
                          <a:latin typeface="Arial"/>
                        </a:rPr>
                        <a:t>C</a:t>
                      </a:r>
                      <a:endParaRPr lang="it-IT" sz="1000" b="1">
                        <a:solidFill>
                          <a:srgbClr val="000000"/>
                        </a:solidFill>
                        <a:latin typeface="Times New Roman"/>
                      </a:endParaRP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000" b="1">
                          <a:solidFill>
                            <a:srgbClr val="000000"/>
                          </a:solidFill>
                          <a:latin typeface="Arial"/>
                        </a:rPr>
                        <a:t>…</a:t>
                      </a:r>
                      <a:endParaRPr lang="it-IT" sz="1000" b="1">
                        <a:solidFill>
                          <a:srgbClr val="000000"/>
                        </a:solidFill>
                        <a:latin typeface="Times New Roman"/>
                      </a:endParaRP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0146">
                <a:tc>
                  <a:txBody>
                    <a:bodyPr/>
                    <a:lstStyle/>
                    <a:p>
                      <a:pPr>
                        <a:spcAft>
                          <a:spcPts val="0"/>
                        </a:spcAft>
                      </a:pPr>
                      <a:r>
                        <a:rPr lang="it-IT" sz="1400" kern="1200" dirty="0">
                          <a:solidFill>
                            <a:srgbClr val="000000"/>
                          </a:solidFill>
                          <a:latin typeface="Arial"/>
                          <a:ea typeface="Times New Roman"/>
                          <a:cs typeface="+mn-cs"/>
                        </a:rPr>
                        <a:t>Partecipa attivamente con impegno</a:t>
                      </a: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it-IT" sz="1000" b="1">
                        <a:solidFill>
                          <a:srgbClr val="000000"/>
                        </a:solidFill>
                        <a:latin typeface="Arial"/>
                      </a:endParaRP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it-IT" sz="1000" b="1">
                        <a:solidFill>
                          <a:srgbClr val="000000"/>
                        </a:solidFill>
                        <a:latin typeface="Arial"/>
                      </a:endParaRP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it-IT" sz="1000" b="1">
                        <a:solidFill>
                          <a:srgbClr val="000000"/>
                        </a:solidFill>
                        <a:latin typeface="Arial"/>
                      </a:endParaRP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it-IT" sz="1000" b="1">
                        <a:solidFill>
                          <a:srgbClr val="000000"/>
                        </a:solidFill>
                        <a:latin typeface="Arial"/>
                      </a:endParaRP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48206">
                <a:tc>
                  <a:txBody>
                    <a:bodyPr/>
                    <a:lstStyle/>
                    <a:p>
                      <a:pPr>
                        <a:spcAft>
                          <a:spcPts val="0"/>
                        </a:spcAft>
                      </a:pPr>
                      <a:r>
                        <a:rPr lang="it-IT" sz="1400" dirty="0">
                          <a:solidFill>
                            <a:srgbClr val="000000"/>
                          </a:solidFill>
                          <a:latin typeface="Arial"/>
                          <a:ea typeface="Times New Roman"/>
                        </a:rPr>
                        <a:t>Ascolta le opinioni dei compagni</a:t>
                      </a:r>
                      <a:endParaRPr lang="it-IT" sz="1200" dirty="0">
                        <a:latin typeface="Times New Roman"/>
                        <a:ea typeface="Times New Roman"/>
                      </a:endParaRP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it-IT" sz="1400">
                        <a:solidFill>
                          <a:srgbClr val="000000"/>
                        </a:solidFill>
                        <a:latin typeface="Arial"/>
                        <a:ea typeface="Times New Roman"/>
                      </a:endParaRP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it-IT" sz="1400">
                        <a:solidFill>
                          <a:srgbClr val="000000"/>
                        </a:solidFill>
                        <a:latin typeface="Arial"/>
                        <a:ea typeface="Times New Roman"/>
                      </a:endParaRP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it-IT" sz="1400">
                        <a:solidFill>
                          <a:srgbClr val="000000"/>
                        </a:solidFill>
                        <a:latin typeface="Arial"/>
                        <a:ea typeface="Times New Roman"/>
                      </a:endParaRP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it-IT" sz="1400">
                        <a:solidFill>
                          <a:srgbClr val="000000"/>
                        </a:solidFill>
                        <a:latin typeface="Arial"/>
                        <a:ea typeface="Times New Roman"/>
                      </a:endParaRP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48206">
                <a:tc>
                  <a:txBody>
                    <a:bodyPr/>
                    <a:lstStyle/>
                    <a:p>
                      <a:pPr>
                        <a:spcAft>
                          <a:spcPts val="0"/>
                        </a:spcAft>
                      </a:pPr>
                      <a:r>
                        <a:rPr lang="it-IT" sz="1400">
                          <a:solidFill>
                            <a:srgbClr val="000000"/>
                          </a:solidFill>
                          <a:latin typeface="Arial"/>
                          <a:ea typeface="Times New Roman"/>
                        </a:rPr>
                        <a:t>È disponibile a condividere il materiale</a:t>
                      </a:r>
                      <a:endParaRPr lang="it-IT" sz="1200">
                        <a:latin typeface="Times New Roman"/>
                        <a:ea typeface="Times New Roman"/>
                      </a:endParaRP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it-IT" sz="1400">
                        <a:solidFill>
                          <a:srgbClr val="000000"/>
                        </a:solidFill>
                        <a:latin typeface="Arial"/>
                        <a:ea typeface="Times New Roman"/>
                      </a:endParaRP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it-IT" sz="1400">
                        <a:solidFill>
                          <a:srgbClr val="000000"/>
                        </a:solidFill>
                        <a:latin typeface="Arial"/>
                        <a:ea typeface="Times New Roman"/>
                      </a:endParaRP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it-IT" sz="1400">
                        <a:solidFill>
                          <a:srgbClr val="000000"/>
                        </a:solidFill>
                        <a:latin typeface="Arial"/>
                        <a:ea typeface="Times New Roman"/>
                      </a:endParaRP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it-IT" sz="1400">
                        <a:solidFill>
                          <a:srgbClr val="000000"/>
                        </a:solidFill>
                        <a:latin typeface="Arial"/>
                        <a:ea typeface="Times New Roman"/>
                      </a:endParaRP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48206">
                <a:tc>
                  <a:txBody>
                    <a:bodyPr/>
                    <a:lstStyle/>
                    <a:p>
                      <a:pPr>
                        <a:spcAft>
                          <a:spcPts val="0"/>
                        </a:spcAft>
                      </a:pPr>
                      <a:r>
                        <a:rPr lang="it-IT" sz="1400">
                          <a:solidFill>
                            <a:srgbClr val="000000"/>
                          </a:solidFill>
                          <a:latin typeface="Arial"/>
                          <a:ea typeface="Times New Roman"/>
                        </a:rPr>
                        <a:t>È disponibile ad aiutare i compagni</a:t>
                      </a:r>
                      <a:endParaRPr lang="it-IT" sz="1200">
                        <a:latin typeface="Times New Roman"/>
                        <a:ea typeface="Times New Roman"/>
                      </a:endParaRP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it-IT" sz="1400">
                        <a:solidFill>
                          <a:srgbClr val="000000"/>
                        </a:solidFill>
                        <a:latin typeface="Arial"/>
                        <a:ea typeface="Times New Roman"/>
                      </a:endParaRP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it-IT" sz="1400">
                        <a:solidFill>
                          <a:srgbClr val="000000"/>
                        </a:solidFill>
                        <a:latin typeface="Arial"/>
                        <a:ea typeface="Times New Roman"/>
                      </a:endParaRP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it-IT" sz="1400">
                        <a:solidFill>
                          <a:srgbClr val="000000"/>
                        </a:solidFill>
                        <a:latin typeface="Arial"/>
                        <a:ea typeface="Times New Roman"/>
                      </a:endParaRP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it-IT" sz="1400">
                        <a:solidFill>
                          <a:srgbClr val="000000"/>
                        </a:solidFill>
                        <a:latin typeface="Arial"/>
                        <a:ea typeface="Times New Roman"/>
                      </a:endParaRP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48206">
                <a:tc>
                  <a:txBody>
                    <a:bodyPr/>
                    <a:lstStyle/>
                    <a:p>
                      <a:pPr>
                        <a:spcAft>
                          <a:spcPts val="0"/>
                        </a:spcAft>
                      </a:pPr>
                      <a:r>
                        <a:rPr lang="it-IT" sz="1400">
                          <a:solidFill>
                            <a:srgbClr val="000000"/>
                          </a:solidFill>
                          <a:latin typeface="Arial"/>
                          <a:ea typeface="Times New Roman"/>
                        </a:rPr>
                        <a:t>Chiede aiuto se ha bisogno</a:t>
                      </a:r>
                      <a:endParaRPr lang="it-IT" sz="1200">
                        <a:latin typeface="Times New Roman"/>
                        <a:ea typeface="Times New Roman"/>
                      </a:endParaRP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it-IT" sz="1400">
                        <a:solidFill>
                          <a:srgbClr val="000000"/>
                        </a:solidFill>
                        <a:latin typeface="Arial"/>
                        <a:ea typeface="Times New Roman"/>
                      </a:endParaRP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it-IT" sz="1400">
                        <a:solidFill>
                          <a:srgbClr val="000000"/>
                        </a:solidFill>
                        <a:latin typeface="Arial"/>
                        <a:ea typeface="Times New Roman"/>
                      </a:endParaRP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it-IT" sz="1400">
                        <a:solidFill>
                          <a:srgbClr val="000000"/>
                        </a:solidFill>
                        <a:latin typeface="Arial"/>
                        <a:ea typeface="Times New Roman"/>
                      </a:endParaRP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it-IT" sz="1400">
                        <a:solidFill>
                          <a:srgbClr val="000000"/>
                        </a:solidFill>
                        <a:latin typeface="Arial"/>
                        <a:ea typeface="Times New Roman"/>
                      </a:endParaRP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93729">
                <a:tc>
                  <a:txBody>
                    <a:bodyPr/>
                    <a:lstStyle/>
                    <a:p>
                      <a:pPr>
                        <a:spcAft>
                          <a:spcPts val="0"/>
                        </a:spcAft>
                      </a:pPr>
                      <a:r>
                        <a:rPr lang="it-IT" sz="1400">
                          <a:solidFill>
                            <a:srgbClr val="000000"/>
                          </a:solidFill>
                          <a:latin typeface="Arial"/>
                          <a:ea typeface="Times New Roman"/>
                        </a:rPr>
                        <a:t>Riesce a negoziare il suo punto di vista</a:t>
                      </a:r>
                      <a:endParaRPr lang="it-IT" sz="1200">
                        <a:latin typeface="Times New Roman"/>
                        <a:ea typeface="Times New Roman"/>
                      </a:endParaRP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it-IT" sz="1400">
                        <a:solidFill>
                          <a:srgbClr val="000000"/>
                        </a:solidFill>
                        <a:latin typeface="Arial"/>
                        <a:ea typeface="Times New Roman"/>
                      </a:endParaRP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it-IT" sz="1400">
                        <a:solidFill>
                          <a:srgbClr val="000000"/>
                        </a:solidFill>
                        <a:latin typeface="Arial"/>
                        <a:ea typeface="Times New Roman"/>
                      </a:endParaRP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it-IT" sz="1400">
                        <a:solidFill>
                          <a:srgbClr val="000000"/>
                        </a:solidFill>
                        <a:latin typeface="Arial"/>
                        <a:ea typeface="Times New Roman"/>
                      </a:endParaRP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it-IT" sz="1400">
                        <a:solidFill>
                          <a:srgbClr val="000000"/>
                        </a:solidFill>
                        <a:latin typeface="Arial"/>
                        <a:ea typeface="Times New Roman"/>
                      </a:endParaRP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48206">
                <a:tc>
                  <a:txBody>
                    <a:bodyPr/>
                    <a:lstStyle/>
                    <a:p>
                      <a:pPr>
                        <a:spcAft>
                          <a:spcPts val="0"/>
                        </a:spcAft>
                      </a:pPr>
                      <a:r>
                        <a:rPr lang="it-IT" sz="1400">
                          <a:solidFill>
                            <a:srgbClr val="000000"/>
                          </a:solidFill>
                          <a:latin typeface="Arial"/>
                          <a:ea typeface="Times New Roman"/>
                        </a:rPr>
                        <a:t>Rispetta i turni conversazionali</a:t>
                      </a:r>
                      <a:endParaRPr lang="it-IT" sz="1200">
                        <a:latin typeface="Times New Roman"/>
                        <a:ea typeface="Times New Roman"/>
                      </a:endParaRP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it-IT" sz="1400">
                        <a:solidFill>
                          <a:srgbClr val="000000"/>
                        </a:solidFill>
                        <a:latin typeface="Arial"/>
                        <a:ea typeface="Times New Roman"/>
                      </a:endParaRP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it-IT" sz="1400">
                        <a:solidFill>
                          <a:srgbClr val="000000"/>
                        </a:solidFill>
                        <a:latin typeface="Arial"/>
                        <a:ea typeface="Times New Roman"/>
                      </a:endParaRP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it-IT" sz="1400">
                        <a:solidFill>
                          <a:srgbClr val="000000"/>
                        </a:solidFill>
                        <a:latin typeface="Arial"/>
                        <a:ea typeface="Times New Roman"/>
                      </a:endParaRP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it-IT" sz="1400">
                        <a:solidFill>
                          <a:srgbClr val="000000"/>
                        </a:solidFill>
                        <a:latin typeface="Arial"/>
                        <a:ea typeface="Times New Roman"/>
                      </a:endParaRP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48206">
                <a:tc>
                  <a:txBody>
                    <a:bodyPr/>
                    <a:lstStyle/>
                    <a:p>
                      <a:pPr>
                        <a:spcAft>
                          <a:spcPts val="0"/>
                        </a:spcAft>
                      </a:pPr>
                      <a:r>
                        <a:rPr lang="it-IT" sz="1400" dirty="0">
                          <a:solidFill>
                            <a:srgbClr val="000000"/>
                          </a:solidFill>
                          <a:latin typeface="Arial"/>
                          <a:ea typeface="Times New Roman"/>
                        </a:rPr>
                        <a:t>Rispetta le regole stabilite dal gruppo</a:t>
                      </a:r>
                      <a:endParaRPr lang="it-IT" sz="1200" dirty="0">
                        <a:latin typeface="Times New Roman"/>
                        <a:ea typeface="Times New Roman"/>
                      </a:endParaRP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it-IT" sz="1400">
                        <a:solidFill>
                          <a:srgbClr val="000000"/>
                        </a:solidFill>
                        <a:latin typeface="Arial"/>
                        <a:ea typeface="Times New Roman"/>
                      </a:endParaRP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it-IT" sz="1400">
                        <a:solidFill>
                          <a:srgbClr val="000000"/>
                        </a:solidFill>
                        <a:latin typeface="Arial"/>
                        <a:ea typeface="Times New Roman"/>
                      </a:endParaRP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it-IT" sz="1400">
                        <a:solidFill>
                          <a:srgbClr val="000000"/>
                        </a:solidFill>
                        <a:latin typeface="Arial"/>
                        <a:ea typeface="Times New Roman"/>
                      </a:endParaRP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it-IT" sz="1400" dirty="0">
                        <a:solidFill>
                          <a:srgbClr val="000000"/>
                        </a:solidFill>
                        <a:latin typeface="Arial"/>
                        <a:ea typeface="Times New Roman"/>
                      </a:endParaRPr>
                    </a:p>
                  </a:txBody>
                  <a:tcPr marL="44404" marR="444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6" name="Rettangolo 5"/>
          <p:cNvSpPr/>
          <p:nvPr/>
        </p:nvSpPr>
        <p:spPr>
          <a:xfrm>
            <a:off x="6072198" y="6000768"/>
            <a:ext cx="278608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Data</a:t>
            </a:r>
          </a:p>
          <a:p>
            <a:pPr algn="ctr"/>
            <a:r>
              <a:rPr lang="it-IT" dirty="0"/>
              <a:t>Contesto </a:t>
            </a:r>
          </a:p>
        </p:txBody>
      </p:sp>
      <p:sp>
        <p:nvSpPr>
          <p:cNvPr id="7" name="Rettangolo 6"/>
          <p:cNvSpPr/>
          <p:nvPr/>
        </p:nvSpPr>
        <p:spPr>
          <a:xfrm>
            <a:off x="1428728" y="1285860"/>
            <a:ext cx="2857520" cy="369332"/>
          </a:xfrm>
          <a:prstGeom prst="rect">
            <a:avLst/>
          </a:prstGeom>
        </p:spPr>
        <p:txBody>
          <a:bodyPr wrap="square">
            <a:spAutoFit/>
          </a:bodyPr>
          <a:lstStyle/>
          <a:p>
            <a:r>
              <a:rPr lang="it-IT" b="1" dirty="0"/>
              <a:t>GRUPPO:  </a:t>
            </a:r>
            <a:r>
              <a:rPr lang="it-IT" b="1" dirty="0" err="1"/>
              <a:t>………</a:t>
            </a:r>
            <a:r>
              <a:rPr lang="it-IT" b="1" dirty="0"/>
              <a:t>..</a:t>
            </a:r>
            <a:endParaRPr lang="it-IT"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Elementi esperienziali </a:t>
            </a:r>
          </a:p>
        </p:txBody>
      </p:sp>
      <p:sp>
        <p:nvSpPr>
          <p:cNvPr id="3" name="Segnaposto contenuto 2"/>
          <p:cNvSpPr>
            <a:spLocks noGrp="1"/>
          </p:cNvSpPr>
          <p:nvPr>
            <p:ph idx="1"/>
          </p:nvPr>
        </p:nvSpPr>
        <p:spPr/>
        <p:txBody>
          <a:bodyPr/>
          <a:lstStyle/>
          <a:p>
            <a:r>
              <a:rPr lang="it-IT" dirty="0"/>
              <a:t>Descrizione “carta e matita”</a:t>
            </a:r>
          </a:p>
          <a:p>
            <a:r>
              <a:rPr lang="it-IT" dirty="0"/>
              <a:t>Diario</a:t>
            </a:r>
          </a:p>
          <a:p>
            <a:r>
              <a:rPr lang="it-IT" dirty="0"/>
              <a:t>Diario di bordo </a:t>
            </a:r>
          </a:p>
          <a:p>
            <a:r>
              <a:rPr lang="it-IT" dirty="0"/>
              <a:t>Episodi critici</a:t>
            </a:r>
          </a:p>
          <a:p>
            <a:endParaRPr lang="it-IT"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725470"/>
          </a:xfrm>
        </p:spPr>
        <p:txBody>
          <a:bodyPr>
            <a:normAutofit/>
          </a:bodyPr>
          <a:lstStyle/>
          <a:p>
            <a:r>
              <a:rPr lang="it-IT" sz="2000" dirty="0"/>
              <a:t>Descrizione “carta e matita”</a:t>
            </a:r>
            <a:br>
              <a:rPr lang="it-IT" sz="2000" dirty="0"/>
            </a:br>
            <a:endParaRPr lang="it-IT" sz="2000" dirty="0"/>
          </a:p>
        </p:txBody>
      </p:sp>
      <p:sp>
        <p:nvSpPr>
          <p:cNvPr id="3" name="Segnaposto contenuto 2"/>
          <p:cNvSpPr>
            <a:spLocks noGrp="1"/>
          </p:cNvSpPr>
          <p:nvPr>
            <p:ph idx="1"/>
          </p:nvPr>
        </p:nvSpPr>
        <p:spPr>
          <a:xfrm>
            <a:off x="500034" y="857232"/>
            <a:ext cx="4143404" cy="5857916"/>
          </a:xfrm>
        </p:spPr>
        <p:txBody>
          <a:bodyPr>
            <a:normAutofit fontScale="25000" lnSpcReduction="20000"/>
          </a:bodyPr>
          <a:lstStyle/>
          <a:p>
            <a:pPr algn="just"/>
            <a:r>
              <a:rPr lang="it-IT" sz="5600" dirty="0"/>
              <a:t>«Protocolli di descrizione del comportamento in corso». È evidente come l’osservatore abbia in questo caso   una grossa responsabilità rispetto agli esiti delle proprie rilevazioni, le quali saranno più rispondenti agli obiettivi quanto maggiori risultano essere  le abilità osservative del docente </a:t>
            </a:r>
          </a:p>
          <a:p>
            <a:pPr algn="just"/>
            <a:r>
              <a:rPr lang="it-IT" sz="5600" dirty="0"/>
              <a:t>Sarà molto importante, oltre ad aver sempre ben chiari gli obiettivi della propria rilevazione, allenarsi all’uso dello strumento, rivedendo a posteriori il materiale prodotto e magari confrontandolo con quello rilevato da altri osservatori, al fine di cogliere i propri punti di forza e mettere in luce i limiti.  </a:t>
            </a:r>
          </a:p>
          <a:p>
            <a:pPr algn="just"/>
            <a:r>
              <a:rPr lang="it-IT" sz="5600" u="sng" dirty="0"/>
              <a:t>Uno degli errori più frequenti è quello di utilizzare un </a:t>
            </a:r>
            <a:r>
              <a:rPr lang="it-IT" sz="5600" b="1" u="sng" dirty="0"/>
              <a:t>linguaggio valutativo</a:t>
            </a:r>
            <a:r>
              <a:rPr lang="it-IT" sz="5600" dirty="0"/>
              <a:t>, che esprime un giudizio personale circa quanto si è osservato: bisognerebbe sforzarsi di rilevare i dati per come ci appaiono e comunque motivare o esplicitare sempre le proprie considerazioni personali, basandole su elementi di realtà, di evidenza. Anche l’uso di aggettivi generici, quali ad es. “nervoso”, “contento”, “arrabbiato”, se non supportato da adeguate spiegazioni e contestualizzazioni, rischia di fornire un quadro della situazione poco realistico.</a:t>
            </a:r>
          </a:p>
          <a:p>
            <a:pPr algn="just"/>
            <a:r>
              <a:rPr lang="it-IT" sz="5600" dirty="0"/>
              <a:t>Un altro aspetto da non trascurare è l’esplicitazione del </a:t>
            </a:r>
            <a:r>
              <a:rPr lang="it-IT" sz="5600" b="1" dirty="0"/>
              <a:t>contesto </a:t>
            </a:r>
            <a:r>
              <a:rPr lang="it-IT" sz="5600" dirty="0"/>
              <a:t>in cui ha luogo l’evento osservato, dove per contesto non si intende solo la dimensione </a:t>
            </a:r>
            <a:r>
              <a:rPr lang="it-IT" sz="5600" b="1" dirty="0"/>
              <a:t>spaziale</a:t>
            </a:r>
            <a:r>
              <a:rPr lang="it-IT" sz="5600" dirty="0"/>
              <a:t> ma anche quella </a:t>
            </a:r>
            <a:r>
              <a:rPr lang="it-IT" sz="5600" b="1" dirty="0"/>
              <a:t>temporale </a:t>
            </a:r>
            <a:r>
              <a:rPr lang="it-IT" sz="5600" dirty="0"/>
              <a:t>e l’insieme delle circostanze, con antecedenti e conseguenti</a:t>
            </a:r>
          </a:p>
          <a:p>
            <a:endParaRPr lang="it-IT" sz="2400" dirty="0"/>
          </a:p>
          <a:p>
            <a:endParaRPr lang="it-IT" dirty="0"/>
          </a:p>
        </p:txBody>
      </p:sp>
      <p:pic>
        <p:nvPicPr>
          <p:cNvPr id="20484" name="Picture 4" descr="http://www-5.neighborhoodlink.com/article/thumbnail/15721/notes.jpg?1407390160">
            <a:hlinkClick r:id="rId2"/>
          </p:cNvPr>
          <p:cNvPicPr>
            <a:picLocks noChangeAspect="1" noChangeArrowheads="1"/>
          </p:cNvPicPr>
          <p:nvPr/>
        </p:nvPicPr>
        <p:blipFill>
          <a:blip r:embed="rId3"/>
          <a:srcRect/>
          <a:stretch>
            <a:fillRect/>
          </a:stretch>
        </p:blipFill>
        <p:spPr bwMode="auto">
          <a:xfrm>
            <a:off x="4929190" y="2143116"/>
            <a:ext cx="4057650" cy="2686051"/>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511156"/>
          </a:xfrm>
        </p:spPr>
        <p:txBody>
          <a:bodyPr>
            <a:normAutofit fontScale="90000"/>
          </a:bodyPr>
          <a:lstStyle/>
          <a:p>
            <a:r>
              <a:rPr lang="it-IT" dirty="0"/>
              <a:t>Laboratorio </a:t>
            </a:r>
          </a:p>
        </p:txBody>
      </p:sp>
      <p:sp>
        <p:nvSpPr>
          <p:cNvPr id="3" name="Segnaposto contenuto 2"/>
          <p:cNvSpPr>
            <a:spLocks noGrp="1"/>
          </p:cNvSpPr>
          <p:nvPr>
            <p:ph idx="1"/>
          </p:nvPr>
        </p:nvSpPr>
        <p:spPr>
          <a:xfrm>
            <a:off x="457200" y="1142984"/>
            <a:ext cx="8229600" cy="4983179"/>
          </a:xfrm>
        </p:spPr>
        <p:txBody>
          <a:bodyPr>
            <a:normAutofit fontScale="92500" lnSpcReduction="10000"/>
          </a:bodyPr>
          <a:lstStyle/>
          <a:p>
            <a:pPr>
              <a:buNone/>
            </a:pPr>
            <a:r>
              <a:rPr lang="it-IT" dirty="0"/>
              <a:t>Analisi del presente diario di osservazione</a:t>
            </a:r>
          </a:p>
          <a:p>
            <a:pPr>
              <a:buNone/>
            </a:pPr>
            <a:r>
              <a:rPr lang="it-IT" sz="2800" i="1" dirty="0"/>
              <a:t>Davide parla poco, è difficile entrare in relazione con lui.</a:t>
            </a:r>
          </a:p>
          <a:p>
            <a:pPr>
              <a:buNone/>
            </a:pPr>
            <a:r>
              <a:rPr lang="it-IT" sz="2800" i="1" dirty="0"/>
              <a:t> C’è un bel muro! Lui privilegia canali non verbali. </a:t>
            </a:r>
          </a:p>
          <a:p>
            <a:pPr>
              <a:buNone/>
            </a:pPr>
            <a:r>
              <a:rPr lang="it-IT" sz="2800" i="1" dirty="0"/>
              <a:t>Comprendiamo attraverso i comportamenti. C’è un </a:t>
            </a:r>
          </a:p>
          <a:p>
            <a:pPr>
              <a:buNone/>
            </a:pPr>
            <a:r>
              <a:rPr lang="it-IT" sz="2800" i="1" dirty="0"/>
              <a:t>dialogo complicato con Davide.  È un piantagrane , </a:t>
            </a:r>
          </a:p>
          <a:p>
            <a:pPr>
              <a:buNone/>
            </a:pPr>
            <a:r>
              <a:rPr lang="it-IT" sz="2800" i="1" dirty="0"/>
              <a:t>soprattutto quando ci sono tutti i compagni in classe.</a:t>
            </a:r>
          </a:p>
          <a:p>
            <a:r>
              <a:rPr lang="it-IT" sz="2800" dirty="0"/>
              <a:t>Quale stile stanno percorrendo gli insegnanti? ( stile osservativo o giudiziale?)</a:t>
            </a:r>
          </a:p>
          <a:p>
            <a:r>
              <a:rPr lang="it-IT" sz="2800" dirty="0"/>
              <a:t>Da quali elementi si deduce? </a:t>
            </a:r>
          </a:p>
          <a:p>
            <a:r>
              <a:rPr lang="it-IT" sz="2800" dirty="0"/>
              <a:t>La valutazione è monodirezionale o  relazionale? </a:t>
            </a:r>
          </a:p>
          <a:p>
            <a:r>
              <a:rPr lang="it-IT" sz="2800" dirty="0"/>
              <a:t>Come puoi rendere oggettiva l’osservazione? </a:t>
            </a:r>
          </a:p>
          <a:p>
            <a:pPr>
              <a:buNone/>
            </a:pPr>
            <a:endParaRPr lang="it-IT" sz="2800" dirty="0"/>
          </a:p>
        </p:txBody>
      </p:sp>
      <p:sp>
        <p:nvSpPr>
          <p:cNvPr id="4" name="CasellaDiTesto 3"/>
          <p:cNvSpPr txBox="1"/>
          <p:nvPr/>
        </p:nvSpPr>
        <p:spPr>
          <a:xfrm>
            <a:off x="571472" y="785794"/>
            <a:ext cx="3286148" cy="369332"/>
          </a:xfrm>
          <a:prstGeom prst="rect">
            <a:avLst/>
          </a:prstGeom>
          <a:noFill/>
        </p:spPr>
        <p:txBody>
          <a:bodyPr wrap="square" rtlCol="0">
            <a:spAutoFit/>
          </a:bodyPr>
          <a:lstStyle/>
          <a:p>
            <a:r>
              <a:rPr lang="it-IT" dirty="0"/>
              <a:t>Situazione di caso n. 1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500042"/>
            <a:ext cx="8229600" cy="5626121"/>
          </a:xfrm>
        </p:spPr>
        <p:txBody>
          <a:bodyPr>
            <a:normAutofit fontScale="77500" lnSpcReduction="20000"/>
          </a:bodyPr>
          <a:lstStyle/>
          <a:p>
            <a:pPr>
              <a:buNone/>
            </a:pPr>
            <a:r>
              <a:rPr lang="it-IT" i="1" dirty="0"/>
              <a:t>Davide parla poco, è difficile entrare in relazione con lui. </a:t>
            </a:r>
            <a:r>
              <a:rPr lang="it-IT" i="1" dirty="0">
                <a:solidFill>
                  <a:srgbClr val="FF0000"/>
                </a:solidFill>
              </a:rPr>
              <a:t>Chiesto in classe a Davide alle ore 10 di raccontare ciò che era accaduto all’inizio della mattinata ha risposto dicendo: “ Cose non importanti”</a:t>
            </a:r>
          </a:p>
          <a:p>
            <a:pPr>
              <a:buNone/>
            </a:pPr>
            <a:r>
              <a:rPr lang="it-IT" i="1" dirty="0"/>
              <a:t> C’è un bel muro! Lui privilegia canali non verbali. Lo</a:t>
            </a:r>
          </a:p>
          <a:p>
            <a:pPr>
              <a:buNone/>
            </a:pPr>
            <a:r>
              <a:rPr lang="it-IT" i="1" dirty="0"/>
              <a:t>comprendiamo attraverso i comportamenti. </a:t>
            </a:r>
            <a:r>
              <a:rPr lang="it-IT" i="1" dirty="0">
                <a:solidFill>
                  <a:srgbClr val="FF0000"/>
                </a:solidFill>
              </a:rPr>
              <a:t>Alle 10, 15 della stessa mattinata  Davide si è alzato dal banco e ha portato in cattedra un disegno svolto che rappresentava le sequenze di un racconto ascoltato l’ora precedente.</a:t>
            </a:r>
            <a:endParaRPr lang="it-IT" i="1" dirty="0"/>
          </a:p>
          <a:p>
            <a:pPr>
              <a:buNone/>
            </a:pPr>
            <a:r>
              <a:rPr lang="it-IT" i="1" dirty="0"/>
              <a:t>C’è un dialogo complicato con Davide. </a:t>
            </a:r>
            <a:r>
              <a:rPr lang="it-IT" i="1" dirty="0">
                <a:solidFill>
                  <a:srgbClr val="FF0000"/>
                </a:solidFill>
              </a:rPr>
              <a:t>Alla richiesta di illustrare il disegno, non ha risposto.</a:t>
            </a:r>
          </a:p>
          <a:p>
            <a:pPr>
              <a:buNone/>
            </a:pPr>
            <a:r>
              <a:rPr lang="it-IT" i="1" dirty="0"/>
              <a:t>  È un piantagrane, soprattutto quando ci sono tutti i compagni in classe. </a:t>
            </a:r>
          </a:p>
          <a:p>
            <a:pPr>
              <a:buNone/>
            </a:pPr>
            <a:r>
              <a:rPr lang="it-IT" i="1" dirty="0">
                <a:solidFill>
                  <a:srgbClr val="FF0000"/>
                </a:solidFill>
              </a:rPr>
              <a:t>Alle ore 13 della stessa mattinata Davide  ha detto che i compiti assegnati per casa erano troppi.</a:t>
            </a:r>
          </a:p>
          <a:p>
            <a:endParaRPr lang="it-IT"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357166"/>
            <a:ext cx="8229600" cy="5768997"/>
          </a:xfrm>
        </p:spPr>
        <p:txBody>
          <a:bodyPr>
            <a:normAutofit fontScale="85000" lnSpcReduction="20000"/>
          </a:bodyPr>
          <a:lstStyle/>
          <a:p>
            <a:pPr>
              <a:buNone/>
            </a:pPr>
            <a:r>
              <a:rPr lang="it-IT" i="1" dirty="0"/>
              <a:t>Va valutato se gli stimoli che diamo noi sono</a:t>
            </a:r>
          </a:p>
          <a:p>
            <a:pPr>
              <a:buNone/>
            </a:pPr>
            <a:r>
              <a:rPr lang="it-IT" i="1" dirty="0"/>
              <a:t>rispondenti alle istanze formative di Davide. Davide preferisce disegnare e noi potremmo favorire questa forma di comunicazione per farlo sentire accolto. Una volta riconosciuto il messaggio iconico come efficace ,potremmo invitarlo a spiegare qualche particolare del disegno in relazioni a colori e  forme.  Circa la richiesta di diminuire l’onere dei compiti  potremmo ascoltarne le ragioni e concordare  sulla base di </a:t>
            </a:r>
            <a:r>
              <a:rPr lang="it-IT" i="1"/>
              <a:t>richieste argomentate un </a:t>
            </a:r>
            <a:r>
              <a:rPr lang="it-IT" i="1" dirty="0"/>
              <a:t>carico condiviso di compiti. </a:t>
            </a:r>
          </a:p>
          <a:p>
            <a:endParaRPr lang="it-IT" dirty="0"/>
          </a:p>
          <a:p>
            <a:endParaRPr lang="it-IT" dirty="0"/>
          </a:p>
          <a:p>
            <a:r>
              <a:rPr lang="it-IT" dirty="0"/>
              <a:t>Quale passaggio si è attuato nell’evoluzione della discussione del Consiglio di classe e nella valutazione di Davide?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Diario </a:t>
            </a:r>
          </a:p>
        </p:txBody>
      </p:sp>
      <p:sp>
        <p:nvSpPr>
          <p:cNvPr id="3" name="Segnaposto contenuto 2"/>
          <p:cNvSpPr>
            <a:spLocks noGrp="1"/>
          </p:cNvSpPr>
          <p:nvPr>
            <p:ph idx="1"/>
          </p:nvPr>
        </p:nvSpPr>
        <p:spPr>
          <a:xfrm>
            <a:off x="457200" y="1071546"/>
            <a:ext cx="4686304" cy="5572164"/>
          </a:xfrm>
        </p:spPr>
        <p:txBody>
          <a:bodyPr>
            <a:normAutofit fontScale="32500" lnSpcReduction="20000"/>
          </a:bodyPr>
          <a:lstStyle/>
          <a:p>
            <a:r>
              <a:rPr lang="it-IT" sz="4300" dirty="0"/>
              <a:t>«Il diario è una tecnica di osservazione narrativa e retrospettiva che consiste nel descrivere nel linguaggio abitualmente usato le proprie attività o quelle degli altri. Appare chiaro come l’oggetto della rilevazione non sia determinato a priori ma sia scandito da una sequenza temporale.</a:t>
            </a:r>
          </a:p>
          <a:p>
            <a:r>
              <a:rPr lang="it-IT" sz="4300" dirty="0"/>
              <a:t>Le annotazioni sotto forma di diario sono indicate in particolar modo per la raccolta di materiale da utilizzarsi per una riflessione a posteriori, e costituiscono uno strumento molto più affidabile e preciso rispetto alle informazioni lasciate alla memoria e al ricordo, suscettibili di modificazioni e perdita di specificità.</a:t>
            </a:r>
          </a:p>
          <a:p>
            <a:r>
              <a:rPr lang="it-IT" sz="4300" dirty="0"/>
              <a:t>Se effettuate in maniera metodologicamente corretta, le rilevazioni tramite diario sono uno strumento molto efficace ed efficiente al fine di garantire una continuità educativa: attraverso di esse l’educatore/insegnante può seguire le linee di sviluppo del soggetto e contemporaneamente del proprio lavoro, disponendo di materiale documentario che riporta gli elementi basilari e significativi della quotidianità. </a:t>
            </a:r>
          </a:p>
          <a:p>
            <a:r>
              <a:rPr lang="it-IT" sz="4300" dirty="0"/>
              <a:t>La compilazione di un diario può essere </a:t>
            </a:r>
            <a:r>
              <a:rPr lang="it-IT" sz="4300" b="1" dirty="0"/>
              <a:t>quotidiana, settimanale o sintetizzata in resoconti mensili</a:t>
            </a:r>
            <a:r>
              <a:rPr lang="it-IT" sz="4300" dirty="0"/>
              <a:t>, comunque sempre secondo un piano longitudinale (molto importante è l’ordine cronologico): le annotazioni permettono di </a:t>
            </a:r>
            <a:r>
              <a:rPr lang="it-IT" sz="4300" u="sng" dirty="0"/>
              <a:t>evidenziare le peculiarità del lavoro educativo e dell’evoluzione dinamica del soggetto</a:t>
            </a:r>
            <a:r>
              <a:rPr lang="it-IT" sz="4300" dirty="0"/>
              <a:t>, sia in positivo che in negativo, facendo sì che l’operatore possa attuare una riflessione sul lavoro svolto che ponga in luce i risultati raggiunti e le eventuali carenze.</a:t>
            </a:r>
          </a:p>
          <a:p>
            <a:r>
              <a:rPr lang="it-IT" dirty="0"/>
              <a:t> </a:t>
            </a:r>
          </a:p>
          <a:p>
            <a:endParaRPr lang="it-IT" dirty="0"/>
          </a:p>
        </p:txBody>
      </p:sp>
      <p:pic>
        <p:nvPicPr>
          <p:cNvPr id="24578" name="Picture 2" descr="http://3.bp.blogspot.com/-0cgqRBwKM3A/VMWS0UyyRwI/AAAAAAAADQA/3ZHOa4pquhY/s1600/titulo%2Breajustada.gif">
            <a:hlinkClick r:id="rId2"/>
          </p:cNvPr>
          <p:cNvPicPr>
            <a:picLocks noChangeAspect="1" noChangeArrowheads="1"/>
          </p:cNvPicPr>
          <p:nvPr/>
        </p:nvPicPr>
        <p:blipFill>
          <a:blip r:embed="rId3"/>
          <a:srcRect/>
          <a:stretch>
            <a:fillRect/>
          </a:stretch>
        </p:blipFill>
        <p:spPr bwMode="auto">
          <a:xfrm>
            <a:off x="5072066" y="1214422"/>
            <a:ext cx="3906909" cy="2286016"/>
          </a:xfrm>
          <a:prstGeom prst="rect">
            <a:avLst/>
          </a:prstGeom>
          <a:noFill/>
        </p:spPr>
      </p:pic>
      <p:pic>
        <p:nvPicPr>
          <p:cNvPr id="24580" name="Picture 4" descr="https://practicadocente1.files.wordpress.com/2013/07/sin-tc3adtulo1.png">
            <a:hlinkClick r:id="rId4"/>
          </p:cNvPr>
          <p:cNvPicPr>
            <a:picLocks noChangeAspect="1" noChangeArrowheads="1"/>
          </p:cNvPicPr>
          <p:nvPr/>
        </p:nvPicPr>
        <p:blipFill>
          <a:blip r:embed="rId5"/>
          <a:srcRect/>
          <a:stretch>
            <a:fillRect/>
          </a:stretch>
        </p:blipFill>
        <p:spPr bwMode="auto">
          <a:xfrm>
            <a:off x="6143636" y="3643314"/>
            <a:ext cx="2686050" cy="2581276"/>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714480" y="357166"/>
            <a:ext cx="6000792" cy="785834"/>
          </a:xfrm>
        </p:spPr>
        <p:txBody>
          <a:bodyPr>
            <a:normAutofit fontScale="90000"/>
          </a:bodyPr>
          <a:lstStyle/>
          <a:p>
            <a:br>
              <a:rPr lang="it-IT" b="1" dirty="0"/>
            </a:br>
            <a:r>
              <a:rPr lang="it-IT" sz="2200" b="1" dirty="0"/>
              <a:t>Il giornale (o diario) di bordo</a:t>
            </a:r>
            <a:br>
              <a:rPr lang="it-IT" b="1" dirty="0"/>
            </a:br>
            <a:br>
              <a:rPr lang="it-IT" sz="2200" b="1" dirty="0"/>
            </a:br>
            <a:endParaRPr lang="it-IT" sz="2200" dirty="0"/>
          </a:p>
        </p:txBody>
      </p:sp>
      <p:sp>
        <p:nvSpPr>
          <p:cNvPr id="3" name="Segnaposto contenuto 2"/>
          <p:cNvSpPr>
            <a:spLocks noGrp="1"/>
          </p:cNvSpPr>
          <p:nvPr>
            <p:ph idx="1"/>
          </p:nvPr>
        </p:nvSpPr>
        <p:spPr>
          <a:xfrm>
            <a:off x="457200" y="1600200"/>
            <a:ext cx="4114800" cy="4525963"/>
          </a:xfrm>
        </p:spPr>
        <p:txBody>
          <a:bodyPr>
            <a:normAutofit fontScale="77500" lnSpcReduction="20000"/>
          </a:bodyPr>
          <a:lstStyle/>
          <a:p>
            <a:r>
              <a:rPr lang="it-IT" dirty="0"/>
              <a:t>La tecnica del giornale di bordo è più ricca e completa di quella del diario in quanto non si limita all’annotazione degli avvenimenti quotidiani per come essi accadono, ma si arricchisce di una descrizione puntuale delle mosse didattiche in relazione agli obiettivi, ai tempi, ai metodi, alle forme di raggruppamento e agli strumenti utilizzati </a:t>
            </a:r>
          </a:p>
        </p:txBody>
      </p:sp>
      <p:graphicFrame>
        <p:nvGraphicFramePr>
          <p:cNvPr id="4" name="Tabella 3"/>
          <p:cNvGraphicFramePr>
            <a:graphicFrameLocks noGrp="1"/>
          </p:cNvGraphicFramePr>
          <p:nvPr/>
        </p:nvGraphicFramePr>
        <p:xfrm>
          <a:off x="4643438" y="2000240"/>
          <a:ext cx="4143404" cy="2011680"/>
        </p:xfrm>
        <a:graphic>
          <a:graphicData uri="http://schemas.openxmlformats.org/drawingml/2006/table">
            <a:tbl>
              <a:tblPr/>
              <a:tblGrid>
                <a:gridCol w="2027623">
                  <a:extLst>
                    <a:ext uri="{9D8B030D-6E8A-4147-A177-3AD203B41FA5}">
                      <a16:colId xmlns:a16="http://schemas.microsoft.com/office/drawing/2014/main" val="20000"/>
                    </a:ext>
                  </a:extLst>
                </a:gridCol>
                <a:gridCol w="2115781">
                  <a:extLst>
                    <a:ext uri="{9D8B030D-6E8A-4147-A177-3AD203B41FA5}">
                      <a16:colId xmlns:a16="http://schemas.microsoft.com/office/drawing/2014/main" val="20001"/>
                    </a:ext>
                  </a:extLst>
                </a:gridCol>
              </a:tblGrid>
              <a:tr h="0">
                <a:tc>
                  <a:txBody>
                    <a:bodyPr/>
                    <a:lstStyle/>
                    <a:p>
                      <a:pPr>
                        <a:spcAft>
                          <a:spcPts val="0"/>
                        </a:spcAft>
                      </a:pPr>
                      <a:r>
                        <a:rPr lang="it-IT" sz="1200" dirty="0">
                          <a:latin typeface="Times New Roman"/>
                          <a:ea typeface="Times New Roman"/>
                        </a:rPr>
                        <a:t>Cosa fa l'insegnante</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spcAft>
                          <a:spcPts val="0"/>
                        </a:spcAft>
                      </a:pPr>
                      <a:r>
                        <a:rPr lang="it-IT" sz="1200" dirty="0">
                          <a:latin typeface="Times New Roman"/>
                          <a:ea typeface="Times New Roman"/>
                        </a:rPr>
                        <a:t>Cosa fa l'alunno</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0">
                <a:tc>
                  <a:txBody>
                    <a:bodyPr/>
                    <a:lstStyle/>
                    <a:p>
                      <a:pPr>
                        <a:spcAft>
                          <a:spcPts val="0"/>
                        </a:spcAft>
                      </a:pPr>
                      <a:endParaRPr lang="it-IT" sz="12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spcAft>
                          <a:spcPts val="0"/>
                        </a:spcAft>
                      </a:pPr>
                      <a:endParaRPr lang="it-IT" sz="1200" dirty="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0">
                <a:tc>
                  <a:txBody>
                    <a:bodyPr/>
                    <a:lstStyle/>
                    <a:p>
                      <a:pPr>
                        <a:spcAft>
                          <a:spcPts val="0"/>
                        </a:spcAft>
                      </a:pPr>
                      <a:endParaRPr lang="it-IT" sz="12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spcAft>
                          <a:spcPts val="0"/>
                        </a:spcAft>
                      </a:pPr>
                      <a:endParaRPr lang="it-IT" sz="1200" dirty="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0">
                <a:tc>
                  <a:txBody>
                    <a:bodyPr/>
                    <a:lstStyle/>
                    <a:p>
                      <a:pPr>
                        <a:spcAft>
                          <a:spcPts val="0"/>
                        </a:spcAft>
                      </a:pPr>
                      <a:endParaRPr lang="it-IT" sz="1200" dirty="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spcAft>
                          <a:spcPts val="0"/>
                        </a:spcAft>
                      </a:pPr>
                      <a:endParaRPr lang="it-IT" sz="1200" dirty="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0">
                <a:tc>
                  <a:txBody>
                    <a:bodyPr/>
                    <a:lstStyle/>
                    <a:p>
                      <a:pPr>
                        <a:spcAft>
                          <a:spcPts val="0"/>
                        </a:spcAft>
                      </a:pPr>
                      <a:endParaRPr lang="it-IT" sz="12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spcAft>
                          <a:spcPts val="0"/>
                        </a:spcAft>
                      </a:pPr>
                      <a:endParaRPr lang="it-IT" sz="1200" dirty="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0">
                <a:tc>
                  <a:txBody>
                    <a:bodyPr/>
                    <a:lstStyle/>
                    <a:p>
                      <a:pPr>
                        <a:spcAft>
                          <a:spcPts val="0"/>
                        </a:spcAft>
                      </a:pPr>
                      <a:endParaRPr lang="it-IT" sz="12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spcAft>
                          <a:spcPts val="0"/>
                        </a:spcAft>
                      </a:pPr>
                      <a:endParaRPr lang="it-IT" sz="1200" dirty="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0">
                <a:tc>
                  <a:txBody>
                    <a:bodyPr/>
                    <a:lstStyle/>
                    <a:p>
                      <a:pPr>
                        <a:spcAft>
                          <a:spcPts val="0"/>
                        </a:spcAft>
                      </a:pPr>
                      <a:endParaRPr lang="it-IT" sz="12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spcAft>
                          <a:spcPts val="0"/>
                        </a:spcAft>
                      </a:pPr>
                      <a:endParaRPr lang="it-IT" sz="1200" dirty="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r h="0">
                <a:tc>
                  <a:txBody>
                    <a:bodyPr/>
                    <a:lstStyle/>
                    <a:p>
                      <a:pPr>
                        <a:spcAft>
                          <a:spcPts val="0"/>
                        </a:spcAft>
                      </a:pPr>
                      <a:endParaRPr lang="it-IT" sz="12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spcAft>
                          <a:spcPts val="0"/>
                        </a:spcAft>
                      </a:pPr>
                      <a:endParaRPr lang="it-IT" sz="1200" dirty="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7"/>
                  </a:ext>
                </a:extLst>
              </a:tr>
              <a:tr h="0">
                <a:tc>
                  <a:txBody>
                    <a:bodyPr/>
                    <a:lstStyle/>
                    <a:p>
                      <a:pPr>
                        <a:spcAft>
                          <a:spcPts val="0"/>
                        </a:spcAft>
                      </a:pPr>
                      <a:endParaRPr lang="it-IT" sz="12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spcAft>
                          <a:spcPts val="0"/>
                        </a:spcAft>
                      </a:pPr>
                      <a:endParaRPr lang="it-IT" sz="1200" dirty="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8"/>
                  </a:ext>
                </a:extLst>
              </a:tr>
              <a:tr h="0">
                <a:tc>
                  <a:txBody>
                    <a:bodyPr/>
                    <a:lstStyle/>
                    <a:p>
                      <a:pPr>
                        <a:spcAft>
                          <a:spcPts val="0"/>
                        </a:spcAft>
                      </a:pPr>
                      <a:endParaRPr lang="it-IT" sz="12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spcAft>
                          <a:spcPts val="0"/>
                        </a:spcAft>
                      </a:pPr>
                      <a:endParaRPr lang="it-IT" sz="1200" dirty="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9"/>
                  </a:ext>
                </a:extLst>
              </a:tr>
              <a:tr h="0">
                <a:tc>
                  <a:txBody>
                    <a:bodyPr/>
                    <a:lstStyle/>
                    <a:p>
                      <a:pPr>
                        <a:spcAft>
                          <a:spcPts val="0"/>
                        </a:spcAft>
                      </a:pPr>
                      <a:endParaRPr lang="it-IT" sz="120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spcAft>
                          <a:spcPts val="0"/>
                        </a:spcAft>
                      </a:pPr>
                      <a:endParaRPr lang="it-IT" sz="1200" dirty="0">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10"/>
                  </a:ext>
                </a:extLst>
              </a:tr>
            </a:tbl>
          </a:graphicData>
        </a:graphic>
      </p:graphicFrame>
      <p:sp>
        <p:nvSpPr>
          <p:cNvPr id="6" name="Rettangolo 5"/>
          <p:cNvSpPr/>
          <p:nvPr/>
        </p:nvSpPr>
        <p:spPr>
          <a:xfrm>
            <a:off x="4572000" y="1214422"/>
            <a:ext cx="4572000" cy="523220"/>
          </a:xfrm>
          <a:prstGeom prst="rect">
            <a:avLst/>
          </a:prstGeom>
        </p:spPr>
        <p:txBody>
          <a:bodyPr>
            <a:spAutoFit/>
          </a:bodyPr>
          <a:lstStyle/>
          <a:p>
            <a:r>
              <a:rPr lang="it-IT" sz="1400" dirty="0"/>
              <a:t>FASE N. _____  TEMPO _________</a:t>
            </a:r>
          </a:p>
          <a:p>
            <a:r>
              <a:rPr lang="it-IT" sz="1400" dirty="0"/>
              <a:t>OBIETTIVO _______________________</a:t>
            </a:r>
          </a:p>
        </p:txBody>
      </p:sp>
      <p:sp>
        <p:nvSpPr>
          <p:cNvPr id="25602" name="Rectangle 2"/>
          <p:cNvSpPr>
            <a:spLocks noChangeArrowheads="1"/>
          </p:cNvSpPr>
          <p:nvPr/>
        </p:nvSpPr>
        <p:spPr bwMode="auto">
          <a:xfrm>
            <a:off x="4643439" y="4286256"/>
            <a:ext cx="4000528"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it-IT" sz="1200" dirty="0">
                <a:latin typeface="Arial" pitchFamily="34" charset="0"/>
                <a:ea typeface="Times New Roman" pitchFamily="18" charset="0"/>
                <a:cs typeface="Arial" pitchFamily="34" charset="0"/>
              </a:rPr>
              <a:t>Organizzazione /metodi:</a:t>
            </a:r>
            <a:r>
              <a:rPr kumimoji="0" lang="it-IT"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 _______________</a:t>
            </a:r>
            <a:r>
              <a:rPr lang="it-IT" sz="1200" dirty="0">
                <a:latin typeface="Arial" pitchFamily="34" charset="0"/>
                <a:ea typeface="Times New Roman" pitchFamily="18" charset="0"/>
                <a:cs typeface="Arial" pitchFamily="34" charset="0"/>
              </a:rPr>
              <a:t> </a:t>
            </a:r>
            <a:endParaRPr kumimoji="0" lang="it-IT" sz="900" b="0" i="0" u="none" strike="noStrike" cap="none" normalizeH="0" baseline="0" dirty="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lang="it-IT" sz="1200" dirty="0">
                <a:latin typeface="Arial" pitchFamily="34" charset="0"/>
                <a:ea typeface="Times New Roman" pitchFamily="18" charset="0"/>
                <a:cs typeface="Arial" pitchFamily="34" charset="0"/>
              </a:rPr>
              <a:t> Raggruppamenti  </a:t>
            </a:r>
            <a:r>
              <a:rPr kumimoji="0" lang="it-IT"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_____________</a:t>
            </a:r>
            <a:endParaRPr kumimoji="0" lang="it-IT" sz="9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 Media /strumenti  _________</a:t>
            </a:r>
            <a:endParaRPr kumimoji="0" lang="it-IT" sz="9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TotalTime>
  <Words>2955</Words>
  <Application>Microsoft Office PowerPoint</Application>
  <PresentationFormat>Presentazione su schermo (4:3)</PresentationFormat>
  <Paragraphs>336</Paragraphs>
  <Slides>24</Slides>
  <Notes>1</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24</vt:i4>
      </vt:variant>
    </vt:vector>
  </HeadingPairs>
  <TitlesOfParts>
    <vt:vector size="33" baseType="lpstr">
      <vt:lpstr>Arial</vt:lpstr>
      <vt:lpstr>Britannic Bold</vt:lpstr>
      <vt:lpstr>Calibri</vt:lpstr>
      <vt:lpstr>Comic Sans MS</vt:lpstr>
      <vt:lpstr>Symbol</vt:lpstr>
      <vt:lpstr>Times New Roman</vt:lpstr>
      <vt:lpstr>Verdana</vt:lpstr>
      <vt:lpstr>Wingdings</vt:lpstr>
      <vt:lpstr>Tema di Office</vt:lpstr>
      <vt:lpstr>Griglie, schemi, scale diari di osservazioni per la certificazione di competenze  </vt:lpstr>
      <vt:lpstr>                   L’osservazione videoregistrata                  </vt:lpstr>
      <vt:lpstr>Elementi esperienziali </vt:lpstr>
      <vt:lpstr>Descrizione “carta e matita” </vt:lpstr>
      <vt:lpstr>Laboratorio </vt:lpstr>
      <vt:lpstr>Presentazione standard di PowerPoint</vt:lpstr>
      <vt:lpstr>Presentazione standard di PowerPoint</vt:lpstr>
      <vt:lpstr>Diario </vt:lpstr>
      <vt:lpstr> Il giornale (o diario) di bordo  </vt:lpstr>
      <vt:lpstr>Presentazione standard di PowerPoint</vt:lpstr>
      <vt:lpstr>La tecnica degli episodi critici (o anectodal record) </vt:lpstr>
      <vt:lpstr>CULTURA DELLA VALUTAZIONE</vt:lpstr>
      <vt:lpstr>    PROTOCOLLO DI AUTO-OSSERVAZIONE  PER I DOCENTI   </vt:lpstr>
      <vt:lpstr>Presentazione standard di PowerPoint</vt:lpstr>
      <vt:lpstr>La metacognizione in classe </vt:lpstr>
      <vt:lpstr>   QUESTIONARIO PER GUIDARE GLI ALUNNI  NELLA REVISIONE DI GRUPPO      </vt:lpstr>
      <vt:lpstr>Presentazione standard di PowerPoint</vt:lpstr>
      <vt:lpstr>Presentazione standard di PowerPoint</vt:lpstr>
      <vt:lpstr>Presentazione standard di PowerPoint</vt:lpstr>
      <vt:lpstr>Elementi strutturati </vt:lpstr>
      <vt:lpstr>Check list</vt:lpstr>
      <vt:lpstr>PROTOCOLLO DI OSSERVAZIONE Check list su   “L’osservazione sistematica degli alunni” </vt:lpstr>
      <vt:lpstr>Scale di valutazione  ( a supporto della check-list) </vt:lpstr>
      <vt:lpstr>    SCHEDA STRUTTURATA PER OSSERVARE LE MODALITA’ CON CUI I GLI ALLIEVI GESTISCONO LA RELAZIONE CON I COMPAGNI ( a supporto della check-list)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Griglie di osservazioni</dc:title>
  <dc:creator>Utente</dc:creator>
  <cp:lastModifiedBy>Teresa Useri</cp:lastModifiedBy>
  <cp:revision>43</cp:revision>
  <dcterms:created xsi:type="dcterms:W3CDTF">2016-04-11T08:14:59Z</dcterms:created>
  <dcterms:modified xsi:type="dcterms:W3CDTF">2019-04-26T03:35:27Z</dcterms:modified>
</cp:coreProperties>
</file>