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4"/>
  </p:sldMasterIdLst>
  <p:sldIdLst>
    <p:sldId id="260" r:id="rId5"/>
    <p:sldId id="276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i Antono" initials="AA" lastIdx="2" clrIdx="0">
    <p:extLst>
      <p:ext uri="{19B8F6BF-5375-455C-9EA6-DF929625EA0E}">
        <p15:presenceInfo xmlns:p15="http://schemas.microsoft.com/office/powerpoint/2012/main" userId="Anti Antono" providerId="None"/>
      </p:ext>
    </p:extLst>
  </p:cmAuthor>
  <p:cmAuthor id="2" name="Khaldoun Alnaierat" initials="KA" lastIdx="4" clrIdx="1">
    <p:extLst>
      <p:ext uri="{19B8F6BF-5375-455C-9EA6-DF929625EA0E}">
        <p15:presenceInfo xmlns:p15="http://schemas.microsoft.com/office/powerpoint/2012/main" userId="S::khaldoun.alnaierat@bts.tech::26b33d9c-2f0b-4b76-8173-96b92d7b331a" providerId="AD"/>
      </p:ext>
    </p:extLst>
  </p:cmAuthor>
  <p:cmAuthor id="3" name="Anti Antono" initials="AA [2]" lastIdx="8" clrIdx="2">
    <p:extLst>
      <p:ext uri="{19B8F6BF-5375-455C-9EA6-DF929625EA0E}">
        <p15:presenceInfo xmlns:p15="http://schemas.microsoft.com/office/powerpoint/2012/main" userId="S::anti.antono@bts.tech::bdeac848-ad37-44fb-bc85-98728c2d2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472"/>
    <a:srgbClr val="FFC609"/>
    <a:srgbClr val="FF6600"/>
    <a:srgbClr val="FF9933"/>
    <a:srgbClr val="FF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55A97-A155-4A30-A004-367945E2397C}" v="5" dt="2021-02-28T10:09:23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06" autoAdjust="0"/>
  </p:normalViewPr>
  <p:slideViewPr>
    <p:cSldViewPr snapToGrid="0">
      <p:cViewPr varScale="1">
        <p:scale>
          <a:sx n="104" d="100"/>
          <a:sy n="104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ari Antono" userId="51c4b5eb4539d0dc" providerId="LiveId" clId="{D8A55A97-A155-4A30-A004-367945E2397C}"/>
    <pc:docChg chg="undo redo custSel delSld modSld">
      <pc:chgData name="Andari Antono" userId="51c4b5eb4539d0dc" providerId="LiveId" clId="{D8A55A97-A155-4A30-A004-367945E2397C}" dt="2021-02-28T10:10:07.403" v="419" actId="20577"/>
      <pc:docMkLst>
        <pc:docMk/>
      </pc:docMkLst>
      <pc:sldChg chg="del">
        <pc:chgData name="Andari Antono" userId="51c4b5eb4539d0dc" providerId="LiveId" clId="{D8A55A97-A155-4A30-A004-367945E2397C}" dt="2021-02-27T21:11:29.003" v="0" actId="47"/>
        <pc:sldMkLst>
          <pc:docMk/>
          <pc:sldMk cId="3823067484" sldId="258"/>
        </pc:sldMkLst>
      </pc:sldChg>
      <pc:sldChg chg="addSp modSp mod">
        <pc:chgData name="Andari Antono" userId="51c4b5eb4539d0dc" providerId="LiveId" clId="{D8A55A97-A155-4A30-A004-367945E2397C}" dt="2021-02-28T10:10:07.403" v="419" actId="20577"/>
        <pc:sldMkLst>
          <pc:docMk/>
          <pc:sldMk cId="1733677696" sldId="260"/>
        </pc:sldMkLst>
        <pc:spChg chg="mod">
          <ac:chgData name="Andari Antono" userId="51c4b5eb4539d0dc" providerId="LiveId" clId="{D8A55A97-A155-4A30-A004-367945E2397C}" dt="2021-02-27T21:17:37.315" v="285" actId="20577"/>
          <ac:spMkLst>
            <pc:docMk/>
            <pc:sldMk cId="1733677696" sldId="260"/>
            <ac:spMk id="2" creationId="{48FDDF3D-06F6-4958-8A9E-2C6475E3C9E3}"/>
          </ac:spMkLst>
        </pc:spChg>
        <pc:spChg chg="mod">
          <ac:chgData name="Andari Antono" userId="51c4b5eb4539d0dc" providerId="LiveId" clId="{D8A55A97-A155-4A30-A004-367945E2397C}" dt="2021-02-27T21:17:48.973" v="289" actId="20577"/>
          <ac:spMkLst>
            <pc:docMk/>
            <pc:sldMk cId="1733677696" sldId="260"/>
            <ac:spMk id="3" creationId="{13B4C24E-A619-4BDF-A8FD-6CC6B8A6A1A3}"/>
          </ac:spMkLst>
        </pc:spChg>
        <pc:spChg chg="add mod">
          <ac:chgData name="Andari Antono" userId="51c4b5eb4539d0dc" providerId="LiveId" clId="{D8A55A97-A155-4A30-A004-367945E2397C}" dt="2021-02-28T10:10:07.403" v="419" actId="20577"/>
          <ac:spMkLst>
            <pc:docMk/>
            <pc:sldMk cId="1733677696" sldId="260"/>
            <ac:spMk id="11" creationId="{57C12E77-F508-4063-A854-1DD6D3EEB1B7}"/>
          </ac:spMkLst>
        </pc:spChg>
        <pc:picChg chg="mod">
          <ac:chgData name="Andari Antono" userId="51c4b5eb4539d0dc" providerId="LiveId" clId="{D8A55A97-A155-4A30-A004-367945E2397C}" dt="2021-02-28T10:07:39.456" v="323" actId="1076"/>
          <ac:picMkLst>
            <pc:docMk/>
            <pc:sldMk cId="1733677696" sldId="260"/>
            <ac:picMk id="32" creationId="{BF061A35-BDAA-4776-8CB1-8A16744B6223}"/>
          </ac:picMkLst>
        </pc:picChg>
      </pc:sldChg>
      <pc:sldChg chg="del">
        <pc:chgData name="Andari Antono" userId="51c4b5eb4539d0dc" providerId="LiveId" clId="{D8A55A97-A155-4A30-A004-367945E2397C}" dt="2021-02-27T21:11:29.003" v="0" actId="47"/>
        <pc:sldMkLst>
          <pc:docMk/>
          <pc:sldMk cId="1809743371" sldId="261"/>
        </pc:sldMkLst>
      </pc:sldChg>
      <pc:sldChg chg="del">
        <pc:chgData name="Andari Antono" userId="51c4b5eb4539d0dc" providerId="LiveId" clId="{D8A55A97-A155-4A30-A004-367945E2397C}" dt="2021-02-27T21:11:29.003" v="0" actId="47"/>
        <pc:sldMkLst>
          <pc:docMk/>
          <pc:sldMk cId="1089602791" sldId="264"/>
        </pc:sldMkLst>
      </pc:sldChg>
      <pc:sldChg chg="del">
        <pc:chgData name="Andari Antono" userId="51c4b5eb4539d0dc" providerId="LiveId" clId="{D8A55A97-A155-4A30-A004-367945E2397C}" dt="2021-02-27T21:11:29.003" v="0" actId="47"/>
        <pc:sldMkLst>
          <pc:docMk/>
          <pc:sldMk cId="449343531" sldId="269"/>
        </pc:sldMkLst>
      </pc:sldChg>
      <pc:sldChg chg="del">
        <pc:chgData name="Andari Antono" userId="51c4b5eb4539d0dc" providerId="LiveId" clId="{D8A55A97-A155-4A30-A004-367945E2397C}" dt="2021-02-27T21:11:29.003" v="0" actId="47"/>
        <pc:sldMkLst>
          <pc:docMk/>
          <pc:sldMk cId="2227826815" sldId="270"/>
        </pc:sldMkLst>
      </pc:sldChg>
      <pc:sldChg chg="del">
        <pc:chgData name="Andari Antono" userId="51c4b5eb4539d0dc" providerId="LiveId" clId="{D8A55A97-A155-4A30-A004-367945E2397C}" dt="2021-02-27T21:11:29.003" v="0" actId="47"/>
        <pc:sldMkLst>
          <pc:docMk/>
          <pc:sldMk cId="714259955" sldId="271"/>
        </pc:sldMkLst>
      </pc:sldChg>
      <pc:sldChg chg="del">
        <pc:chgData name="Andari Antono" userId="51c4b5eb4539d0dc" providerId="LiveId" clId="{D8A55A97-A155-4A30-A004-367945E2397C}" dt="2021-02-27T21:11:29.003" v="0" actId="47"/>
        <pc:sldMkLst>
          <pc:docMk/>
          <pc:sldMk cId="2053203659" sldId="272"/>
        </pc:sldMkLst>
      </pc:sldChg>
      <pc:sldChg chg="del">
        <pc:chgData name="Andari Antono" userId="51c4b5eb4539d0dc" providerId="LiveId" clId="{D8A55A97-A155-4A30-A004-367945E2397C}" dt="2021-02-27T21:11:29.003" v="0" actId="47"/>
        <pc:sldMkLst>
          <pc:docMk/>
          <pc:sldMk cId="2920986736" sldId="273"/>
        </pc:sldMkLst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2259450251" sldId="274"/>
        </pc:sldMkLst>
      </pc:sldChg>
      <pc:sldChg chg="del">
        <pc:chgData name="Andari Antono" userId="51c4b5eb4539d0dc" providerId="LiveId" clId="{D8A55A97-A155-4A30-A004-367945E2397C}" dt="2021-02-27T21:11:29.003" v="0" actId="47"/>
        <pc:sldMkLst>
          <pc:docMk/>
          <pc:sldMk cId="744335210" sldId="275"/>
        </pc:sldMkLst>
      </pc:sldChg>
      <pc:sldChg chg="delCm modCm">
        <pc:chgData name="Andari Antono" userId="51c4b5eb4539d0dc" providerId="LiveId" clId="{D8A55A97-A155-4A30-A004-367945E2397C}" dt="2021-02-27T21:18:06.049" v="293" actId="1592"/>
        <pc:sldMkLst>
          <pc:docMk/>
          <pc:sldMk cId="857795741" sldId="276"/>
        </pc:sldMkLst>
      </pc:sldChg>
      <pc:sldChg chg="modSp mod delCm">
        <pc:chgData name="Andari Antono" userId="51c4b5eb4539d0dc" providerId="LiveId" clId="{D8A55A97-A155-4A30-A004-367945E2397C}" dt="2021-02-28T10:05:42.265" v="320" actId="1076"/>
        <pc:sldMkLst>
          <pc:docMk/>
          <pc:sldMk cId="3615816546" sldId="281"/>
        </pc:sldMkLst>
        <pc:spChg chg="mod">
          <ac:chgData name="Andari Antono" userId="51c4b5eb4539d0dc" providerId="LiveId" clId="{D8A55A97-A155-4A30-A004-367945E2397C}" dt="2021-02-28T10:05:09.431" v="312" actId="20577"/>
          <ac:spMkLst>
            <pc:docMk/>
            <pc:sldMk cId="3615816546" sldId="281"/>
            <ac:spMk id="53" creationId="{8E114401-CC28-4FF9-A085-50C086DFC2E1}"/>
          </ac:spMkLst>
        </pc:spChg>
        <pc:graphicFrameChg chg="mod modGraphic">
          <ac:chgData name="Andari Antono" userId="51c4b5eb4539d0dc" providerId="LiveId" clId="{D8A55A97-A155-4A30-A004-367945E2397C}" dt="2021-02-28T10:05:42.265" v="320" actId="1076"/>
          <ac:graphicFrameMkLst>
            <pc:docMk/>
            <pc:sldMk cId="3615816546" sldId="281"/>
            <ac:graphicFrameMk id="80" creationId="{C4438B2A-A740-4F5D-A6DE-FE65B878E3DD}"/>
          </ac:graphicFrameMkLst>
        </pc:graphicFrameChg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1773462833" sldId="285"/>
        </pc:sldMkLst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280630532" sldId="286"/>
        </pc:sldMkLst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3610089412" sldId="287"/>
        </pc:sldMkLst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1087050345" sldId="289"/>
        </pc:sldMkLst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3402489572" sldId="290"/>
        </pc:sldMkLst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404250549" sldId="291"/>
        </pc:sldMkLst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4162572817" sldId="292"/>
        </pc:sldMkLst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2488360091" sldId="293"/>
        </pc:sldMkLst>
      </pc:sldChg>
      <pc:sldChg chg="del">
        <pc:chgData name="Andari Antono" userId="51c4b5eb4539d0dc" providerId="LiveId" clId="{D8A55A97-A155-4A30-A004-367945E2397C}" dt="2021-02-27T21:15:45.109" v="208" actId="47"/>
        <pc:sldMkLst>
          <pc:docMk/>
          <pc:sldMk cId="2391571528" sldId="29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24E12-A051-4874-9F61-B0C98A1C3A1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8E67B832-914E-4B13-95B9-12A59B9CBF1D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en-GB" b="1">
              <a:solidFill>
                <a:schemeClr val="accent2">
                  <a:lumMod val="75000"/>
                </a:schemeClr>
              </a:solidFill>
            </a:rPr>
            <a:t>PRODUCT</a:t>
          </a:r>
          <a:r>
            <a:rPr lang="en-GB" b="0">
              <a:solidFill>
                <a:schemeClr val="accent2">
                  <a:lumMod val="75000"/>
                </a:schemeClr>
              </a:solidFill>
            </a:rPr>
            <a:t>:</a:t>
          </a:r>
          <a:r>
            <a:rPr lang="en-GB"/>
            <a:t> Digital tool to diagnose eye disease, that can be used by healthcare workers (not eye doctors) at small community clinics when they conduct eye health screening. </a:t>
          </a:r>
        </a:p>
      </dgm:t>
    </dgm:pt>
    <dgm:pt modelId="{42BD1C2B-7973-4DB2-9E4D-25C495DED919}" type="parTrans" cxnId="{E52D19F8-F906-4C3C-A361-4D743347AD41}">
      <dgm:prSet/>
      <dgm:spPr/>
      <dgm:t>
        <a:bodyPr/>
        <a:lstStyle/>
        <a:p>
          <a:endParaRPr lang="en-GB"/>
        </a:p>
      </dgm:t>
    </dgm:pt>
    <dgm:pt modelId="{1BD5A8CF-3A19-4295-BA6C-9221AE7B5524}" type="sibTrans" cxnId="{E52D19F8-F906-4C3C-A361-4D743347AD41}">
      <dgm:prSet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endParaRPr lang="en-GB"/>
        </a:p>
      </dgm:t>
    </dgm:pt>
    <dgm:pt modelId="{F3DB6F56-0508-4857-BBD2-A721FA0D6EFC}">
      <dgm:prSet phldrT="[Text]" custT="1"/>
      <dgm:spPr>
        <a:ln>
          <a:noFill/>
        </a:ln>
      </dgm:spPr>
      <dgm:t>
        <a:bodyPr/>
        <a:lstStyle/>
        <a:p>
          <a:pPr>
            <a:buNone/>
          </a:pPr>
          <a:r>
            <a:rPr lang="en-GB" sz="1700" b="1" kern="120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DATA</a:t>
          </a:r>
          <a:r>
            <a:rPr lang="en-GB" sz="1700" b="0" kern="120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:</a:t>
          </a:r>
          <a:r>
            <a:rPr lang="en-GB" sz="1700" b="1" kern="120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700" kern="1200"/>
            <a:t>The app collects patient info, eye images and diagnosis result. Data from the app is uploaded to a referral hospital’s database for storage and retrieval.</a:t>
          </a:r>
        </a:p>
      </dgm:t>
    </dgm:pt>
    <dgm:pt modelId="{8D06C66E-06F1-4F70-AF5D-FD141BBE5E92}" type="parTrans" cxnId="{7A24E5D8-13DA-4AC6-A644-CE8795B13C0A}">
      <dgm:prSet/>
      <dgm:spPr/>
      <dgm:t>
        <a:bodyPr/>
        <a:lstStyle/>
        <a:p>
          <a:endParaRPr lang="en-GB"/>
        </a:p>
      </dgm:t>
    </dgm:pt>
    <dgm:pt modelId="{A8DAF6BC-6678-4BCD-B68B-42DBC15D7539}" type="sibTrans" cxnId="{7A24E5D8-13DA-4AC6-A644-CE8795B13C0A}">
      <dgm:prSet/>
      <dgm:spPr/>
      <dgm:t>
        <a:bodyPr/>
        <a:lstStyle/>
        <a:p>
          <a:endParaRPr lang="en-GB"/>
        </a:p>
      </dgm:t>
    </dgm:pt>
    <dgm:pt modelId="{3A9C0DFA-E192-4F81-8086-CF769E57719B}">
      <dgm:prSet phldrT="[Text]" custT="1"/>
      <dgm:spPr>
        <a:ln>
          <a:noFill/>
        </a:ln>
      </dgm:spPr>
      <dgm:t>
        <a:bodyPr/>
        <a:lstStyle/>
        <a:p>
          <a:r>
            <a:rPr lang="en-GB" sz="1700" b="1" kern="1200" dirty="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AUDIENCE</a:t>
          </a:r>
          <a:r>
            <a:rPr lang="en-GB" sz="1700" b="0" kern="1200" dirty="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:</a:t>
          </a:r>
          <a:r>
            <a:rPr lang="en-GB" sz="1700" kern="1200" dirty="0"/>
            <a:t> data from the app will be viewed primarily by the organizers of the screening program i.e. ophthalmologists at the referral hospital / province level. </a:t>
          </a:r>
        </a:p>
      </dgm:t>
    </dgm:pt>
    <dgm:pt modelId="{96EFE5D5-FD27-4E9D-B01A-0CA2F2BC1302}" type="parTrans" cxnId="{6E4F4E19-4419-409D-A164-62DA4035332B}">
      <dgm:prSet/>
      <dgm:spPr/>
      <dgm:t>
        <a:bodyPr/>
        <a:lstStyle/>
        <a:p>
          <a:endParaRPr lang="en-GB"/>
        </a:p>
      </dgm:t>
    </dgm:pt>
    <dgm:pt modelId="{E9623C9F-0992-4524-AF17-FD1773075AD6}" type="sibTrans" cxnId="{6E4F4E19-4419-409D-A164-62DA4035332B}">
      <dgm:prSet/>
      <dgm:spPr/>
      <dgm:t>
        <a:bodyPr/>
        <a:lstStyle/>
        <a:p>
          <a:endParaRPr lang="en-GB"/>
        </a:p>
      </dgm:t>
    </dgm:pt>
    <dgm:pt modelId="{D979C32A-DE4C-4B83-B06E-208041764122}">
      <dgm:prSet phldrT="[Text]"/>
      <dgm:spPr>
        <a:ln>
          <a:noFill/>
        </a:ln>
      </dgm:spPr>
      <dgm:t>
        <a:bodyPr/>
        <a:lstStyle/>
        <a:p>
          <a:r>
            <a:rPr lang="en-GB" b="1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USE CASE</a:t>
          </a:r>
          <a:r>
            <a:rPr lang="en-GB" b="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:</a:t>
          </a:r>
          <a:r>
            <a:rPr lang="en-GB"/>
            <a:t> Ophthalmologists use screening data to </a:t>
          </a:r>
          <a:r>
            <a:rPr lang="en-GB" b="0" u="sng"/>
            <a:t>review case loads in various districts</a:t>
          </a:r>
          <a:r>
            <a:rPr lang="en-GB" b="0"/>
            <a:t> and </a:t>
          </a:r>
          <a:r>
            <a:rPr lang="en-GB" b="0" u="sng"/>
            <a:t>identify patients who need follow-up </a:t>
          </a:r>
          <a:r>
            <a:rPr lang="en-GB" b="0"/>
            <a:t>examination or treatment at the lower-level district hospitals.</a:t>
          </a:r>
        </a:p>
      </dgm:t>
    </dgm:pt>
    <dgm:pt modelId="{55B02C3E-F813-4A4E-A9F7-DEA39FE3B64F}" type="parTrans" cxnId="{3D5D654A-3D2E-4B4C-8FD6-F3B6520C9218}">
      <dgm:prSet/>
      <dgm:spPr/>
      <dgm:t>
        <a:bodyPr/>
        <a:lstStyle/>
        <a:p>
          <a:endParaRPr lang="en-GB"/>
        </a:p>
      </dgm:t>
    </dgm:pt>
    <dgm:pt modelId="{49634E1E-9647-497A-9B4B-0B874A158A56}" type="sibTrans" cxnId="{3D5D654A-3D2E-4B4C-8FD6-F3B6520C9218}">
      <dgm:prSet/>
      <dgm:spPr/>
      <dgm:t>
        <a:bodyPr/>
        <a:lstStyle/>
        <a:p>
          <a:endParaRPr lang="en-GB"/>
        </a:p>
      </dgm:t>
    </dgm:pt>
    <dgm:pt modelId="{8D6ACF81-AE89-410A-BA7C-65C6A8B19849}" type="pres">
      <dgm:prSet presAssocID="{7CB24E12-A051-4874-9F61-B0C98A1C3A1A}" presName="Name0" presStyleCnt="0">
        <dgm:presLayoutVars>
          <dgm:chMax val="7"/>
          <dgm:chPref val="7"/>
          <dgm:dir/>
        </dgm:presLayoutVars>
      </dgm:prSet>
      <dgm:spPr/>
    </dgm:pt>
    <dgm:pt modelId="{61E0191A-B3F1-4288-B606-9932C7C9DBA1}" type="pres">
      <dgm:prSet presAssocID="{7CB24E12-A051-4874-9F61-B0C98A1C3A1A}" presName="Name1" presStyleCnt="0"/>
      <dgm:spPr/>
    </dgm:pt>
    <dgm:pt modelId="{E1069F61-A6B6-4A5D-8D52-02FC606351DC}" type="pres">
      <dgm:prSet presAssocID="{7CB24E12-A051-4874-9F61-B0C98A1C3A1A}" presName="cycle" presStyleCnt="0"/>
      <dgm:spPr/>
    </dgm:pt>
    <dgm:pt modelId="{B0109819-7EB7-4E39-9C19-3BF6A46ECE93}" type="pres">
      <dgm:prSet presAssocID="{7CB24E12-A051-4874-9F61-B0C98A1C3A1A}" presName="srcNode" presStyleLbl="node1" presStyleIdx="0" presStyleCnt="4"/>
      <dgm:spPr/>
    </dgm:pt>
    <dgm:pt modelId="{2305E32C-27E0-4BEE-A42A-80451AD76708}" type="pres">
      <dgm:prSet presAssocID="{7CB24E12-A051-4874-9F61-B0C98A1C3A1A}" presName="conn" presStyleLbl="parChTrans1D2" presStyleIdx="0" presStyleCnt="1"/>
      <dgm:spPr/>
    </dgm:pt>
    <dgm:pt modelId="{AA3CA134-CCF1-4CD1-91B9-0B25A9C894B6}" type="pres">
      <dgm:prSet presAssocID="{7CB24E12-A051-4874-9F61-B0C98A1C3A1A}" presName="extraNode" presStyleLbl="node1" presStyleIdx="0" presStyleCnt="4"/>
      <dgm:spPr/>
    </dgm:pt>
    <dgm:pt modelId="{8F633476-0296-4E2C-B359-E88BC5EA64B1}" type="pres">
      <dgm:prSet presAssocID="{7CB24E12-A051-4874-9F61-B0C98A1C3A1A}" presName="dstNode" presStyleLbl="node1" presStyleIdx="0" presStyleCnt="4"/>
      <dgm:spPr/>
    </dgm:pt>
    <dgm:pt modelId="{FC1F7ABB-1603-4E5E-B53D-B6A36B39696E}" type="pres">
      <dgm:prSet presAssocID="{8E67B832-914E-4B13-95B9-12A59B9CBF1D}" presName="text_1" presStyleLbl="node1" presStyleIdx="0" presStyleCnt="4">
        <dgm:presLayoutVars>
          <dgm:bulletEnabled val="1"/>
        </dgm:presLayoutVars>
      </dgm:prSet>
      <dgm:spPr/>
    </dgm:pt>
    <dgm:pt modelId="{E266218A-87E2-4FC6-AC39-C08AAC51BC83}" type="pres">
      <dgm:prSet presAssocID="{8E67B832-914E-4B13-95B9-12A59B9CBF1D}" presName="accent_1" presStyleCnt="0"/>
      <dgm:spPr/>
    </dgm:pt>
    <dgm:pt modelId="{84B9A703-4D4D-4A6D-A7EF-024348734FD1}" type="pres">
      <dgm:prSet presAssocID="{8E67B832-914E-4B13-95B9-12A59B9CBF1D}" presName="accentRepeatNode" presStyleLbl="solidFgAcc1" presStyleIdx="0" presStyleCnt="4"/>
      <dgm:spPr>
        <a:solidFill>
          <a:schemeClr val="accent2">
            <a:lumMod val="20000"/>
            <a:lumOff val="80000"/>
          </a:schemeClr>
        </a:solidFill>
        <a:ln>
          <a:noFill/>
        </a:ln>
      </dgm:spPr>
    </dgm:pt>
    <dgm:pt modelId="{759AF2E6-D208-4222-B2A8-1C85814BB34E}" type="pres">
      <dgm:prSet presAssocID="{F3DB6F56-0508-4857-BBD2-A721FA0D6EFC}" presName="text_2" presStyleLbl="node1" presStyleIdx="1" presStyleCnt="4">
        <dgm:presLayoutVars>
          <dgm:bulletEnabled val="1"/>
        </dgm:presLayoutVars>
      </dgm:prSet>
      <dgm:spPr/>
    </dgm:pt>
    <dgm:pt modelId="{D02F13F8-A86E-4F5C-BED9-6005D66D40A2}" type="pres">
      <dgm:prSet presAssocID="{F3DB6F56-0508-4857-BBD2-A721FA0D6EFC}" presName="accent_2" presStyleCnt="0"/>
      <dgm:spPr/>
    </dgm:pt>
    <dgm:pt modelId="{CECF9B54-8B66-4451-8F38-D8B300A103BB}" type="pres">
      <dgm:prSet presAssocID="{F3DB6F56-0508-4857-BBD2-A721FA0D6EFC}" presName="accentRepeatNode" presStyleLbl="solidFgAcc1" presStyleIdx="1" presStyleCnt="4"/>
      <dgm:spPr>
        <a:solidFill>
          <a:schemeClr val="accent2">
            <a:lumMod val="20000"/>
            <a:lumOff val="80000"/>
          </a:schemeClr>
        </a:solidFill>
        <a:ln>
          <a:noFill/>
        </a:ln>
      </dgm:spPr>
    </dgm:pt>
    <dgm:pt modelId="{D9BBF478-BD68-4976-9E13-47B1899BD476}" type="pres">
      <dgm:prSet presAssocID="{3A9C0DFA-E192-4F81-8086-CF769E57719B}" presName="text_3" presStyleLbl="node1" presStyleIdx="2" presStyleCnt="4">
        <dgm:presLayoutVars>
          <dgm:bulletEnabled val="1"/>
        </dgm:presLayoutVars>
      </dgm:prSet>
      <dgm:spPr/>
    </dgm:pt>
    <dgm:pt modelId="{63381466-9075-422B-B491-266DFE3A0328}" type="pres">
      <dgm:prSet presAssocID="{3A9C0DFA-E192-4F81-8086-CF769E57719B}" presName="accent_3" presStyleCnt="0"/>
      <dgm:spPr/>
    </dgm:pt>
    <dgm:pt modelId="{2757A8B0-5935-471B-A8D1-274E506D4BD2}" type="pres">
      <dgm:prSet presAssocID="{3A9C0DFA-E192-4F81-8086-CF769E57719B}" presName="accentRepeatNode" presStyleLbl="solidFgAcc1" presStyleIdx="2" presStyleCnt="4"/>
      <dgm:spPr>
        <a:solidFill>
          <a:schemeClr val="accent2">
            <a:lumMod val="20000"/>
            <a:lumOff val="80000"/>
          </a:schemeClr>
        </a:solidFill>
        <a:ln>
          <a:noFill/>
        </a:ln>
      </dgm:spPr>
    </dgm:pt>
    <dgm:pt modelId="{8728857F-F1C8-4D43-B85D-535332F75308}" type="pres">
      <dgm:prSet presAssocID="{D979C32A-DE4C-4B83-B06E-208041764122}" presName="text_4" presStyleLbl="node1" presStyleIdx="3" presStyleCnt="4">
        <dgm:presLayoutVars>
          <dgm:bulletEnabled val="1"/>
        </dgm:presLayoutVars>
      </dgm:prSet>
      <dgm:spPr/>
    </dgm:pt>
    <dgm:pt modelId="{42F217E4-7B68-4E23-8A40-FF7C72192BCF}" type="pres">
      <dgm:prSet presAssocID="{D979C32A-DE4C-4B83-B06E-208041764122}" presName="accent_4" presStyleCnt="0"/>
      <dgm:spPr/>
    </dgm:pt>
    <dgm:pt modelId="{C83F93B3-E7F9-4DDA-802F-C732331853EE}" type="pres">
      <dgm:prSet presAssocID="{D979C32A-DE4C-4B83-B06E-208041764122}" presName="accentRepeatNode" presStyleLbl="solidFgAcc1" presStyleIdx="3" presStyleCnt="4"/>
      <dgm:spPr>
        <a:solidFill>
          <a:schemeClr val="accent2">
            <a:lumMod val="20000"/>
            <a:lumOff val="80000"/>
          </a:schemeClr>
        </a:solidFill>
        <a:ln>
          <a:noFill/>
        </a:ln>
      </dgm:spPr>
    </dgm:pt>
  </dgm:ptLst>
  <dgm:cxnLst>
    <dgm:cxn modelId="{16C1CB00-C7BA-4604-B939-7C318E8ACDA0}" type="presOf" srcId="{1BD5A8CF-3A19-4295-BA6C-9221AE7B5524}" destId="{2305E32C-27E0-4BEE-A42A-80451AD76708}" srcOrd="0" destOrd="0" presId="urn:microsoft.com/office/officeart/2008/layout/VerticalCurvedList"/>
    <dgm:cxn modelId="{6E4F4E19-4419-409D-A164-62DA4035332B}" srcId="{7CB24E12-A051-4874-9F61-B0C98A1C3A1A}" destId="{3A9C0DFA-E192-4F81-8086-CF769E57719B}" srcOrd="2" destOrd="0" parTransId="{96EFE5D5-FD27-4E9D-B01A-0CA2F2BC1302}" sibTransId="{E9623C9F-0992-4524-AF17-FD1773075AD6}"/>
    <dgm:cxn modelId="{3D5D654A-3D2E-4B4C-8FD6-F3B6520C9218}" srcId="{7CB24E12-A051-4874-9F61-B0C98A1C3A1A}" destId="{D979C32A-DE4C-4B83-B06E-208041764122}" srcOrd="3" destOrd="0" parTransId="{55B02C3E-F813-4A4E-A9F7-DEA39FE3B64F}" sibTransId="{49634E1E-9647-497A-9B4B-0B874A158A56}"/>
    <dgm:cxn modelId="{C36A1482-225C-4BE5-B2AE-2B1355CD7202}" type="presOf" srcId="{7CB24E12-A051-4874-9F61-B0C98A1C3A1A}" destId="{8D6ACF81-AE89-410A-BA7C-65C6A8B19849}" srcOrd="0" destOrd="0" presId="urn:microsoft.com/office/officeart/2008/layout/VerticalCurvedList"/>
    <dgm:cxn modelId="{14905D84-43C4-47BF-8593-7693D6BD7A09}" type="presOf" srcId="{F3DB6F56-0508-4857-BBD2-A721FA0D6EFC}" destId="{759AF2E6-D208-4222-B2A8-1C85814BB34E}" srcOrd="0" destOrd="0" presId="urn:microsoft.com/office/officeart/2008/layout/VerticalCurvedList"/>
    <dgm:cxn modelId="{86D2079D-7F2C-4BB5-8589-D22C24314B51}" type="presOf" srcId="{3A9C0DFA-E192-4F81-8086-CF769E57719B}" destId="{D9BBF478-BD68-4976-9E13-47B1899BD476}" srcOrd="0" destOrd="0" presId="urn:microsoft.com/office/officeart/2008/layout/VerticalCurvedList"/>
    <dgm:cxn modelId="{25C046B4-7969-45BA-ACBD-9D1CA5C647BC}" type="presOf" srcId="{D979C32A-DE4C-4B83-B06E-208041764122}" destId="{8728857F-F1C8-4D43-B85D-535332F75308}" srcOrd="0" destOrd="0" presId="urn:microsoft.com/office/officeart/2008/layout/VerticalCurvedList"/>
    <dgm:cxn modelId="{234957D1-5F1F-4470-AA99-A41BB73DEBAE}" type="presOf" srcId="{8E67B832-914E-4B13-95B9-12A59B9CBF1D}" destId="{FC1F7ABB-1603-4E5E-B53D-B6A36B39696E}" srcOrd="0" destOrd="0" presId="urn:microsoft.com/office/officeart/2008/layout/VerticalCurvedList"/>
    <dgm:cxn modelId="{7A24E5D8-13DA-4AC6-A644-CE8795B13C0A}" srcId="{7CB24E12-A051-4874-9F61-B0C98A1C3A1A}" destId="{F3DB6F56-0508-4857-BBD2-A721FA0D6EFC}" srcOrd="1" destOrd="0" parTransId="{8D06C66E-06F1-4F70-AF5D-FD141BBE5E92}" sibTransId="{A8DAF6BC-6678-4BCD-B68B-42DBC15D7539}"/>
    <dgm:cxn modelId="{E52D19F8-F906-4C3C-A361-4D743347AD41}" srcId="{7CB24E12-A051-4874-9F61-B0C98A1C3A1A}" destId="{8E67B832-914E-4B13-95B9-12A59B9CBF1D}" srcOrd="0" destOrd="0" parTransId="{42BD1C2B-7973-4DB2-9E4D-25C495DED919}" sibTransId="{1BD5A8CF-3A19-4295-BA6C-9221AE7B5524}"/>
    <dgm:cxn modelId="{5401EA6B-76C9-4973-8B41-86C18C41C079}" type="presParOf" srcId="{8D6ACF81-AE89-410A-BA7C-65C6A8B19849}" destId="{61E0191A-B3F1-4288-B606-9932C7C9DBA1}" srcOrd="0" destOrd="0" presId="urn:microsoft.com/office/officeart/2008/layout/VerticalCurvedList"/>
    <dgm:cxn modelId="{ECEF653D-D543-4857-8F7C-576AA732D47F}" type="presParOf" srcId="{61E0191A-B3F1-4288-B606-9932C7C9DBA1}" destId="{E1069F61-A6B6-4A5D-8D52-02FC606351DC}" srcOrd="0" destOrd="0" presId="urn:microsoft.com/office/officeart/2008/layout/VerticalCurvedList"/>
    <dgm:cxn modelId="{E9C23F94-D54C-4F96-86F4-7868B8713F78}" type="presParOf" srcId="{E1069F61-A6B6-4A5D-8D52-02FC606351DC}" destId="{B0109819-7EB7-4E39-9C19-3BF6A46ECE93}" srcOrd="0" destOrd="0" presId="urn:microsoft.com/office/officeart/2008/layout/VerticalCurvedList"/>
    <dgm:cxn modelId="{1B3DEE79-35A3-4F89-8846-5BF7C6EF5F6B}" type="presParOf" srcId="{E1069F61-A6B6-4A5D-8D52-02FC606351DC}" destId="{2305E32C-27E0-4BEE-A42A-80451AD76708}" srcOrd="1" destOrd="0" presId="urn:microsoft.com/office/officeart/2008/layout/VerticalCurvedList"/>
    <dgm:cxn modelId="{356E2555-8C02-473D-86CD-3DB6086AEE24}" type="presParOf" srcId="{E1069F61-A6B6-4A5D-8D52-02FC606351DC}" destId="{AA3CA134-CCF1-4CD1-91B9-0B25A9C894B6}" srcOrd="2" destOrd="0" presId="urn:microsoft.com/office/officeart/2008/layout/VerticalCurvedList"/>
    <dgm:cxn modelId="{A62307C3-AD3C-41EF-B508-2CEDB8CDFF32}" type="presParOf" srcId="{E1069F61-A6B6-4A5D-8D52-02FC606351DC}" destId="{8F633476-0296-4E2C-B359-E88BC5EA64B1}" srcOrd="3" destOrd="0" presId="urn:microsoft.com/office/officeart/2008/layout/VerticalCurvedList"/>
    <dgm:cxn modelId="{04822F68-8C9A-4511-9EBD-056FBACC186A}" type="presParOf" srcId="{61E0191A-B3F1-4288-B606-9932C7C9DBA1}" destId="{FC1F7ABB-1603-4E5E-B53D-B6A36B39696E}" srcOrd="1" destOrd="0" presId="urn:microsoft.com/office/officeart/2008/layout/VerticalCurvedList"/>
    <dgm:cxn modelId="{A3DCEC92-0819-4A13-B1C2-1F0CFDFD03C2}" type="presParOf" srcId="{61E0191A-B3F1-4288-B606-9932C7C9DBA1}" destId="{E266218A-87E2-4FC6-AC39-C08AAC51BC83}" srcOrd="2" destOrd="0" presId="urn:microsoft.com/office/officeart/2008/layout/VerticalCurvedList"/>
    <dgm:cxn modelId="{A8B3A8A7-34DB-4F73-A566-06993E973546}" type="presParOf" srcId="{E266218A-87E2-4FC6-AC39-C08AAC51BC83}" destId="{84B9A703-4D4D-4A6D-A7EF-024348734FD1}" srcOrd="0" destOrd="0" presId="urn:microsoft.com/office/officeart/2008/layout/VerticalCurvedList"/>
    <dgm:cxn modelId="{EFE6D814-3F73-4E2E-800B-8CB332829002}" type="presParOf" srcId="{61E0191A-B3F1-4288-B606-9932C7C9DBA1}" destId="{759AF2E6-D208-4222-B2A8-1C85814BB34E}" srcOrd="3" destOrd="0" presId="urn:microsoft.com/office/officeart/2008/layout/VerticalCurvedList"/>
    <dgm:cxn modelId="{58DC9489-1956-4E23-A5D0-D4BD6915C109}" type="presParOf" srcId="{61E0191A-B3F1-4288-B606-9932C7C9DBA1}" destId="{D02F13F8-A86E-4F5C-BED9-6005D66D40A2}" srcOrd="4" destOrd="0" presId="urn:microsoft.com/office/officeart/2008/layout/VerticalCurvedList"/>
    <dgm:cxn modelId="{F9C22AFA-2346-4F05-8320-DA652C2067C4}" type="presParOf" srcId="{D02F13F8-A86E-4F5C-BED9-6005D66D40A2}" destId="{CECF9B54-8B66-4451-8F38-D8B300A103BB}" srcOrd="0" destOrd="0" presId="urn:microsoft.com/office/officeart/2008/layout/VerticalCurvedList"/>
    <dgm:cxn modelId="{E8B81B01-7661-4B29-B896-C9EBE0811910}" type="presParOf" srcId="{61E0191A-B3F1-4288-B606-9932C7C9DBA1}" destId="{D9BBF478-BD68-4976-9E13-47B1899BD476}" srcOrd="5" destOrd="0" presId="urn:microsoft.com/office/officeart/2008/layout/VerticalCurvedList"/>
    <dgm:cxn modelId="{CF2B5C6C-D702-48B2-87B8-D9850E01FCC2}" type="presParOf" srcId="{61E0191A-B3F1-4288-B606-9932C7C9DBA1}" destId="{63381466-9075-422B-B491-266DFE3A0328}" srcOrd="6" destOrd="0" presId="urn:microsoft.com/office/officeart/2008/layout/VerticalCurvedList"/>
    <dgm:cxn modelId="{DE78B009-FD54-4628-8DD6-B75CDD44F848}" type="presParOf" srcId="{63381466-9075-422B-B491-266DFE3A0328}" destId="{2757A8B0-5935-471B-A8D1-274E506D4BD2}" srcOrd="0" destOrd="0" presId="urn:microsoft.com/office/officeart/2008/layout/VerticalCurvedList"/>
    <dgm:cxn modelId="{7DBB0031-4C96-457E-9652-23BCC12D7C28}" type="presParOf" srcId="{61E0191A-B3F1-4288-B606-9932C7C9DBA1}" destId="{8728857F-F1C8-4D43-B85D-535332F75308}" srcOrd="7" destOrd="0" presId="urn:microsoft.com/office/officeart/2008/layout/VerticalCurvedList"/>
    <dgm:cxn modelId="{165799C0-BA90-4D32-8909-AF95116BF456}" type="presParOf" srcId="{61E0191A-B3F1-4288-B606-9932C7C9DBA1}" destId="{42F217E4-7B68-4E23-8A40-FF7C72192BCF}" srcOrd="8" destOrd="0" presId="urn:microsoft.com/office/officeart/2008/layout/VerticalCurvedList"/>
    <dgm:cxn modelId="{7A3E2E34-69AF-4DCF-941E-B5A056A468E8}" type="presParOf" srcId="{42F217E4-7B68-4E23-8A40-FF7C72192BCF}" destId="{C83F93B3-E7F9-4DDA-802F-C732331853EE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84B4D8-91A7-4FE2-AD34-44C38855676F}" type="doc">
      <dgm:prSet loTypeId="urn:microsoft.com/office/officeart/2005/8/layout/chevron2" loCatId="list" qsTypeId="urn:microsoft.com/office/officeart/2005/8/quickstyle/simple1" qsCatId="simple" csTypeId="urn:microsoft.com/office/officeart/2005/8/colors/accent3_3" csCatId="accent3" phldr="1"/>
      <dgm:spPr/>
    </dgm:pt>
    <dgm:pt modelId="{3DDB7516-0707-4BD8-8E65-DED83F79D1D2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A</a:t>
          </a:r>
          <a:endParaRPr lang="en-US"/>
        </a:p>
      </dgm:t>
    </dgm:pt>
    <dgm:pt modelId="{9AB3CB06-9264-471A-BE8E-92D7834E0516}" type="parTrans" cxnId="{33072604-C1DA-417C-808C-89EE29599CB1}">
      <dgm:prSet/>
      <dgm:spPr/>
      <dgm:t>
        <a:bodyPr/>
        <a:lstStyle/>
        <a:p>
          <a:endParaRPr lang="en-GB"/>
        </a:p>
      </dgm:t>
    </dgm:pt>
    <dgm:pt modelId="{35565296-2536-40FD-883F-479CF1AC5BBB}" type="sibTrans" cxnId="{33072604-C1DA-417C-808C-89EE29599CB1}">
      <dgm:prSet/>
      <dgm:spPr/>
      <dgm:t>
        <a:bodyPr/>
        <a:lstStyle/>
        <a:p>
          <a:endParaRPr lang="en-GB"/>
        </a:p>
      </dgm:t>
    </dgm:pt>
    <dgm:pt modelId="{964B1322-06F9-42D2-A3BF-9938D542000E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C</a:t>
          </a:r>
        </a:p>
      </dgm:t>
    </dgm:pt>
    <dgm:pt modelId="{F663EB27-516C-4EF3-B8B3-BDC6ABC9A4AA}" type="parTrans" cxnId="{BAFD86C3-33C2-4EBF-A9D0-9FFBF9A22CEE}">
      <dgm:prSet/>
      <dgm:spPr/>
      <dgm:t>
        <a:bodyPr/>
        <a:lstStyle/>
        <a:p>
          <a:endParaRPr lang="en-GB"/>
        </a:p>
      </dgm:t>
    </dgm:pt>
    <dgm:pt modelId="{66E6F494-8EAD-411C-97FE-CD44B56F730B}" type="sibTrans" cxnId="{BAFD86C3-33C2-4EBF-A9D0-9FFBF9A22CEE}">
      <dgm:prSet/>
      <dgm:spPr/>
      <dgm:t>
        <a:bodyPr/>
        <a:lstStyle/>
        <a:p>
          <a:endParaRPr lang="en-GB"/>
        </a:p>
      </dgm:t>
    </dgm:pt>
    <dgm:pt modelId="{998E67D3-7060-4475-8B3B-C5B93374C030}">
      <dgm:prSet phldr="0" custT="1"/>
      <dgm:spPr>
        <a:ln>
          <a:noFill/>
        </a:ln>
      </dgm:spPr>
      <dgm:t>
        <a:bodyPr/>
        <a:lstStyle/>
        <a:p>
          <a:pPr rtl="0">
            <a:buNone/>
          </a:pPr>
          <a:r>
            <a:rPr lang="en-US" sz="1600" b="1" dirty="0">
              <a:latin typeface="Avenir Next LT Pro"/>
              <a:sym typeface="Wingdings" panose="05000000000000000000" pitchFamily="2" charset="2"/>
            </a:rPr>
            <a:t> </a:t>
          </a:r>
          <a:r>
            <a:rPr lang="en-US" sz="1600" b="1" dirty="0">
              <a:latin typeface="Avenir Next LT Pro"/>
            </a:rPr>
            <a:t>anticipate future healthcare demand</a:t>
          </a:r>
          <a:endParaRPr lang="en-US" sz="1600" dirty="0">
            <a:latin typeface="Avenir Next LT Pro"/>
          </a:endParaRPr>
        </a:p>
      </dgm:t>
    </dgm:pt>
    <dgm:pt modelId="{98C64D83-A7C9-48ED-BA01-4AFB425646CA}" type="parTrans" cxnId="{00C71F23-F162-478F-894C-9DE76A83E158}">
      <dgm:prSet/>
      <dgm:spPr/>
      <dgm:t>
        <a:bodyPr/>
        <a:lstStyle/>
        <a:p>
          <a:endParaRPr lang="en-GB"/>
        </a:p>
      </dgm:t>
    </dgm:pt>
    <dgm:pt modelId="{16F5CA02-CC74-486B-8555-7E5A8141D786}" type="sibTrans" cxnId="{00C71F23-F162-478F-894C-9DE76A83E158}">
      <dgm:prSet/>
      <dgm:spPr/>
      <dgm:t>
        <a:bodyPr/>
        <a:lstStyle/>
        <a:p>
          <a:endParaRPr lang="en-GB"/>
        </a:p>
      </dgm:t>
    </dgm:pt>
    <dgm:pt modelId="{7A8D4C93-AC71-4A22-B1E8-D7C1D3D91B47}">
      <dgm:prSet phldr="0" custT="1"/>
      <dgm:spPr>
        <a:ln>
          <a:noFill/>
        </a:ln>
      </dgm:spPr>
      <dgm:t>
        <a:bodyPr/>
        <a:lstStyle/>
        <a:p>
          <a:pPr rtl="0">
            <a:buNone/>
          </a:pPr>
          <a:r>
            <a:rPr lang="en-US" sz="1600" dirty="0"/>
            <a:t>Illustrate</a:t>
          </a:r>
          <a:r>
            <a:rPr lang="en-US" sz="1600" dirty="0">
              <a:latin typeface="Avenir Next LT Pro"/>
            </a:rPr>
            <a:t> positive</a:t>
          </a:r>
          <a:r>
            <a:rPr lang="en-US" sz="1600" dirty="0"/>
            <a:t> cataract diagnosis</a:t>
          </a:r>
          <a:r>
            <a:rPr lang="en-US" sz="1600" dirty="0">
              <a:latin typeface="Avenir Next LT Pro"/>
            </a:rPr>
            <a:t> </a:t>
          </a:r>
          <a:r>
            <a:rPr lang="en-US" sz="1600" dirty="0"/>
            <a:t>aggregates</a:t>
          </a:r>
          <a:r>
            <a:rPr lang="en-US" sz="1600" dirty="0">
              <a:latin typeface="Avenir Next LT Pro"/>
            </a:rPr>
            <a:t> across</a:t>
          </a:r>
          <a:r>
            <a:rPr lang="en-US" sz="1600" dirty="0"/>
            <a:t> different time frames</a:t>
          </a:r>
        </a:p>
      </dgm:t>
    </dgm:pt>
    <dgm:pt modelId="{3A3E3C49-8604-4F1D-A1AD-797382E94117}" type="parTrans" cxnId="{21491968-66F3-452B-9BFC-AF2C09375411}">
      <dgm:prSet/>
      <dgm:spPr/>
      <dgm:t>
        <a:bodyPr/>
        <a:lstStyle/>
        <a:p>
          <a:endParaRPr lang="en-GB"/>
        </a:p>
      </dgm:t>
    </dgm:pt>
    <dgm:pt modelId="{22F88DBF-9CA8-4E43-9608-2760ED583235}" type="sibTrans" cxnId="{21491968-66F3-452B-9BFC-AF2C09375411}">
      <dgm:prSet/>
      <dgm:spPr/>
      <dgm:t>
        <a:bodyPr/>
        <a:lstStyle/>
        <a:p>
          <a:endParaRPr lang="en-GB"/>
        </a:p>
      </dgm:t>
    </dgm:pt>
    <dgm:pt modelId="{A7FBF183-4295-4E4E-A909-7E9792C7F49D}">
      <dgm:prSet phldr="0"/>
      <dgm:spPr/>
      <dgm:t>
        <a:bodyPr/>
        <a:lstStyle/>
        <a:p>
          <a:r>
            <a:rPr lang="en-US">
              <a:latin typeface="Avenir Next LT Pro"/>
            </a:rPr>
            <a:t>B</a:t>
          </a:r>
        </a:p>
      </dgm:t>
    </dgm:pt>
    <dgm:pt modelId="{DBB184AC-AC9C-43CB-B91B-027999AFE79E}" type="parTrans" cxnId="{81ED30F1-F35F-48B7-B2B8-A7277BF4A37B}">
      <dgm:prSet/>
      <dgm:spPr/>
      <dgm:t>
        <a:bodyPr/>
        <a:lstStyle/>
        <a:p>
          <a:endParaRPr lang="en-GB"/>
        </a:p>
      </dgm:t>
    </dgm:pt>
    <dgm:pt modelId="{CAA24991-96ED-49AF-8E15-C1B5F579DE26}" type="sibTrans" cxnId="{81ED30F1-F35F-48B7-B2B8-A7277BF4A37B}">
      <dgm:prSet/>
      <dgm:spPr/>
      <dgm:t>
        <a:bodyPr/>
        <a:lstStyle/>
        <a:p>
          <a:endParaRPr lang="en-GB"/>
        </a:p>
      </dgm:t>
    </dgm:pt>
    <dgm:pt modelId="{9681FB62-F497-4831-8B3E-93398453230A}">
      <dgm:prSet phldr="0" custT="1"/>
      <dgm:spPr>
        <a:ln>
          <a:noFill/>
        </a:ln>
      </dgm:spPr>
      <dgm:t>
        <a:bodyPr/>
        <a:lstStyle/>
        <a:p>
          <a:pPr>
            <a:buNone/>
          </a:pPr>
          <a:r>
            <a:rPr lang="en-US" sz="1600" dirty="0">
              <a:latin typeface="Avenir Next LT Pro"/>
            </a:rPr>
            <a:t>Identify</a:t>
          </a:r>
          <a:r>
            <a:rPr lang="en-US" sz="1600" dirty="0"/>
            <a:t> geographic areas with high ratio of positive cataract diagnosis</a:t>
          </a:r>
        </a:p>
      </dgm:t>
    </dgm:pt>
    <dgm:pt modelId="{C799DDEE-DAFB-4A14-8453-59EAC19B00C8}" type="parTrans" cxnId="{97C60FD0-1D94-4B7E-BF15-AA83DBB18B54}">
      <dgm:prSet/>
      <dgm:spPr/>
      <dgm:t>
        <a:bodyPr/>
        <a:lstStyle/>
        <a:p>
          <a:endParaRPr lang="en-GB"/>
        </a:p>
      </dgm:t>
    </dgm:pt>
    <dgm:pt modelId="{0107DA2E-9838-4D15-8F94-3E9D318F4A1A}" type="sibTrans" cxnId="{97C60FD0-1D94-4B7E-BF15-AA83DBB18B54}">
      <dgm:prSet/>
      <dgm:spPr/>
      <dgm:t>
        <a:bodyPr/>
        <a:lstStyle/>
        <a:p>
          <a:endParaRPr lang="en-GB"/>
        </a:p>
      </dgm:t>
    </dgm:pt>
    <dgm:pt modelId="{A9165CAF-AC25-4EDD-BAC4-BC04710A3138}">
      <dgm:prSet phldr="0" custT="1"/>
      <dgm:spPr>
        <a:ln>
          <a:noFill/>
        </a:ln>
      </dgm:spPr>
      <dgm:t>
        <a:bodyPr/>
        <a:lstStyle/>
        <a:p>
          <a:pPr rtl="0">
            <a:buNone/>
          </a:pPr>
          <a:r>
            <a:rPr lang="en-US" sz="1600" dirty="0">
              <a:latin typeface="Avenir Next LT Pro"/>
            </a:rPr>
            <a:t>Illustrate positive diagnosis distribution by disease</a:t>
          </a:r>
        </a:p>
      </dgm:t>
    </dgm:pt>
    <dgm:pt modelId="{CC9D0234-93F3-4D38-AD57-8E4CD0D36FCF}" type="parTrans" cxnId="{FC0F6E49-BCB2-457F-BE2A-D50341E36D8C}">
      <dgm:prSet/>
      <dgm:spPr/>
      <dgm:t>
        <a:bodyPr/>
        <a:lstStyle/>
        <a:p>
          <a:endParaRPr lang="en-GB"/>
        </a:p>
      </dgm:t>
    </dgm:pt>
    <dgm:pt modelId="{E8C08DAC-1130-4C8B-98AC-B9C854A7AA44}" type="sibTrans" cxnId="{FC0F6E49-BCB2-457F-BE2A-D50341E36D8C}">
      <dgm:prSet/>
      <dgm:spPr/>
      <dgm:t>
        <a:bodyPr/>
        <a:lstStyle/>
        <a:p>
          <a:endParaRPr lang="en-GB"/>
        </a:p>
      </dgm:t>
    </dgm:pt>
    <dgm:pt modelId="{BD15954B-C7A2-47F6-9DE6-BB0631F90F08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D </a:t>
          </a:r>
        </a:p>
      </dgm:t>
    </dgm:pt>
    <dgm:pt modelId="{3B6CCB10-919E-474B-82E8-BF008453B16C}" type="parTrans" cxnId="{23855CBD-6574-4E21-8B6E-7244492DDA30}">
      <dgm:prSet/>
      <dgm:spPr/>
      <dgm:t>
        <a:bodyPr/>
        <a:lstStyle/>
        <a:p>
          <a:endParaRPr lang="en-GB"/>
        </a:p>
      </dgm:t>
    </dgm:pt>
    <dgm:pt modelId="{969BBE01-3E82-4875-8BB1-A6DF6067F7E0}" type="sibTrans" cxnId="{23855CBD-6574-4E21-8B6E-7244492DDA30}">
      <dgm:prSet/>
      <dgm:spPr/>
      <dgm:t>
        <a:bodyPr/>
        <a:lstStyle/>
        <a:p>
          <a:endParaRPr lang="en-GB"/>
        </a:p>
      </dgm:t>
    </dgm:pt>
    <dgm:pt modelId="{4EAB7ABE-E6C8-449E-BAD6-F1C8BA91554A}">
      <dgm:prSet phldr="0" custT="1"/>
      <dgm:spPr>
        <a:ln>
          <a:noFill/>
        </a:ln>
      </dgm:spPr>
      <dgm:t>
        <a:bodyPr/>
        <a:lstStyle/>
        <a:p>
          <a:pPr rtl="0">
            <a:buNone/>
          </a:pPr>
          <a:r>
            <a:rPr lang="en-US" sz="1600" dirty="0">
              <a:latin typeface="Avenir Next LT Pro"/>
            </a:rPr>
            <a:t>Enable detailed view of disease severity by geographic areas</a:t>
          </a:r>
        </a:p>
      </dgm:t>
    </dgm:pt>
    <dgm:pt modelId="{99DDF274-A7F0-4C92-B08E-A436950831FF}" type="parTrans" cxnId="{23E4FC1C-A2D8-48FB-BC31-33A6FAF7F0D0}">
      <dgm:prSet/>
      <dgm:spPr/>
      <dgm:t>
        <a:bodyPr/>
        <a:lstStyle/>
        <a:p>
          <a:endParaRPr lang="en-GB"/>
        </a:p>
      </dgm:t>
    </dgm:pt>
    <dgm:pt modelId="{D6F9FA11-97F5-4D2D-99E5-4DEC1238DC7C}" type="sibTrans" cxnId="{23E4FC1C-A2D8-48FB-BC31-33A6FAF7F0D0}">
      <dgm:prSet/>
      <dgm:spPr/>
      <dgm:t>
        <a:bodyPr/>
        <a:lstStyle/>
        <a:p>
          <a:endParaRPr lang="en-GB"/>
        </a:p>
      </dgm:t>
    </dgm:pt>
    <dgm:pt modelId="{49093689-B2AB-4366-BA1E-30733730D3B3}">
      <dgm:prSet phldr="0" custT="1"/>
      <dgm:spPr>
        <a:ln>
          <a:noFill/>
        </a:ln>
      </dgm:spPr>
      <dgm:t>
        <a:bodyPr/>
        <a:lstStyle/>
        <a:p>
          <a:pPr rtl="0">
            <a:buNone/>
          </a:pPr>
          <a:r>
            <a:rPr lang="en-US" sz="1600" b="1" dirty="0">
              <a:sym typeface="Wingdings" panose="05000000000000000000" pitchFamily="2" charset="2"/>
            </a:rPr>
            <a:t> q</a:t>
          </a:r>
          <a:r>
            <a:rPr lang="en-US" sz="1600" b="1" dirty="0"/>
            <a:t>uantify eye diseases impact on the local community</a:t>
          </a:r>
          <a:r>
            <a:rPr lang="en-US" sz="1600" b="1" dirty="0">
              <a:latin typeface="Avenir Next LT Pro"/>
            </a:rPr>
            <a:t> </a:t>
          </a:r>
          <a:r>
            <a:rPr lang="en-US" sz="1600" b="1" dirty="0"/>
            <a:t>(vision disability) </a:t>
          </a:r>
          <a:r>
            <a:rPr lang="en-US" sz="1600" b="1" dirty="0">
              <a:latin typeface="Avenir Next LT Pro"/>
            </a:rPr>
            <a:t> </a:t>
          </a:r>
          <a:endParaRPr lang="en-US" sz="1800" b="1" dirty="0">
            <a:latin typeface="Avenir Next LT Pro"/>
          </a:endParaRPr>
        </a:p>
      </dgm:t>
    </dgm:pt>
    <dgm:pt modelId="{9C5A1046-0DA2-4ED3-AE10-2559CB2277E8}" type="parTrans" cxnId="{66B568B4-063D-42E9-B03C-5EF3D20DEC91}">
      <dgm:prSet/>
      <dgm:spPr/>
      <dgm:t>
        <a:bodyPr/>
        <a:lstStyle/>
        <a:p>
          <a:endParaRPr lang="en-GB"/>
        </a:p>
      </dgm:t>
    </dgm:pt>
    <dgm:pt modelId="{37BA588C-75F9-4526-9579-CCAA2C7E572D}" type="sibTrans" cxnId="{66B568B4-063D-42E9-B03C-5EF3D20DEC91}">
      <dgm:prSet/>
      <dgm:spPr/>
      <dgm:t>
        <a:bodyPr/>
        <a:lstStyle/>
        <a:p>
          <a:endParaRPr lang="en-GB"/>
        </a:p>
      </dgm:t>
    </dgm:pt>
    <dgm:pt modelId="{7994A8EB-AF86-4595-80AE-3A296EE25817}">
      <dgm:prSet phldr="0" custT="1"/>
      <dgm:spPr>
        <a:ln>
          <a:noFill/>
        </a:ln>
      </dgm:spPr>
      <dgm:t>
        <a:bodyPr/>
        <a:lstStyle/>
        <a:p>
          <a:pPr>
            <a:buNone/>
          </a:pPr>
          <a:r>
            <a:rPr lang="en-US" sz="1600" dirty="0">
              <a:latin typeface="Avenir Next LT Pro"/>
            </a:rPr>
            <a:t>Generate reports of positive cases for local hospitals / health clinic</a:t>
          </a:r>
          <a:endParaRPr lang="en-US" sz="1600" dirty="0"/>
        </a:p>
      </dgm:t>
    </dgm:pt>
    <dgm:pt modelId="{3C51DC6F-C9CF-4C98-9312-1E38A881F807}" type="parTrans" cxnId="{3C085E88-6510-4516-92DB-581917FBEB82}">
      <dgm:prSet/>
      <dgm:spPr/>
      <dgm:t>
        <a:bodyPr/>
        <a:lstStyle/>
        <a:p>
          <a:endParaRPr lang="en-GB"/>
        </a:p>
      </dgm:t>
    </dgm:pt>
    <dgm:pt modelId="{642B8EB9-C9E0-4ECA-9286-CA1E9F105FB1}" type="sibTrans" cxnId="{3C085E88-6510-4516-92DB-581917FBEB82}">
      <dgm:prSet/>
      <dgm:spPr/>
      <dgm:t>
        <a:bodyPr/>
        <a:lstStyle/>
        <a:p>
          <a:endParaRPr lang="en-GB"/>
        </a:p>
      </dgm:t>
    </dgm:pt>
    <dgm:pt modelId="{55C2A504-7EAE-4B2B-A7D7-E947F5214FEA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E</a:t>
          </a:r>
        </a:p>
      </dgm:t>
    </dgm:pt>
    <dgm:pt modelId="{AD291F5F-0B8D-450F-B650-9C20AC2E5C59}" type="parTrans" cxnId="{33FC3DEF-F7A7-4824-AE5D-F65E0373BE74}">
      <dgm:prSet/>
      <dgm:spPr/>
      <dgm:t>
        <a:bodyPr/>
        <a:lstStyle/>
        <a:p>
          <a:endParaRPr lang="en-GB"/>
        </a:p>
      </dgm:t>
    </dgm:pt>
    <dgm:pt modelId="{4CDD1FDD-0477-4CDC-ABF7-B15BF76DF913}" type="sibTrans" cxnId="{33FC3DEF-F7A7-4824-AE5D-F65E0373BE74}">
      <dgm:prSet/>
      <dgm:spPr/>
      <dgm:t>
        <a:bodyPr/>
        <a:lstStyle/>
        <a:p>
          <a:endParaRPr lang="en-GB"/>
        </a:p>
      </dgm:t>
    </dgm:pt>
    <dgm:pt modelId="{091C4BE1-B9BE-40D8-80C2-16E7B8211F99}">
      <dgm:prSet phldr="0" custT="1"/>
      <dgm:spPr>
        <a:ln>
          <a:noFill/>
        </a:ln>
      </dgm:spPr>
      <dgm:t>
        <a:bodyPr/>
        <a:lstStyle/>
        <a:p>
          <a:pPr>
            <a:buNone/>
          </a:pPr>
          <a:r>
            <a:rPr lang="en-US" sz="1600" b="1" dirty="0">
              <a:latin typeface="Avenir Next LT Pro"/>
              <a:sym typeface="Wingdings" panose="05000000000000000000" pitchFamily="2" charset="2"/>
            </a:rPr>
            <a:t> </a:t>
          </a:r>
          <a:r>
            <a:rPr lang="en-US" sz="1600" b="1" dirty="0">
              <a:latin typeface="Avenir Next LT Pro"/>
            </a:rPr>
            <a:t>enable reallocating resources as needed</a:t>
          </a:r>
          <a:endParaRPr lang="en-US" sz="1600" b="1" dirty="0"/>
        </a:p>
      </dgm:t>
    </dgm:pt>
    <dgm:pt modelId="{42A75BA3-271E-490F-942B-D803C60A486A}" type="parTrans" cxnId="{3D04C877-893D-44E4-941C-DD8FAB060395}">
      <dgm:prSet/>
      <dgm:spPr/>
      <dgm:t>
        <a:bodyPr/>
        <a:lstStyle/>
        <a:p>
          <a:endParaRPr lang="en-GB"/>
        </a:p>
      </dgm:t>
    </dgm:pt>
    <dgm:pt modelId="{7B9F8B68-1511-44C7-B456-AEADC097AD9B}" type="sibTrans" cxnId="{3D04C877-893D-44E4-941C-DD8FAB060395}">
      <dgm:prSet/>
      <dgm:spPr/>
      <dgm:t>
        <a:bodyPr/>
        <a:lstStyle/>
        <a:p>
          <a:endParaRPr lang="en-GB"/>
        </a:p>
      </dgm:t>
    </dgm:pt>
    <dgm:pt modelId="{45DC6BEE-8102-40DA-B431-D270D026B4C6}">
      <dgm:prSet phldr="0" custT="1"/>
      <dgm:spPr>
        <a:ln>
          <a:noFill/>
        </a:ln>
      </dgm:spPr>
      <dgm:t>
        <a:bodyPr/>
        <a:lstStyle/>
        <a:p>
          <a:pPr rtl="0">
            <a:buNone/>
          </a:pPr>
          <a:r>
            <a:rPr lang="en-US" sz="1600" b="1" dirty="0">
              <a:sym typeface="Wingdings" panose="05000000000000000000" pitchFamily="2" charset="2"/>
            </a:rPr>
            <a:t> </a:t>
          </a:r>
          <a:r>
            <a:rPr lang="en-US" sz="1600" b="1" dirty="0"/>
            <a:t>ensure medical resources available are on </a:t>
          </a:r>
          <a:r>
            <a:rPr lang="en-US" sz="1600" b="1" dirty="0">
              <a:latin typeface="Avenir Next LT Pro"/>
            </a:rPr>
            <a:t>par </a:t>
          </a:r>
          <a:r>
            <a:rPr lang="en-US" sz="1600" b="1" dirty="0"/>
            <a:t>with demand</a:t>
          </a:r>
          <a:endParaRPr lang="en-US" sz="1600" b="1" dirty="0">
            <a:latin typeface="Avenir Next LT Pro"/>
          </a:endParaRPr>
        </a:p>
      </dgm:t>
    </dgm:pt>
    <dgm:pt modelId="{85B44EBE-DD0A-41D8-B772-DF50DF55CAF7}" type="parTrans" cxnId="{C896D356-79BF-475C-86CE-FB74C3D4F435}">
      <dgm:prSet/>
      <dgm:spPr/>
      <dgm:t>
        <a:bodyPr/>
        <a:lstStyle/>
        <a:p>
          <a:endParaRPr lang="en-GB"/>
        </a:p>
      </dgm:t>
    </dgm:pt>
    <dgm:pt modelId="{F3320080-9F88-4997-8539-F511DB9B6170}" type="sibTrans" cxnId="{C896D356-79BF-475C-86CE-FB74C3D4F435}">
      <dgm:prSet/>
      <dgm:spPr/>
      <dgm:t>
        <a:bodyPr/>
        <a:lstStyle/>
        <a:p>
          <a:endParaRPr lang="en-GB"/>
        </a:p>
      </dgm:t>
    </dgm:pt>
    <dgm:pt modelId="{A2AB6102-2E21-4963-8A15-FC7B804AEE6D}">
      <dgm:prSet phldr="0" custT="1"/>
      <dgm:spPr>
        <a:ln>
          <a:noFill/>
        </a:ln>
      </dgm:spPr>
      <dgm:t>
        <a:bodyPr/>
        <a:lstStyle/>
        <a:p>
          <a:pPr>
            <a:buNone/>
          </a:pPr>
          <a:r>
            <a:rPr lang="en-US" sz="1600" b="1" dirty="0">
              <a:latin typeface="Avenir Next LT Pro"/>
              <a:sym typeface="Wingdings" panose="05000000000000000000" pitchFamily="2" charset="2"/>
            </a:rPr>
            <a:t> </a:t>
          </a:r>
          <a:r>
            <a:rPr lang="en-US" sz="1600" b="1" dirty="0">
              <a:latin typeface="Avenir Next LT Pro"/>
            </a:rPr>
            <a:t>support planning for follow-up examination and surgery</a:t>
          </a:r>
          <a:endParaRPr lang="en-US" sz="1600" b="1" dirty="0"/>
        </a:p>
      </dgm:t>
    </dgm:pt>
    <dgm:pt modelId="{C336CD1F-E689-48F0-B4FF-6296B6923E13}" type="parTrans" cxnId="{B018DD6D-C13F-4B54-AF53-F0F1BE44BD10}">
      <dgm:prSet/>
      <dgm:spPr/>
      <dgm:t>
        <a:bodyPr/>
        <a:lstStyle/>
        <a:p>
          <a:endParaRPr lang="en-GB"/>
        </a:p>
      </dgm:t>
    </dgm:pt>
    <dgm:pt modelId="{CC1A9013-7D3E-4843-8315-0BADF74208F1}" type="sibTrans" cxnId="{B018DD6D-C13F-4B54-AF53-F0F1BE44BD10}">
      <dgm:prSet/>
      <dgm:spPr/>
      <dgm:t>
        <a:bodyPr/>
        <a:lstStyle/>
        <a:p>
          <a:endParaRPr lang="en-GB"/>
        </a:p>
      </dgm:t>
    </dgm:pt>
    <dgm:pt modelId="{F8CC0249-BC0A-491E-A520-6CBD949DFC3A}" type="pres">
      <dgm:prSet presAssocID="{8184B4D8-91A7-4FE2-AD34-44C38855676F}" presName="linearFlow" presStyleCnt="0">
        <dgm:presLayoutVars>
          <dgm:dir/>
          <dgm:animLvl val="lvl"/>
          <dgm:resizeHandles val="exact"/>
        </dgm:presLayoutVars>
      </dgm:prSet>
      <dgm:spPr/>
    </dgm:pt>
    <dgm:pt modelId="{FDFBB10F-E2C2-4A4F-BF6B-BF1E63343585}" type="pres">
      <dgm:prSet presAssocID="{3DDB7516-0707-4BD8-8E65-DED83F79D1D2}" presName="composite" presStyleCnt="0"/>
      <dgm:spPr/>
    </dgm:pt>
    <dgm:pt modelId="{7D1B6490-B65E-4878-A366-CDFE445304D1}" type="pres">
      <dgm:prSet presAssocID="{3DDB7516-0707-4BD8-8E65-DED83F79D1D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66D4BAF-8013-4702-AF0D-D0C8587C2CB1}" type="pres">
      <dgm:prSet presAssocID="{3DDB7516-0707-4BD8-8E65-DED83F79D1D2}" presName="descendantText" presStyleLbl="alignAcc1" presStyleIdx="0" presStyleCnt="5">
        <dgm:presLayoutVars>
          <dgm:bulletEnabled val="1"/>
        </dgm:presLayoutVars>
      </dgm:prSet>
      <dgm:spPr/>
    </dgm:pt>
    <dgm:pt modelId="{59B26E46-06AF-477F-BDD7-25F9996CE27E}" type="pres">
      <dgm:prSet presAssocID="{35565296-2536-40FD-883F-479CF1AC5BBB}" presName="sp" presStyleCnt="0"/>
      <dgm:spPr/>
    </dgm:pt>
    <dgm:pt modelId="{DA7E2A7A-BFBE-4382-BAC8-F91B947E8516}" type="pres">
      <dgm:prSet presAssocID="{A7FBF183-4295-4E4E-A909-7E9792C7F49D}" presName="composite" presStyleCnt="0"/>
      <dgm:spPr/>
    </dgm:pt>
    <dgm:pt modelId="{F12459CE-76C9-4AED-BCE8-0909D93D699F}" type="pres">
      <dgm:prSet presAssocID="{A7FBF183-4295-4E4E-A909-7E9792C7F49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E1CA065-2BA5-4C46-A5B9-187E117D4BF5}" type="pres">
      <dgm:prSet presAssocID="{A7FBF183-4295-4E4E-A909-7E9792C7F49D}" presName="descendantText" presStyleLbl="alignAcc1" presStyleIdx="1" presStyleCnt="5">
        <dgm:presLayoutVars>
          <dgm:bulletEnabled val="1"/>
        </dgm:presLayoutVars>
      </dgm:prSet>
      <dgm:spPr/>
    </dgm:pt>
    <dgm:pt modelId="{D74B2DD2-4E76-456C-AEF5-DD4611527506}" type="pres">
      <dgm:prSet presAssocID="{CAA24991-96ED-49AF-8E15-C1B5F579DE26}" presName="sp" presStyleCnt="0"/>
      <dgm:spPr/>
    </dgm:pt>
    <dgm:pt modelId="{9D32A1DE-D62C-4D01-B281-5BBDC46FC7AA}" type="pres">
      <dgm:prSet presAssocID="{964B1322-06F9-42D2-A3BF-9938D542000E}" presName="composite" presStyleCnt="0"/>
      <dgm:spPr/>
    </dgm:pt>
    <dgm:pt modelId="{4B4A0FA0-745D-4CDB-B05B-47CE1607614D}" type="pres">
      <dgm:prSet presAssocID="{964B1322-06F9-42D2-A3BF-9938D542000E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5C12144-8398-40E0-8E3F-96AC6A43E1C7}" type="pres">
      <dgm:prSet presAssocID="{964B1322-06F9-42D2-A3BF-9938D542000E}" presName="descendantText" presStyleLbl="alignAcc1" presStyleIdx="2" presStyleCnt="5">
        <dgm:presLayoutVars>
          <dgm:bulletEnabled val="1"/>
        </dgm:presLayoutVars>
      </dgm:prSet>
      <dgm:spPr/>
    </dgm:pt>
    <dgm:pt modelId="{FBD59002-8850-4758-9272-7EAD47CEFF00}" type="pres">
      <dgm:prSet presAssocID="{66E6F494-8EAD-411C-97FE-CD44B56F730B}" presName="sp" presStyleCnt="0"/>
      <dgm:spPr/>
    </dgm:pt>
    <dgm:pt modelId="{0EAE9A15-CA36-4EE7-A17E-4F932D3B294B}" type="pres">
      <dgm:prSet presAssocID="{BD15954B-C7A2-47F6-9DE6-BB0631F90F08}" presName="composite" presStyleCnt="0"/>
      <dgm:spPr/>
    </dgm:pt>
    <dgm:pt modelId="{B1C88FEF-1DF2-4E21-A3C7-B4AFDB93912C}" type="pres">
      <dgm:prSet presAssocID="{BD15954B-C7A2-47F6-9DE6-BB0631F90F08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FF577DD2-FB6A-469D-AA26-10DEEAB2CCD9}" type="pres">
      <dgm:prSet presAssocID="{BD15954B-C7A2-47F6-9DE6-BB0631F90F08}" presName="descendantText" presStyleLbl="alignAcc1" presStyleIdx="3" presStyleCnt="5">
        <dgm:presLayoutVars>
          <dgm:bulletEnabled val="1"/>
        </dgm:presLayoutVars>
      </dgm:prSet>
      <dgm:spPr/>
    </dgm:pt>
    <dgm:pt modelId="{AFFC216D-3B48-431D-84E9-9B6E5518DE7B}" type="pres">
      <dgm:prSet presAssocID="{969BBE01-3E82-4875-8BB1-A6DF6067F7E0}" presName="sp" presStyleCnt="0"/>
      <dgm:spPr/>
    </dgm:pt>
    <dgm:pt modelId="{4061E41D-1CFB-43AF-AD4E-41A790DC336F}" type="pres">
      <dgm:prSet presAssocID="{55C2A504-7EAE-4B2B-A7D7-E947F5214FEA}" presName="composite" presStyleCnt="0"/>
      <dgm:spPr/>
    </dgm:pt>
    <dgm:pt modelId="{F15A2FD7-F4A8-46CA-B81A-D47983F9B656}" type="pres">
      <dgm:prSet presAssocID="{55C2A504-7EAE-4B2B-A7D7-E947F5214FE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E2D7B637-B39A-489A-8DFE-429C7E6A5842}" type="pres">
      <dgm:prSet presAssocID="{55C2A504-7EAE-4B2B-A7D7-E947F5214FE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3072604-C1DA-417C-808C-89EE29599CB1}" srcId="{8184B4D8-91A7-4FE2-AD34-44C38855676F}" destId="{3DDB7516-0707-4BD8-8E65-DED83F79D1D2}" srcOrd="0" destOrd="0" parTransId="{9AB3CB06-9264-471A-BE8E-92D7834E0516}" sibTransId="{35565296-2536-40FD-883F-479CF1AC5BBB}"/>
    <dgm:cxn modelId="{070B6C11-79C9-4550-8737-A084F2E3C605}" type="presOf" srcId="{55C2A504-7EAE-4B2B-A7D7-E947F5214FEA}" destId="{F15A2FD7-F4A8-46CA-B81A-D47983F9B656}" srcOrd="0" destOrd="0" presId="urn:microsoft.com/office/officeart/2005/8/layout/chevron2"/>
    <dgm:cxn modelId="{2F498D12-E6E0-410B-84F0-288BB314E5F3}" type="presOf" srcId="{A2AB6102-2E21-4963-8A15-FC7B804AEE6D}" destId="{E2D7B637-B39A-489A-8DFE-429C7E6A5842}" srcOrd="0" destOrd="1" presId="urn:microsoft.com/office/officeart/2005/8/layout/chevron2"/>
    <dgm:cxn modelId="{4A208E16-94DD-401C-A905-B8EFC7FA2BE3}" type="presOf" srcId="{4EAB7ABE-E6C8-449E-BAD6-F1C8BA91554A}" destId="{FF577DD2-FB6A-469D-AA26-10DEEAB2CCD9}" srcOrd="0" destOrd="0" presId="urn:microsoft.com/office/officeart/2005/8/layout/chevron2"/>
    <dgm:cxn modelId="{23E4FC1C-A2D8-48FB-BC31-33A6FAF7F0D0}" srcId="{BD15954B-C7A2-47F6-9DE6-BB0631F90F08}" destId="{4EAB7ABE-E6C8-449E-BAD6-F1C8BA91554A}" srcOrd="0" destOrd="0" parTransId="{99DDF274-A7F0-4C92-B08E-A436950831FF}" sibTransId="{D6F9FA11-97F5-4D2D-99E5-4DEC1238DC7C}"/>
    <dgm:cxn modelId="{00C71F23-F162-478F-894C-9DE76A83E158}" srcId="{A7FBF183-4295-4E4E-A909-7E9792C7F49D}" destId="{998E67D3-7060-4475-8B3B-C5B93374C030}" srcOrd="1" destOrd="0" parTransId="{98C64D83-A7C9-48ED-BA01-4AFB425646CA}" sibTransId="{16F5CA02-CC74-486B-8555-7E5A8141D786}"/>
    <dgm:cxn modelId="{8E0D2F3B-DCF7-42B5-A3CC-94275C46AC70}" type="presOf" srcId="{BD15954B-C7A2-47F6-9DE6-BB0631F90F08}" destId="{B1C88FEF-1DF2-4E21-A3C7-B4AFDB93912C}" srcOrd="0" destOrd="0" presId="urn:microsoft.com/office/officeart/2005/8/layout/chevron2"/>
    <dgm:cxn modelId="{0942FD3C-B24B-41AC-A79F-8834BB256963}" type="presOf" srcId="{A7FBF183-4295-4E4E-A909-7E9792C7F49D}" destId="{F12459CE-76C9-4AED-BCE8-0909D93D699F}" srcOrd="0" destOrd="0" presId="urn:microsoft.com/office/officeart/2005/8/layout/chevron2"/>
    <dgm:cxn modelId="{49135A60-4557-4049-B2A9-10CF6C06114F}" type="presOf" srcId="{9681FB62-F497-4831-8B3E-93398453230A}" destId="{666D4BAF-8013-4702-AF0D-D0C8587C2CB1}" srcOrd="0" destOrd="0" presId="urn:microsoft.com/office/officeart/2005/8/layout/chevron2"/>
    <dgm:cxn modelId="{F6CBB366-1650-4785-9022-2D1B1338E795}" type="presOf" srcId="{A9165CAF-AC25-4EDD-BAC4-BC04710A3138}" destId="{95C12144-8398-40E0-8E3F-96AC6A43E1C7}" srcOrd="0" destOrd="0" presId="urn:microsoft.com/office/officeart/2005/8/layout/chevron2"/>
    <dgm:cxn modelId="{21491968-66F3-452B-9BFC-AF2C09375411}" srcId="{A7FBF183-4295-4E4E-A909-7E9792C7F49D}" destId="{7A8D4C93-AC71-4A22-B1E8-D7C1D3D91B47}" srcOrd="0" destOrd="0" parTransId="{3A3E3C49-8604-4F1D-A1AD-797382E94117}" sibTransId="{22F88DBF-9CA8-4E43-9608-2760ED583235}"/>
    <dgm:cxn modelId="{FC0F6E49-BCB2-457F-BE2A-D50341E36D8C}" srcId="{964B1322-06F9-42D2-A3BF-9938D542000E}" destId="{A9165CAF-AC25-4EDD-BAC4-BC04710A3138}" srcOrd="0" destOrd="0" parTransId="{CC9D0234-93F3-4D38-AD57-8E4CD0D36FCF}" sibTransId="{E8C08DAC-1130-4C8B-98AC-B9C854A7AA44}"/>
    <dgm:cxn modelId="{B018DD6D-C13F-4B54-AF53-F0F1BE44BD10}" srcId="{55C2A504-7EAE-4B2B-A7D7-E947F5214FEA}" destId="{A2AB6102-2E21-4963-8A15-FC7B804AEE6D}" srcOrd="1" destOrd="0" parTransId="{C336CD1F-E689-48F0-B4FF-6296B6923E13}" sibTransId="{CC1A9013-7D3E-4843-8315-0BADF74208F1}"/>
    <dgm:cxn modelId="{BFCA6376-DD28-49D1-8D5A-F9810CA2ED48}" type="presOf" srcId="{7994A8EB-AF86-4595-80AE-3A296EE25817}" destId="{E2D7B637-B39A-489A-8DFE-429C7E6A5842}" srcOrd="0" destOrd="0" presId="urn:microsoft.com/office/officeart/2005/8/layout/chevron2"/>
    <dgm:cxn modelId="{C896D356-79BF-475C-86CE-FB74C3D4F435}" srcId="{964B1322-06F9-42D2-A3BF-9938D542000E}" destId="{45DC6BEE-8102-40DA-B431-D270D026B4C6}" srcOrd="1" destOrd="0" parTransId="{85B44EBE-DD0A-41D8-B772-DF50DF55CAF7}" sibTransId="{F3320080-9F88-4997-8539-F511DB9B6170}"/>
    <dgm:cxn modelId="{3D04C877-893D-44E4-941C-DD8FAB060395}" srcId="{3DDB7516-0707-4BD8-8E65-DED83F79D1D2}" destId="{091C4BE1-B9BE-40D8-80C2-16E7B8211F99}" srcOrd="1" destOrd="0" parTransId="{42A75BA3-271E-490F-942B-D803C60A486A}" sibTransId="{7B9F8B68-1511-44C7-B456-AEADC097AD9B}"/>
    <dgm:cxn modelId="{2D1B8258-020E-42FB-A5C8-662DCD987FED}" type="presOf" srcId="{964B1322-06F9-42D2-A3BF-9938D542000E}" destId="{4B4A0FA0-745D-4CDB-B05B-47CE1607614D}" srcOrd="0" destOrd="0" presId="urn:microsoft.com/office/officeart/2005/8/layout/chevron2"/>
    <dgm:cxn modelId="{5AAAF47B-4488-4734-95AB-EF510DAD7A09}" type="presOf" srcId="{49093689-B2AB-4366-BA1E-30733730D3B3}" destId="{FF577DD2-FB6A-469D-AA26-10DEEAB2CCD9}" srcOrd="0" destOrd="1" presId="urn:microsoft.com/office/officeart/2005/8/layout/chevron2"/>
    <dgm:cxn modelId="{3C085E88-6510-4516-92DB-581917FBEB82}" srcId="{55C2A504-7EAE-4B2B-A7D7-E947F5214FEA}" destId="{7994A8EB-AF86-4595-80AE-3A296EE25817}" srcOrd="0" destOrd="0" parTransId="{3C51DC6F-C9CF-4C98-9312-1E38A881F807}" sibTransId="{642B8EB9-C9E0-4ECA-9286-CA1E9F105FB1}"/>
    <dgm:cxn modelId="{FF96138C-5463-4436-88E5-F535CD9DBBA7}" type="presOf" srcId="{998E67D3-7060-4475-8B3B-C5B93374C030}" destId="{4E1CA065-2BA5-4C46-A5B9-187E117D4BF5}" srcOrd="0" destOrd="1" presId="urn:microsoft.com/office/officeart/2005/8/layout/chevron2"/>
    <dgm:cxn modelId="{28360E9F-36E9-40BF-9B15-7EB0D788C2A5}" type="presOf" srcId="{3DDB7516-0707-4BD8-8E65-DED83F79D1D2}" destId="{7D1B6490-B65E-4878-A366-CDFE445304D1}" srcOrd="0" destOrd="0" presId="urn:microsoft.com/office/officeart/2005/8/layout/chevron2"/>
    <dgm:cxn modelId="{66B568B4-063D-42E9-B03C-5EF3D20DEC91}" srcId="{BD15954B-C7A2-47F6-9DE6-BB0631F90F08}" destId="{49093689-B2AB-4366-BA1E-30733730D3B3}" srcOrd="1" destOrd="0" parTransId="{9C5A1046-0DA2-4ED3-AE10-2559CB2277E8}" sibTransId="{37BA588C-75F9-4526-9579-CCAA2C7E572D}"/>
    <dgm:cxn modelId="{A8A63CB6-09B2-4EBB-A5B1-77F2D086217B}" type="presOf" srcId="{8184B4D8-91A7-4FE2-AD34-44C38855676F}" destId="{F8CC0249-BC0A-491E-A520-6CBD949DFC3A}" srcOrd="0" destOrd="0" presId="urn:microsoft.com/office/officeart/2005/8/layout/chevron2"/>
    <dgm:cxn modelId="{23855CBD-6574-4E21-8B6E-7244492DDA30}" srcId="{8184B4D8-91A7-4FE2-AD34-44C38855676F}" destId="{BD15954B-C7A2-47F6-9DE6-BB0631F90F08}" srcOrd="3" destOrd="0" parTransId="{3B6CCB10-919E-474B-82E8-BF008453B16C}" sibTransId="{969BBE01-3E82-4875-8BB1-A6DF6067F7E0}"/>
    <dgm:cxn modelId="{BAFD86C3-33C2-4EBF-A9D0-9FFBF9A22CEE}" srcId="{8184B4D8-91A7-4FE2-AD34-44C38855676F}" destId="{964B1322-06F9-42D2-A3BF-9938D542000E}" srcOrd="2" destOrd="0" parTransId="{F663EB27-516C-4EF3-B8B3-BDC6ABC9A4AA}" sibTransId="{66E6F494-8EAD-411C-97FE-CD44B56F730B}"/>
    <dgm:cxn modelId="{97C60FD0-1D94-4B7E-BF15-AA83DBB18B54}" srcId="{3DDB7516-0707-4BD8-8E65-DED83F79D1D2}" destId="{9681FB62-F497-4831-8B3E-93398453230A}" srcOrd="0" destOrd="0" parTransId="{C799DDEE-DAFB-4A14-8453-59EAC19B00C8}" sibTransId="{0107DA2E-9838-4D15-8F94-3E9D318F4A1A}"/>
    <dgm:cxn modelId="{51BC24D5-778D-4E39-9D09-B38A9243787D}" type="presOf" srcId="{45DC6BEE-8102-40DA-B431-D270D026B4C6}" destId="{95C12144-8398-40E0-8E3F-96AC6A43E1C7}" srcOrd="0" destOrd="1" presId="urn:microsoft.com/office/officeart/2005/8/layout/chevron2"/>
    <dgm:cxn modelId="{F30D41D9-6E55-4CEE-A15E-7B380C37F509}" type="presOf" srcId="{7A8D4C93-AC71-4A22-B1E8-D7C1D3D91B47}" destId="{4E1CA065-2BA5-4C46-A5B9-187E117D4BF5}" srcOrd="0" destOrd="0" presId="urn:microsoft.com/office/officeart/2005/8/layout/chevron2"/>
    <dgm:cxn modelId="{33FC3DEF-F7A7-4824-AE5D-F65E0373BE74}" srcId="{8184B4D8-91A7-4FE2-AD34-44C38855676F}" destId="{55C2A504-7EAE-4B2B-A7D7-E947F5214FEA}" srcOrd="4" destOrd="0" parTransId="{AD291F5F-0B8D-450F-B650-9C20AC2E5C59}" sibTransId="{4CDD1FDD-0477-4CDC-ABF7-B15BF76DF913}"/>
    <dgm:cxn modelId="{794A40F0-4C5A-4F91-B91D-8295D66D6B2C}" type="presOf" srcId="{091C4BE1-B9BE-40D8-80C2-16E7B8211F99}" destId="{666D4BAF-8013-4702-AF0D-D0C8587C2CB1}" srcOrd="0" destOrd="1" presId="urn:microsoft.com/office/officeart/2005/8/layout/chevron2"/>
    <dgm:cxn modelId="{81ED30F1-F35F-48B7-B2B8-A7277BF4A37B}" srcId="{8184B4D8-91A7-4FE2-AD34-44C38855676F}" destId="{A7FBF183-4295-4E4E-A909-7E9792C7F49D}" srcOrd="1" destOrd="0" parTransId="{DBB184AC-AC9C-43CB-B91B-027999AFE79E}" sibTransId="{CAA24991-96ED-49AF-8E15-C1B5F579DE26}"/>
    <dgm:cxn modelId="{397B305B-2F36-44DB-96FA-19C656A8C840}" type="presParOf" srcId="{F8CC0249-BC0A-491E-A520-6CBD949DFC3A}" destId="{FDFBB10F-E2C2-4A4F-BF6B-BF1E63343585}" srcOrd="0" destOrd="0" presId="urn:microsoft.com/office/officeart/2005/8/layout/chevron2"/>
    <dgm:cxn modelId="{5ACCC22E-5A86-4D74-B671-915F2EA2C9D7}" type="presParOf" srcId="{FDFBB10F-E2C2-4A4F-BF6B-BF1E63343585}" destId="{7D1B6490-B65E-4878-A366-CDFE445304D1}" srcOrd="0" destOrd="0" presId="urn:microsoft.com/office/officeart/2005/8/layout/chevron2"/>
    <dgm:cxn modelId="{141A07ED-6FFD-4C73-9A4E-357725FA2448}" type="presParOf" srcId="{FDFBB10F-E2C2-4A4F-BF6B-BF1E63343585}" destId="{666D4BAF-8013-4702-AF0D-D0C8587C2CB1}" srcOrd="1" destOrd="0" presId="urn:microsoft.com/office/officeart/2005/8/layout/chevron2"/>
    <dgm:cxn modelId="{C714B904-38D0-4CA3-A73C-AE8B732BFE51}" type="presParOf" srcId="{F8CC0249-BC0A-491E-A520-6CBD949DFC3A}" destId="{59B26E46-06AF-477F-BDD7-25F9996CE27E}" srcOrd="1" destOrd="0" presId="urn:microsoft.com/office/officeart/2005/8/layout/chevron2"/>
    <dgm:cxn modelId="{1719C937-2DE5-486A-91E2-33CBBDF60A1F}" type="presParOf" srcId="{F8CC0249-BC0A-491E-A520-6CBD949DFC3A}" destId="{DA7E2A7A-BFBE-4382-BAC8-F91B947E8516}" srcOrd="2" destOrd="0" presId="urn:microsoft.com/office/officeart/2005/8/layout/chevron2"/>
    <dgm:cxn modelId="{0F768060-7154-4C39-BC5F-0A829CB1502B}" type="presParOf" srcId="{DA7E2A7A-BFBE-4382-BAC8-F91B947E8516}" destId="{F12459CE-76C9-4AED-BCE8-0909D93D699F}" srcOrd="0" destOrd="0" presId="urn:microsoft.com/office/officeart/2005/8/layout/chevron2"/>
    <dgm:cxn modelId="{AE4F8E19-2C79-46E8-80E1-6507B52AC854}" type="presParOf" srcId="{DA7E2A7A-BFBE-4382-BAC8-F91B947E8516}" destId="{4E1CA065-2BA5-4C46-A5B9-187E117D4BF5}" srcOrd="1" destOrd="0" presId="urn:microsoft.com/office/officeart/2005/8/layout/chevron2"/>
    <dgm:cxn modelId="{36AEEC08-77E8-4BCD-84E4-E7925782F094}" type="presParOf" srcId="{F8CC0249-BC0A-491E-A520-6CBD949DFC3A}" destId="{D74B2DD2-4E76-456C-AEF5-DD4611527506}" srcOrd="3" destOrd="0" presId="urn:microsoft.com/office/officeart/2005/8/layout/chevron2"/>
    <dgm:cxn modelId="{5F685F71-4161-4D8C-A4E4-9F102DA21662}" type="presParOf" srcId="{F8CC0249-BC0A-491E-A520-6CBD949DFC3A}" destId="{9D32A1DE-D62C-4D01-B281-5BBDC46FC7AA}" srcOrd="4" destOrd="0" presId="urn:microsoft.com/office/officeart/2005/8/layout/chevron2"/>
    <dgm:cxn modelId="{93D8C751-E947-48E0-A644-8885CEEFD700}" type="presParOf" srcId="{9D32A1DE-D62C-4D01-B281-5BBDC46FC7AA}" destId="{4B4A0FA0-745D-4CDB-B05B-47CE1607614D}" srcOrd="0" destOrd="0" presId="urn:microsoft.com/office/officeart/2005/8/layout/chevron2"/>
    <dgm:cxn modelId="{5CBFC6BE-D028-4666-9BB5-5EBC7C199FCA}" type="presParOf" srcId="{9D32A1DE-D62C-4D01-B281-5BBDC46FC7AA}" destId="{95C12144-8398-40E0-8E3F-96AC6A43E1C7}" srcOrd="1" destOrd="0" presId="urn:microsoft.com/office/officeart/2005/8/layout/chevron2"/>
    <dgm:cxn modelId="{9DC23335-1500-4D45-98A4-A5A7A6FCE4F5}" type="presParOf" srcId="{F8CC0249-BC0A-491E-A520-6CBD949DFC3A}" destId="{FBD59002-8850-4758-9272-7EAD47CEFF00}" srcOrd="5" destOrd="0" presId="urn:microsoft.com/office/officeart/2005/8/layout/chevron2"/>
    <dgm:cxn modelId="{D9B421A7-0183-48EB-9183-13C7C8DC299A}" type="presParOf" srcId="{F8CC0249-BC0A-491E-A520-6CBD949DFC3A}" destId="{0EAE9A15-CA36-4EE7-A17E-4F932D3B294B}" srcOrd="6" destOrd="0" presId="urn:microsoft.com/office/officeart/2005/8/layout/chevron2"/>
    <dgm:cxn modelId="{DEBAC87D-F5C0-4BBF-857C-06EF10D5257E}" type="presParOf" srcId="{0EAE9A15-CA36-4EE7-A17E-4F932D3B294B}" destId="{B1C88FEF-1DF2-4E21-A3C7-B4AFDB93912C}" srcOrd="0" destOrd="0" presId="urn:microsoft.com/office/officeart/2005/8/layout/chevron2"/>
    <dgm:cxn modelId="{8CE50F35-70E4-4149-9B54-D2652A4AD9E8}" type="presParOf" srcId="{0EAE9A15-CA36-4EE7-A17E-4F932D3B294B}" destId="{FF577DD2-FB6A-469D-AA26-10DEEAB2CCD9}" srcOrd="1" destOrd="0" presId="urn:microsoft.com/office/officeart/2005/8/layout/chevron2"/>
    <dgm:cxn modelId="{8BAED18C-A6AB-406D-8EFA-8E4B8CFB23F9}" type="presParOf" srcId="{F8CC0249-BC0A-491E-A520-6CBD949DFC3A}" destId="{AFFC216D-3B48-431D-84E9-9B6E5518DE7B}" srcOrd="7" destOrd="0" presId="urn:microsoft.com/office/officeart/2005/8/layout/chevron2"/>
    <dgm:cxn modelId="{2DE148A3-09BE-4A66-897F-F69AB9061DE3}" type="presParOf" srcId="{F8CC0249-BC0A-491E-A520-6CBD949DFC3A}" destId="{4061E41D-1CFB-43AF-AD4E-41A790DC336F}" srcOrd="8" destOrd="0" presId="urn:microsoft.com/office/officeart/2005/8/layout/chevron2"/>
    <dgm:cxn modelId="{DAC70A67-20A7-49D1-9B89-1C774C60A857}" type="presParOf" srcId="{4061E41D-1CFB-43AF-AD4E-41A790DC336F}" destId="{F15A2FD7-F4A8-46CA-B81A-D47983F9B656}" srcOrd="0" destOrd="0" presId="urn:microsoft.com/office/officeart/2005/8/layout/chevron2"/>
    <dgm:cxn modelId="{A61A777B-EB66-44F2-880F-6F13BFA8E834}" type="presParOf" srcId="{4061E41D-1CFB-43AF-AD4E-41A790DC336F}" destId="{E2D7B637-B39A-489A-8DFE-429C7E6A58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5E32C-27E0-4BEE-A42A-80451AD76708}">
      <dsp:nvSpPr>
        <dsp:cNvPr id="0" name=""/>
        <dsp:cNvSpPr/>
      </dsp:nvSpPr>
      <dsp:spPr>
        <a:xfrm>
          <a:off x="-6088317" y="-931532"/>
          <a:ext cx="7247558" cy="7247558"/>
        </a:xfrm>
        <a:prstGeom prst="blockArc">
          <a:avLst>
            <a:gd name="adj1" fmla="val 18900000"/>
            <a:gd name="adj2" fmla="val 2700000"/>
            <a:gd name="adj3" fmla="val 298"/>
          </a:avLst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F7ABB-1603-4E5E-B53D-B6A36B39696E}">
      <dsp:nvSpPr>
        <dsp:cNvPr id="0" name=""/>
        <dsp:cNvSpPr/>
      </dsp:nvSpPr>
      <dsp:spPr>
        <a:xfrm>
          <a:off x="606711" y="413959"/>
          <a:ext cx="7405415" cy="828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5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solidFill>
                <a:schemeClr val="accent2">
                  <a:lumMod val="75000"/>
                </a:schemeClr>
              </a:solidFill>
            </a:rPr>
            <a:t>PRODUCT</a:t>
          </a:r>
          <a:r>
            <a:rPr lang="en-GB" sz="1700" b="0" kern="1200">
              <a:solidFill>
                <a:schemeClr val="accent2">
                  <a:lumMod val="75000"/>
                </a:schemeClr>
              </a:solidFill>
            </a:rPr>
            <a:t>:</a:t>
          </a:r>
          <a:r>
            <a:rPr lang="en-GB" sz="1700" kern="1200"/>
            <a:t> Digital tool to diagnose eye disease, that can be used by healthcare workers (not eye doctors) at small community clinics when they conduct eye health screening. </a:t>
          </a:r>
        </a:p>
      </dsp:txBody>
      <dsp:txXfrm>
        <a:off x="606711" y="413959"/>
        <a:ext cx="7405415" cy="828350"/>
      </dsp:txXfrm>
    </dsp:sp>
    <dsp:sp modelId="{84B9A703-4D4D-4A6D-A7EF-024348734FD1}">
      <dsp:nvSpPr>
        <dsp:cNvPr id="0" name=""/>
        <dsp:cNvSpPr/>
      </dsp:nvSpPr>
      <dsp:spPr>
        <a:xfrm>
          <a:off x="88992" y="310416"/>
          <a:ext cx="1035438" cy="103543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AF2E6-D208-4222-B2A8-1C85814BB34E}">
      <dsp:nvSpPr>
        <dsp:cNvPr id="0" name=""/>
        <dsp:cNvSpPr/>
      </dsp:nvSpPr>
      <dsp:spPr>
        <a:xfrm>
          <a:off x="1081623" y="1656700"/>
          <a:ext cx="6930503" cy="828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5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DATA</a:t>
          </a:r>
          <a:r>
            <a:rPr lang="en-GB" sz="1700" b="0" kern="120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:</a:t>
          </a:r>
          <a:r>
            <a:rPr lang="en-GB" sz="1700" b="1" kern="120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 </a:t>
          </a:r>
          <a:r>
            <a:rPr lang="en-GB" sz="1700" kern="1200"/>
            <a:t>The app collects patient info, eye images and diagnosis result. Data from the app is uploaded to a referral hospital’s database for storage and retrieval.</a:t>
          </a:r>
        </a:p>
      </dsp:txBody>
      <dsp:txXfrm>
        <a:off x="1081623" y="1656700"/>
        <a:ext cx="6930503" cy="828350"/>
      </dsp:txXfrm>
    </dsp:sp>
    <dsp:sp modelId="{CECF9B54-8B66-4451-8F38-D8B300A103BB}">
      <dsp:nvSpPr>
        <dsp:cNvPr id="0" name=""/>
        <dsp:cNvSpPr/>
      </dsp:nvSpPr>
      <dsp:spPr>
        <a:xfrm>
          <a:off x="563904" y="1553157"/>
          <a:ext cx="1035438" cy="103543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BF478-BD68-4976-9E13-47B1899BD476}">
      <dsp:nvSpPr>
        <dsp:cNvPr id="0" name=""/>
        <dsp:cNvSpPr/>
      </dsp:nvSpPr>
      <dsp:spPr>
        <a:xfrm>
          <a:off x="1081623" y="2899441"/>
          <a:ext cx="6930503" cy="828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5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AUDIENCE</a:t>
          </a:r>
          <a:r>
            <a:rPr lang="en-GB" sz="1700" b="0" kern="1200" dirty="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:</a:t>
          </a:r>
          <a:r>
            <a:rPr lang="en-GB" sz="1700" kern="1200" dirty="0"/>
            <a:t> data from the app will be viewed primarily by the organizers of the screening program i.e. ophthalmologists at the referral hospital / province level. </a:t>
          </a:r>
        </a:p>
      </dsp:txBody>
      <dsp:txXfrm>
        <a:off x="1081623" y="2899441"/>
        <a:ext cx="6930503" cy="828350"/>
      </dsp:txXfrm>
    </dsp:sp>
    <dsp:sp modelId="{2757A8B0-5935-471B-A8D1-274E506D4BD2}">
      <dsp:nvSpPr>
        <dsp:cNvPr id="0" name=""/>
        <dsp:cNvSpPr/>
      </dsp:nvSpPr>
      <dsp:spPr>
        <a:xfrm>
          <a:off x="563904" y="2795897"/>
          <a:ext cx="1035438" cy="103543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8857F-F1C8-4D43-B85D-535332F75308}">
      <dsp:nvSpPr>
        <dsp:cNvPr id="0" name=""/>
        <dsp:cNvSpPr/>
      </dsp:nvSpPr>
      <dsp:spPr>
        <a:xfrm>
          <a:off x="606711" y="4142182"/>
          <a:ext cx="7405415" cy="8283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50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USE CASE</a:t>
          </a:r>
          <a:r>
            <a:rPr lang="en-GB" sz="1700" b="0" kern="1200">
              <a:solidFill>
                <a:srgbClr val="7AAAB2">
                  <a:lumMod val="75000"/>
                </a:srgbClr>
              </a:solidFill>
              <a:latin typeface="Avenir Next LT Pro"/>
              <a:ea typeface="+mn-ea"/>
              <a:cs typeface="+mn-cs"/>
            </a:rPr>
            <a:t>:</a:t>
          </a:r>
          <a:r>
            <a:rPr lang="en-GB" sz="1700" kern="1200"/>
            <a:t> Ophthalmologists use screening data to </a:t>
          </a:r>
          <a:r>
            <a:rPr lang="en-GB" sz="1700" b="0" u="sng" kern="1200"/>
            <a:t>review case loads in various districts</a:t>
          </a:r>
          <a:r>
            <a:rPr lang="en-GB" sz="1700" b="0" kern="1200"/>
            <a:t> and </a:t>
          </a:r>
          <a:r>
            <a:rPr lang="en-GB" sz="1700" b="0" u="sng" kern="1200"/>
            <a:t>identify patients who need follow-up </a:t>
          </a:r>
          <a:r>
            <a:rPr lang="en-GB" sz="1700" b="0" kern="1200"/>
            <a:t>examination or treatment at the lower-level district hospitals.</a:t>
          </a:r>
        </a:p>
      </dsp:txBody>
      <dsp:txXfrm>
        <a:off x="606711" y="4142182"/>
        <a:ext cx="7405415" cy="828350"/>
      </dsp:txXfrm>
    </dsp:sp>
    <dsp:sp modelId="{C83F93B3-E7F9-4DDA-802F-C732331853EE}">
      <dsp:nvSpPr>
        <dsp:cNvPr id="0" name=""/>
        <dsp:cNvSpPr/>
      </dsp:nvSpPr>
      <dsp:spPr>
        <a:xfrm>
          <a:off x="88992" y="4038638"/>
          <a:ext cx="1035438" cy="1035438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B6490-B65E-4878-A366-CDFE445304D1}">
      <dsp:nvSpPr>
        <dsp:cNvPr id="0" name=""/>
        <dsp:cNvSpPr/>
      </dsp:nvSpPr>
      <dsp:spPr>
        <a:xfrm rot="5400000">
          <a:off x="-145316" y="145955"/>
          <a:ext cx="968774" cy="678141"/>
        </a:xfrm>
        <a:prstGeom prst="chevron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A</a:t>
          </a:r>
          <a:endParaRPr lang="en-US" sz="1900" kern="1200"/>
        </a:p>
      </dsp:txBody>
      <dsp:txXfrm rot="-5400000">
        <a:off x="1" y="339710"/>
        <a:ext cx="678141" cy="290633"/>
      </dsp:txXfrm>
    </dsp:sp>
    <dsp:sp modelId="{666D4BAF-8013-4702-AF0D-D0C8587C2CB1}">
      <dsp:nvSpPr>
        <dsp:cNvPr id="0" name=""/>
        <dsp:cNvSpPr/>
      </dsp:nvSpPr>
      <dsp:spPr>
        <a:xfrm rot="5400000">
          <a:off x="4805197" y="-4126416"/>
          <a:ext cx="629703" cy="88838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Avenir Next LT Pro"/>
            </a:rPr>
            <a:t>Identify</a:t>
          </a:r>
          <a:r>
            <a:rPr lang="en-US" sz="1600" kern="1200" dirty="0"/>
            <a:t> geographic areas with high ratio of positive cataract diagnosis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1" kern="1200" dirty="0">
              <a:latin typeface="Avenir Next LT Pro"/>
              <a:sym typeface="Wingdings" panose="05000000000000000000" pitchFamily="2" charset="2"/>
            </a:rPr>
            <a:t> </a:t>
          </a:r>
          <a:r>
            <a:rPr lang="en-US" sz="1600" b="1" kern="1200" dirty="0">
              <a:latin typeface="Avenir Next LT Pro"/>
            </a:rPr>
            <a:t>enable reallocating resources as needed</a:t>
          </a:r>
          <a:endParaRPr lang="en-US" sz="1600" b="1" kern="1200" dirty="0"/>
        </a:p>
      </dsp:txBody>
      <dsp:txXfrm rot="-5400000">
        <a:off x="678141" y="31380"/>
        <a:ext cx="8853075" cy="568223"/>
      </dsp:txXfrm>
    </dsp:sp>
    <dsp:sp modelId="{F12459CE-76C9-4AED-BCE8-0909D93D699F}">
      <dsp:nvSpPr>
        <dsp:cNvPr id="0" name=""/>
        <dsp:cNvSpPr/>
      </dsp:nvSpPr>
      <dsp:spPr>
        <a:xfrm rot="5400000">
          <a:off x="-145316" y="995980"/>
          <a:ext cx="968774" cy="678141"/>
        </a:xfrm>
        <a:prstGeom prst="chevron">
          <a:avLst/>
        </a:prstGeom>
        <a:solidFill>
          <a:schemeClr val="accent3">
            <a:shade val="80000"/>
            <a:hueOff val="-19131"/>
            <a:satOff val="158"/>
            <a:lumOff val="5421"/>
            <a:alphaOff val="0"/>
          </a:schemeClr>
        </a:solidFill>
        <a:ln w="12700" cap="flat" cmpd="sng" algn="ctr">
          <a:solidFill>
            <a:schemeClr val="accent3">
              <a:shade val="80000"/>
              <a:hueOff val="-19131"/>
              <a:satOff val="158"/>
              <a:lumOff val="54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B</a:t>
          </a:r>
        </a:p>
      </dsp:txBody>
      <dsp:txXfrm rot="-5400000">
        <a:off x="1" y="1189735"/>
        <a:ext cx="678141" cy="290633"/>
      </dsp:txXfrm>
    </dsp:sp>
    <dsp:sp modelId="{4E1CA065-2BA5-4C46-A5B9-187E117D4BF5}">
      <dsp:nvSpPr>
        <dsp:cNvPr id="0" name=""/>
        <dsp:cNvSpPr/>
      </dsp:nvSpPr>
      <dsp:spPr>
        <a:xfrm rot="5400000">
          <a:off x="4805197" y="-3276391"/>
          <a:ext cx="629703" cy="88838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Illustrate</a:t>
          </a:r>
          <a:r>
            <a:rPr lang="en-US" sz="1600" kern="1200" dirty="0">
              <a:latin typeface="Avenir Next LT Pro"/>
            </a:rPr>
            <a:t> positive</a:t>
          </a:r>
          <a:r>
            <a:rPr lang="en-US" sz="1600" kern="1200" dirty="0"/>
            <a:t> cataract diagnosis</a:t>
          </a:r>
          <a:r>
            <a:rPr lang="en-US" sz="1600" kern="1200" dirty="0">
              <a:latin typeface="Avenir Next LT Pro"/>
            </a:rPr>
            <a:t> </a:t>
          </a:r>
          <a:r>
            <a:rPr lang="en-US" sz="1600" kern="1200" dirty="0"/>
            <a:t>aggregates</a:t>
          </a:r>
          <a:r>
            <a:rPr lang="en-US" sz="1600" kern="1200" dirty="0">
              <a:latin typeface="Avenir Next LT Pro"/>
            </a:rPr>
            <a:t> across</a:t>
          </a:r>
          <a:r>
            <a:rPr lang="en-US" sz="1600" kern="1200" dirty="0"/>
            <a:t> different time frames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1" kern="1200" dirty="0">
              <a:latin typeface="Avenir Next LT Pro"/>
              <a:sym typeface="Wingdings" panose="05000000000000000000" pitchFamily="2" charset="2"/>
            </a:rPr>
            <a:t> </a:t>
          </a:r>
          <a:r>
            <a:rPr lang="en-US" sz="1600" b="1" kern="1200" dirty="0">
              <a:latin typeface="Avenir Next LT Pro"/>
            </a:rPr>
            <a:t>anticipate future healthcare demand</a:t>
          </a:r>
          <a:endParaRPr lang="en-US" sz="1600" kern="1200" dirty="0">
            <a:latin typeface="Avenir Next LT Pro"/>
          </a:endParaRPr>
        </a:p>
      </dsp:txBody>
      <dsp:txXfrm rot="-5400000">
        <a:off x="678141" y="881405"/>
        <a:ext cx="8853075" cy="568223"/>
      </dsp:txXfrm>
    </dsp:sp>
    <dsp:sp modelId="{4B4A0FA0-745D-4CDB-B05B-47CE1607614D}">
      <dsp:nvSpPr>
        <dsp:cNvPr id="0" name=""/>
        <dsp:cNvSpPr/>
      </dsp:nvSpPr>
      <dsp:spPr>
        <a:xfrm rot="5400000">
          <a:off x="-145316" y="1846005"/>
          <a:ext cx="968774" cy="678141"/>
        </a:xfrm>
        <a:prstGeom prst="chevron">
          <a:avLst/>
        </a:prstGeom>
        <a:solidFill>
          <a:schemeClr val="accent3">
            <a:shade val="80000"/>
            <a:hueOff val="-38262"/>
            <a:satOff val="317"/>
            <a:lumOff val="10843"/>
            <a:alphaOff val="0"/>
          </a:schemeClr>
        </a:solidFill>
        <a:ln w="12700" cap="flat" cmpd="sng" algn="ctr">
          <a:solidFill>
            <a:schemeClr val="accent3">
              <a:shade val="80000"/>
              <a:hueOff val="-38262"/>
              <a:satOff val="317"/>
              <a:lumOff val="10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C</a:t>
          </a:r>
        </a:p>
      </dsp:txBody>
      <dsp:txXfrm rot="-5400000">
        <a:off x="1" y="2039760"/>
        <a:ext cx="678141" cy="290633"/>
      </dsp:txXfrm>
    </dsp:sp>
    <dsp:sp modelId="{95C12144-8398-40E0-8E3F-96AC6A43E1C7}">
      <dsp:nvSpPr>
        <dsp:cNvPr id="0" name=""/>
        <dsp:cNvSpPr/>
      </dsp:nvSpPr>
      <dsp:spPr>
        <a:xfrm rot="5400000">
          <a:off x="4805197" y="-2426366"/>
          <a:ext cx="629703" cy="88838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Avenir Next LT Pro"/>
            </a:rPr>
            <a:t>Illustrate positive diagnosis distribution by disease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1" kern="1200" dirty="0">
              <a:sym typeface="Wingdings" panose="05000000000000000000" pitchFamily="2" charset="2"/>
            </a:rPr>
            <a:t> </a:t>
          </a:r>
          <a:r>
            <a:rPr lang="en-US" sz="1600" b="1" kern="1200" dirty="0"/>
            <a:t>ensure medical resources available are on </a:t>
          </a:r>
          <a:r>
            <a:rPr lang="en-US" sz="1600" b="1" kern="1200" dirty="0">
              <a:latin typeface="Avenir Next LT Pro"/>
            </a:rPr>
            <a:t>par </a:t>
          </a:r>
          <a:r>
            <a:rPr lang="en-US" sz="1600" b="1" kern="1200" dirty="0"/>
            <a:t>with demand</a:t>
          </a:r>
          <a:endParaRPr lang="en-US" sz="1600" b="1" kern="1200" dirty="0">
            <a:latin typeface="Avenir Next LT Pro"/>
          </a:endParaRPr>
        </a:p>
      </dsp:txBody>
      <dsp:txXfrm rot="-5400000">
        <a:off x="678141" y="1731430"/>
        <a:ext cx="8853075" cy="568223"/>
      </dsp:txXfrm>
    </dsp:sp>
    <dsp:sp modelId="{B1C88FEF-1DF2-4E21-A3C7-B4AFDB93912C}">
      <dsp:nvSpPr>
        <dsp:cNvPr id="0" name=""/>
        <dsp:cNvSpPr/>
      </dsp:nvSpPr>
      <dsp:spPr>
        <a:xfrm rot="5400000">
          <a:off x="-145316" y="2696030"/>
          <a:ext cx="968774" cy="678141"/>
        </a:xfrm>
        <a:prstGeom prst="chevron">
          <a:avLst/>
        </a:prstGeom>
        <a:solidFill>
          <a:schemeClr val="accent3">
            <a:shade val="80000"/>
            <a:hueOff val="-57393"/>
            <a:satOff val="475"/>
            <a:lumOff val="16264"/>
            <a:alphaOff val="0"/>
          </a:schemeClr>
        </a:solidFill>
        <a:ln w="12700" cap="flat" cmpd="sng" algn="ctr">
          <a:solidFill>
            <a:schemeClr val="accent3">
              <a:shade val="80000"/>
              <a:hueOff val="-57393"/>
              <a:satOff val="475"/>
              <a:lumOff val="162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D </a:t>
          </a:r>
        </a:p>
      </dsp:txBody>
      <dsp:txXfrm rot="-5400000">
        <a:off x="1" y="2889785"/>
        <a:ext cx="678141" cy="290633"/>
      </dsp:txXfrm>
    </dsp:sp>
    <dsp:sp modelId="{FF577DD2-FB6A-469D-AA26-10DEEAB2CCD9}">
      <dsp:nvSpPr>
        <dsp:cNvPr id="0" name=""/>
        <dsp:cNvSpPr/>
      </dsp:nvSpPr>
      <dsp:spPr>
        <a:xfrm rot="5400000">
          <a:off x="4805197" y="-1576341"/>
          <a:ext cx="629703" cy="88838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Avenir Next LT Pro"/>
            </a:rPr>
            <a:t>Enable detailed view of disease severity by geographic areas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1" kern="1200" dirty="0">
              <a:sym typeface="Wingdings" panose="05000000000000000000" pitchFamily="2" charset="2"/>
            </a:rPr>
            <a:t> q</a:t>
          </a:r>
          <a:r>
            <a:rPr lang="en-US" sz="1600" b="1" kern="1200" dirty="0"/>
            <a:t>uantify eye diseases impact on the local community</a:t>
          </a:r>
          <a:r>
            <a:rPr lang="en-US" sz="1600" b="1" kern="1200" dirty="0">
              <a:latin typeface="Avenir Next LT Pro"/>
            </a:rPr>
            <a:t> </a:t>
          </a:r>
          <a:r>
            <a:rPr lang="en-US" sz="1600" b="1" kern="1200" dirty="0"/>
            <a:t>(vision disability) </a:t>
          </a:r>
          <a:r>
            <a:rPr lang="en-US" sz="1600" b="1" kern="1200" dirty="0">
              <a:latin typeface="Avenir Next LT Pro"/>
            </a:rPr>
            <a:t> </a:t>
          </a:r>
          <a:endParaRPr lang="en-US" sz="1800" b="1" kern="1200" dirty="0">
            <a:latin typeface="Avenir Next LT Pro"/>
          </a:endParaRPr>
        </a:p>
      </dsp:txBody>
      <dsp:txXfrm rot="-5400000">
        <a:off x="678141" y="2581455"/>
        <a:ext cx="8853075" cy="568223"/>
      </dsp:txXfrm>
    </dsp:sp>
    <dsp:sp modelId="{F15A2FD7-F4A8-46CA-B81A-D47983F9B656}">
      <dsp:nvSpPr>
        <dsp:cNvPr id="0" name=""/>
        <dsp:cNvSpPr/>
      </dsp:nvSpPr>
      <dsp:spPr>
        <a:xfrm rot="5400000">
          <a:off x="-145316" y="3546055"/>
          <a:ext cx="968774" cy="678141"/>
        </a:xfrm>
        <a:prstGeom prst="chevron">
          <a:avLst/>
        </a:prstGeom>
        <a:solidFill>
          <a:schemeClr val="accent3">
            <a:shade val="80000"/>
            <a:hueOff val="-76524"/>
            <a:satOff val="634"/>
            <a:lumOff val="21685"/>
            <a:alphaOff val="0"/>
          </a:schemeClr>
        </a:solidFill>
        <a:ln w="12700" cap="flat" cmpd="sng" algn="ctr">
          <a:solidFill>
            <a:schemeClr val="accent3">
              <a:shade val="80000"/>
              <a:hueOff val="-76524"/>
              <a:satOff val="634"/>
              <a:lumOff val="21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E</a:t>
          </a:r>
        </a:p>
      </dsp:txBody>
      <dsp:txXfrm rot="-5400000">
        <a:off x="1" y="3739810"/>
        <a:ext cx="678141" cy="290633"/>
      </dsp:txXfrm>
    </dsp:sp>
    <dsp:sp modelId="{E2D7B637-B39A-489A-8DFE-429C7E6A5842}">
      <dsp:nvSpPr>
        <dsp:cNvPr id="0" name=""/>
        <dsp:cNvSpPr/>
      </dsp:nvSpPr>
      <dsp:spPr>
        <a:xfrm rot="5400000">
          <a:off x="4805197" y="-726316"/>
          <a:ext cx="629703" cy="88838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Avenir Next LT Pro"/>
            </a:rPr>
            <a:t>Generate reports of positive cases for local hospitals / health clinic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1" kern="1200" dirty="0">
              <a:latin typeface="Avenir Next LT Pro"/>
              <a:sym typeface="Wingdings" panose="05000000000000000000" pitchFamily="2" charset="2"/>
            </a:rPr>
            <a:t> </a:t>
          </a:r>
          <a:r>
            <a:rPr lang="en-US" sz="1600" b="1" kern="1200" dirty="0">
              <a:latin typeface="Avenir Next LT Pro"/>
            </a:rPr>
            <a:t>support planning for follow-up examination and surgery</a:t>
          </a:r>
          <a:endParaRPr lang="en-US" sz="1600" b="1" kern="1200" dirty="0"/>
        </a:p>
      </dsp:txBody>
      <dsp:txXfrm rot="-5400000">
        <a:off x="678141" y="3431480"/>
        <a:ext cx="8853075" cy="568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7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7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6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4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34" r:id="rId2"/>
    <p:sldLayoutId id="2147483929" r:id="rId3"/>
    <p:sldLayoutId id="2147483930" r:id="rId4"/>
    <p:sldLayoutId id="214748393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profile/anti.antono#!/vizhome/DATAKU/Front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diagramData" Target="../diagrams/data1.xml"/><Relationship Id="rId21" Type="http://schemas.openxmlformats.org/officeDocument/2006/relationships/image" Target="../media/image22.svg"/><Relationship Id="rId34" Type="http://schemas.openxmlformats.org/officeDocument/2006/relationships/image" Target="../media/image30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33" Type="http://schemas.openxmlformats.org/officeDocument/2006/relationships/image" Target="../media/image29.png"/><Relationship Id="rId38" Type="http://schemas.openxmlformats.org/officeDocument/2006/relationships/image" Target="../media/image34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diagramColors" Target="../diagrams/colors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28.svg"/><Relationship Id="rId37" Type="http://schemas.openxmlformats.org/officeDocument/2006/relationships/image" Target="../media/image33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diagramQuickStyle" Target="../diagrams/quickStyle1.xml"/><Relationship Id="rId36" Type="http://schemas.openxmlformats.org/officeDocument/2006/relationships/image" Target="../media/image32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diagramLayout" Target="../diagrams/layout1.xml"/><Relationship Id="rId30" Type="http://schemas.microsoft.com/office/2007/relationships/diagramDrawing" Target="../diagrams/drawing1.xml"/><Relationship Id="rId35" Type="http://schemas.openxmlformats.org/officeDocument/2006/relationships/image" Target="../media/image31.png"/><Relationship Id="rId8" Type="http://schemas.openxmlformats.org/officeDocument/2006/relationships/image" Target="../media/image9.png"/><Relationship Id="rId3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BF061A35-BDAA-4776-8CB1-8A16744B6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2" r="137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6" name="Rectangle 6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DDF3D-06F6-4958-8A9E-2C6475E3C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600" dirty="0">
                <a:ea typeface="Meiryo"/>
              </a:rPr>
              <a:t>FINAL PROJECT: Data Visualization</a:t>
            </a:r>
            <a:br>
              <a:rPr lang="en-US" sz="3600" dirty="0">
                <a:ea typeface="Meiryo"/>
              </a:rPr>
            </a:br>
            <a:r>
              <a:rPr lang="en-US" sz="3600" dirty="0">
                <a:ea typeface="Meiryo"/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4C24E-A619-4BDF-A8FD-6CC6B8A6A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600" dirty="0">
                <a:solidFill>
                  <a:srgbClr val="FFC609"/>
                </a:solidFill>
              </a:rPr>
              <a:t>28/02/2021 | Submitted by </a:t>
            </a:r>
          </a:p>
          <a:p>
            <a:r>
              <a:rPr lang="en-US" sz="1600" dirty="0"/>
              <a:t>Anti Antono • </a:t>
            </a:r>
            <a:r>
              <a:rPr lang="en-US" sz="1600" dirty="0" err="1"/>
              <a:t>Khaldoun</a:t>
            </a:r>
            <a:r>
              <a:rPr lang="en-US" sz="1600" dirty="0"/>
              <a:t> Al-</a:t>
            </a:r>
            <a:r>
              <a:rPr lang="en-US" sz="1600" dirty="0" err="1"/>
              <a:t>Naierat</a:t>
            </a:r>
            <a:r>
              <a:rPr lang="en-US" sz="1600" dirty="0"/>
              <a:t> •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Lenin Escobar • Rima </a:t>
            </a:r>
            <a:r>
              <a:rPr lang="en-US" sz="1600" dirty="0" err="1"/>
              <a:t>Hinnawi</a:t>
            </a:r>
            <a:r>
              <a:rPr lang="en-US" sz="1600" dirty="0"/>
              <a:t> •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Roberto Arenal </a:t>
            </a:r>
          </a:p>
        </p:txBody>
      </p:sp>
      <p:sp>
        <p:nvSpPr>
          <p:cNvPr id="6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68FDC9A-884C-4206-A62C-987A6287D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5" y="635208"/>
            <a:ext cx="2015109" cy="6659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C12E77-F508-4063-A854-1DD6D3EEB1B7}"/>
              </a:ext>
            </a:extLst>
          </p:cNvPr>
          <p:cNvSpPr txBox="1"/>
          <p:nvPr/>
        </p:nvSpPr>
        <p:spPr>
          <a:xfrm>
            <a:off x="5735782" y="5643246"/>
            <a:ext cx="6456215" cy="63094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DATAKU dashboard is available on Tableau Public:</a:t>
            </a:r>
            <a:endParaRPr lang="en-US" sz="1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https://public.tableau.com/profile/anti.antono#!/vizhome/DATAKU/Front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77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92E7-08B3-4645-BC02-EAA21ED5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35197"/>
            <a:ext cx="10168128" cy="941802"/>
          </a:xfrm>
        </p:spPr>
        <p:txBody>
          <a:bodyPr/>
          <a:lstStyle/>
          <a:p>
            <a:r>
              <a:rPr lang="en-GB" dirty="0"/>
              <a:t>Data Visualization Strategy (1)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B1E26F-3895-4235-BE5F-091CE7498EC7}"/>
              </a:ext>
            </a:extLst>
          </p:cNvPr>
          <p:cNvGrpSpPr/>
          <p:nvPr/>
        </p:nvGrpSpPr>
        <p:grpSpPr>
          <a:xfrm>
            <a:off x="702216" y="3588383"/>
            <a:ext cx="3107782" cy="2647548"/>
            <a:chOff x="4458794" y="2547208"/>
            <a:chExt cx="3237196" cy="27014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404DE1-DD85-40D7-80D8-8066B3110A54}"/>
                </a:ext>
              </a:extLst>
            </p:cNvPr>
            <p:cNvSpPr/>
            <p:nvPr/>
          </p:nvSpPr>
          <p:spPr>
            <a:xfrm>
              <a:off x="4458794" y="2994364"/>
              <a:ext cx="2894144" cy="225425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1DDC49-77AC-405D-9EB9-2AAD0BF54816}"/>
                </a:ext>
              </a:extLst>
            </p:cNvPr>
            <p:cNvGrpSpPr/>
            <p:nvPr/>
          </p:nvGrpSpPr>
          <p:grpSpPr>
            <a:xfrm>
              <a:off x="6975991" y="2547208"/>
              <a:ext cx="719999" cy="720000"/>
              <a:chOff x="5206126" y="2339111"/>
              <a:chExt cx="719999" cy="720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178F588-9F34-48ED-A44A-B2B71D8159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6126" y="2339111"/>
                <a:ext cx="719999" cy="72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Graphic 29" descr="Hospital outline">
                <a:extLst>
                  <a:ext uri="{FF2B5EF4-FFF2-40B4-BE49-F238E27FC236}">
                    <a16:creationId xmlns:a16="http://schemas.microsoft.com/office/drawing/2014/main" id="{06C60ACA-B259-4B90-9101-4267ECC29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77308" y="2380318"/>
                <a:ext cx="577638" cy="577638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D2D96F-9E6F-4CB7-9AC1-0660A0D7923C}"/>
                </a:ext>
              </a:extLst>
            </p:cNvPr>
            <p:cNvGrpSpPr/>
            <p:nvPr/>
          </p:nvGrpSpPr>
          <p:grpSpPr>
            <a:xfrm>
              <a:off x="6250677" y="4027366"/>
              <a:ext cx="808048" cy="908479"/>
              <a:chOff x="5743052" y="4225796"/>
              <a:chExt cx="808048" cy="908479"/>
            </a:xfrm>
          </p:grpSpPr>
          <p:pic>
            <p:nvPicPr>
              <p:cNvPr id="27" name="Graphic 26" descr="User with solid fill">
                <a:extLst>
                  <a:ext uri="{FF2B5EF4-FFF2-40B4-BE49-F238E27FC236}">
                    <a16:creationId xmlns:a16="http://schemas.microsoft.com/office/drawing/2014/main" id="{B9F95636-A0D1-4242-954A-ACFD0954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43052" y="4225796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28" name="Graphic 27" descr="Stethoscope outline">
                <a:extLst>
                  <a:ext uri="{FF2B5EF4-FFF2-40B4-BE49-F238E27FC236}">
                    <a16:creationId xmlns:a16="http://schemas.microsoft.com/office/drawing/2014/main" id="{907A98EB-4703-464C-A773-9A829F3AF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03100" y="4486275"/>
                <a:ext cx="648000" cy="6480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A9F39B-3500-4840-A9D6-5613D6764975}"/>
                </a:ext>
              </a:extLst>
            </p:cNvPr>
            <p:cNvSpPr txBox="1"/>
            <p:nvPr/>
          </p:nvSpPr>
          <p:spPr>
            <a:xfrm>
              <a:off x="6243187" y="4723203"/>
              <a:ext cx="985404" cy="349702"/>
            </a:xfrm>
            <a:prstGeom prst="rect">
              <a:avLst/>
            </a:prstGeom>
            <a:noFill/>
          </p:spPr>
          <p:txBody>
            <a:bodyPr wrap="square" lIns="36000" tIns="36000" rIns="36000" bIns="360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000">
                  <a:solidFill>
                    <a:schemeClr val="bg2">
                      <a:lumMod val="50000"/>
                    </a:schemeClr>
                  </a:solidFill>
                  <a:latin typeface="Arial Narrow" panose="020B0606020202030204" pitchFamily="34" charset="0"/>
                </a:rPr>
                <a:t>Doctor</a:t>
              </a:r>
            </a:p>
            <a:p>
              <a:pPr>
                <a:lnSpc>
                  <a:spcPct val="90000"/>
                </a:lnSpc>
              </a:pPr>
              <a:r>
                <a:rPr lang="en-GB" sz="1000">
                  <a:solidFill>
                    <a:schemeClr val="bg2">
                      <a:lumMod val="50000"/>
                    </a:schemeClr>
                  </a:solidFill>
                  <a:latin typeface="Arial Narrow" panose="020B0606020202030204" pitchFamily="34" charset="0"/>
                </a:rPr>
                <a:t>(Ophthalmologist)</a:t>
              </a:r>
            </a:p>
          </p:txBody>
        </p:sp>
        <p:pic>
          <p:nvPicPr>
            <p:cNvPr id="11" name="Graphic 10" descr="Database with solid fill">
              <a:extLst>
                <a:ext uri="{FF2B5EF4-FFF2-40B4-BE49-F238E27FC236}">
                  <a16:creationId xmlns:a16="http://schemas.microsoft.com/office/drawing/2014/main" id="{5D2B9E5F-D7CA-4F8D-87C0-3BC218500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12000" y="3152977"/>
              <a:ext cx="757938" cy="757938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3B8B982-0B62-4919-A05D-C04126FE3284}"/>
                </a:ext>
              </a:extLst>
            </p:cNvPr>
            <p:cNvGrpSpPr/>
            <p:nvPr/>
          </p:nvGrpSpPr>
          <p:grpSpPr>
            <a:xfrm>
              <a:off x="5721069" y="3166481"/>
              <a:ext cx="1045539" cy="1045539"/>
              <a:chOff x="6979445" y="3800982"/>
              <a:chExt cx="1045539" cy="1045539"/>
            </a:xfrm>
          </p:grpSpPr>
          <p:pic>
            <p:nvPicPr>
              <p:cNvPr id="17" name="Graphic 16" descr="Monitor with solid fill">
                <a:extLst>
                  <a:ext uri="{FF2B5EF4-FFF2-40B4-BE49-F238E27FC236}">
                    <a16:creationId xmlns:a16="http://schemas.microsoft.com/office/drawing/2014/main" id="{B74A1953-0EA4-455D-9F46-E14103690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79445" y="3800982"/>
                <a:ext cx="1045539" cy="1045539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21538B0-EEFD-41BE-BFDF-2C5384E4B19D}"/>
                  </a:ext>
                </a:extLst>
              </p:cNvPr>
              <p:cNvGrpSpPr/>
              <p:nvPr/>
            </p:nvGrpSpPr>
            <p:grpSpPr>
              <a:xfrm>
                <a:off x="7158221" y="4081557"/>
                <a:ext cx="288000" cy="288000"/>
                <a:chOff x="6060517" y="4019018"/>
                <a:chExt cx="288000" cy="28800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4ABE20C-D190-44DF-AFFD-D4440ED3A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0517" y="4019018"/>
                  <a:ext cx="288000" cy="288000"/>
                </a:xfrm>
                <a:prstGeom prst="rect">
                  <a:avLst/>
                </a:prstGeom>
                <a:noFill/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6" name="Graphic 25" descr="Eye with solid fill">
                  <a:extLst>
                    <a:ext uri="{FF2B5EF4-FFF2-40B4-BE49-F238E27FC236}">
                      <a16:creationId xmlns:a16="http://schemas.microsoft.com/office/drawing/2014/main" id="{0650E661-517F-493F-A2BE-36CFBB731C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0517" y="4019018"/>
                  <a:ext cx="288000" cy="288000"/>
                </a:xfrm>
                <a:prstGeom prst="rect">
                  <a:avLst/>
                </a:prstGeom>
              </p:spPr>
            </p:pic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70F5E90-0A2F-49EC-8D85-AB584DEC1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225" y="4086225"/>
                <a:ext cx="308495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A9C39D2-CF12-4EA3-BAA4-2F922D2F9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225" y="4147374"/>
                <a:ext cx="308495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14C2AB-B040-4BFB-A598-CC1EE45D07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225" y="4208523"/>
                <a:ext cx="308495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EBF22AF-A4A1-482D-AE4E-8257E7A2E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225" y="4269672"/>
                <a:ext cx="308495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B06EEA3-B6F9-40C6-A2F3-411BDD5C4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225" y="4330821"/>
                <a:ext cx="308495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9B463AA-F0B0-435D-ABBC-E16D7CA82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225" y="4391972"/>
                <a:ext cx="308495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8D1C25-05F6-4EF2-9129-379A9FC3C79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822" y="3623368"/>
              <a:ext cx="574759" cy="6588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E60B18-211E-4DA9-8B7D-B6E227662EEE}"/>
                </a:ext>
              </a:extLst>
            </p:cNvPr>
            <p:cNvSpPr txBox="1"/>
            <p:nvPr/>
          </p:nvSpPr>
          <p:spPr>
            <a:xfrm>
              <a:off x="5563849" y="3116652"/>
              <a:ext cx="1471122" cy="211203"/>
            </a:xfrm>
            <a:prstGeom prst="rect">
              <a:avLst/>
            </a:prstGeom>
            <a:noFill/>
          </p:spPr>
          <p:txBody>
            <a:bodyPr wrap="square" lIns="36000" tIns="36000" rIns="36000" bIns="3600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1000" b="1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REPORTING DASHBOARD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209F98-BF55-42E8-AD5C-D3FE424833A6}"/>
              </a:ext>
            </a:extLst>
          </p:cNvPr>
          <p:cNvGrpSpPr/>
          <p:nvPr/>
        </p:nvGrpSpPr>
        <p:grpSpPr>
          <a:xfrm>
            <a:off x="473215" y="1741376"/>
            <a:ext cx="2545188" cy="1947570"/>
            <a:chOff x="1437409" y="2146332"/>
            <a:chExt cx="2620422" cy="20563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A1A8A8-5678-4FF7-B738-402668A780C7}"/>
                </a:ext>
              </a:extLst>
            </p:cNvPr>
            <p:cNvSpPr/>
            <p:nvPr/>
          </p:nvSpPr>
          <p:spPr>
            <a:xfrm>
              <a:off x="1673179" y="2318172"/>
              <a:ext cx="2384652" cy="1884541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403E8D-0F05-4736-87BC-DCCE5FC5D19F}"/>
                </a:ext>
              </a:extLst>
            </p:cNvPr>
            <p:cNvGrpSpPr/>
            <p:nvPr/>
          </p:nvGrpSpPr>
          <p:grpSpPr>
            <a:xfrm>
              <a:off x="1437409" y="2146332"/>
              <a:ext cx="720000" cy="725250"/>
              <a:chOff x="1945993" y="1876767"/>
              <a:chExt cx="720000" cy="72525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9CABC07-520B-4123-90C9-174C4BFD97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5993" y="1882017"/>
                <a:ext cx="720000" cy="720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54666B-E6B8-4A84-827A-D3E6EDD016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78843" y="1876767"/>
                <a:ext cx="648000" cy="648000"/>
                <a:chOff x="647701" y="2190750"/>
                <a:chExt cx="914400" cy="914400"/>
              </a:xfrm>
              <a:solidFill>
                <a:schemeClr val="bg1"/>
              </a:solidFill>
            </p:grpSpPr>
            <p:pic>
              <p:nvPicPr>
                <p:cNvPr id="49" name="Graphic 48" descr="Home outline">
                  <a:extLst>
                    <a:ext uri="{FF2B5EF4-FFF2-40B4-BE49-F238E27FC236}">
                      <a16:creationId xmlns:a16="http://schemas.microsoft.com/office/drawing/2014/main" id="{4FD9AFBA-27EB-459F-9013-F6CA8293B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701" y="21907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0" name="Graphic 49" descr="Medical with solid fill">
                  <a:extLst>
                    <a:ext uri="{FF2B5EF4-FFF2-40B4-BE49-F238E27FC236}">
                      <a16:creationId xmlns:a16="http://schemas.microsoft.com/office/drawing/2014/main" id="{54D28C0F-3AD7-49E8-A56A-12574A4F2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1576" y="2498475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B365729-D2EF-4EC6-97A0-BC421B09FE1A}"/>
                </a:ext>
              </a:extLst>
            </p:cNvPr>
            <p:cNvGrpSpPr/>
            <p:nvPr/>
          </p:nvGrpSpPr>
          <p:grpSpPr>
            <a:xfrm>
              <a:off x="3053272" y="2618349"/>
              <a:ext cx="792000" cy="792000"/>
              <a:chOff x="2670868" y="2583401"/>
              <a:chExt cx="792000" cy="792000"/>
            </a:xfrm>
          </p:grpSpPr>
          <p:pic>
            <p:nvPicPr>
              <p:cNvPr id="43" name="Graphic 42" descr="Female Profile with solid fill">
                <a:extLst>
                  <a:ext uri="{FF2B5EF4-FFF2-40B4-BE49-F238E27FC236}">
                    <a16:creationId xmlns:a16="http://schemas.microsoft.com/office/drawing/2014/main" id="{1A8CE13C-2DEF-487B-950F-A79089BEE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670868" y="2583401"/>
                <a:ext cx="792000" cy="7920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B4F71F-A70D-4392-AE45-2A221DEC457B}"/>
                  </a:ext>
                </a:extLst>
              </p:cNvPr>
              <p:cNvSpPr txBox="1"/>
              <p:nvPr/>
            </p:nvSpPr>
            <p:spPr>
              <a:xfrm>
                <a:off x="2900712" y="3029873"/>
                <a:ext cx="332313" cy="239251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2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HCW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3CF594-8E21-4BB0-86D8-74E722EDFCF5}"/>
                </a:ext>
              </a:extLst>
            </p:cNvPr>
            <p:cNvGrpSpPr/>
            <p:nvPr/>
          </p:nvGrpSpPr>
          <p:grpSpPr>
            <a:xfrm>
              <a:off x="1705710" y="3226656"/>
              <a:ext cx="792000" cy="792000"/>
              <a:chOff x="508697" y="3357252"/>
              <a:chExt cx="792000" cy="792000"/>
            </a:xfrm>
          </p:grpSpPr>
          <p:pic>
            <p:nvPicPr>
              <p:cNvPr id="41" name="Graphic 40" descr="Male profile with solid fill">
                <a:extLst>
                  <a:ext uri="{FF2B5EF4-FFF2-40B4-BE49-F238E27FC236}">
                    <a16:creationId xmlns:a16="http://schemas.microsoft.com/office/drawing/2014/main" id="{A459C3F0-A18A-4D56-83B6-F47E3AE7B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08697" y="3357252"/>
                <a:ext cx="792000" cy="792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7AA00D-7581-4A5E-B0E1-73CFD7421E20}"/>
                  </a:ext>
                </a:extLst>
              </p:cNvPr>
              <p:cNvSpPr txBox="1"/>
              <p:nvPr/>
            </p:nvSpPr>
            <p:spPr>
              <a:xfrm>
                <a:off x="705641" y="3838766"/>
                <a:ext cx="398112" cy="226591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anchor="ctr" anchorCtr="0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2">
                        <a:lumMod val="50000"/>
                      </a:schemeClr>
                    </a:solidFill>
                    <a:latin typeface="Arial Narrow" panose="020B0606020202030204" pitchFamily="34" charset="0"/>
                  </a:rPr>
                  <a:t>Patient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1360F6-B894-49D2-A5C2-3F676DB2AE71}"/>
                </a:ext>
              </a:extLst>
            </p:cNvPr>
            <p:cNvSpPr txBox="1"/>
            <p:nvPr/>
          </p:nvSpPr>
          <p:spPr>
            <a:xfrm>
              <a:off x="3073829" y="3376532"/>
              <a:ext cx="791999" cy="488201"/>
            </a:xfrm>
            <a:prstGeom prst="rect">
              <a:avLst/>
            </a:prstGeom>
            <a:noFill/>
          </p:spPr>
          <p:txBody>
            <a:bodyPr wrap="square" lIns="36000" tIns="36000" rIns="36000" bIns="360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000" b="1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PRODUCT :</a:t>
              </a:r>
            </a:p>
            <a:p>
              <a:pPr>
                <a:lnSpc>
                  <a:spcPct val="90000"/>
                </a:lnSpc>
              </a:pPr>
              <a:r>
                <a:rPr lang="en-GB" sz="1000" b="1">
                  <a:solidFill>
                    <a:schemeClr val="accent2">
                      <a:lumMod val="75000"/>
                    </a:schemeClr>
                  </a:solidFill>
                  <a:latin typeface="Arial Narrow" panose="020B0606020202030204" pitchFamily="34" charset="0"/>
                </a:rPr>
                <a:t>App to detect eye disease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ABF673-022B-4B6E-A081-08B66BD33255}"/>
                </a:ext>
              </a:extLst>
            </p:cNvPr>
            <p:cNvGrpSpPr/>
            <p:nvPr/>
          </p:nvGrpSpPr>
          <p:grpSpPr>
            <a:xfrm>
              <a:off x="2461657" y="3081200"/>
              <a:ext cx="720000" cy="720000"/>
              <a:chOff x="2461657" y="3081200"/>
              <a:chExt cx="720000" cy="720000"/>
            </a:xfrm>
          </p:grpSpPr>
          <p:pic>
            <p:nvPicPr>
              <p:cNvPr id="39" name="Graphic 38" descr="Smart Phone with solid fill">
                <a:extLst>
                  <a:ext uri="{FF2B5EF4-FFF2-40B4-BE49-F238E27FC236}">
                    <a16:creationId xmlns:a16="http://schemas.microsoft.com/office/drawing/2014/main" id="{F9CAAC53-2E54-4AA4-9BE7-07B151408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461657" y="308120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40" name="Graphic 39" descr="Eye Scan with solid fill">
                <a:extLst>
                  <a:ext uri="{FF2B5EF4-FFF2-40B4-BE49-F238E27FC236}">
                    <a16:creationId xmlns:a16="http://schemas.microsoft.com/office/drawing/2014/main" id="{AC6CEE01-C860-40FD-8761-E46C03AFE19C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695657" y="3315199"/>
                <a:ext cx="252000" cy="252000"/>
              </a:xfrm>
              <a:prstGeom prst="rect">
                <a:avLst/>
              </a:prstGeom>
            </p:spPr>
          </p:pic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FA682A-FB02-4C62-9E74-FBF3A92FCEB1}"/>
              </a:ext>
            </a:extLst>
          </p:cNvPr>
          <p:cNvSpPr txBox="1"/>
          <p:nvPr/>
        </p:nvSpPr>
        <p:spPr>
          <a:xfrm>
            <a:off x="1344586" y="1904890"/>
            <a:ext cx="1435091" cy="442035"/>
          </a:xfrm>
          <a:prstGeom prst="rect">
            <a:avLst/>
          </a:prstGeom>
          <a:noFill/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en-GB" sz="1200" b="1">
                <a:solidFill>
                  <a:schemeClr val="bg2">
                    <a:lumMod val="50000"/>
                  </a:schemeClr>
                </a:solidFill>
              </a:rPr>
              <a:t>USER : Healthcare Workers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8093F-E246-47D9-88C9-B20637D04E6F}"/>
              </a:ext>
            </a:extLst>
          </p:cNvPr>
          <p:cNvSpPr txBox="1"/>
          <p:nvPr/>
        </p:nvSpPr>
        <p:spPr>
          <a:xfrm>
            <a:off x="838074" y="5294314"/>
            <a:ext cx="1504482" cy="626701"/>
          </a:xfrm>
          <a:prstGeom prst="rect">
            <a:avLst/>
          </a:prstGeom>
          <a:noFill/>
        </p:spPr>
        <p:txBody>
          <a:bodyPr wrap="square" lIns="36000" tIns="36000" rIns="36000" bIns="36000" anchor="t" anchorCtr="0">
            <a:spAutoFit/>
          </a:bodyPr>
          <a:lstStyle/>
          <a:p>
            <a:r>
              <a:rPr lang="en-GB" sz="1200" b="1">
                <a:solidFill>
                  <a:schemeClr val="bg2">
                    <a:lumMod val="50000"/>
                  </a:schemeClr>
                </a:solidFill>
              </a:rPr>
              <a:t>CUSTOMER: </a:t>
            </a:r>
          </a:p>
          <a:p>
            <a:r>
              <a:rPr lang="en-GB" sz="1200" b="1">
                <a:solidFill>
                  <a:schemeClr val="bg2">
                    <a:lumMod val="50000"/>
                  </a:schemeClr>
                </a:solidFill>
              </a:rPr>
              <a:t>Ophthalmologists at referral hospital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85C1BB-E74E-42F2-8C11-44F97F3A11D7}"/>
              </a:ext>
            </a:extLst>
          </p:cNvPr>
          <p:cNvCxnSpPr>
            <a:cxnSpLocks/>
          </p:cNvCxnSpPr>
          <p:nvPr/>
        </p:nvCxnSpPr>
        <p:spPr>
          <a:xfrm flipH="1">
            <a:off x="1117114" y="3308679"/>
            <a:ext cx="700606" cy="87339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id="{DF4DB587-6DB2-4E42-AC0D-070860B01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011862"/>
              </p:ext>
            </p:extLst>
          </p:nvPr>
        </p:nvGraphicFramePr>
        <p:xfrm>
          <a:off x="3784332" y="1321107"/>
          <a:ext cx="8088169" cy="5384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6709BCC1-4F87-4B55-A739-5BBA51C65918}"/>
              </a:ext>
            </a:extLst>
          </p:cNvPr>
          <p:cNvGrpSpPr/>
          <p:nvPr/>
        </p:nvGrpSpPr>
        <p:grpSpPr>
          <a:xfrm>
            <a:off x="4034906" y="1801727"/>
            <a:ext cx="699328" cy="681902"/>
            <a:chOff x="1942346" y="933589"/>
            <a:chExt cx="699328" cy="68190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3E495B9-6E76-4AEA-A565-F17E20596958}"/>
                </a:ext>
              </a:extLst>
            </p:cNvPr>
            <p:cNvSpPr/>
            <p:nvPr/>
          </p:nvSpPr>
          <p:spPr>
            <a:xfrm>
              <a:off x="2166010" y="1039352"/>
              <a:ext cx="252000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9" name="Graphic 68" descr="Smart Phone with solid fill">
              <a:extLst>
                <a:ext uri="{FF2B5EF4-FFF2-40B4-BE49-F238E27FC236}">
                  <a16:creationId xmlns:a16="http://schemas.microsoft.com/office/drawing/2014/main" id="{81430E11-E885-43FF-A98A-364BF32A4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942346" y="933589"/>
              <a:ext cx="699328" cy="681902"/>
            </a:xfrm>
            <a:prstGeom prst="rect">
              <a:avLst/>
            </a:prstGeom>
          </p:spPr>
        </p:pic>
        <p:pic>
          <p:nvPicPr>
            <p:cNvPr id="70" name="Graphic 69" descr="Eye Scan with solid fill">
              <a:extLst>
                <a:ext uri="{FF2B5EF4-FFF2-40B4-BE49-F238E27FC236}">
                  <a16:creationId xmlns:a16="http://schemas.microsoft.com/office/drawing/2014/main" id="{38BE04DE-EAE6-455F-B97A-7C731ED66605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169628" y="1155206"/>
              <a:ext cx="244765" cy="23866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CF9082-8251-408C-A315-3FCB877352F9}"/>
              </a:ext>
            </a:extLst>
          </p:cNvPr>
          <p:cNvGrpSpPr/>
          <p:nvPr/>
        </p:nvGrpSpPr>
        <p:grpSpPr>
          <a:xfrm>
            <a:off x="4516578" y="3048015"/>
            <a:ext cx="699328" cy="681901"/>
            <a:chOff x="7696200" y="532580"/>
            <a:chExt cx="599766" cy="59976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A34283-F6CF-4EBA-AE02-0AC9FAE1DCB8}"/>
                </a:ext>
              </a:extLst>
            </p:cNvPr>
            <p:cNvSpPr/>
            <p:nvPr/>
          </p:nvSpPr>
          <p:spPr>
            <a:xfrm>
              <a:off x="7789708" y="688463"/>
              <a:ext cx="432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Graphic 73" descr="Table with solid fill">
              <a:extLst>
                <a:ext uri="{FF2B5EF4-FFF2-40B4-BE49-F238E27FC236}">
                  <a16:creationId xmlns:a16="http://schemas.microsoft.com/office/drawing/2014/main" id="{8B312F07-80C2-4385-AD40-0A5A2894A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696200" y="532580"/>
              <a:ext cx="599766" cy="59976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A0F29D-7380-4130-8E74-7E92E5B50BE1}"/>
              </a:ext>
            </a:extLst>
          </p:cNvPr>
          <p:cNvGrpSpPr/>
          <p:nvPr/>
        </p:nvGrpSpPr>
        <p:grpSpPr>
          <a:xfrm>
            <a:off x="4501530" y="4192544"/>
            <a:ext cx="775745" cy="890365"/>
            <a:chOff x="4501530" y="4192544"/>
            <a:chExt cx="775745" cy="890365"/>
          </a:xfrm>
        </p:grpSpPr>
        <p:pic>
          <p:nvPicPr>
            <p:cNvPr id="77" name="Graphic 76" descr="User with solid fill">
              <a:extLst>
                <a:ext uri="{FF2B5EF4-FFF2-40B4-BE49-F238E27FC236}">
                  <a16:creationId xmlns:a16="http://schemas.microsoft.com/office/drawing/2014/main" id="{BDD09A1E-12E1-4EE0-9F49-B6468C36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501530" y="4192544"/>
              <a:ext cx="760339" cy="776208"/>
            </a:xfrm>
            <a:prstGeom prst="rect">
              <a:avLst/>
            </a:prstGeom>
          </p:spPr>
        </p:pic>
        <p:pic>
          <p:nvPicPr>
            <p:cNvPr id="78" name="Graphic 77" descr="Stethoscope outline">
              <a:extLst>
                <a:ext uri="{FF2B5EF4-FFF2-40B4-BE49-F238E27FC236}">
                  <a16:creationId xmlns:a16="http://schemas.microsoft.com/office/drawing/2014/main" id="{35A72F15-53BB-4D6F-984A-785A3909C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655180" y="4447829"/>
              <a:ext cx="622095" cy="63508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95CB9CD-2601-456A-8B8B-4F3CF5C73124}"/>
              </a:ext>
            </a:extLst>
          </p:cNvPr>
          <p:cNvGrpSpPr/>
          <p:nvPr/>
        </p:nvGrpSpPr>
        <p:grpSpPr>
          <a:xfrm>
            <a:off x="4040310" y="5515374"/>
            <a:ext cx="760339" cy="709126"/>
            <a:chOff x="5947955" y="1353324"/>
            <a:chExt cx="760339" cy="760339"/>
          </a:xfrm>
        </p:grpSpPr>
        <p:sp>
          <p:nvSpPr>
            <p:cNvPr id="82" name="Rectangle: Top Corners One Rounded and One Snipped 81">
              <a:extLst>
                <a:ext uri="{FF2B5EF4-FFF2-40B4-BE49-F238E27FC236}">
                  <a16:creationId xmlns:a16="http://schemas.microsoft.com/office/drawing/2014/main" id="{1B1F672A-2431-4190-AC57-DD07178612E7}"/>
                </a:ext>
              </a:extLst>
            </p:cNvPr>
            <p:cNvSpPr/>
            <p:nvPr/>
          </p:nvSpPr>
          <p:spPr>
            <a:xfrm>
              <a:off x="6113646" y="1440684"/>
              <a:ext cx="439553" cy="582660"/>
            </a:xfrm>
            <a:prstGeom prst="snipRoundRect">
              <a:avLst>
                <a:gd name="adj1" fmla="val 0"/>
                <a:gd name="adj2" fmla="val 407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1" name="Graphic 80" descr="Document with solid fill">
              <a:extLst>
                <a:ext uri="{FF2B5EF4-FFF2-40B4-BE49-F238E27FC236}">
                  <a16:creationId xmlns:a16="http://schemas.microsoft.com/office/drawing/2014/main" id="{C2F3B622-59B3-4011-B148-16864ADBD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5947955" y="1353324"/>
              <a:ext cx="760339" cy="760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779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92E7-08B3-4645-BC02-EAA21ED5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35197"/>
            <a:ext cx="10168128" cy="941802"/>
          </a:xfrm>
        </p:spPr>
        <p:txBody>
          <a:bodyPr/>
          <a:lstStyle/>
          <a:p>
            <a:r>
              <a:rPr lang="en-GB" dirty="0"/>
              <a:t>Data Visualization Strategy (2)</a:t>
            </a:r>
          </a:p>
        </p:txBody>
      </p:sp>
      <p:graphicFrame>
        <p:nvGraphicFramePr>
          <p:cNvPr id="80" name="Diagram 83">
            <a:extLst>
              <a:ext uri="{FF2B5EF4-FFF2-40B4-BE49-F238E27FC236}">
                <a16:creationId xmlns:a16="http://schemas.microsoft.com/office/drawing/2014/main" id="{C4438B2A-A740-4F5D-A6DE-FE65B878E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961036"/>
              </p:ext>
            </p:extLst>
          </p:nvPr>
        </p:nvGraphicFramePr>
        <p:xfrm>
          <a:off x="1226404" y="2218801"/>
          <a:ext cx="9561957" cy="4370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8E114401-CC28-4FF9-A085-50C086DFC2E1}"/>
              </a:ext>
            </a:extLst>
          </p:cNvPr>
          <p:cNvSpPr txBox="1"/>
          <p:nvPr/>
        </p:nvSpPr>
        <p:spPr>
          <a:xfrm>
            <a:off x="1115567" y="1276999"/>
            <a:ext cx="10438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venir Next LT Pro" panose="020B0504020202020204" pitchFamily="34" charset="0"/>
              </a:rPr>
              <a:t>Our dashboard was developed for a referral hospital in the province of Sulawesi Selatan, Indonesia. </a:t>
            </a:r>
          </a:p>
          <a:p>
            <a:r>
              <a:rPr lang="en-GB" sz="1600" dirty="0">
                <a:latin typeface="Avenir Next LT Pro" panose="020B0504020202020204" pitchFamily="34" charset="0"/>
              </a:rPr>
              <a:t>The </a:t>
            </a:r>
            <a:r>
              <a:rPr lang="en-GB" sz="1600" b="1" dirty="0">
                <a:latin typeface="Avenir Next LT Pro" panose="020B0504020202020204" pitchFamily="34" charset="0"/>
              </a:rPr>
              <a:t>information needs </a:t>
            </a:r>
            <a:r>
              <a:rPr lang="en-GB" sz="1600" dirty="0">
                <a:latin typeface="Avenir Next LT Pro" panose="020B0504020202020204" pitchFamily="34" charset="0"/>
              </a:rPr>
              <a:t>and </a:t>
            </a:r>
            <a:r>
              <a:rPr lang="en-GB" sz="1600" b="1" dirty="0">
                <a:latin typeface="Avenir Next LT Pro" panose="020B0504020202020204" pitchFamily="34" charset="0"/>
              </a:rPr>
              <a:t>objectives </a:t>
            </a:r>
            <a:r>
              <a:rPr lang="en-GB" sz="1600" dirty="0">
                <a:latin typeface="Avenir Next LT Pro" panose="020B0504020202020204" pitchFamily="34" charset="0"/>
              </a:rPr>
              <a:t>for their cataract screening program are as below: </a:t>
            </a:r>
            <a:endParaRPr lang="en-US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165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23C2A"/>
      </a:dk2>
      <a:lt2>
        <a:srgbClr val="E8E5E2"/>
      </a:lt2>
      <a:accent1>
        <a:srgbClr val="8FA5C2"/>
      </a:accent1>
      <a:accent2>
        <a:srgbClr val="7AAAB2"/>
      </a:accent2>
      <a:accent3>
        <a:srgbClr val="80AA9E"/>
      </a:accent3>
      <a:accent4>
        <a:srgbClr val="77AF88"/>
      </a:accent4>
      <a:accent5>
        <a:srgbClr val="86AB81"/>
      </a:accent5>
      <a:accent6>
        <a:srgbClr val="90A974"/>
      </a:accent6>
      <a:hlink>
        <a:srgbClr val="997E5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F5E26D9AFC7D4A91EACFFBC6BA95BB" ma:contentTypeVersion="11" ma:contentTypeDescription="Create a new document." ma:contentTypeScope="" ma:versionID="38b175a7926b13a58ca89219b105424d">
  <xsd:schema xmlns:xsd="http://www.w3.org/2001/XMLSchema" xmlns:xs="http://www.w3.org/2001/XMLSchema" xmlns:p="http://schemas.microsoft.com/office/2006/metadata/properties" xmlns:ns2="276a6060-82fc-4583-8319-33df4f531822" xmlns:ns3="73b1c20c-2d27-4fe3-a315-b35400be3c21" targetNamespace="http://schemas.microsoft.com/office/2006/metadata/properties" ma:root="true" ma:fieldsID="b7a90661ae287ab6152ac7d8909c769e" ns2:_="" ns3:_="">
    <xsd:import namespace="276a6060-82fc-4583-8319-33df4f531822"/>
    <xsd:import namespace="73b1c20c-2d27-4fe3-a315-b35400be3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6a6060-82fc-4583-8319-33df4f5318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1c20c-2d27-4fe3-a315-b35400be3c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3b1c20c-2d27-4fe3-a315-b35400be3c21">
      <UserInfo>
        <DisplayName>Roberto Arenal</DisplayName>
        <AccountId>14</AccountId>
        <AccountType/>
      </UserInfo>
      <UserInfo>
        <DisplayName>Khaldoun Alnaierat</DisplayName>
        <AccountId>13</AccountId>
        <AccountType/>
      </UserInfo>
      <UserInfo>
        <DisplayName>Lenin Escobar</DisplayName>
        <AccountId>12</AccountId>
        <AccountType/>
      </UserInfo>
      <UserInfo>
        <DisplayName>Rima Hinnawi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AE12BFC-5A2E-46DD-9EE8-4FB87E637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69BB77-E397-49DB-968C-C03BBA439A0D}">
  <ds:schemaRefs>
    <ds:schemaRef ds:uri="276a6060-82fc-4583-8319-33df4f531822"/>
    <ds:schemaRef ds:uri="73b1c20c-2d27-4fe3-a315-b35400be3c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947687B-37BE-443D-AD46-27A2BF488057}">
  <ds:schemaRefs>
    <ds:schemaRef ds:uri="276a6060-82fc-4583-8319-33df4f531822"/>
    <ds:schemaRef ds:uri="73b1c20c-2d27-4fe3-a315-b35400be3c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333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Avenir Next LT Pro</vt:lpstr>
      <vt:lpstr>Calibri</vt:lpstr>
      <vt:lpstr>Wingdings</vt:lpstr>
      <vt:lpstr>AccentBoxVTI</vt:lpstr>
      <vt:lpstr>FINAL PROJECT: Data Visualization Dashboard</vt:lpstr>
      <vt:lpstr>Data Visualization Strategy (1)</vt:lpstr>
      <vt:lpstr>Data Visualization Strategy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Andari Antono</dc:creator>
  <cp:lastModifiedBy>Andari Antono</cp:lastModifiedBy>
  <cp:revision>2</cp:revision>
  <dcterms:created xsi:type="dcterms:W3CDTF">2021-02-02T13:56:08Z</dcterms:created>
  <dcterms:modified xsi:type="dcterms:W3CDTF">2021-02-28T10:10:17Z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0x01010094F5E26D9AFC7D4A91EACFFBC6BA95BB</vt:lpwstr>
  </property>
</Properties>
</file>