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4fb9dea8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4fb9dea8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74fb9dea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74fb9dea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74fb9dea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74fb9dea8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74fb9dea81_0_1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74fb9dea81_0_1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74fb9dea81_0_1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74fb9dea81_0_1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74fb9dea81_0_1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74fb9dea81_0_1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4fb9dea81_0_1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74fb9dea81_0_1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788eccb9d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788eccb9d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CallMeMaybe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Operadores Ineficaces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655300" y="669450"/>
            <a:ext cx="38334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Objetivo del Estudio</a:t>
            </a:r>
            <a:endParaRPr/>
          </a:p>
        </p:txBody>
      </p:sp>
      <p:sp>
        <p:nvSpPr>
          <p:cNvPr id="135" name="Google Shape;135;p14"/>
          <p:cNvSpPr txBox="1"/>
          <p:nvPr>
            <p:ph idx="1" type="body"/>
          </p:nvPr>
        </p:nvSpPr>
        <p:spPr>
          <a:xfrm>
            <a:off x="1028700" y="1542750"/>
            <a:ext cx="7086600" cy="102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050">
                <a:solidFill>
                  <a:srgbClr val="000000"/>
                </a:solidFill>
                <a:highlight>
                  <a:srgbClr val="FFFFFF"/>
                </a:highlight>
                <a:latin typeface="Arial"/>
                <a:ea typeface="Arial"/>
                <a:cs typeface="Arial"/>
                <a:sym typeface="Arial"/>
              </a:rPr>
              <a:t>Identificar a los operadores ineficaces dentro del servicio de telefonía virtual CallMeMaybe. </a:t>
            </a:r>
            <a:endParaRPr sz="1050">
              <a:solidFill>
                <a:srgbClr val="000000"/>
              </a:solidFill>
              <a:highlight>
                <a:srgbClr val="FFFFFF"/>
              </a:highlight>
              <a:latin typeface="Arial"/>
              <a:ea typeface="Arial"/>
              <a:cs typeface="Arial"/>
              <a:sym typeface="Arial"/>
            </a:endParaRPr>
          </a:p>
          <a:p>
            <a:pPr indent="0" lvl="0" marL="0" rtl="0" algn="ctr">
              <a:spcBef>
                <a:spcPts val="1200"/>
              </a:spcBef>
              <a:spcAft>
                <a:spcPts val="1200"/>
              </a:spcAft>
              <a:buNone/>
            </a:pPr>
            <a:r>
              <a:rPr lang="es-419" sz="1050">
                <a:solidFill>
                  <a:srgbClr val="000000"/>
                </a:solidFill>
                <a:highlight>
                  <a:srgbClr val="FFFFFF"/>
                </a:highlight>
                <a:latin typeface="Arial"/>
                <a:ea typeface="Arial"/>
                <a:cs typeface="Arial"/>
                <a:sym typeface="Arial"/>
              </a:rPr>
              <a:t>Proporcionarles una herramienta que les permita tomar decisiones informadas para mejorar el rendimiento del equipo, como ofrecer capacitación adicional o ajustar las cargas de trabajo.</a:t>
            </a:r>
            <a:endParaRPr/>
          </a:p>
        </p:txBody>
      </p:sp>
      <p:sp>
        <p:nvSpPr>
          <p:cNvPr id="136" name="Google Shape;136;p14"/>
          <p:cNvSpPr txBox="1"/>
          <p:nvPr/>
        </p:nvSpPr>
        <p:spPr>
          <a:xfrm>
            <a:off x="3072000" y="27023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800">
                <a:solidFill>
                  <a:schemeClr val="lt1"/>
                </a:solidFill>
                <a:latin typeface="Nunito"/>
                <a:ea typeface="Nunito"/>
                <a:cs typeface="Nunito"/>
                <a:sym typeface="Nunito"/>
              </a:rPr>
              <a:t>¿</a:t>
            </a:r>
            <a:r>
              <a:rPr lang="es-419" sz="2800">
                <a:solidFill>
                  <a:schemeClr val="lt1"/>
                </a:solidFill>
                <a:latin typeface="Nunito"/>
                <a:ea typeface="Nunito"/>
                <a:cs typeface="Nunito"/>
                <a:sym typeface="Nunito"/>
              </a:rPr>
              <a:t>Cómo</a:t>
            </a:r>
            <a:r>
              <a:rPr lang="es-419" sz="2800">
                <a:solidFill>
                  <a:schemeClr val="lt1"/>
                </a:solidFill>
                <a:latin typeface="Nunito"/>
                <a:ea typeface="Nunito"/>
                <a:cs typeface="Nunito"/>
                <a:sym typeface="Nunito"/>
              </a:rPr>
              <a:t> se logra?</a:t>
            </a:r>
            <a:endParaRPr sz="1200"/>
          </a:p>
        </p:txBody>
      </p:sp>
      <p:sp>
        <p:nvSpPr>
          <p:cNvPr id="137" name="Google Shape;137;p14"/>
          <p:cNvSpPr txBox="1"/>
          <p:nvPr>
            <p:ph idx="1" type="body"/>
          </p:nvPr>
        </p:nvSpPr>
        <p:spPr>
          <a:xfrm>
            <a:off x="1002900" y="3448600"/>
            <a:ext cx="7138200" cy="466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1050">
                <a:solidFill>
                  <a:srgbClr val="000000"/>
                </a:solidFill>
                <a:highlight>
                  <a:srgbClr val="FFFFFF"/>
                </a:highlight>
                <a:latin typeface="Arial"/>
                <a:ea typeface="Arial"/>
                <a:cs typeface="Arial"/>
                <a:sym typeface="Arial"/>
              </a:rPr>
              <a:t>A</a:t>
            </a:r>
            <a:r>
              <a:rPr lang="es-419" sz="1050">
                <a:solidFill>
                  <a:srgbClr val="000000"/>
                </a:solidFill>
                <a:highlight>
                  <a:srgbClr val="FFFFFF"/>
                </a:highlight>
                <a:latin typeface="Arial"/>
                <a:ea typeface="Arial"/>
                <a:cs typeface="Arial"/>
                <a:sym typeface="Arial"/>
              </a:rPr>
              <a:t>nalizando las métricas de llamadas para encontrar patrones que se ajusten a la definición de ineficacia del negocio.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2156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¿Quienes son los operadores ineficaces?</a:t>
            </a:r>
            <a:endParaRPr/>
          </a:p>
        </p:txBody>
      </p:sp>
      <p:sp>
        <p:nvSpPr>
          <p:cNvPr id="143" name="Google Shape;143;p15"/>
          <p:cNvSpPr txBox="1"/>
          <p:nvPr>
            <p:ph idx="1" type="body"/>
          </p:nvPr>
        </p:nvSpPr>
        <p:spPr>
          <a:xfrm>
            <a:off x="460950" y="1941600"/>
            <a:ext cx="8222100" cy="211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sz="1050">
                <a:solidFill>
                  <a:srgbClr val="000000"/>
                </a:solidFill>
                <a:highlight>
                  <a:srgbClr val="FFFFFF"/>
                </a:highlight>
                <a:latin typeface="Arial"/>
                <a:ea typeface="Arial"/>
                <a:cs typeface="Arial"/>
                <a:sym typeface="Arial"/>
              </a:rPr>
              <a:t>Se identificaron 615 operadores como ineficaces, es </a:t>
            </a:r>
            <a:r>
              <a:rPr lang="es-419" sz="1050">
                <a:solidFill>
                  <a:srgbClr val="000000"/>
                </a:solidFill>
                <a:highlight>
                  <a:srgbClr val="FFFFFF"/>
                </a:highlight>
                <a:latin typeface="Arial"/>
                <a:ea typeface="Arial"/>
                <a:cs typeface="Arial"/>
                <a:sym typeface="Arial"/>
              </a:rPr>
              <a:t>decir</a:t>
            </a:r>
            <a:r>
              <a:rPr lang="es-419" sz="1050">
                <a:solidFill>
                  <a:srgbClr val="000000"/>
                </a:solidFill>
                <a:highlight>
                  <a:srgbClr val="FFFFFF"/>
                </a:highlight>
                <a:latin typeface="Arial"/>
                <a:ea typeface="Arial"/>
                <a:cs typeface="Arial"/>
                <a:sym typeface="Arial"/>
              </a:rPr>
              <a:t> aproximadamente el 14% del total.</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s-419" sz="1050">
                <a:solidFill>
                  <a:srgbClr val="000000"/>
                </a:solidFill>
                <a:highlight>
                  <a:srgbClr val="FFFFFF"/>
                </a:highlight>
                <a:latin typeface="Arial"/>
                <a:ea typeface="Arial"/>
                <a:cs typeface="Arial"/>
                <a:sym typeface="Arial"/>
              </a:rPr>
              <a:t>Las métricas clave para la ineficacia son la duración promedio de las llamadas y el número de llamadas salientes.</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b="1" lang="es-419" sz="1050">
                <a:solidFill>
                  <a:srgbClr val="000000"/>
                </a:solidFill>
                <a:highlight>
                  <a:srgbClr val="FFFFFF"/>
                </a:highlight>
                <a:latin typeface="Arial"/>
                <a:ea typeface="Arial"/>
                <a:cs typeface="Arial"/>
                <a:sym typeface="Arial"/>
              </a:rPr>
              <a:t>Un ejemplo es el siguiente:</a:t>
            </a:r>
            <a:endParaRPr b="1" sz="10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rPr lang="es-419" sz="1050">
                <a:solidFill>
                  <a:srgbClr val="000000"/>
                </a:solidFill>
                <a:highlight>
                  <a:srgbClr val="FFFFFF"/>
                </a:highlight>
                <a:latin typeface="Arial"/>
                <a:ea typeface="Arial"/>
                <a:cs typeface="Arial"/>
                <a:sym typeface="Arial"/>
              </a:rPr>
              <a:t>El operador con ID 879898 se clasificó como ineficaz debido a:</a:t>
            </a:r>
            <a:endParaRPr sz="1050">
              <a:solidFill>
                <a:srgbClr val="000000"/>
              </a:solidFill>
              <a:highlight>
                <a:srgbClr val="FFFFFF"/>
              </a:highlight>
              <a:latin typeface="Arial"/>
              <a:ea typeface="Arial"/>
              <a:cs typeface="Arial"/>
              <a:sym typeface="Arial"/>
            </a:endParaRPr>
          </a:p>
          <a:p>
            <a:pPr indent="-295275" lvl="0" marL="457200" rtl="0" algn="l">
              <a:spcBef>
                <a:spcPts val="1100"/>
              </a:spcBef>
              <a:spcAft>
                <a:spcPts val="0"/>
              </a:spcAft>
              <a:buClr>
                <a:srgbClr val="000000"/>
              </a:buClr>
              <a:buSzPts val="1050"/>
              <a:buFont typeface="Arial"/>
              <a:buChar char="●"/>
            </a:pPr>
            <a:r>
              <a:rPr lang="es-419" sz="1050">
                <a:solidFill>
                  <a:srgbClr val="000000"/>
                </a:solidFill>
                <a:highlight>
                  <a:srgbClr val="FFFFFF"/>
                </a:highlight>
                <a:latin typeface="Arial"/>
                <a:ea typeface="Arial"/>
                <a:cs typeface="Arial"/>
                <a:sym typeface="Arial"/>
              </a:rPr>
              <a:t>Alto tiempo promedio de llamada (1133.88 segundos)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s-419" sz="1050">
                <a:solidFill>
                  <a:srgbClr val="000000"/>
                </a:solidFill>
                <a:highlight>
                  <a:srgbClr val="FFFFFF"/>
                </a:highlight>
                <a:latin typeface="Arial"/>
                <a:ea typeface="Arial"/>
                <a:cs typeface="Arial"/>
                <a:sym typeface="Arial"/>
              </a:rPr>
              <a:t>Bajo </a:t>
            </a:r>
            <a:r>
              <a:rPr lang="es-419" sz="1050">
                <a:solidFill>
                  <a:srgbClr val="000000"/>
                </a:solidFill>
                <a:highlight>
                  <a:srgbClr val="FFFFFF"/>
                </a:highlight>
                <a:latin typeface="Arial"/>
                <a:ea typeface="Arial"/>
                <a:cs typeface="Arial"/>
                <a:sym typeface="Arial"/>
              </a:rPr>
              <a:t>número</a:t>
            </a:r>
            <a:r>
              <a:rPr lang="es-419" sz="1050">
                <a:solidFill>
                  <a:srgbClr val="000000"/>
                </a:solidFill>
                <a:highlight>
                  <a:srgbClr val="FFFFFF"/>
                </a:highlight>
                <a:latin typeface="Arial"/>
                <a:ea typeface="Arial"/>
                <a:cs typeface="Arial"/>
                <a:sym typeface="Arial"/>
              </a:rPr>
              <a:t> de llamadas perdidas</a:t>
            </a:r>
            <a:endParaRPr sz="1050">
              <a:solidFill>
                <a:srgbClr val="000000"/>
              </a:solidFill>
              <a:highlight>
                <a:srgbClr val="FFFFFF"/>
              </a:highlight>
              <a:latin typeface="Arial"/>
              <a:ea typeface="Arial"/>
              <a:cs typeface="Arial"/>
              <a:sym typeface="Arial"/>
            </a:endParaRPr>
          </a:p>
          <a:p>
            <a:pPr indent="0" lvl="0" marL="0" rtl="0" algn="l">
              <a:spcBef>
                <a:spcPts val="1100"/>
              </a:spcBef>
              <a:spcAft>
                <a:spcPts val="1100"/>
              </a:spcAft>
              <a:buNone/>
            </a:pPr>
            <a:r>
              <a:rPr lang="es-419" sz="1050">
                <a:solidFill>
                  <a:srgbClr val="000000"/>
                </a:solidFill>
                <a:highlight>
                  <a:srgbClr val="FFFFFF"/>
                </a:highlight>
                <a:latin typeface="Arial"/>
                <a:ea typeface="Arial"/>
                <a:cs typeface="Arial"/>
                <a:sym typeface="Arial"/>
              </a:rPr>
              <a:t>Lo que sugiere que su ineficacia no está relacionada con la pérdida de llamadas, sino con el tiempo de llamada prolongado.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2479050" y="833875"/>
            <a:ext cx="4185900" cy="6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Criterios de Ineficacia</a:t>
            </a:r>
            <a:endParaRPr/>
          </a:p>
        </p:txBody>
      </p:sp>
      <p:sp>
        <p:nvSpPr>
          <p:cNvPr id="149" name="Google Shape;149;p16"/>
          <p:cNvSpPr txBox="1"/>
          <p:nvPr>
            <p:ph idx="1" type="body"/>
          </p:nvPr>
        </p:nvSpPr>
        <p:spPr>
          <a:xfrm>
            <a:off x="460950" y="1645575"/>
            <a:ext cx="8222100" cy="264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050">
                <a:latin typeface="Arial"/>
                <a:ea typeface="Arial"/>
                <a:cs typeface="Arial"/>
                <a:sym typeface="Arial"/>
              </a:rPr>
              <a:t>C</a:t>
            </a:r>
            <a:r>
              <a:rPr lang="es-419" sz="1050">
                <a:solidFill>
                  <a:schemeClr val="dk2"/>
                </a:solidFill>
                <a:latin typeface="Arial"/>
                <a:ea typeface="Arial"/>
                <a:cs typeface="Arial"/>
                <a:sym typeface="Arial"/>
              </a:rPr>
              <a:t>riterios de ineficacia que definimos: </a:t>
            </a:r>
            <a:endParaRPr sz="1050">
              <a:latin typeface="Arial"/>
              <a:ea typeface="Arial"/>
              <a:cs typeface="Arial"/>
              <a:sym typeface="Arial"/>
            </a:endParaRPr>
          </a:p>
          <a:p>
            <a:pPr indent="-295275" lvl="0" marL="457200" rtl="0" algn="l">
              <a:spcBef>
                <a:spcPts val="1200"/>
              </a:spcBef>
              <a:spcAft>
                <a:spcPts val="0"/>
              </a:spcAft>
              <a:buSzPts val="1050"/>
              <a:buFont typeface="Arial"/>
              <a:buChar char="●"/>
            </a:pPr>
            <a:r>
              <a:rPr lang="es-419" sz="1050">
                <a:latin typeface="Arial"/>
                <a:ea typeface="Arial"/>
                <a:cs typeface="Arial"/>
                <a:sym typeface="Arial"/>
              </a:rPr>
              <a:t>A</a:t>
            </a:r>
            <a:r>
              <a:rPr lang="es-419" sz="1050">
                <a:solidFill>
                  <a:schemeClr val="dk2"/>
                </a:solidFill>
                <a:latin typeface="Arial"/>
                <a:ea typeface="Arial"/>
                <a:cs typeface="Arial"/>
                <a:sym typeface="Arial"/>
              </a:rPr>
              <a:t>ltas llamadas perdidas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L</a:t>
            </a:r>
            <a:r>
              <a:rPr lang="es-419" sz="1050">
                <a:solidFill>
                  <a:schemeClr val="dk2"/>
                </a:solidFill>
                <a:latin typeface="Arial"/>
                <a:ea typeface="Arial"/>
                <a:cs typeface="Arial"/>
                <a:sym typeface="Arial"/>
              </a:rPr>
              <a:t>lamadas prolongadas</a:t>
            </a:r>
            <a:endParaRPr sz="1050">
              <a:latin typeface="Arial"/>
              <a:ea typeface="Arial"/>
              <a:cs typeface="Arial"/>
              <a:sym typeface="Arial"/>
            </a:endParaRPr>
          </a:p>
          <a:p>
            <a:pPr indent="-295275" lvl="0" marL="457200" rtl="0" algn="l">
              <a:spcBef>
                <a:spcPts val="0"/>
              </a:spcBef>
              <a:spcAft>
                <a:spcPts val="0"/>
              </a:spcAft>
              <a:buSzPts val="1050"/>
              <a:buFont typeface="Arial"/>
              <a:buChar char="●"/>
            </a:pPr>
            <a:r>
              <a:rPr lang="es-419" sz="1050">
                <a:latin typeface="Arial"/>
                <a:ea typeface="Arial"/>
                <a:cs typeface="Arial"/>
                <a:sym typeface="Arial"/>
              </a:rPr>
              <a:t>B</a:t>
            </a:r>
            <a:r>
              <a:rPr lang="es-419" sz="1050">
                <a:solidFill>
                  <a:schemeClr val="dk2"/>
                </a:solidFill>
                <a:latin typeface="Arial"/>
                <a:ea typeface="Arial"/>
                <a:cs typeface="Arial"/>
                <a:sym typeface="Arial"/>
              </a:rPr>
              <a:t>ajo volumen de llamadas salientes</a:t>
            </a:r>
            <a:endParaRPr sz="1050">
              <a:solidFill>
                <a:schemeClr val="dk2"/>
              </a:solidFill>
              <a:latin typeface="Arial"/>
              <a:ea typeface="Arial"/>
              <a:cs typeface="Arial"/>
              <a:sym typeface="Arial"/>
            </a:endParaRPr>
          </a:p>
          <a:p>
            <a:pPr indent="0" lvl="0" marL="0" rtl="0" algn="l">
              <a:spcBef>
                <a:spcPts val="1200"/>
              </a:spcBef>
              <a:spcAft>
                <a:spcPts val="0"/>
              </a:spcAft>
              <a:buNone/>
            </a:pPr>
            <a:r>
              <a:rPr lang="es-419" sz="1050">
                <a:latin typeface="Arial"/>
                <a:ea typeface="Arial"/>
                <a:cs typeface="Arial"/>
                <a:sym typeface="Arial"/>
              </a:rPr>
              <a:t>Es decir, </a:t>
            </a:r>
            <a:r>
              <a:rPr lang="es-419" sz="1050">
                <a:solidFill>
                  <a:schemeClr val="dk2"/>
                </a:solidFill>
                <a:latin typeface="Arial"/>
                <a:ea typeface="Arial"/>
                <a:cs typeface="Arial"/>
                <a:sym typeface="Arial"/>
              </a:rPr>
              <a:t>La ineficacia se manifiesta en comportamientos específicos: </a:t>
            </a:r>
            <a:endParaRPr sz="1050">
              <a:solidFill>
                <a:schemeClr val="dk2"/>
              </a:solidFill>
              <a:latin typeface="Arial"/>
              <a:ea typeface="Arial"/>
              <a:cs typeface="Arial"/>
              <a:sym typeface="Arial"/>
            </a:endParaRPr>
          </a:p>
          <a:p>
            <a:pPr indent="-295275" lvl="0" marL="457200" rtl="0" algn="l">
              <a:spcBef>
                <a:spcPts val="1200"/>
              </a:spcBef>
              <a:spcAft>
                <a:spcPts val="0"/>
              </a:spcAft>
              <a:buClr>
                <a:schemeClr val="dk2"/>
              </a:buClr>
              <a:buSzPts val="1050"/>
              <a:buFont typeface="Arial"/>
              <a:buChar char="●"/>
            </a:pPr>
            <a:r>
              <a:rPr lang="es-419" sz="1050">
                <a:solidFill>
                  <a:schemeClr val="dk2"/>
                </a:solidFill>
                <a:latin typeface="Arial"/>
                <a:ea typeface="Arial"/>
                <a:cs typeface="Arial"/>
                <a:sym typeface="Arial"/>
              </a:rPr>
              <a:t>Los operadores ineficaces se caracterizan por una duración de llamada promedio drásticamente más alta y una cantidad de llamadas perdidas significativamente mayor.</a:t>
            </a:r>
            <a:endParaRPr sz="1050">
              <a:solidFill>
                <a:schemeClr val="dk2"/>
              </a:solidFill>
              <a:latin typeface="Arial"/>
              <a:ea typeface="Arial"/>
              <a:cs typeface="Arial"/>
              <a:sym typeface="Arial"/>
            </a:endParaRPr>
          </a:p>
          <a:p>
            <a:pPr indent="-295275" lvl="0" marL="457200" rtl="0" algn="l">
              <a:spcBef>
                <a:spcPts val="0"/>
              </a:spcBef>
              <a:spcAft>
                <a:spcPts val="0"/>
              </a:spcAft>
              <a:buClr>
                <a:schemeClr val="dk2"/>
              </a:buClr>
              <a:buSzPts val="1050"/>
              <a:buFont typeface="Arial"/>
              <a:buChar char="●"/>
            </a:pPr>
            <a:r>
              <a:rPr lang="es-419" sz="1050">
                <a:solidFill>
                  <a:schemeClr val="dk2"/>
                </a:solidFill>
                <a:latin typeface="Arial"/>
                <a:ea typeface="Arial"/>
                <a:cs typeface="Arial"/>
                <a:sym typeface="Arial"/>
              </a:rPr>
              <a:t>Los operadores ineficaces tienen más llamadas salientes, lo que sugiere que esta ineficiencia podría estar relacionada con la necesidad de devolver llamadas perdidas o con flujos de trabajo poco eficientes.</a:t>
            </a:r>
            <a:endParaRPr sz="105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2695650" y="411100"/>
            <a:ext cx="3752700" cy="63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Métricas de Llamadas</a:t>
            </a:r>
            <a:endParaRPr/>
          </a:p>
        </p:txBody>
      </p:sp>
      <p:pic>
        <p:nvPicPr>
          <p:cNvPr id="155" name="Google Shape;155;p17"/>
          <p:cNvPicPr preferRelativeResize="0"/>
          <p:nvPr/>
        </p:nvPicPr>
        <p:blipFill rotWithShape="1">
          <a:blip r:embed="rId3">
            <a:alphaModFix/>
          </a:blip>
          <a:srcRect b="0" l="0" r="0" t="3521"/>
          <a:stretch/>
        </p:blipFill>
        <p:spPr>
          <a:xfrm>
            <a:off x="819150" y="1132025"/>
            <a:ext cx="5433376" cy="3699100"/>
          </a:xfrm>
          <a:prstGeom prst="rect">
            <a:avLst/>
          </a:prstGeom>
          <a:noFill/>
          <a:ln>
            <a:noFill/>
          </a:ln>
        </p:spPr>
      </p:pic>
      <p:sp>
        <p:nvSpPr>
          <p:cNvPr id="156" name="Google Shape;156;p17"/>
          <p:cNvSpPr txBox="1"/>
          <p:nvPr/>
        </p:nvSpPr>
        <p:spPr>
          <a:xfrm>
            <a:off x="6252525" y="1873000"/>
            <a:ext cx="2536500" cy="210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419" sz="1600">
                <a:solidFill>
                  <a:schemeClr val="dk2"/>
                </a:solidFill>
                <a:latin typeface="Calibri"/>
                <a:ea typeface="Calibri"/>
                <a:cs typeface="Calibri"/>
                <a:sym typeface="Calibri"/>
              </a:rPr>
              <a:t>La matriz de correlación nos revela que la principal relación en nuestros datos es la multicolinealidad esperada entre el conteo de llamadas y la duración total.</a:t>
            </a:r>
            <a:endParaRPr sz="15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2173800" y="411100"/>
            <a:ext cx="4796400" cy="70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Duración de las Llamadas</a:t>
            </a:r>
            <a:endParaRPr/>
          </a:p>
        </p:txBody>
      </p:sp>
      <p:pic>
        <p:nvPicPr>
          <p:cNvPr id="162" name="Google Shape;162;p18"/>
          <p:cNvPicPr preferRelativeResize="0"/>
          <p:nvPr/>
        </p:nvPicPr>
        <p:blipFill rotWithShape="1">
          <a:blip r:embed="rId3">
            <a:alphaModFix/>
          </a:blip>
          <a:srcRect b="0" l="0" r="0" t="4113"/>
          <a:stretch/>
        </p:blipFill>
        <p:spPr>
          <a:xfrm>
            <a:off x="642125" y="1490238"/>
            <a:ext cx="5648576" cy="2759625"/>
          </a:xfrm>
          <a:prstGeom prst="rect">
            <a:avLst/>
          </a:prstGeom>
          <a:noFill/>
          <a:ln>
            <a:noFill/>
          </a:ln>
        </p:spPr>
      </p:pic>
      <p:sp>
        <p:nvSpPr>
          <p:cNvPr id="163" name="Google Shape;163;p18"/>
          <p:cNvSpPr txBox="1"/>
          <p:nvPr>
            <p:ph idx="1" type="body"/>
          </p:nvPr>
        </p:nvSpPr>
        <p:spPr>
          <a:xfrm>
            <a:off x="6290700" y="1208350"/>
            <a:ext cx="2319300" cy="33234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rgbClr val="000000"/>
              </a:buClr>
              <a:buSzPts val="1050"/>
              <a:buFont typeface="Arial"/>
              <a:buChar char="●"/>
            </a:pPr>
            <a:r>
              <a:rPr lang="es-419" sz="1050">
                <a:solidFill>
                  <a:srgbClr val="000000"/>
                </a:solidFill>
                <a:highlight>
                  <a:srgbClr val="FFFFFF"/>
                </a:highlight>
                <a:latin typeface="Arial"/>
                <a:ea typeface="Arial"/>
                <a:cs typeface="Arial"/>
                <a:sym typeface="Arial"/>
              </a:rPr>
              <a:t>Distribución: Sesgo a la derecha.</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s-419" sz="1050">
                <a:solidFill>
                  <a:srgbClr val="000000"/>
                </a:solidFill>
                <a:highlight>
                  <a:srgbClr val="FFFFFF"/>
                </a:highlight>
                <a:latin typeface="Arial"/>
                <a:ea typeface="Arial"/>
                <a:cs typeface="Arial"/>
                <a:sym typeface="Arial"/>
              </a:rPr>
              <a:t>Concentración: Rango de 0 a 200 segundos. </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s-419" sz="1050">
                <a:solidFill>
                  <a:srgbClr val="000000"/>
                </a:solidFill>
                <a:highlight>
                  <a:srgbClr val="FFFFFF"/>
                </a:highlight>
                <a:latin typeface="Arial"/>
                <a:ea typeface="Arial"/>
                <a:cs typeface="Arial"/>
                <a:sym typeface="Arial"/>
              </a:rPr>
              <a:t>Valores Atípicos (Outliers): Existe una "cola larga" de llamadas que duran mucho más que el promedio. </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s-419" sz="1050">
                <a:solidFill>
                  <a:srgbClr val="000000"/>
                </a:solidFill>
                <a:highlight>
                  <a:srgbClr val="FFFFFF"/>
                </a:highlight>
                <a:latin typeface="Arial"/>
                <a:ea typeface="Arial"/>
                <a:cs typeface="Arial"/>
                <a:sym typeface="Arial"/>
              </a:rPr>
              <a:t>La distribución de la duración de las llamadas no es uniforme. </a:t>
            </a:r>
            <a:endParaRPr sz="1050">
              <a:solidFill>
                <a:srgbClr val="000000"/>
              </a:solidFill>
              <a:highlight>
                <a:srgbClr val="FFFFFF"/>
              </a:highlight>
              <a:latin typeface="Arial"/>
              <a:ea typeface="Arial"/>
              <a:cs typeface="Arial"/>
              <a:sym typeface="Arial"/>
            </a:endParaRPr>
          </a:p>
          <a:p>
            <a:pPr indent="0" lvl="0" marL="0" rtl="0" algn="just">
              <a:spcBef>
                <a:spcPts val="1100"/>
              </a:spcBef>
              <a:spcAft>
                <a:spcPts val="1100"/>
              </a:spcAft>
              <a:buNone/>
            </a:pPr>
            <a:r>
              <a:rPr lang="es-419" sz="1050">
                <a:solidFill>
                  <a:srgbClr val="000000"/>
                </a:solidFill>
                <a:highlight>
                  <a:srgbClr val="FFFFFF"/>
                </a:highlight>
                <a:latin typeface="Arial"/>
                <a:ea typeface="Arial"/>
                <a:cs typeface="Arial"/>
                <a:sym typeface="Arial"/>
              </a:rPr>
              <a:t>En resumen, la mayoría de las llamadas son cortas, pero un pequeño número de llamadas largas podría ser un factor significativo en la ineficiencia.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2179650" y="563750"/>
            <a:ext cx="4784700" cy="66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Participación de Llamadas</a:t>
            </a:r>
            <a:endParaRPr/>
          </a:p>
        </p:txBody>
      </p:sp>
      <p:pic>
        <p:nvPicPr>
          <p:cNvPr id="169" name="Google Shape;169;p19"/>
          <p:cNvPicPr preferRelativeResize="0"/>
          <p:nvPr/>
        </p:nvPicPr>
        <p:blipFill rotWithShape="1">
          <a:blip r:embed="rId3">
            <a:alphaModFix/>
          </a:blip>
          <a:srcRect b="0" l="0" r="0" t="8466"/>
          <a:stretch/>
        </p:blipFill>
        <p:spPr>
          <a:xfrm>
            <a:off x="1465025" y="1425600"/>
            <a:ext cx="3216950" cy="3050001"/>
          </a:xfrm>
          <a:prstGeom prst="rect">
            <a:avLst/>
          </a:prstGeom>
          <a:noFill/>
          <a:ln>
            <a:noFill/>
          </a:ln>
        </p:spPr>
      </p:pic>
      <p:sp>
        <p:nvSpPr>
          <p:cNvPr id="170" name="Google Shape;170;p19"/>
          <p:cNvSpPr txBox="1"/>
          <p:nvPr>
            <p:ph idx="1" type="body"/>
          </p:nvPr>
        </p:nvSpPr>
        <p:spPr>
          <a:xfrm>
            <a:off x="5211100" y="1726600"/>
            <a:ext cx="3340200" cy="2448000"/>
          </a:xfrm>
          <a:prstGeom prst="rect">
            <a:avLst/>
          </a:prstGeom>
        </p:spPr>
        <p:txBody>
          <a:bodyPr anchorCtr="0" anchor="t" bIns="91425" lIns="91425" spcFirstLastPara="1" rIns="91425" wrap="square" tIns="91425">
            <a:normAutofit lnSpcReduction="20000"/>
          </a:bodyPr>
          <a:lstStyle/>
          <a:p>
            <a:pPr indent="-295275" lvl="0" marL="457200" rtl="0" algn="l">
              <a:spcBef>
                <a:spcPts val="0"/>
              </a:spcBef>
              <a:spcAft>
                <a:spcPts val="0"/>
              </a:spcAft>
              <a:buClr>
                <a:srgbClr val="000000"/>
              </a:buClr>
              <a:buSzPts val="1050"/>
              <a:buFont typeface="Arial"/>
              <a:buChar char="●"/>
            </a:pPr>
            <a:r>
              <a:rPr lang="es-419" sz="1050">
                <a:solidFill>
                  <a:srgbClr val="000000"/>
                </a:solidFill>
                <a:highlight>
                  <a:srgbClr val="FFFFFF"/>
                </a:highlight>
                <a:latin typeface="Arial"/>
                <a:ea typeface="Arial"/>
                <a:cs typeface="Arial"/>
                <a:sym typeface="Arial"/>
              </a:rPr>
              <a:t>Distribución: El gráfico muestra que la mayoría de las llamadas no son internas. </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s-419" sz="1050">
                <a:solidFill>
                  <a:srgbClr val="000000"/>
                </a:solidFill>
                <a:highlight>
                  <a:srgbClr val="FFFFFF"/>
                </a:highlight>
                <a:latin typeface="Arial"/>
                <a:ea typeface="Arial"/>
                <a:cs typeface="Arial"/>
                <a:sym typeface="Arial"/>
              </a:rPr>
              <a:t>Carga de Trabajo del Operador: Esto significa que la mayor parte de la carga de trabajo de los operadores está dedicada a manejar llamadas de clientes externos.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s-419" sz="1050">
                <a:solidFill>
                  <a:srgbClr val="000000"/>
                </a:solidFill>
                <a:highlight>
                  <a:srgbClr val="FFFFFF"/>
                </a:highlight>
                <a:latin typeface="Arial"/>
                <a:ea typeface="Arial"/>
                <a:cs typeface="Arial"/>
                <a:sym typeface="Arial"/>
              </a:rPr>
              <a:t>Impacto en la Ineficacia: Si un operador es ineficaz, es más probable que se deba a problemas relacionados con las llamadas de clientes externos.</a:t>
            </a:r>
            <a:endParaRPr sz="1050">
              <a:solidFill>
                <a:srgbClr val="000000"/>
              </a:solidFill>
              <a:highlight>
                <a:srgbClr val="FFFFFF"/>
              </a:highlight>
              <a:latin typeface="Arial"/>
              <a:ea typeface="Arial"/>
              <a:cs typeface="Arial"/>
              <a:sym typeface="Arial"/>
            </a:endParaRPr>
          </a:p>
          <a:p>
            <a:pPr indent="0" lvl="0" marL="0" rtl="0" algn="just">
              <a:spcBef>
                <a:spcPts val="1100"/>
              </a:spcBef>
              <a:spcAft>
                <a:spcPts val="1100"/>
              </a:spcAft>
              <a:buNone/>
            </a:pPr>
            <a:r>
              <a:rPr lang="es-419" sz="1050">
                <a:solidFill>
                  <a:srgbClr val="000000"/>
                </a:solidFill>
                <a:highlight>
                  <a:srgbClr val="FFFFFF"/>
                </a:highlight>
                <a:latin typeface="Arial"/>
                <a:ea typeface="Arial"/>
                <a:cs typeface="Arial"/>
                <a:sym typeface="Arial"/>
              </a:rPr>
              <a:t>En resumen, el gráfico nos da una visión clara de que la mayor parte de la carga de trabajo de los operadores está orientada a clientes externos.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2807850" y="540275"/>
            <a:ext cx="3528300" cy="7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Llamadas por Día</a:t>
            </a:r>
            <a:endParaRPr/>
          </a:p>
        </p:txBody>
      </p:sp>
      <p:pic>
        <p:nvPicPr>
          <p:cNvPr id="176" name="Google Shape;176;p20"/>
          <p:cNvPicPr preferRelativeResize="0"/>
          <p:nvPr/>
        </p:nvPicPr>
        <p:blipFill rotWithShape="1">
          <a:blip r:embed="rId3">
            <a:alphaModFix/>
          </a:blip>
          <a:srcRect b="0" l="0" r="0" t="4580"/>
          <a:stretch/>
        </p:blipFill>
        <p:spPr>
          <a:xfrm>
            <a:off x="819150" y="1707450"/>
            <a:ext cx="5146774" cy="2524775"/>
          </a:xfrm>
          <a:prstGeom prst="rect">
            <a:avLst/>
          </a:prstGeom>
          <a:noFill/>
          <a:ln>
            <a:noFill/>
          </a:ln>
        </p:spPr>
      </p:pic>
      <p:sp>
        <p:nvSpPr>
          <p:cNvPr id="177" name="Google Shape;177;p20"/>
          <p:cNvSpPr txBox="1"/>
          <p:nvPr>
            <p:ph idx="1" type="body"/>
          </p:nvPr>
        </p:nvSpPr>
        <p:spPr>
          <a:xfrm>
            <a:off x="5965925" y="1390337"/>
            <a:ext cx="2635800" cy="3159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Clr>
                <a:schemeClr val="dk2"/>
              </a:buClr>
              <a:buSzPct val="100000"/>
              <a:buFont typeface="Arial"/>
              <a:buChar char="●"/>
            </a:pPr>
            <a:r>
              <a:rPr lang="es-419">
                <a:solidFill>
                  <a:schemeClr val="dk2"/>
                </a:solidFill>
                <a:latin typeface="Arial"/>
                <a:ea typeface="Arial"/>
                <a:cs typeface="Arial"/>
                <a:sym typeface="Arial"/>
              </a:rPr>
              <a:t>La carga de trabajo diaria no es uniforme. </a:t>
            </a:r>
            <a:r>
              <a:rPr lang="es-419">
                <a:latin typeface="Arial"/>
                <a:ea typeface="Arial"/>
                <a:cs typeface="Arial"/>
                <a:sym typeface="Arial"/>
              </a:rPr>
              <a:t>H</a:t>
            </a:r>
            <a:r>
              <a:rPr lang="es-419">
                <a:solidFill>
                  <a:schemeClr val="dk2"/>
                </a:solidFill>
                <a:latin typeface="Arial"/>
                <a:ea typeface="Arial"/>
                <a:cs typeface="Arial"/>
                <a:sym typeface="Arial"/>
              </a:rPr>
              <a:t>ay una cantidad considerable de días con una carga de trabajo notablemente diferente.</a:t>
            </a:r>
            <a:endParaRPr>
              <a:solidFill>
                <a:schemeClr val="dk2"/>
              </a:solidFill>
              <a:latin typeface="Arial"/>
              <a:ea typeface="Arial"/>
              <a:cs typeface="Arial"/>
              <a:sym typeface="Arial"/>
            </a:endParaRPr>
          </a:p>
          <a:p>
            <a:pPr indent="-298767" lvl="0" marL="457200" rtl="0" algn="l">
              <a:spcBef>
                <a:spcPts val="0"/>
              </a:spcBef>
              <a:spcAft>
                <a:spcPts val="0"/>
              </a:spcAft>
              <a:buClr>
                <a:schemeClr val="dk2"/>
              </a:buClr>
              <a:buSzPct val="100000"/>
              <a:buFont typeface="Arial"/>
              <a:buChar char="●"/>
            </a:pPr>
            <a:r>
              <a:rPr lang="es-419">
                <a:solidFill>
                  <a:schemeClr val="dk2"/>
                </a:solidFill>
                <a:latin typeface="Arial"/>
                <a:ea typeface="Arial"/>
                <a:cs typeface="Arial"/>
                <a:sym typeface="Arial"/>
              </a:rPr>
              <a:t>Existen días con picos de actividad inusuales. </a:t>
            </a:r>
            <a:endParaRPr>
              <a:solidFill>
                <a:schemeClr val="dk2"/>
              </a:solidFill>
              <a:latin typeface="Arial"/>
              <a:ea typeface="Arial"/>
              <a:cs typeface="Arial"/>
              <a:sym typeface="Arial"/>
            </a:endParaRPr>
          </a:p>
          <a:p>
            <a:pPr indent="-298767" lvl="0" marL="457200" rtl="0" algn="l">
              <a:spcBef>
                <a:spcPts val="0"/>
              </a:spcBef>
              <a:spcAft>
                <a:spcPts val="0"/>
              </a:spcAft>
              <a:buClr>
                <a:schemeClr val="dk2"/>
              </a:buClr>
              <a:buSzPct val="100000"/>
              <a:buFont typeface="Arial"/>
              <a:buChar char="●"/>
            </a:pPr>
            <a:r>
              <a:rPr lang="es-419">
                <a:solidFill>
                  <a:schemeClr val="dk2"/>
                </a:solidFill>
                <a:latin typeface="Arial"/>
                <a:ea typeface="Arial"/>
                <a:cs typeface="Arial"/>
                <a:sym typeface="Arial"/>
              </a:rPr>
              <a:t>La mayoría de los días tienen una actividad de llamadas concentrada en un rango específico. </a:t>
            </a:r>
            <a:endParaRPr>
              <a:latin typeface="Arial"/>
              <a:ea typeface="Arial"/>
              <a:cs typeface="Arial"/>
              <a:sym typeface="Arial"/>
            </a:endParaRPr>
          </a:p>
          <a:p>
            <a:pPr indent="0" lvl="0" marL="0" rtl="0" algn="just">
              <a:spcBef>
                <a:spcPts val="1200"/>
              </a:spcBef>
              <a:spcAft>
                <a:spcPts val="1200"/>
              </a:spcAft>
              <a:buNone/>
            </a:pPr>
            <a:r>
              <a:rPr lang="es-419">
                <a:latin typeface="Arial"/>
                <a:ea typeface="Arial"/>
                <a:cs typeface="Arial"/>
                <a:sym typeface="Arial"/>
              </a:rPr>
              <a:t>En resumen, l</a:t>
            </a:r>
            <a:r>
              <a:rPr lang="es-419">
                <a:solidFill>
                  <a:schemeClr val="dk2"/>
                </a:solidFill>
                <a:latin typeface="Arial"/>
                <a:ea typeface="Arial"/>
                <a:cs typeface="Arial"/>
                <a:sym typeface="Arial"/>
              </a:rPr>
              <a:t>a carga de trabajo de los operadores no es constante. Hay una distribución de días con cargas de trabajo variadas, incluyendo días con una actividad de llamadas muy por encima de lo normal. </a:t>
            </a:r>
            <a:endParaRPr>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72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Recomendaciones Finales - CallMeMaybe</a:t>
            </a:r>
            <a:endParaRPr/>
          </a:p>
        </p:txBody>
      </p:sp>
      <p:sp>
        <p:nvSpPr>
          <p:cNvPr id="183" name="Google Shape;183;p21"/>
          <p:cNvSpPr txBox="1"/>
          <p:nvPr>
            <p:ph idx="1" type="body"/>
          </p:nvPr>
        </p:nvSpPr>
        <p:spPr>
          <a:xfrm>
            <a:off x="819150" y="1814575"/>
            <a:ext cx="7505700" cy="2582100"/>
          </a:xfrm>
          <a:prstGeom prst="rect">
            <a:avLst/>
          </a:prstGeom>
        </p:spPr>
        <p:txBody>
          <a:bodyPr anchorCtr="0" anchor="t" bIns="91425" lIns="91425" spcFirstLastPara="1" rIns="91425" wrap="square" tIns="91425">
            <a:normAutofit fontScale="92500" lnSpcReduction="10000"/>
          </a:bodyPr>
          <a:lstStyle/>
          <a:p>
            <a:pPr indent="-304958" lvl="0" marL="457200" rtl="0" algn="just">
              <a:spcBef>
                <a:spcPts val="0"/>
              </a:spcBef>
              <a:spcAft>
                <a:spcPts val="0"/>
              </a:spcAft>
              <a:buSzPct val="100000"/>
              <a:buChar char="●"/>
            </a:pPr>
            <a:r>
              <a:rPr lang="es-419"/>
              <a:t>Implementar capacitación específica para la eficiencia en llamadas: Identificar a los operadores con una duración de llamada promedio por encima del percentil 75. Ofrecerles capacitación para mejorar la resolución de problemas en el primer contacto y reducir el tiempo promedio de las llamadas.</a:t>
            </a:r>
            <a:endParaRPr/>
          </a:p>
          <a:p>
            <a:pPr indent="-304958" lvl="0" marL="457200" rtl="0" algn="just">
              <a:spcBef>
                <a:spcPts val="0"/>
              </a:spcBef>
              <a:spcAft>
                <a:spcPts val="0"/>
              </a:spcAft>
              <a:buSzPct val="100000"/>
              <a:buChar char="●"/>
            </a:pPr>
            <a:r>
              <a:rPr lang="es-419"/>
              <a:t>Monitorear en tiempo real las métricas de riesgo: Crear un dashboard de desempeño que muestre la cantidad de llamadas perdidas y la duración promedio de las llamadas en tiempo real. Esto permitirá a los supervisores intervenir de manera proactiva con los operadores en riesgo antes de que la ineficacia se convierta en un problema mayor.</a:t>
            </a:r>
            <a:endParaRPr/>
          </a:p>
          <a:p>
            <a:pPr indent="-304958" lvl="0" marL="457200" rtl="0" algn="just">
              <a:spcBef>
                <a:spcPts val="0"/>
              </a:spcBef>
              <a:spcAft>
                <a:spcPts val="0"/>
              </a:spcAft>
              <a:buSzPct val="100000"/>
              <a:buChar char="●"/>
            </a:pPr>
            <a:r>
              <a:rPr lang="es-419"/>
              <a:t>Revisar los flujos de trabajo de llamadas salientes: Analizar las causas detrás del alto volumen de llamadas salientes de los operadores ineficaces. Esto podría revelar problemas en el sistema, como la incapacidad de transferir llamadas o la falta de un sistema de gestión de devoluciones de llamadas perdidas.</a:t>
            </a:r>
            <a:endParaRPr/>
          </a:p>
          <a:p>
            <a:pPr indent="-304958" lvl="0" marL="457200" rtl="0" algn="just">
              <a:spcBef>
                <a:spcPts val="0"/>
              </a:spcBef>
              <a:spcAft>
                <a:spcPts val="0"/>
              </a:spcAft>
              <a:buSzPct val="100000"/>
              <a:buChar char="●"/>
            </a:pPr>
            <a:r>
              <a:rPr lang="es-419"/>
              <a:t>Utilizar un sistema de alerta temprana: Establecer alertas automáticas para los operadores cuyas métricas excedan los umbrales definidos.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