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3475"/>
    <a:srgbClr val="BBAC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47" autoAdjust="0"/>
    <p:restoredTop sz="94694"/>
  </p:normalViewPr>
  <p:slideViewPr>
    <p:cSldViewPr snapToGrid="0" snapToObjects="1">
      <p:cViewPr varScale="1">
        <p:scale>
          <a:sx n="94" d="100"/>
          <a:sy n="94" d="100"/>
        </p:scale>
        <p:origin x="91" y="2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368315" y="2008061"/>
            <a:ext cx="7772400" cy="675821"/>
          </a:xfrm>
        </p:spPr>
        <p:txBody>
          <a:bodyPr anchor="t" anchorCtr="0"/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368315" y="2733866"/>
            <a:ext cx="77724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/>
              <a:t>Klikk for å redigere undertittelstil i malen</a:t>
            </a:r>
          </a:p>
        </p:txBody>
      </p:sp>
    </p:spTree>
    <p:extLst>
      <p:ext uri="{BB962C8B-B14F-4D97-AF65-F5344CB8AC3E}">
        <p14:creationId xmlns:p14="http://schemas.microsoft.com/office/powerpoint/2010/main" val="100015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98385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03183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41800" y="2305050"/>
            <a:ext cx="647700" cy="523875"/>
          </a:xfrm>
          <a:prstGeom prst="rect">
            <a:avLst/>
          </a:prstGeom>
        </p:spPr>
      </p:pic>
      <p:pic>
        <p:nvPicPr>
          <p:cNvPr id="8" name="Bild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41800" y="2305050"/>
            <a:ext cx="647700" cy="523875"/>
          </a:xfrm>
          <a:prstGeom prst="rect">
            <a:avLst/>
          </a:prstGeom>
        </p:spPr>
      </p:pic>
      <p:sp>
        <p:nvSpPr>
          <p:cNvPr id="14" name="Plassholder for lysbildenummer 5"/>
          <p:cNvSpPr txBox="1">
            <a:spLocks/>
          </p:cNvSpPr>
          <p:nvPr userDrawn="1"/>
        </p:nvSpPr>
        <p:spPr>
          <a:xfrm>
            <a:off x="8474801" y="4815936"/>
            <a:ext cx="342081" cy="273844"/>
          </a:xfrm>
          <a:prstGeom prst="rect">
            <a:avLst/>
          </a:prstGeom>
        </p:spPr>
        <p:txBody>
          <a:bodyPr/>
          <a:lstStyle>
            <a:defPPr>
              <a:defRPr lang="nb-NO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1853A39-49B3-554A-AE82-85611CEBD8E3}" type="slidenum">
              <a:rPr lang="nb-NO" b="0" i="0" smtClean="0">
                <a:solidFill>
                  <a:schemeClr val="tx1"/>
                </a:solidFill>
                <a:latin typeface="Arial"/>
                <a:cs typeface="Arial"/>
              </a:rPr>
              <a:pPr algn="ctr"/>
              <a:t>‹N›</a:t>
            </a:fld>
            <a:endParaRPr lang="nb-NO" b="0" i="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" name="Plassholder for innhold 2">
            <a:extLst>
              <a:ext uri="{FF2B5EF4-FFF2-40B4-BE49-F238E27FC236}">
                <a16:creationId xmlns:a16="http://schemas.microsoft.com/office/drawing/2014/main" id="{C104F6C3-14A5-7C44-9672-620E766AF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0" y="922492"/>
            <a:ext cx="8229600" cy="3827928"/>
          </a:xfrm>
        </p:spPr>
        <p:txBody>
          <a:bodyPr/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10" name="Plassholder for tittel 1">
            <a:extLst>
              <a:ext uri="{FF2B5EF4-FFF2-40B4-BE49-F238E27FC236}">
                <a16:creationId xmlns:a16="http://schemas.microsoft.com/office/drawing/2014/main" id="{A8649A17-B5BE-0044-9C9F-D4FEF02EB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0" y="205979"/>
            <a:ext cx="8229600" cy="64633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nb-NO" dirty="0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206001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98246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37291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tel 1">
            <a:extLst>
              <a:ext uri="{FF2B5EF4-FFF2-40B4-BE49-F238E27FC236}">
                <a16:creationId xmlns:a16="http://schemas.microsoft.com/office/drawing/2014/main" id="{6F5D9256-4B33-7348-8088-156670CE8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219" y="205979"/>
            <a:ext cx="8229600" cy="646331"/>
          </a:xfrm>
        </p:spPr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9" name="Plassholder for innhold 3">
            <a:extLst>
              <a:ext uri="{FF2B5EF4-FFF2-40B4-BE49-F238E27FC236}">
                <a16:creationId xmlns:a16="http://schemas.microsoft.com/office/drawing/2014/main" id="{7FB2B498-C8E4-CD4C-A77B-89DC95864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0219" y="1444342"/>
            <a:ext cx="4040188" cy="33636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10" name="Plassholder for tekst 4">
            <a:extLst>
              <a:ext uri="{FF2B5EF4-FFF2-40B4-BE49-F238E27FC236}">
                <a16:creationId xmlns:a16="http://schemas.microsoft.com/office/drawing/2014/main" id="{E0D91D2C-FE24-CF4E-AE51-A5FFB1694D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68045" y="964522"/>
            <a:ext cx="4041775" cy="479822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dirty="0"/>
              <a:t>Klikk for å redigere</a:t>
            </a:r>
          </a:p>
        </p:txBody>
      </p:sp>
      <p:sp>
        <p:nvSpPr>
          <p:cNvPr id="11" name="Plassholder for innhold 5">
            <a:extLst>
              <a:ext uri="{FF2B5EF4-FFF2-40B4-BE49-F238E27FC236}">
                <a16:creationId xmlns:a16="http://schemas.microsoft.com/office/drawing/2014/main" id="{BEC7E2BF-6A3C-A94D-9C7B-345C25D83A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68045" y="1444342"/>
            <a:ext cx="4041775" cy="33636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12" name="Plassholder for tekst 4">
            <a:extLst>
              <a:ext uri="{FF2B5EF4-FFF2-40B4-BE49-F238E27FC236}">
                <a16:creationId xmlns:a16="http://schemas.microsoft.com/office/drawing/2014/main" id="{7888D2D7-50DA-DC4D-BF5C-4373821FD3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0218" y="964521"/>
            <a:ext cx="4041775" cy="479822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dirty="0"/>
              <a:t>Klikk for å redigere</a:t>
            </a:r>
          </a:p>
        </p:txBody>
      </p:sp>
    </p:spTree>
    <p:extLst>
      <p:ext uri="{BB962C8B-B14F-4D97-AF65-F5344CB8AC3E}">
        <p14:creationId xmlns:p14="http://schemas.microsoft.com/office/powerpoint/2010/main" val="70223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317224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971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59648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53223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4633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953729"/>
            <a:ext cx="8229600" cy="3640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pic>
        <p:nvPicPr>
          <p:cNvPr id="5" name="Bilde 4" descr="sirkler.jpg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51"/>
          <a:stretch/>
        </p:blipFill>
        <p:spPr>
          <a:xfrm>
            <a:off x="7993703" y="379170"/>
            <a:ext cx="1151994" cy="114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ktangel 10"/>
          <p:cNvSpPr/>
          <p:nvPr/>
        </p:nvSpPr>
        <p:spPr>
          <a:xfrm>
            <a:off x="0" y="27037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grpSp>
        <p:nvGrpSpPr>
          <p:cNvPr id="14" name="Gruppe 13"/>
          <p:cNvGrpSpPr/>
          <p:nvPr/>
        </p:nvGrpSpPr>
        <p:grpSpPr>
          <a:xfrm>
            <a:off x="6517094" y="359678"/>
            <a:ext cx="2155389" cy="1751325"/>
            <a:chOff x="6429510" y="337780"/>
            <a:chExt cx="2155389" cy="1751325"/>
          </a:xfrm>
        </p:grpSpPr>
        <p:sp>
          <p:nvSpPr>
            <p:cNvPr id="15" name="Ellipse 14"/>
            <p:cNvSpPr/>
            <p:nvPr/>
          </p:nvSpPr>
          <p:spPr>
            <a:xfrm>
              <a:off x="7596009" y="337780"/>
              <a:ext cx="988890" cy="988890"/>
            </a:xfrm>
            <a:prstGeom prst="ellipse">
              <a:avLst/>
            </a:prstGeom>
            <a:solidFill>
              <a:srgbClr val="0D3475">
                <a:alpha val="6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Ellipse 19"/>
            <p:cNvSpPr/>
            <p:nvPr/>
          </p:nvSpPr>
          <p:spPr>
            <a:xfrm>
              <a:off x="6815720" y="641606"/>
              <a:ext cx="475240" cy="475240"/>
            </a:xfrm>
            <a:prstGeom prst="ellipse">
              <a:avLst/>
            </a:prstGeom>
            <a:solidFill>
              <a:srgbClr val="0D347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Ellipse 20"/>
            <p:cNvSpPr/>
            <p:nvPr/>
          </p:nvSpPr>
          <p:spPr>
            <a:xfrm>
              <a:off x="6995176" y="1326670"/>
              <a:ext cx="762435" cy="762435"/>
            </a:xfrm>
            <a:prstGeom prst="ellipse">
              <a:avLst/>
            </a:prstGeom>
            <a:solidFill>
              <a:srgbClr val="BBAC7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Ellipse 21"/>
            <p:cNvSpPr/>
            <p:nvPr/>
          </p:nvSpPr>
          <p:spPr>
            <a:xfrm>
              <a:off x="6429510" y="1339986"/>
              <a:ext cx="218266" cy="218266"/>
            </a:xfrm>
            <a:prstGeom prst="ellipse">
              <a:avLst/>
            </a:prstGeom>
            <a:solidFill>
              <a:srgbClr val="BBAC76">
                <a:alpha val="6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pic>
        <p:nvPicPr>
          <p:cNvPr id="12" name="Bilde 11">
            <a:extLst>
              <a:ext uri="{FF2B5EF4-FFF2-40B4-BE49-F238E27FC236}">
                <a16:creationId xmlns:a16="http://schemas.microsoft.com/office/drawing/2014/main" id="{375B7BF6-34AC-534B-834C-E43610CB4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43" y="621613"/>
            <a:ext cx="3094007" cy="1082356"/>
          </a:xfrm>
          <a:prstGeom prst="rect">
            <a:avLst/>
          </a:prstGeom>
        </p:spPr>
      </p:pic>
      <p:sp>
        <p:nvSpPr>
          <p:cNvPr id="16" name="Tittel 1">
            <a:extLst>
              <a:ext uri="{FF2B5EF4-FFF2-40B4-BE49-F238E27FC236}">
                <a16:creationId xmlns:a16="http://schemas.microsoft.com/office/drawing/2014/main" id="{C21C95AF-9FBC-F64F-AA0B-5D9D983BD679}"/>
              </a:ext>
            </a:extLst>
          </p:cNvPr>
          <p:cNvSpPr txBox="1">
            <a:spLocks/>
          </p:cNvSpPr>
          <p:nvPr/>
        </p:nvSpPr>
        <p:spPr>
          <a:xfrm>
            <a:off x="341971" y="2325582"/>
            <a:ext cx="8556701" cy="67582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6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it-IT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Open Sans" panose="020F0502020204030204" pitchFamily="34" charset="0"/>
              </a:rPr>
              <a:t>TFE4141: MICROARCHITECTURE and </a:t>
            </a:r>
          </a:p>
          <a:p>
            <a:pPr algn="l"/>
            <a:r>
              <a:rPr lang="it-IT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Open Sans" panose="020F0502020204030204" pitchFamily="34" charset="0"/>
              </a:rPr>
              <a:t>PERFORMANCE ESTIMATION </a:t>
            </a:r>
          </a:p>
        </p:txBody>
      </p:sp>
      <p:sp>
        <p:nvSpPr>
          <p:cNvPr id="17" name="Undertittel 2">
            <a:extLst>
              <a:ext uri="{FF2B5EF4-FFF2-40B4-BE49-F238E27FC236}">
                <a16:creationId xmlns:a16="http://schemas.microsoft.com/office/drawing/2014/main" id="{79CAFBD3-6CDE-EB4F-91C4-8A6BE8B6927A}"/>
              </a:ext>
            </a:extLst>
          </p:cNvPr>
          <p:cNvSpPr txBox="1">
            <a:spLocks/>
          </p:cNvSpPr>
          <p:nvPr/>
        </p:nvSpPr>
        <p:spPr>
          <a:xfrm>
            <a:off x="504816" y="3072724"/>
            <a:ext cx="7772400" cy="13144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dirty="0"/>
              <a:t>Roberto Scardia</a:t>
            </a:r>
          </a:p>
          <a:p>
            <a:r>
              <a:rPr lang="nb-NO" dirty="0"/>
              <a:t>Wassim Fathallah</a:t>
            </a:r>
          </a:p>
          <a:p>
            <a:r>
              <a:rPr lang="nb-NO" dirty="0"/>
              <a:t>Eduardo Vàsquez</a:t>
            </a:r>
          </a:p>
        </p:txBody>
      </p:sp>
    </p:spTree>
    <p:extLst>
      <p:ext uri="{BB962C8B-B14F-4D97-AF65-F5344CB8AC3E}">
        <p14:creationId xmlns:p14="http://schemas.microsoft.com/office/powerpoint/2010/main" val="3243102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48897986-84D2-6648-8CC9-5244CCE91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243" y="852310"/>
            <a:ext cx="4361758" cy="3827928"/>
          </a:xfrm>
        </p:spPr>
        <p:txBody>
          <a:bodyPr>
            <a:normAutofit/>
          </a:bodyPr>
          <a:lstStyle/>
          <a:p>
            <a:r>
              <a:rPr lang="nb-NO" dirty="0">
                <a:solidFill>
                  <a:schemeClr val="accent2"/>
                </a:solidFill>
              </a:rPr>
              <a:t>Blakley Method </a:t>
            </a:r>
            <a:r>
              <a:rPr lang="nb-NO" dirty="0"/>
              <a:t>for modulus multiplication + </a:t>
            </a:r>
            <a:r>
              <a:rPr lang="nb-NO" dirty="0">
                <a:solidFill>
                  <a:schemeClr val="accent2"/>
                </a:solidFill>
              </a:rPr>
              <a:t>Binary Method</a:t>
            </a:r>
            <a:r>
              <a:rPr lang="nb-NO" dirty="0"/>
              <a:t> for modulus exponentiation</a:t>
            </a:r>
          </a:p>
          <a:p>
            <a:pPr lvl="1"/>
            <a:r>
              <a:rPr lang="nb-NO" dirty="0">
                <a:solidFill>
                  <a:schemeClr val="accent2"/>
                </a:solidFill>
              </a:rPr>
              <a:t>Simple algorithms </a:t>
            </a:r>
            <a:r>
              <a:rPr lang="nb-NO" dirty="0"/>
              <a:t>that are </a:t>
            </a:r>
            <a:r>
              <a:rPr lang="nb-NO" dirty="0">
                <a:solidFill>
                  <a:schemeClr val="accent2"/>
                </a:solidFill>
              </a:rPr>
              <a:t>known to perform well </a:t>
            </a:r>
            <a:r>
              <a:rPr lang="nb-NO" dirty="0"/>
              <a:t>(see Hall of Fame)</a:t>
            </a:r>
          </a:p>
          <a:p>
            <a:pPr lvl="1"/>
            <a:r>
              <a:rPr lang="nb-NO" dirty="0"/>
              <a:t>Easy to understand and </a:t>
            </a:r>
            <a:r>
              <a:rPr lang="nb-NO" dirty="0">
                <a:solidFill>
                  <a:schemeClr val="accent2"/>
                </a:solidFill>
              </a:rPr>
              <a:t>optimize space or time wise </a:t>
            </a:r>
            <a:r>
              <a:rPr lang="nb-NO" dirty="0"/>
              <a:t>(depending on our needs)</a:t>
            </a:r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CD4B6C2C-4F21-AF42-8674-EBE81BBEF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/>
              <a:t>ALGORITHM</a:t>
            </a:r>
          </a:p>
        </p:txBody>
      </p:sp>
      <p:pic>
        <p:nvPicPr>
          <p:cNvPr id="5" name="Immagine 4" descr="Immagine che contiene testo, Carattere, schermata, bianco&#10;&#10;Descrizione generata automaticamente">
            <a:extLst>
              <a:ext uri="{FF2B5EF4-FFF2-40B4-BE49-F238E27FC236}">
                <a16:creationId xmlns:a16="http://schemas.microsoft.com/office/drawing/2014/main" id="{6DA339A6-1566-A3F6-3CDE-E50391017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118" y="2720898"/>
            <a:ext cx="3895219" cy="1871531"/>
          </a:xfrm>
          <a:prstGeom prst="rect">
            <a:avLst/>
          </a:prstGeom>
        </p:spPr>
      </p:pic>
      <p:pic>
        <p:nvPicPr>
          <p:cNvPr id="7" name="Immagine 6" descr="Immagine che contiene testo, Carattere, ricevuta, bianco&#10;&#10;Descrizione generata automaticamente">
            <a:extLst>
              <a:ext uri="{FF2B5EF4-FFF2-40B4-BE49-F238E27FC236}">
                <a16:creationId xmlns:a16="http://schemas.microsoft.com/office/drawing/2014/main" id="{FC5F3061-7966-AAA7-E043-567A33964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8118" y="852310"/>
            <a:ext cx="2370552" cy="171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429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7549D84E-A4C9-AAFB-2D17-FD3101B07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9B19E1C3-B46E-AF09-542E-DED0FA3D2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MICROARCHITECTURE: M-EXP</a:t>
            </a:r>
          </a:p>
        </p:txBody>
      </p:sp>
    </p:spTree>
    <p:extLst>
      <p:ext uri="{BB962C8B-B14F-4D97-AF65-F5344CB8AC3E}">
        <p14:creationId xmlns:p14="http://schemas.microsoft.com/office/powerpoint/2010/main" val="3449955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E70976A7-99F6-02BC-E31E-0048713DD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MICROARCHITECTURE: M-MOLT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0F98B04-A197-7727-9844-739859C43613}"/>
              </a:ext>
            </a:extLst>
          </p:cNvPr>
          <p:cNvSpPr txBox="1"/>
          <p:nvPr/>
        </p:nvSpPr>
        <p:spPr>
          <a:xfrm>
            <a:off x="179882" y="996846"/>
            <a:ext cx="22410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Serial</a:t>
            </a:r>
          </a:p>
          <a:p>
            <a:r>
              <a:rPr lang="it-IT" dirty="0" err="1"/>
              <a:t>Implementation</a:t>
            </a:r>
            <a:r>
              <a:rPr lang="it-IT" dirty="0"/>
              <a:t> of the </a:t>
            </a:r>
            <a:r>
              <a:rPr lang="it-IT" dirty="0" err="1"/>
              <a:t>Blakley</a:t>
            </a:r>
            <a:r>
              <a:rPr lang="it-IT" dirty="0"/>
              <a:t> Method:</a:t>
            </a:r>
          </a:p>
          <a:p>
            <a:endParaRPr lang="it-IT" dirty="0"/>
          </a:p>
        </p:txBody>
      </p:sp>
      <p:pic>
        <p:nvPicPr>
          <p:cNvPr id="12" name="Segnaposto contenuto 11" descr="Immagine che contiene testo, diagramma, schermata, Piano&#10;&#10;Descrizione generata automaticamente">
            <a:extLst>
              <a:ext uri="{FF2B5EF4-FFF2-40B4-BE49-F238E27FC236}">
                <a16:creationId xmlns:a16="http://schemas.microsoft.com/office/drawing/2014/main" id="{CA0854EE-8137-4CBB-A336-5F0815207D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5978" y="1188789"/>
            <a:ext cx="5817431" cy="3725221"/>
          </a:xfrm>
        </p:spPr>
      </p:pic>
    </p:spTree>
    <p:extLst>
      <p:ext uri="{BB962C8B-B14F-4D97-AF65-F5344CB8AC3E}">
        <p14:creationId xmlns:p14="http://schemas.microsoft.com/office/powerpoint/2010/main" val="3427645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 descr="Immagine che contiene testo, diagramma, schermata, Piano">
            <a:extLst>
              <a:ext uri="{FF2B5EF4-FFF2-40B4-BE49-F238E27FC236}">
                <a16:creationId xmlns:a16="http://schemas.microsoft.com/office/drawing/2014/main" id="{E6E43D9B-53D0-B6CE-CC20-7FCBA5A044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7008" y="922338"/>
            <a:ext cx="4878202" cy="3827462"/>
          </a:xfrm>
        </p:spPr>
      </p:pic>
      <p:sp>
        <p:nvSpPr>
          <p:cNvPr id="3" name="Titolo 2">
            <a:extLst>
              <a:ext uri="{FF2B5EF4-FFF2-40B4-BE49-F238E27FC236}">
                <a16:creationId xmlns:a16="http://schemas.microsoft.com/office/drawing/2014/main" id="{4B2E167A-9BF5-FFBB-31C8-ABE1B5773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MICROARCHICTURE: M-MOLT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13E0680-4ECF-4BEB-10F6-F2E895F4411B}"/>
              </a:ext>
            </a:extLst>
          </p:cNvPr>
          <p:cNvSpPr txBox="1"/>
          <p:nvPr/>
        </p:nvSpPr>
        <p:spPr>
          <a:xfrm>
            <a:off x="89468" y="1041816"/>
            <a:ext cx="2526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Parallel</a:t>
            </a:r>
            <a:endParaRPr lang="it-IT" dirty="0"/>
          </a:p>
          <a:p>
            <a:r>
              <a:rPr lang="it-IT" dirty="0" err="1"/>
              <a:t>Implementation</a:t>
            </a:r>
            <a:r>
              <a:rPr lang="it-IT" dirty="0"/>
              <a:t> of the </a:t>
            </a:r>
            <a:r>
              <a:rPr lang="it-IT" dirty="0" err="1"/>
              <a:t>Blakley</a:t>
            </a:r>
            <a:r>
              <a:rPr lang="it-IT" dirty="0"/>
              <a:t> Method:</a:t>
            </a:r>
          </a:p>
        </p:txBody>
      </p:sp>
    </p:spTree>
    <p:extLst>
      <p:ext uri="{BB962C8B-B14F-4D97-AF65-F5344CB8AC3E}">
        <p14:creationId xmlns:p14="http://schemas.microsoft.com/office/powerpoint/2010/main" val="4186721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 descr="Immagine che contiene testo, diagramma, schermata, Piano&#10;&#10;Descrizione generata automaticamente">
            <a:extLst>
              <a:ext uri="{FF2B5EF4-FFF2-40B4-BE49-F238E27FC236}">
                <a16:creationId xmlns:a16="http://schemas.microsoft.com/office/drawing/2014/main" id="{C09EAA05-74D0-D098-34D6-8AF6D84F48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9120" y="2765685"/>
            <a:ext cx="4645139" cy="2289284"/>
          </a:xfrm>
        </p:spPr>
      </p:pic>
      <p:sp>
        <p:nvSpPr>
          <p:cNvPr id="3" name="Titolo 2">
            <a:extLst>
              <a:ext uri="{FF2B5EF4-FFF2-40B4-BE49-F238E27FC236}">
                <a16:creationId xmlns:a16="http://schemas.microsoft.com/office/drawing/2014/main" id="{E3536202-1D35-D9B1-CE77-0A1277C76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MICROARCHITECTURE: MODULUS</a:t>
            </a:r>
          </a:p>
        </p:txBody>
      </p:sp>
      <p:pic>
        <p:nvPicPr>
          <p:cNvPr id="7" name="Immagine 6" descr="Immagine che contiene testo, diagramma, schermata, Piano&#10;&#10;Descrizione generata automaticamente">
            <a:extLst>
              <a:ext uri="{FF2B5EF4-FFF2-40B4-BE49-F238E27FC236}">
                <a16:creationId xmlns:a16="http://schemas.microsoft.com/office/drawing/2014/main" id="{AE715230-F01B-F015-69D2-E2EF4DC78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2" y="829009"/>
            <a:ext cx="4359378" cy="33122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F5A22718-90D2-40FF-0E13-79CC1E4757D8}"/>
                  </a:ext>
                </a:extLst>
              </p:cNvPr>
              <p:cNvSpPr txBox="1"/>
              <p:nvPr/>
            </p:nvSpPr>
            <p:spPr>
              <a:xfrm>
                <a:off x="4572000" y="1056807"/>
                <a:ext cx="3552669" cy="1071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To speed up the </a:t>
                </a:r>
                <a:r>
                  <a:rPr lang="it-IT" dirty="0" err="1"/>
                  <a:t>process</a:t>
                </a:r>
                <a:r>
                  <a:rPr lang="it-IT" dirty="0"/>
                  <a:t>, </a:t>
                </a:r>
                <a:r>
                  <a:rPr lang="it-IT" dirty="0" err="1"/>
                  <a:t>this</a:t>
                </a:r>
                <a:r>
                  <a:rPr lang="it-IT" dirty="0"/>
                  <a:t> component </a:t>
                </a:r>
                <a:r>
                  <a:rPr lang="it-IT" dirty="0" err="1"/>
                  <a:t>calculate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it-IT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it-IT" i="1" smtClean="0">
                                <a:latin typeface="Cambria Math" panose="02040503050406030204" pitchFamily="18" charset="0"/>
                              </a:rPr>
                              <m:t>25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it-IT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it-IT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b="0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func>
                              <m:funcPr>
                                <m:ctrlP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  <m:t>mod</m:t>
                                </m:r>
                              </m:fName>
                              <m:e>
                                <m: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func>
                          </m:e>
                        </m:nary>
                      </m:e>
                    </m:d>
                    <m:func>
                      <m:func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i="1" smtClean="0">
                            <a:latin typeface="Cambria Math" panose="02040503050406030204" pitchFamily="18" charset="0"/>
                          </a:rPr>
                          <m:t>mod</m:t>
                        </m:r>
                      </m:fName>
                      <m:e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func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F5A22718-90D2-40FF-0E13-79CC1E475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056807"/>
                <a:ext cx="3552669" cy="1071768"/>
              </a:xfrm>
              <a:prstGeom prst="rect">
                <a:avLst/>
              </a:prstGeom>
              <a:blipFill>
                <a:blip r:embed="rId4"/>
                <a:stretch>
                  <a:fillRect l="-9777" t="-2841" b="-7443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0314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0E8AEF2E-D4F1-9267-08F0-AF3C85D29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consider</a:t>
            </a:r>
            <a:r>
              <a:rPr lang="it-IT" dirty="0"/>
              <a:t> the serial </a:t>
            </a:r>
            <a:r>
              <a:rPr lang="it-IT" dirty="0" err="1"/>
              <a:t>implementations</a:t>
            </a:r>
            <a:r>
              <a:rPr lang="it-IT" dirty="0"/>
              <a:t> of </a:t>
            </a:r>
            <a:r>
              <a:rPr lang="it-IT" dirty="0" err="1"/>
              <a:t>each</a:t>
            </a:r>
            <a:r>
              <a:rPr lang="it-IT" dirty="0"/>
              <a:t> component,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find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to elaborate a </a:t>
            </a:r>
            <a:r>
              <a:rPr lang="it-IT" dirty="0" err="1"/>
              <a:t>message</a:t>
            </a:r>
            <a:r>
              <a:rPr lang="it-IT" dirty="0"/>
              <a:t> </a:t>
            </a:r>
            <a:r>
              <a:rPr lang="it-IT" dirty="0" err="1"/>
              <a:t>block</a:t>
            </a:r>
            <a:r>
              <a:rPr lang="it-IT" dirty="0"/>
              <a:t> of 256 bits one core takes </a:t>
            </a:r>
            <a:r>
              <a:rPr lang="it-IT" dirty="0" err="1"/>
              <a:t>approx</a:t>
            </a:r>
            <a:r>
              <a:rPr lang="it-IT" dirty="0"/>
              <a:t>. </a:t>
            </a:r>
            <a:r>
              <a:rPr lang="it-IT" dirty="0">
                <a:solidFill>
                  <a:srgbClr val="FF0000"/>
                </a:solidFill>
              </a:rPr>
              <a:t>256^3 ~ 1.67*10^7 </a:t>
            </a:r>
            <a:r>
              <a:rPr lang="it-IT" dirty="0" err="1">
                <a:solidFill>
                  <a:srgbClr val="FF0000"/>
                </a:solidFill>
              </a:rPr>
              <a:t>cycles</a:t>
            </a:r>
            <a:r>
              <a:rPr lang="it-IT" dirty="0"/>
              <a:t>. With a 100MHz clock </a:t>
            </a:r>
            <a:r>
              <a:rPr lang="it-IT" dirty="0" err="1"/>
              <a:t>cycle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means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take </a:t>
            </a:r>
            <a:r>
              <a:rPr lang="it-IT" dirty="0">
                <a:solidFill>
                  <a:srgbClr val="FF0000"/>
                </a:solidFill>
              </a:rPr>
              <a:t>~167 </a:t>
            </a:r>
            <a:r>
              <a:rPr lang="it-IT" dirty="0" err="1">
                <a:solidFill>
                  <a:srgbClr val="FF0000"/>
                </a:solidFill>
              </a:rPr>
              <a:t>ms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/>
              <a:t>to </a:t>
            </a:r>
            <a:r>
              <a:rPr lang="it-IT" dirty="0" err="1"/>
              <a:t>process</a:t>
            </a:r>
            <a:r>
              <a:rPr lang="it-IT" dirty="0"/>
              <a:t> one </a:t>
            </a:r>
            <a:r>
              <a:rPr lang="it-IT" dirty="0" err="1"/>
              <a:t>block</a:t>
            </a:r>
            <a:r>
              <a:rPr lang="it-IT" dirty="0"/>
              <a:t>.</a:t>
            </a:r>
          </a:p>
          <a:p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use the </a:t>
            </a:r>
            <a:r>
              <a:rPr lang="it-IT" dirty="0" err="1"/>
              <a:t>parallel</a:t>
            </a:r>
            <a:r>
              <a:rPr lang="it-IT" dirty="0"/>
              <a:t> </a:t>
            </a:r>
            <a:r>
              <a:rPr lang="it-IT" dirty="0" err="1"/>
              <a:t>implementation</a:t>
            </a:r>
            <a:r>
              <a:rPr lang="it-IT" dirty="0"/>
              <a:t> for the </a:t>
            </a:r>
            <a:r>
              <a:rPr lang="it-IT" dirty="0" err="1"/>
              <a:t>modulus</a:t>
            </a:r>
            <a:r>
              <a:rPr lang="it-IT" dirty="0"/>
              <a:t> </a:t>
            </a:r>
            <a:r>
              <a:rPr lang="it-IT" dirty="0" err="1"/>
              <a:t>multiplier</a:t>
            </a:r>
            <a:r>
              <a:rPr lang="it-IT" dirty="0"/>
              <a:t>, the </a:t>
            </a:r>
            <a:r>
              <a:rPr lang="it-IT" dirty="0" err="1"/>
              <a:t>estimated</a:t>
            </a:r>
            <a:r>
              <a:rPr lang="it-IT" dirty="0"/>
              <a:t> </a:t>
            </a:r>
            <a:r>
              <a:rPr lang="it-IT" dirty="0" err="1"/>
              <a:t>amount</a:t>
            </a:r>
            <a:r>
              <a:rPr lang="it-IT" dirty="0"/>
              <a:t> of </a:t>
            </a:r>
            <a:r>
              <a:rPr lang="it-IT" dirty="0" err="1"/>
              <a:t>cycles</a:t>
            </a:r>
            <a:r>
              <a:rPr lang="it-IT" dirty="0"/>
              <a:t> </a:t>
            </a:r>
            <a:r>
              <a:rPr lang="it-IT" dirty="0" err="1"/>
              <a:t>needed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>
                <a:solidFill>
                  <a:srgbClr val="0D3475"/>
                </a:solidFill>
              </a:rPr>
              <a:t>256^2*10 ~ 6.55*10^5 (6.55 </a:t>
            </a:r>
            <a:r>
              <a:rPr lang="it-IT" dirty="0" err="1">
                <a:solidFill>
                  <a:srgbClr val="0D3475"/>
                </a:solidFill>
              </a:rPr>
              <a:t>ms</a:t>
            </a:r>
            <a:r>
              <a:rPr lang="it-IT" dirty="0">
                <a:solidFill>
                  <a:srgbClr val="0D3475"/>
                </a:solidFill>
              </a:rPr>
              <a:t> @100MHz).</a:t>
            </a:r>
          </a:p>
          <a:p>
            <a:r>
              <a:rPr lang="it-IT" dirty="0"/>
              <a:t>The design can be </a:t>
            </a:r>
            <a:r>
              <a:rPr lang="it-IT" dirty="0" err="1"/>
              <a:t>further</a:t>
            </a:r>
            <a:r>
              <a:rPr lang="it-IT" dirty="0"/>
              <a:t> </a:t>
            </a:r>
            <a:r>
              <a:rPr lang="it-IT" dirty="0" err="1"/>
              <a:t>improved</a:t>
            </a:r>
            <a:r>
              <a:rPr lang="it-IT" dirty="0"/>
              <a:t> by </a:t>
            </a:r>
            <a:r>
              <a:rPr lang="it-IT" dirty="0" err="1"/>
              <a:t>using</a:t>
            </a:r>
            <a:r>
              <a:rPr lang="it-IT" dirty="0"/>
              <a:t> the </a:t>
            </a:r>
            <a:r>
              <a:rPr lang="it-IT" dirty="0" err="1"/>
              <a:t>board’s</a:t>
            </a:r>
            <a:r>
              <a:rPr lang="it-IT" dirty="0"/>
              <a:t> </a:t>
            </a:r>
            <a:r>
              <a:rPr lang="it-IT" dirty="0">
                <a:solidFill>
                  <a:srgbClr val="0D3475"/>
                </a:solidFill>
              </a:rPr>
              <a:t>CPU and RAM</a:t>
            </a:r>
            <a:r>
              <a:rPr lang="it-IT" dirty="0"/>
              <a:t> to </a:t>
            </a:r>
            <a:r>
              <a:rPr lang="it-IT" dirty="0" err="1"/>
              <a:t>precalculate</a:t>
            </a:r>
            <a:r>
              <a:rPr lang="it-IT" dirty="0"/>
              <a:t> and store the 2^i mod k </a:t>
            </a:r>
            <a:r>
              <a:rPr lang="it-IT" dirty="0" err="1"/>
              <a:t>values</a:t>
            </a:r>
            <a:r>
              <a:rPr lang="it-IT" dirty="0"/>
              <a:t> </a:t>
            </a:r>
            <a:r>
              <a:rPr lang="it-IT" dirty="0" err="1"/>
              <a:t>needed</a:t>
            </a:r>
            <a:r>
              <a:rPr lang="it-IT" dirty="0"/>
              <a:t> for the </a:t>
            </a:r>
            <a:r>
              <a:rPr lang="it-IT" dirty="0" err="1"/>
              <a:t>modulus</a:t>
            </a:r>
            <a:r>
              <a:rPr lang="it-IT" dirty="0"/>
              <a:t> component.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6FD0213D-E0AB-087E-F52D-1A63ADEA1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PERFORMANCE ESTIMATION</a:t>
            </a:r>
          </a:p>
        </p:txBody>
      </p:sp>
    </p:spTree>
    <p:extLst>
      <p:ext uri="{BB962C8B-B14F-4D97-AF65-F5344CB8AC3E}">
        <p14:creationId xmlns:p14="http://schemas.microsoft.com/office/powerpoint/2010/main" val="3108606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NTNU FARGER UU">
      <a:dk1>
        <a:srgbClr val="000000"/>
      </a:dk1>
      <a:lt1>
        <a:srgbClr val="FFFFFF"/>
      </a:lt1>
      <a:dk2>
        <a:srgbClr val="014693"/>
      </a:dk2>
      <a:lt2>
        <a:srgbClr val="D6D7D6"/>
      </a:lt2>
      <a:accent1>
        <a:srgbClr val="B6C8E9"/>
      </a:accent1>
      <a:accent2>
        <a:srgbClr val="014693"/>
      </a:accent2>
      <a:accent3>
        <a:srgbClr val="BCD024"/>
      </a:accent3>
      <a:accent4>
        <a:srgbClr val="B01B81"/>
      </a:accent4>
      <a:accent5>
        <a:srgbClr val="F7D019"/>
      </a:accent5>
      <a:accent6>
        <a:srgbClr val="ED8013"/>
      </a:accent6>
      <a:hlink>
        <a:srgbClr val="3D2A68"/>
      </a:hlink>
      <a:folHlink>
        <a:srgbClr val="338C8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3B7B0"/>
        </a:solidFill>
        <a:ln>
          <a:noFill/>
        </a:ln>
        <a:effectLst>
          <a:outerShdw blurRad="114300" dist="12700" dir="5400000" rotWithShape="0">
            <a:srgbClr val="000000">
              <a:alpha val="35000"/>
            </a:srgb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1541</TotalTime>
  <Words>200</Words>
  <Application>Microsoft Office PowerPoint</Application>
  <PresentationFormat>Presentazione su schermo (16:9)</PresentationFormat>
  <Paragraphs>22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Cambria Math</vt:lpstr>
      <vt:lpstr>Open Sans</vt:lpstr>
      <vt:lpstr>Office-tema</vt:lpstr>
      <vt:lpstr>Presentazione standard di PowerPoint</vt:lpstr>
      <vt:lpstr>ALGORITHM</vt:lpstr>
      <vt:lpstr>MICROARCHITECTURE: M-EXP</vt:lpstr>
      <vt:lpstr>MICROARCHITECTURE: M-MOLT</vt:lpstr>
      <vt:lpstr>MICROARCHICTURE: M-MOLT</vt:lpstr>
      <vt:lpstr>MICROARCHITECTURE: MODULUS</vt:lpstr>
      <vt:lpstr>PERFORMANCE ESTIMATION</vt:lpstr>
    </vt:vector>
  </TitlesOfParts>
  <Company>NTNU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Kolbjørn Skarpnes</dc:creator>
  <cp:lastModifiedBy>Roberto Scardia</cp:lastModifiedBy>
  <cp:revision>106</cp:revision>
  <dcterms:created xsi:type="dcterms:W3CDTF">2013-06-10T16:56:09Z</dcterms:created>
  <dcterms:modified xsi:type="dcterms:W3CDTF">2024-10-01T15:01:10Z</dcterms:modified>
</cp:coreProperties>
</file>