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629" r:id="rId2"/>
    <p:sldId id="777" r:id="rId3"/>
    <p:sldId id="778" r:id="rId4"/>
    <p:sldId id="795" r:id="rId5"/>
    <p:sldId id="796" r:id="rId6"/>
    <p:sldId id="797" r:id="rId7"/>
    <p:sldId id="798" r:id="rId8"/>
    <p:sldId id="781" r:id="rId9"/>
    <p:sldId id="793" r:id="rId10"/>
    <p:sldId id="786" r:id="rId11"/>
    <p:sldId id="787" r:id="rId12"/>
    <p:sldId id="790" r:id="rId13"/>
    <p:sldId id="782" r:id="rId14"/>
    <p:sldId id="799" r:id="rId15"/>
    <p:sldId id="800" r:id="rId16"/>
    <p:sldId id="794" r:id="rId17"/>
    <p:sldId id="788" r:id="rId18"/>
    <p:sldId id="802" r:id="rId19"/>
    <p:sldId id="784" r:id="rId20"/>
    <p:sldId id="7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EB7F88D-B9E6-4C10-B495-A5B8B32E3CDD}">
          <p14:sldIdLst>
            <p14:sldId id="629"/>
            <p14:sldId id="777"/>
            <p14:sldId id="778"/>
            <p14:sldId id="795"/>
            <p14:sldId id="796"/>
            <p14:sldId id="797"/>
            <p14:sldId id="798"/>
            <p14:sldId id="781"/>
            <p14:sldId id="793"/>
            <p14:sldId id="786"/>
            <p14:sldId id="787"/>
            <p14:sldId id="790"/>
            <p14:sldId id="782"/>
            <p14:sldId id="799"/>
            <p14:sldId id="800"/>
            <p14:sldId id="794"/>
            <p14:sldId id="788"/>
            <p14:sldId id="802"/>
            <p14:sldId id="784"/>
            <p14:sldId id="7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E8E8"/>
    <a:srgbClr val="99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85371"/>
  </p:normalViewPr>
  <p:slideViewPr>
    <p:cSldViewPr snapToObjects="1">
      <p:cViewPr>
        <p:scale>
          <a:sx n="100" d="100"/>
          <a:sy n="100" d="100"/>
        </p:scale>
        <p:origin x="857" y="27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C357-122F-48AB-88E5-025D5C11C6B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E9D05-C789-4FAD-87B0-3F6DD2D06B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E9D05-C789-4FAD-87B0-3F6DD2D06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1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708920"/>
            <a:ext cx="8640960" cy="144016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4464114"/>
            <a:ext cx="8640960" cy="1125125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38239537-04E6-8146-BCB4-151E68498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36712"/>
            <a:ext cx="3101301" cy="6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3432"/>
            <a:ext cx="8640960" cy="4533368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90B01-5178-ED41-ADC8-9B54F01BC2FD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69150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600201"/>
            <a:ext cx="4140460" cy="4525963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DDE95-AF33-CC4B-8B52-1556D4FBE263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42112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/>
          <a:lstStyle/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3F6C0-9608-E54C-A1EC-653956D83F37}"/>
              </a:ext>
            </a:extLst>
          </p:cNvPr>
          <p:cNvSpPr txBox="1"/>
          <p:nvPr userDrawn="1"/>
        </p:nvSpPr>
        <p:spPr>
          <a:xfrm>
            <a:off x="2915816" y="64565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$author – title</a:t>
            </a:r>
          </a:p>
        </p:txBody>
      </p:sp>
    </p:spTree>
    <p:extLst>
      <p:ext uri="{BB962C8B-B14F-4D97-AF65-F5344CB8AC3E}">
        <p14:creationId xmlns:p14="http://schemas.microsoft.com/office/powerpoint/2010/main" val="35879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92799"/>
            <a:ext cx="8640960" cy="4533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3">
            <a:extLst>
              <a:ext uri="{FF2B5EF4-FFF2-40B4-BE49-F238E27FC236}">
                <a16:creationId xmlns:a16="http://schemas.microsoft.com/office/drawing/2014/main" id="{C36C777C-2AFA-5845-BCC5-8E92DB3CF7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20" b="-15808"/>
          <a:stretch/>
        </p:blipFill>
        <p:spPr>
          <a:xfrm>
            <a:off x="251521" y="6381328"/>
            <a:ext cx="648072" cy="352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B15E5-80B9-CB4C-A10D-6574C09B809F}"/>
              </a:ext>
            </a:extLst>
          </p:cNvPr>
          <p:cNvSpPr txBox="1"/>
          <p:nvPr userDrawn="1"/>
        </p:nvSpPr>
        <p:spPr>
          <a:xfrm>
            <a:off x="827584" y="6320345"/>
            <a:ext cx="1861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Institute for Visualisation and</a:t>
            </a:r>
            <a:br>
              <a:rPr lang="en-GB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65000"/>
                  </a:schemeClr>
                </a:solidFill>
              </a:rPr>
              <a:t>Interactive Systems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A089E9B-AAD1-1040-A525-3C133C00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83179" y="6381328"/>
            <a:ext cx="2709301" cy="427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9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8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Knuckle Input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293097"/>
            <a:ext cx="8640960" cy="6480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Simon Hagenmayer, Robin </a:t>
            </a:r>
            <a:r>
              <a:rPr lang="en-US" sz="1800" dirty="0" err="1">
                <a:latin typeface="+mn-lt"/>
              </a:rPr>
              <a:t>Schweigert</a:t>
            </a:r>
            <a:r>
              <a:rPr lang="en-US" sz="1800" dirty="0">
                <a:latin typeface="+mn-lt"/>
              </a:rPr>
              <a:t>, Jan Leusmann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5085184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1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A65E78-14B5-4AE4-8252-8FAE5B94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A64865-A59F-4DDD-B567-090296C3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CNN: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3D9F81-CE19-4D0A-AA30-7FE58F217E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0" r="9354"/>
          <a:stretch/>
        </p:blipFill>
        <p:spPr>
          <a:xfrm>
            <a:off x="701218" y="1197312"/>
            <a:ext cx="774156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52947C-2B58-4FA8-87CC-888FE385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3432"/>
            <a:ext cx="4824537" cy="4533368"/>
          </a:xfrm>
        </p:spPr>
        <p:txBody>
          <a:bodyPr/>
          <a:lstStyle/>
          <a:p>
            <a:r>
              <a:rPr lang="de-DE" dirty="0" err="1"/>
              <a:t>Leave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out</a:t>
            </a:r>
          </a:p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500 </a:t>
            </a:r>
            <a:r>
              <a:rPr lang="de-DE" dirty="0" err="1"/>
              <a:t>epochs</a:t>
            </a:r>
            <a:endParaRPr lang="de-DE" dirty="0"/>
          </a:p>
          <a:p>
            <a:r>
              <a:rPr lang="de-DE" dirty="0"/>
              <a:t>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similiar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49E972-7ACC-461C-BE1E-5618359E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A50B913-AB57-4CD6-948B-B45CE1EC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CNN: Cross-Validation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D06DD4C-D8A1-4CE6-90F5-4F5C48B87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3421"/>
              </p:ext>
            </p:extLst>
          </p:nvPr>
        </p:nvGraphicFramePr>
        <p:xfrm>
          <a:off x="5076057" y="0"/>
          <a:ext cx="4067943" cy="6867790"/>
        </p:xfrm>
        <a:graphic>
          <a:graphicData uri="http://schemas.openxmlformats.org/drawingml/2006/table">
            <a:tbl>
              <a:tblPr/>
              <a:tblGrid>
                <a:gridCol w="1355981">
                  <a:extLst>
                    <a:ext uri="{9D8B030D-6E8A-4147-A177-3AD203B41FA5}">
                      <a16:colId xmlns:a16="http://schemas.microsoft.com/office/drawing/2014/main" val="443902302"/>
                    </a:ext>
                  </a:extLst>
                </a:gridCol>
                <a:gridCol w="1355981">
                  <a:extLst>
                    <a:ext uri="{9D8B030D-6E8A-4147-A177-3AD203B41FA5}">
                      <a16:colId xmlns:a16="http://schemas.microsoft.com/office/drawing/2014/main" val="2058672216"/>
                    </a:ext>
                  </a:extLst>
                </a:gridCol>
                <a:gridCol w="1355981">
                  <a:extLst>
                    <a:ext uri="{9D8B030D-6E8A-4147-A177-3AD203B41FA5}">
                      <a16:colId xmlns:a16="http://schemas.microsoft.com/office/drawing/2014/main" val="3943636631"/>
                    </a:ext>
                  </a:extLst>
                </a:gridCol>
              </a:tblGrid>
              <a:tr h="352498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TestID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ValAcc</a:t>
                      </a:r>
                      <a:endParaRPr lang="de-DE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874641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9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026591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0.9672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C6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0.9577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898831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0.9602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9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C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571779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0.9454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57133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0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23909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0.9699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C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42037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9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0.9625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81269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0.9909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645663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0.8627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505964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0.8349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95540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0.8984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C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040200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0.9438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C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9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66288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0.9922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0.9589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759104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0.9738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0.9568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66360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0.9676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6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0.9569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70064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0.9929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0.9543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10749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0.9598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9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0.9545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847184"/>
                  </a:ext>
                </a:extLst>
              </a:tr>
              <a:tr h="36141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5443" marR="5443" marT="544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0.9470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1CD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0.9581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6C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2074"/>
                  </a:ext>
                </a:extLst>
              </a:tr>
            </a:tbl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5AF63C1C-7D8D-4713-B181-FD027A4390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6" r="9070"/>
          <a:stretch/>
        </p:blipFill>
        <p:spPr>
          <a:xfrm>
            <a:off x="164507" y="3284984"/>
            <a:ext cx="4631766" cy="30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9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BE32E51-98C1-4B86-9C18-C6177431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idea</a:t>
            </a:r>
            <a:r>
              <a:rPr lang="de-DE" dirty="0"/>
              <a:t>: CNN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gestures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lvl="1"/>
            <a:r>
              <a:rPr lang="de-DE" dirty="0"/>
              <a:t>Val. </a:t>
            </a:r>
            <a:r>
              <a:rPr lang="de-DE" dirty="0" err="1"/>
              <a:t>Accuracy</a:t>
            </a:r>
            <a:r>
              <a:rPr lang="de-DE" dirty="0"/>
              <a:t> ~ 40%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LSTM</a:t>
            </a:r>
          </a:p>
          <a:p>
            <a:pPr lvl="1"/>
            <a:r>
              <a:rPr lang="de-DE" dirty="0"/>
              <a:t>Fixed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(30/50)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21B0F3-C494-44AC-B803-DBCD981B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32DBB2-43BE-456E-9CB6-64A5060D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Gestures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AC9687-5FD7-41CD-BC61-7DD1005E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1" y="2564904"/>
            <a:ext cx="1624229" cy="26896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3CE4BFC-DF49-4D11-AE5C-97E059993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66" y="2564902"/>
            <a:ext cx="1624230" cy="26896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34939E-97D7-488D-BD8B-F6773E29A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456" y="2564902"/>
            <a:ext cx="1624229" cy="26896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446ED4-21B2-4A14-81E3-77FAB29F1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02" y="2564904"/>
            <a:ext cx="1624228" cy="26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0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3BFBE68-0D3D-4F69-AAAE-40BEB92B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Take images between first and last blob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Reset gesture index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Remaining: 8088 gestures</a:t>
            </a:r>
            <a:endParaRPr lang="en-GB" spc="-1" dirty="0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pc="-1" dirty="0">
              <a:latin typeface="DejaVu Sans"/>
            </a:endParaRPr>
          </a:p>
          <a:p>
            <a:endParaRPr lang="en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F6E9C9-3B23-4FA8-A5D9-E68BCF00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E2DB62-4412-4E4D-9282-AF354C1B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pc="-1" dirty="0" err="1"/>
              <a:t>Preprocessing</a:t>
            </a:r>
            <a:r>
              <a:rPr lang="en-GB" sz="4000" spc="-1" dirty="0"/>
              <a:t>: LSTM</a:t>
            </a: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144DBA-B8E1-49A5-948D-C4FF57E53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9" y="2852936"/>
            <a:ext cx="8454281" cy="29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A4CAA9-1A8D-4747-87B9-EDF252A1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Filter on gestures on length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Fixed window size, some Gestures are longer, some shorter → Interpolation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Detect Blobs, Interpolate Blobs, Interpolate Positions</a:t>
            </a:r>
            <a:endParaRPr lang="en-GB" spc="-1" dirty="0">
              <a:latin typeface="DejaVu San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12D9AD-63C0-44EA-B085-26DB71E6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046B7BB-CA4C-47F8-B7F2-4D384BFC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pc="-1" dirty="0" err="1"/>
              <a:t>Preprocessing</a:t>
            </a:r>
            <a:r>
              <a:rPr lang="en-GB" sz="4000" spc="-1" dirty="0"/>
              <a:t>: Interpolation</a:t>
            </a:r>
            <a:endParaRPr lang="en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0155035-A826-4511-9818-7D27F6E13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8" y="3149484"/>
            <a:ext cx="2776021" cy="295511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3D643CB-CFC0-46C2-BA84-39120657A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10" y="3149486"/>
            <a:ext cx="2776021" cy="295511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577B5ED-1D82-4714-BB37-0F9BA3FFF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89" y="3149486"/>
            <a:ext cx="2776021" cy="295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12D9AD-63C0-44EA-B085-26DB71E6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046B7BB-CA4C-47F8-B7F2-4D384BFC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pc="-1" dirty="0" err="1"/>
              <a:t>Preprocessing</a:t>
            </a:r>
            <a:r>
              <a:rPr lang="en-GB" sz="4000" spc="-1" dirty="0"/>
              <a:t>: Interpolation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75F7F4-F843-45CD-B136-22B86317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1589210"/>
            <a:ext cx="2664296" cy="44517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5BC4481-E3D7-4F4F-B438-22A171999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48" y="1583577"/>
            <a:ext cx="2664296" cy="44517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7BAE34-F6C3-4738-92F2-EEDE7121A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1583577"/>
            <a:ext cx="2664296" cy="4451736"/>
          </a:xfrm>
          <a:prstGeom prst="rect">
            <a:avLst/>
          </a:prstGeom>
        </p:spPr>
      </p:pic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C7ADE847-F2A2-4BA4-8694-9E9F33346564}"/>
              </a:ext>
            </a:extLst>
          </p:cNvPr>
          <p:cNvSpPr/>
          <p:nvPr/>
        </p:nvSpPr>
        <p:spPr>
          <a:xfrm>
            <a:off x="5292080" y="3609256"/>
            <a:ext cx="1728192" cy="4116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F9DA2391-F1C4-4CC7-8120-8281CA051D3D}"/>
              </a:ext>
            </a:extLst>
          </p:cNvPr>
          <p:cNvSpPr/>
          <p:nvPr/>
        </p:nvSpPr>
        <p:spPr>
          <a:xfrm flipH="1">
            <a:off x="2660202" y="3603623"/>
            <a:ext cx="1728192" cy="4116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766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5FECC791-D10E-4627-9E18-5EB3B63E30ED}"/>
              </a:ext>
            </a:extLst>
          </p:cNvPr>
          <p:cNvGrpSpPr/>
          <p:nvPr/>
        </p:nvGrpSpPr>
        <p:grpSpPr>
          <a:xfrm>
            <a:off x="125123" y="2271979"/>
            <a:ext cx="1884186" cy="2232248"/>
            <a:chOff x="459014" y="1196752"/>
            <a:chExt cx="3104874" cy="4104456"/>
          </a:xfrm>
        </p:grpSpPr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C1FEECED-B88F-4C12-8992-96565F706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05" t="7275" r="40571" b="8413"/>
            <a:stretch/>
          </p:blipFill>
          <p:spPr>
            <a:xfrm>
              <a:off x="2192288" y="1196752"/>
              <a:ext cx="1371600" cy="25037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5" name="Grafik 64">
              <a:extLst>
                <a:ext uri="{FF2B5EF4-FFF2-40B4-BE49-F238E27FC236}">
                  <a16:creationId xmlns:a16="http://schemas.microsoft.com/office/drawing/2014/main" id="{33ACDA81-EABE-4155-AF16-6CB1BF67D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0" t="7830" r="60695" b="7857"/>
            <a:stretch/>
          </p:blipFill>
          <p:spPr>
            <a:xfrm>
              <a:off x="971600" y="2420888"/>
              <a:ext cx="1371600" cy="25037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F5A226B4-CC1E-4939-95B2-45B23BBC1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7" t="8096" r="80469" b="9614"/>
            <a:stretch/>
          </p:blipFill>
          <p:spPr>
            <a:xfrm>
              <a:off x="459014" y="2857500"/>
              <a:ext cx="1371600" cy="24437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22C3C00-12BE-4A0C-8319-8B1F7974121D}"/>
                </a:ext>
              </a:extLst>
            </p:cNvPr>
            <p:cNvSpPr/>
            <p:nvPr/>
          </p:nvSpPr>
          <p:spPr>
            <a:xfrm>
              <a:off x="2411760" y="28169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6999B44A-4231-4DF2-9487-3F46E360F018}"/>
                </a:ext>
              </a:extLst>
            </p:cNvPr>
            <p:cNvSpPr/>
            <p:nvPr/>
          </p:nvSpPr>
          <p:spPr>
            <a:xfrm>
              <a:off x="2519776" y="2672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B0C07A9-12CE-4370-949C-E256354B1B6D}"/>
                </a:ext>
              </a:extLst>
            </p:cNvPr>
            <p:cNvSpPr/>
            <p:nvPr/>
          </p:nvSpPr>
          <p:spPr>
            <a:xfrm>
              <a:off x="2627784" y="25649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6D8F679E-74E0-45B2-B3F3-E042DEECD8EC}"/>
                </a:ext>
              </a:extLst>
            </p:cNvPr>
            <p:cNvSpPr/>
            <p:nvPr/>
          </p:nvSpPr>
          <p:spPr>
            <a:xfrm>
              <a:off x="2735800" y="242089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C82C96-1696-466B-9328-59CE7B23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F6400F-7C34-481D-9587-B049211A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</p:spPr>
        <p:txBody>
          <a:bodyPr/>
          <a:lstStyle/>
          <a:p>
            <a:r>
              <a:rPr lang="de-DE" dirty="0"/>
              <a:t>LSTM: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E32DC34E-1758-4922-A1F4-86F355ED282C}"/>
              </a:ext>
            </a:extLst>
          </p:cNvPr>
          <p:cNvSpPr/>
          <p:nvPr/>
        </p:nvSpPr>
        <p:spPr>
          <a:xfrm>
            <a:off x="3857905" y="2755463"/>
            <a:ext cx="498071" cy="122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DENSE</a:t>
            </a: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4A021E7B-C73F-4325-AF71-A1522115F299}"/>
              </a:ext>
            </a:extLst>
          </p:cNvPr>
          <p:cNvGrpSpPr/>
          <p:nvPr/>
        </p:nvGrpSpPr>
        <p:grpSpPr>
          <a:xfrm>
            <a:off x="1814190" y="2467431"/>
            <a:ext cx="1965722" cy="1800200"/>
            <a:chOff x="3974430" y="2420888"/>
            <a:chExt cx="1965722" cy="1800200"/>
          </a:xfrm>
        </p:grpSpPr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44C834D7-278E-42BF-99B1-176A3F002F8B}"/>
                </a:ext>
              </a:extLst>
            </p:cNvPr>
            <p:cNvSpPr/>
            <p:nvPr/>
          </p:nvSpPr>
          <p:spPr>
            <a:xfrm>
              <a:off x="4406478" y="2420888"/>
              <a:ext cx="1533674" cy="1371374"/>
            </a:xfrm>
            <a:prstGeom prst="cube">
              <a:avLst>
                <a:gd name="adj" fmla="val 369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15C4F201-E8DC-469B-A40C-CF1C8829D2C3}"/>
                </a:ext>
              </a:extLst>
            </p:cNvPr>
            <p:cNvSpPr/>
            <p:nvPr/>
          </p:nvSpPr>
          <p:spPr>
            <a:xfrm>
              <a:off x="4262462" y="2564904"/>
              <a:ext cx="1533674" cy="1371374"/>
            </a:xfrm>
            <a:prstGeom prst="cube">
              <a:avLst>
                <a:gd name="adj" fmla="val 369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04FE1AEE-FFCF-4879-820C-42D28EB6BD78}"/>
                </a:ext>
              </a:extLst>
            </p:cNvPr>
            <p:cNvSpPr/>
            <p:nvPr/>
          </p:nvSpPr>
          <p:spPr>
            <a:xfrm>
              <a:off x="4118446" y="2708920"/>
              <a:ext cx="1533674" cy="1371374"/>
            </a:xfrm>
            <a:prstGeom prst="cube">
              <a:avLst>
                <a:gd name="adj" fmla="val 369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Cube 106">
              <a:extLst>
                <a:ext uri="{FF2B5EF4-FFF2-40B4-BE49-F238E27FC236}">
                  <a16:creationId xmlns:a16="http://schemas.microsoft.com/office/drawing/2014/main" id="{E53F8DB5-E4BE-47AA-86AE-39BFB708088B}"/>
                </a:ext>
              </a:extLst>
            </p:cNvPr>
            <p:cNvSpPr/>
            <p:nvPr/>
          </p:nvSpPr>
          <p:spPr>
            <a:xfrm>
              <a:off x="3974430" y="2849714"/>
              <a:ext cx="1533674" cy="1371374"/>
            </a:xfrm>
            <a:prstGeom prst="cube">
              <a:avLst>
                <a:gd name="adj" fmla="val 369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500" dirty="0">
                  <a:solidFill>
                    <a:schemeClr val="tx1"/>
                  </a:solidFill>
                </a:rPr>
                <a:t>Conv2D</a:t>
              </a:r>
            </a:p>
            <a:p>
              <a:pPr algn="ctr"/>
              <a:r>
                <a:rPr lang="de-DE" sz="1500" dirty="0">
                  <a:solidFill>
                    <a:schemeClr val="tx1"/>
                  </a:solidFill>
                </a:rPr>
                <a:t>Conv2D</a:t>
              </a:r>
            </a:p>
            <a:p>
              <a:pPr algn="ctr"/>
              <a:r>
                <a:rPr lang="de-DE" sz="1500" dirty="0">
                  <a:solidFill>
                    <a:schemeClr val="tx1"/>
                  </a:solidFill>
                </a:rPr>
                <a:t>MaxPool2D</a:t>
              </a:r>
            </a:p>
            <a:p>
              <a:pPr algn="ctr"/>
              <a:r>
                <a:rPr lang="de-DE" sz="1500" dirty="0">
                  <a:solidFill>
                    <a:schemeClr val="tx1"/>
                  </a:solidFill>
                </a:rPr>
                <a:t>Dropout</a:t>
              </a: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9ED2BFD1-5827-4332-9277-CBE960D5E076}"/>
              </a:ext>
            </a:extLst>
          </p:cNvPr>
          <p:cNvSpPr/>
          <p:nvPr/>
        </p:nvSpPr>
        <p:spPr>
          <a:xfrm>
            <a:off x="4411243" y="2464602"/>
            <a:ext cx="1024853" cy="180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LSTM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BC885D5-B2DF-44CD-AEBF-5B8F9DEE17CD}"/>
              </a:ext>
            </a:extLst>
          </p:cNvPr>
          <p:cNvSpPr/>
          <p:nvPr/>
        </p:nvSpPr>
        <p:spPr>
          <a:xfrm>
            <a:off x="5508104" y="2820448"/>
            <a:ext cx="803714" cy="109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LSTM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20EE8B6-3052-4EFC-9C02-43BA07F45D23}"/>
              </a:ext>
            </a:extLst>
          </p:cNvPr>
          <p:cNvGrpSpPr/>
          <p:nvPr/>
        </p:nvGrpSpPr>
        <p:grpSpPr>
          <a:xfrm>
            <a:off x="6942727" y="970065"/>
            <a:ext cx="1949799" cy="4794932"/>
            <a:chOff x="6912259" y="952064"/>
            <a:chExt cx="1949799" cy="4794932"/>
          </a:xfrm>
        </p:grpSpPr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38492D48-A5BC-48FA-9034-FCAEEB7BB5F6}"/>
                </a:ext>
              </a:extLst>
            </p:cNvPr>
            <p:cNvGrpSpPr/>
            <p:nvPr/>
          </p:nvGrpSpPr>
          <p:grpSpPr>
            <a:xfrm>
              <a:off x="7504977" y="952064"/>
              <a:ext cx="1357081" cy="849294"/>
              <a:chOff x="7668344" y="2834913"/>
              <a:chExt cx="1357081" cy="849294"/>
            </a:xfrm>
          </p:grpSpPr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065FF004-B214-4874-88CF-B95CFC3FB26C}"/>
                  </a:ext>
                </a:extLst>
              </p:cNvPr>
              <p:cNvSpPr/>
              <p:nvPr/>
            </p:nvSpPr>
            <p:spPr>
              <a:xfrm>
                <a:off x="7668344" y="2834913"/>
                <a:ext cx="1357081" cy="396000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Tap</a:t>
                </a:r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E50880E4-7EDC-4F46-A4F5-CDF36CE1C2A7}"/>
                  </a:ext>
                </a:extLst>
              </p:cNvPr>
              <p:cNvSpPr/>
              <p:nvPr/>
            </p:nvSpPr>
            <p:spPr>
              <a:xfrm>
                <a:off x="7668344" y="3288207"/>
                <a:ext cx="1354141" cy="396000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Two</a:t>
                </a:r>
                <a:r>
                  <a:rPr lang="de-D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Tap</a:t>
                </a:r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60E54FE1-E239-4108-9302-E349254DFDF9}"/>
                </a:ext>
              </a:extLst>
            </p:cNvPr>
            <p:cNvGrpSpPr/>
            <p:nvPr/>
          </p:nvGrpSpPr>
          <p:grpSpPr>
            <a:xfrm>
              <a:off x="7504977" y="4897702"/>
              <a:ext cx="1357081" cy="849294"/>
              <a:chOff x="7668344" y="2834913"/>
              <a:chExt cx="1357081" cy="849294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45C6748-9B99-43B9-A02B-13FEBF158B52}"/>
                  </a:ext>
                </a:extLst>
              </p:cNvPr>
              <p:cNvSpPr/>
              <p:nvPr/>
            </p:nvSpPr>
            <p:spPr>
              <a:xfrm>
                <a:off x="7668344" y="2834913"/>
                <a:ext cx="1357081" cy="396000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Checkmark</a:t>
                </a:r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4299273A-88E3-4EBD-8941-436D09082C07}"/>
                  </a:ext>
                </a:extLst>
              </p:cNvPr>
              <p:cNvSpPr/>
              <p:nvPr/>
            </p:nvSpPr>
            <p:spPr>
              <a:xfrm>
                <a:off x="7668344" y="3288207"/>
                <a:ext cx="1354141" cy="396000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Rotate</a:t>
                </a:r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E5461E6D-E038-4789-B92A-286DE594316A}"/>
                </a:ext>
              </a:extLst>
            </p:cNvPr>
            <p:cNvSpPr/>
            <p:nvPr/>
          </p:nvSpPr>
          <p:spPr>
            <a:xfrm>
              <a:off x="8164740" y="198909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8DC41E1-3E77-4202-B049-F28C7D0360FC}"/>
                </a:ext>
              </a:extLst>
            </p:cNvPr>
            <p:cNvSpPr/>
            <p:nvPr/>
          </p:nvSpPr>
          <p:spPr>
            <a:xfrm>
              <a:off x="8164740" y="243657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1E0E97F-2382-4702-934F-4AD8E9E1A47E}"/>
                </a:ext>
              </a:extLst>
            </p:cNvPr>
            <p:cNvSpPr/>
            <p:nvPr/>
          </p:nvSpPr>
          <p:spPr>
            <a:xfrm>
              <a:off x="8164740" y="22128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89A0E74C-AE64-456E-A580-69B4904A5B0A}"/>
                </a:ext>
              </a:extLst>
            </p:cNvPr>
            <p:cNvSpPr/>
            <p:nvPr/>
          </p:nvSpPr>
          <p:spPr>
            <a:xfrm>
              <a:off x="8164740" y="266031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C1DF9B90-7AFC-4BE8-9099-F9425B36942C}"/>
                </a:ext>
              </a:extLst>
            </p:cNvPr>
            <p:cNvSpPr/>
            <p:nvPr/>
          </p:nvSpPr>
          <p:spPr>
            <a:xfrm>
              <a:off x="8164740" y="28840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1E74DCC-66B1-43E9-96FA-267C4455B54B}"/>
                </a:ext>
              </a:extLst>
            </p:cNvPr>
            <p:cNvSpPr/>
            <p:nvPr/>
          </p:nvSpPr>
          <p:spPr>
            <a:xfrm>
              <a:off x="8164740" y="355527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246CA12-5500-4476-AC05-BEFCE595AA62}"/>
                </a:ext>
              </a:extLst>
            </p:cNvPr>
            <p:cNvSpPr/>
            <p:nvPr/>
          </p:nvSpPr>
          <p:spPr>
            <a:xfrm>
              <a:off x="8164740" y="422648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7AA22AF-CA91-4B57-91B7-375962835F7E}"/>
                </a:ext>
              </a:extLst>
            </p:cNvPr>
            <p:cNvSpPr/>
            <p:nvPr/>
          </p:nvSpPr>
          <p:spPr>
            <a:xfrm>
              <a:off x="8164740" y="310779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7D784BBC-ABD6-4760-AB19-518A663157EB}"/>
                </a:ext>
              </a:extLst>
            </p:cNvPr>
            <p:cNvSpPr/>
            <p:nvPr/>
          </p:nvSpPr>
          <p:spPr>
            <a:xfrm>
              <a:off x="8164740" y="33315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7D6B955-B3E8-4451-8094-DEBA2DCBF0AD}"/>
                </a:ext>
              </a:extLst>
            </p:cNvPr>
            <p:cNvSpPr/>
            <p:nvPr/>
          </p:nvSpPr>
          <p:spPr>
            <a:xfrm>
              <a:off x="8164740" y="377900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D06271A7-0845-4CDF-BB89-EFB2848C8A0F}"/>
                </a:ext>
              </a:extLst>
            </p:cNvPr>
            <p:cNvSpPr/>
            <p:nvPr/>
          </p:nvSpPr>
          <p:spPr>
            <a:xfrm rot="16200000">
              <a:off x="4811153" y="3053170"/>
              <a:ext cx="4794932" cy="5927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BDD780D8-ABAD-4295-B6AA-661A240E81FD}"/>
                </a:ext>
              </a:extLst>
            </p:cNvPr>
            <p:cNvSpPr/>
            <p:nvPr/>
          </p:nvSpPr>
          <p:spPr>
            <a:xfrm>
              <a:off x="8164740" y="400274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57ADA69-76AC-488E-8D56-8D4D51EE0FB7}"/>
                </a:ext>
              </a:extLst>
            </p:cNvPr>
            <p:cNvSpPr/>
            <p:nvPr/>
          </p:nvSpPr>
          <p:spPr>
            <a:xfrm>
              <a:off x="8164740" y="44502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CCDC031-3BE0-4ACA-A30D-F71B84AAF89D}"/>
                </a:ext>
              </a:extLst>
            </p:cNvPr>
            <p:cNvSpPr/>
            <p:nvPr/>
          </p:nvSpPr>
          <p:spPr>
            <a:xfrm>
              <a:off x="8164740" y="46739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0109D8BA-7B3C-4537-9885-62E0041BEB87}"/>
              </a:ext>
            </a:extLst>
          </p:cNvPr>
          <p:cNvSpPr/>
          <p:nvPr/>
        </p:nvSpPr>
        <p:spPr>
          <a:xfrm>
            <a:off x="6404731" y="2666159"/>
            <a:ext cx="498071" cy="140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323628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D540B45-1149-44A8-B4CF-3EE3B597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E577A91-7CB3-4E93-88C1-63D9C696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LSTM: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AC7908-9AAD-4351-9821-4487D9D460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3" r="9625"/>
          <a:stretch/>
        </p:blipFill>
        <p:spPr>
          <a:xfrm>
            <a:off x="773194" y="1197312"/>
            <a:ext cx="759761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B41A51D0-1513-4483-8826-0115A48A4909}"/>
              </a:ext>
            </a:extLst>
          </p:cNvPr>
          <p:cNvSpPr/>
          <p:nvPr/>
        </p:nvSpPr>
        <p:spPr>
          <a:xfrm>
            <a:off x="2682634" y="4077072"/>
            <a:ext cx="1836834" cy="102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CNN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2238EF3B-638C-48C0-9927-AC10203ACEE6}"/>
              </a:ext>
            </a:extLst>
          </p:cNvPr>
          <p:cNvCxnSpPr>
            <a:cxnSpLocks/>
            <a:stCxn id="52" idx="2"/>
            <a:endCxn id="82" idx="1"/>
          </p:cNvCxnSpPr>
          <p:nvPr/>
        </p:nvCxnSpPr>
        <p:spPr>
          <a:xfrm rot="16200000" flipH="1">
            <a:off x="1197149" y="3105901"/>
            <a:ext cx="2108906" cy="862064"/>
          </a:xfrm>
          <a:prstGeom prst="bentConnector2">
            <a:avLst/>
          </a:prstGeom>
          <a:ln w="25400">
            <a:solidFill>
              <a:schemeClr val="accent1">
                <a:shade val="95000"/>
                <a:satMod val="105000"/>
                <a:alpha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A5145F82-FF90-4B70-97FC-4FA149B2B5E5}"/>
              </a:ext>
            </a:extLst>
          </p:cNvPr>
          <p:cNvCxnSpPr>
            <a:cxnSpLocks/>
            <a:endCxn id="85" idx="1"/>
          </p:cNvCxnSpPr>
          <p:nvPr/>
        </p:nvCxnSpPr>
        <p:spPr>
          <a:xfrm rot="16200000" flipH="1">
            <a:off x="703726" y="3641477"/>
            <a:ext cx="2007158" cy="1044788"/>
          </a:xfrm>
          <a:prstGeom prst="bentConnector2">
            <a:avLst/>
          </a:prstGeom>
          <a:ln w="31750">
            <a:solidFill>
              <a:schemeClr val="accent1">
                <a:shade val="95000"/>
                <a:satMod val="105000"/>
                <a:alpha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9F8199-752D-45FD-BE08-65F78DEB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83179" y="6381328"/>
            <a:ext cx="2709301" cy="427392"/>
          </a:xfrm>
        </p:spPr>
        <p:txBody>
          <a:bodyPr/>
          <a:lstStyle/>
          <a:p>
            <a:fld id="{29AD3987-26BA-49DC-BA24-72731371DC9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7ACDA1E-8FF4-429E-A326-E0FA13BE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</p:spPr>
        <p:txBody>
          <a:bodyPr/>
          <a:lstStyle/>
          <a:p>
            <a:r>
              <a:rPr lang="en-US" dirty="0"/>
              <a:t>Combination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40E164-E0C4-478D-A206-58C85D5B4757}"/>
              </a:ext>
            </a:extLst>
          </p:cNvPr>
          <p:cNvSpPr/>
          <p:nvPr/>
        </p:nvSpPr>
        <p:spPr>
          <a:xfrm>
            <a:off x="3113200" y="1671189"/>
            <a:ext cx="2766378" cy="109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LSTM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B5953A-CBA6-4D3D-9D4C-E4725197D037}"/>
              </a:ext>
            </a:extLst>
          </p:cNvPr>
          <p:cNvSpPr/>
          <p:nvPr/>
        </p:nvSpPr>
        <p:spPr>
          <a:xfrm>
            <a:off x="4646882" y="4077071"/>
            <a:ext cx="401085" cy="2179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FLATTEN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172B6258-B123-4C07-A907-05BD24A35AC1}"/>
              </a:ext>
            </a:extLst>
          </p:cNvPr>
          <p:cNvSpPr/>
          <p:nvPr/>
        </p:nvSpPr>
        <p:spPr>
          <a:xfrm>
            <a:off x="2382786" y="1097700"/>
            <a:ext cx="553835" cy="2250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FC4B679-3EC7-45B8-8941-A6025EC2D1CB}"/>
              </a:ext>
            </a:extLst>
          </p:cNvPr>
          <p:cNvCxnSpPr>
            <a:cxnSpLocks/>
            <a:stCxn id="54" idx="2"/>
            <a:endCxn id="87" idx="1"/>
          </p:cNvCxnSpPr>
          <p:nvPr/>
        </p:nvCxnSpPr>
        <p:spPr>
          <a:xfrm rot="16200000" flipH="1">
            <a:off x="62541" y="4059222"/>
            <a:ext cx="2388801" cy="976410"/>
          </a:xfrm>
          <a:prstGeom prst="bent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0E8BEDA3-F14D-41BA-8BDF-951B07932659}"/>
              </a:ext>
            </a:extLst>
          </p:cNvPr>
          <p:cNvGrpSpPr/>
          <p:nvPr/>
        </p:nvGrpSpPr>
        <p:grpSpPr>
          <a:xfrm>
            <a:off x="352560" y="1120779"/>
            <a:ext cx="1884186" cy="2232248"/>
            <a:chOff x="459014" y="1196752"/>
            <a:chExt cx="3104874" cy="4104456"/>
          </a:xfrm>
        </p:grpSpPr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62B6DBB6-311F-44B3-8439-004AB85CF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05" t="7275" r="40571" b="8413"/>
            <a:stretch/>
          </p:blipFill>
          <p:spPr>
            <a:xfrm>
              <a:off x="2192288" y="1196752"/>
              <a:ext cx="1371600" cy="25037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DBB54002-C189-4B29-BF12-507C5B3F1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0" t="7830" r="60695" b="7857"/>
            <a:stretch/>
          </p:blipFill>
          <p:spPr>
            <a:xfrm>
              <a:off x="971600" y="2420888"/>
              <a:ext cx="1371600" cy="25037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C8FE43E5-FCC6-471D-B5EC-29AD9AEAD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7" t="8096" r="80469" b="9614"/>
            <a:stretch/>
          </p:blipFill>
          <p:spPr>
            <a:xfrm>
              <a:off x="459014" y="2857500"/>
              <a:ext cx="1371600" cy="24437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EB83F13-F55F-4330-BAB5-0FF87F6EAE77}"/>
                </a:ext>
              </a:extLst>
            </p:cNvPr>
            <p:cNvSpPr/>
            <p:nvPr/>
          </p:nvSpPr>
          <p:spPr>
            <a:xfrm>
              <a:off x="2411760" y="28169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9DEB4F3A-53D2-49AA-BB64-1B18CCF5DA37}"/>
                </a:ext>
              </a:extLst>
            </p:cNvPr>
            <p:cNvSpPr/>
            <p:nvPr/>
          </p:nvSpPr>
          <p:spPr>
            <a:xfrm>
              <a:off x="2519776" y="267292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81359AFA-FFC1-4733-909F-EA791EB944D1}"/>
                </a:ext>
              </a:extLst>
            </p:cNvPr>
            <p:cNvSpPr/>
            <p:nvPr/>
          </p:nvSpPr>
          <p:spPr>
            <a:xfrm>
              <a:off x="2627784" y="25649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87EDACA-6F62-44F2-9EB3-FF34DF7DCC46}"/>
                </a:ext>
              </a:extLst>
            </p:cNvPr>
            <p:cNvSpPr/>
            <p:nvPr/>
          </p:nvSpPr>
          <p:spPr>
            <a:xfrm>
              <a:off x="2735800" y="242089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6" name="Rechteck 75">
            <a:extLst>
              <a:ext uri="{FF2B5EF4-FFF2-40B4-BE49-F238E27FC236}">
                <a16:creationId xmlns:a16="http://schemas.microsoft.com/office/drawing/2014/main" id="{CD854504-4A56-48E6-915D-F183C492A6D3}"/>
              </a:ext>
            </a:extLst>
          </p:cNvPr>
          <p:cNvSpPr/>
          <p:nvPr/>
        </p:nvSpPr>
        <p:spPr>
          <a:xfrm>
            <a:off x="5280769" y="4194498"/>
            <a:ext cx="598809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e-DE" dirty="0"/>
              <a:t>DENSE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6F78553-D17B-4C17-A57E-34C909522E26}"/>
              </a:ext>
            </a:extLst>
          </p:cNvPr>
          <p:cNvSpPr/>
          <p:nvPr/>
        </p:nvSpPr>
        <p:spPr>
          <a:xfrm>
            <a:off x="2229699" y="4653136"/>
            <a:ext cx="1836834" cy="102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CNN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A8E2042-288E-4B80-8C0A-5A7127850B34}"/>
              </a:ext>
            </a:extLst>
          </p:cNvPr>
          <p:cNvSpPr/>
          <p:nvPr/>
        </p:nvSpPr>
        <p:spPr>
          <a:xfrm>
            <a:off x="1745146" y="5227514"/>
            <a:ext cx="1836834" cy="1028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CNN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11E42A5-1398-4E9A-B4CF-5DFB8ECE0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46296"/>
              </p:ext>
            </p:extLst>
          </p:nvPr>
        </p:nvGraphicFramePr>
        <p:xfrm>
          <a:off x="6305329" y="4221088"/>
          <a:ext cx="2546698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73349">
                  <a:extLst>
                    <a:ext uri="{9D8B030D-6E8A-4147-A177-3AD203B41FA5}">
                      <a16:colId xmlns:a16="http://schemas.microsoft.com/office/drawing/2014/main" val="1518630094"/>
                    </a:ext>
                  </a:extLst>
                </a:gridCol>
                <a:gridCol w="1273349">
                  <a:extLst>
                    <a:ext uri="{9D8B030D-6E8A-4147-A177-3AD203B41FA5}">
                      <a16:colId xmlns:a16="http://schemas.microsoft.com/office/drawing/2014/main" val="3869314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0" dirty="0" err="1"/>
                        <a:t>Tap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/>
                        <a:t>Tap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Two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Two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Tap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65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Swipe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Left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Swipe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Left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354836"/>
                  </a:ext>
                </a:extLst>
              </a:tr>
            </a:tbl>
          </a:graphicData>
        </a:graphic>
      </p:graphicFrame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C787886-EAF8-4D94-80B1-A306EAC46906}"/>
              </a:ext>
            </a:extLst>
          </p:cNvPr>
          <p:cNvGrpSpPr/>
          <p:nvPr/>
        </p:nvGrpSpPr>
        <p:grpSpPr>
          <a:xfrm>
            <a:off x="8244408" y="2604961"/>
            <a:ext cx="36000" cy="1360046"/>
            <a:chOff x="8425758" y="1745247"/>
            <a:chExt cx="36000" cy="1360046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6090BD4-0627-41C0-9B9E-A7157E4CC24E}"/>
                </a:ext>
              </a:extLst>
            </p:cNvPr>
            <p:cNvSpPr/>
            <p:nvPr/>
          </p:nvSpPr>
          <p:spPr>
            <a:xfrm>
              <a:off x="8425758" y="30692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E0C5BE7-21A3-479B-AE0D-22ED0E512AC4}"/>
                </a:ext>
              </a:extLst>
            </p:cNvPr>
            <p:cNvSpPr/>
            <p:nvPr/>
          </p:nvSpPr>
          <p:spPr>
            <a:xfrm>
              <a:off x="8425758" y="22748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8A29337B-2971-4178-BB74-7ABE7F88B685}"/>
                </a:ext>
              </a:extLst>
            </p:cNvPr>
            <p:cNvSpPr/>
            <p:nvPr/>
          </p:nvSpPr>
          <p:spPr>
            <a:xfrm>
              <a:off x="8425758" y="280448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35DECBD-0236-4D67-9581-67486FAB258D}"/>
                </a:ext>
              </a:extLst>
            </p:cNvPr>
            <p:cNvSpPr/>
            <p:nvPr/>
          </p:nvSpPr>
          <p:spPr>
            <a:xfrm>
              <a:off x="8425758" y="201005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47C3F90F-41A1-4CE7-B28C-63FBF297FF13}"/>
                </a:ext>
              </a:extLst>
            </p:cNvPr>
            <p:cNvSpPr/>
            <p:nvPr/>
          </p:nvSpPr>
          <p:spPr>
            <a:xfrm>
              <a:off x="8425758" y="253967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A1D123EC-D865-4142-8A3A-3D0D21071206}"/>
                </a:ext>
              </a:extLst>
            </p:cNvPr>
            <p:cNvSpPr/>
            <p:nvPr/>
          </p:nvSpPr>
          <p:spPr>
            <a:xfrm>
              <a:off x="8425758" y="17452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83" name="Tabelle 82">
            <a:extLst>
              <a:ext uri="{FF2B5EF4-FFF2-40B4-BE49-F238E27FC236}">
                <a16:creationId xmlns:a16="http://schemas.microsoft.com/office/drawing/2014/main" id="{6232FFF6-4CDC-4099-B91C-7BE7581DF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14477"/>
              </p:ext>
            </p:extLst>
          </p:nvPr>
        </p:nvGraphicFramePr>
        <p:xfrm>
          <a:off x="6305329" y="5330658"/>
          <a:ext cx="25466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349">
                  <a:extLst>
                    <a:ext uri="{9D8B030D-6E8A-4147-A177-3AD203B41FA5}">
                      <a16:colId xmlns:a16="http://schemas.microsoft.com/office/drawing/2014/main" val="1518630094"/>
                    </a:ext>
                  </a:extLst>
                </a:gridCol>
                <a:gridCol w="1273349">
                  <a:extLst>
                    <a:ext uri="{9D8B030D-6E8A-4147-A177-3AD203B41FA5}">
                      <a16:colId xmlns:a16="http://schemas.microsoft.com/office/drawing/2014/main" val="3869314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Knuckle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94151"/>
                  </a:ext>
                </a:extLst>
              </a:tr>
            </a:tbl>
          </a:graphicData>
        </a:graphic>
      </p:graphicFrame>
      <p:graphicFrame>
        <p:nvGraphicFramePr>
          <p:cNvPr id="84" name="Tabelle 83">
            <a:extLst>
              <a:ext uri="{FF2B5EF4-FFF2-40B4-BE49-F238E27FC236}">
                <a16:creationId xmlns:a16="http://schemas.microsoft.com/office/drawing/2014/main" id="{F3DAD164-FFC2-4D0E-A8C5-62AE55A60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9196"/>
              </p:ext>
            </p:extLst>
          </p:nvPr>
        </p:nvGraphicFramePr>
        <p:xfrm>
          <a:off x="6333071" y="1983120"/>
          <a:ext cx="2546698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73349">
                  <a:extLst>
                    <a:ext uri="{9D8B030D-6E8A-4147-A177-3AD203B41FA5}">
                      <a16:colId xmlns:a16="http://schemas.microsoft.com/office/drawing/2014/main" val="1518630094"/>
                    </a:ext>
                  </a:extLst>
                </a:gridCol>
                <a:gridCol w="1273349">
                  <a:extLst>
                    <a:ext uri="{9D8B030D-6E8A-4147-A177-3AD203B41FA5}">
                      <a16:colId xmlns:a16="http://schemas.microsoft.com/office/drawing/2014/main" val="3869314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0" dirty="0" err="1"/>
                        <a:t>Rotate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/>
                        <a:t>Rotate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9087"/>
                  </a:ext>
                </a:extLst>
              </a:tr>
            </a:tbl>
          </a:graphicData>
        </a:graphic>
      </p:graphicFrame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82804C61-719B-4BBB-94CA-F948C6573B56}"/>
              </a:ext>
            </a:extLst>
          </p:cNvPr>
          <p:cNvGrpSpPr/>
          <p:nvPr/>
        </p:nvGrpSpPr>
        <p:grpSpPr>
          <a:xfrm>
            <a:off x="6976214" y="2604961"/>
            <a:ext cx="36000" cy="1360046"/>
            <a:chOff x="8425758" y="1745247"/>
            <a:chExt cx="36000" cy="1360046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7F0BBF0D-958F-4DDC-A529-A3F86C5AECFD}"/>
                </a:ext>
              </a:extLst>
            </p:cNvPr>
            <p:cNvSpPr/>
            <p:nvPr/>
          </p:nvSpPr>
          <p:spPr>
            <a:xfrm>
              <a:off x="8425758" y="30692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BCB2B829-FDC7-4381-9FBE-63353D1B913B}"/>
                </a:ext>
              </a:extLst>
            </p:cNvPr>
            <p:cNvSpPr/>
            <p:nvPr/>
          </p:nvSpPr>
          <p:spPr>
            <a:xfrm>
              <a:off x="8425758" y="22748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3557DF8-985C-4FED-9278-F7C741B41C88}"/>
                </a:ext>
              </a:extLst>
            </p:cNvPr>
            <p:cNvSpPr/>
            <p:nvPr/>
          </p:nvSpPr>
          <p:spPr>
            <a:xfrm>
              <a:off x="8425758" y="280448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E8BBBCB-862C-48E2-87D3-53D9416B06EA}"/>
                </a:ext>
              </a:extLst>
            </p:cNvPr>
            <p:cNvSpPr/>
            <p:nvPr/>
          </p:nvSpPr>
          <p:spPr>
            <a:xfrm>
              <a:off x="8425758" y="201005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763149D2-AD4C-4185-A469-9B3D96052F27}"/>
                </a:ext>
              </a:extLst>
            </p:cNvPr>
            <p:cNvSpPr/>
            <p:nvPr/>
          </p:nvSpPr>
          <p:spPr>
            <a:xfrm>
              <a:off x="8425758" y="253967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218DA80-9360-4A41-9BF6-EF092CA70C4E}"/>
                </a:ext>
              </a:extLst>
            </p:cNvPr>
            <p:cNvSpPr/>
            <p:nvPr/>
          </p:nvSpPr>
          <p:spPr>
            <a:xfrm>
              <a:off x="8425758" y="17452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AAB6993C-5235-422A-A2A9-1E45875495F9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5879578" y="2166000"/>
            <a:ext cx="453493" cy="52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BCF33276-6BBE-48FA-A5DC-869BB3F7AB04}"/>
              </a:ext>
            </a:extLst>
          </p:cNvPr>
          <p:cNvCxnSpPr>
            <a:stCxn id="76" idx="3"/>
            <a:endCxn id="83" idx="2"/>
          </p:cNvCxnSpPr>
          <p:nvPr/>
        </p:nvCxnSpPr>
        <p:spPr>
          <a:xfrm>
            <a:off x="5879578" y="5166606"/>
            <a:ext cx="1699100" cy="529812"/>
          </a:xfrm>
          <a:prstGeom prst="bentConnector4">
            <a:avLst>
              <a:gd name="adj1" fmla="val 12529"/>
              <a:gd name="adj2" fmla="val 186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07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47D3B55-4432-4F66-9CAC-E4208266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1897576"/>
          </a:xfrm>
        </p:spPr>
        <p:txBody>
          <a:bodyPr>
            <a:normAutofit/>
          </a:bodyPr>
          <a:lstStyle/>
          <a:p>
            <a:r>
              <a:rPr lang="de-DE" dirty="0" err="1"/>
              <a:t>Optimize</a:t>
            </a:r>
            <a:r>
              <a:rPr lang="de-DE" dirty="0"/>
              <a:t> Models</a:t>
            </a:r>
          </a:p>
          <a:p>
            <a:pPr lvl="1"/>
            <a:r>
              <a:rPr lang="de-DE" dirty="0"/>
              <a:t>Way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epochs</a:t>
            </a:r>
            <a:endParaRPr lang="de-DE" dirty="0"/>
          </a:p>
          <a:p>
            <a:r>
              <a:rPr lang="de-DE" dirty="0"/>
              <a:t>App </a:t>
            </a:r>
            <a:r>
              <a:rPr lang="de-DE" dirty="0" err="1"/>
              <a:t>compatabilty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Look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LSTM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F68003-30DD-4C05-B751-C5DB3A17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279509-2EED-4A9B-9BB7-3595C3DB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Todos</a:t>
            </a:r>
            <a:endParaRPr lang="de-DE" dirty="0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F93C4091-E499-42A2-8A5A-672324AADB30}"/>
              </a:ext>
            </a:extLst>
          </p:cNvPr>
          <p:cNvSpPr txBox="1">
            <a:spLocks/>
          </p:cNvSpPr>
          <p:nvPr/>
        </p:nvSpPr>
        <p:spPr>
          <a:xfrm>
            <a:off x="251520" y="2953925"/>
            <a:ext cx="8641006" cy="10941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3800" kern="1200">
                <a:solidFill>
                  <a:srgbClr val="137C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Future Work</a:t>
            </a: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A3020448-09F5-49B3-AB62-F5A7315D2CDD}"/>
              </a:ext>
            </a:extLst>
          </p:cNvPr>
          <p:cNvSpPr txBox="1">
            <a:spLocks/>
          </p:cNvSpPr>
          <p:nvPr/>
        </p:nvSpPr>
        <p:spPr>
          <a:xfrm>
            <a:off x="251520" y="4048091"/>
            <a:ext cx="8640960" cy="199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137CBE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Different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angles</a:t>
            </a:r>
            <a:endParaRPr lang="de-DE" dirty="0"/>
          </a:p>
          <a:p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gestures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72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70CA9-F0AD-CB46-B789-25F1B4EF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5400600" cy="4580008"/>
          </a:xfrm>
        </p:spPr>
        <p:txBody>
          <a:bodyPr>
            <a:normAutofit/>
          </a:bodyPr>
          <a:lstStyle/>
          <a:p>
            <a:r>
              <a:rPr lang="de-DE" sz="2400" dirty="0" err="1"/>
              <a:t>Extend</a:t>
            </a:r>
            <a:r>
              <a:rPr lang="de-DE" sz="2400" dirty="0"/>
              <a:t> </a:t>
            </a:r>
            <a:r>
              <a:rPr lang="de-DE" sz="2400" dirty="0" err="1"/>
              <a:t>current</a:t>
            </a:r>
            <a:r>
              <a:rPr lang="de-DE" sz="2400" dirty="0"/>
              <a:t> </a:t>
            </a:r>
            <a:r>
              <a:rPr lang="de-DE" sz="2400" dirty="0" err="1"/>
              <a:t>options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 on a </a:t>
            </a:r>
            <a:r>
              <a:rPr lang="de-DE" sz="2400" dirty="0" err="1"/>
              <a:t>touchscreen</a:t>
            </a:r>
            <a:endParaRPr lang="de-DE" sz="2400" dirty="0"/>
          </a:p>
          <a:p>
            <a:r>
              <a:rPr lang="de-DE" sz="2400" dirty="0" err="1"/>
              <a:t>Recognize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touch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finger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knuckle</a:t>
            </a:r>
            <a:endParaRPr lang="de-DE" sz="2400" dirty="0"/>
          </a:p>
          <a:p>
            <a:r>
              <a:rPr lang="de-DE" sz="2400" dirty="0" err="1"/>
              <a:t>Differentiate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17 different </a:t>
            </a:r>
            <a:r>
              <a:rPr lang="de-DE" sz="2400" dirty="0" err="1"/>
              <a:t>gestures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3EB0FE-3DA9-47B5-8A96-DF17F0802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1"/>
          <a:stretch/>
        </p:blipFill>
        <p:spPr>
          <a:xfrm>
            <a:off x="5724128" y="-5680"/>
            <a:ext cx="3377357" cy="6858000"/>
          </a:xfrm>
          <a:prstGeom prst="rect">
            <a:avLst/>
          </a:prstGeom>
        </p:spPr>
      </p:pic>
      <p:pic>
        <p:nvPicPr>
          <p:cNvPr id="4102" name="Picture 6" descr="https://qeexo.com/wp-content/uploads/2017/09/Knuckle-3.png">
            <a:extLst>
              <a:ext uri="{FF2B5EF4-FFF2-40B4-BE49-F238E27FC236}">
                <a16:creationId xmlns:a16="http://schemas.microsoft.com/office/drawing/2014/main" id="{A0AE99A0-0614-4FE3-9625-2A50068C2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95012"/>
            <a:ext cx="4273281" cy="608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B640870-48A5-4C2E-A0D4-3CEEDA03B468}"/>
              </a:ext>
            </a:extLst>
          </p:cNvPr>
          <p:cNvSpPr/>
          <p:nvPr/>
        </p:nvSpPr>
        <p:spPr>
          <a:xfrm>
            <a:off x="5863319" y="6448830"/>
            <a:ext cx="267102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dirty="0">
                <a:solidFill>
                  <a:schemeClr val="bg1">
                    <a:lumMod val="65000"/>
                  </a:schemeClr>
                </a:solidFill>
              </a:rPr>
              <a:t>source: qeexo.com/fingersense/</a:t>
            </a:r>
          </a:p>
        </p:txBody>
      </p:sp>
    </p:spTree>
    <p:extLst>
      <p:ext uri="{BB962C8B-B14F-4D97-AF65-F5344CB8AC3E}">
        <p14:creationId xmlns:p14="http://schemas.microsoft.com/office/powerpoint/2010/main" val="765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C5B030B-1A88-45C1-9377-C29A972A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Visualisation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Capacitive</a:t>
            </a:r>
            <a:r>
              <a:rPr lang="de-DE" dirty="0"/>
              <a:t> Image</a:t>
            </a:r>
          </a:p>
          <a:p>
            <a:pPr lvl="1"/>
            <a:r>
              <a:rPr lang="de-DE" dirty="0" err="1"/>
              <a:t>Blob</a:t>
            </a:r>
            <a:r>
              <a:rPr lang="de-DE" dirty="0"/>
              <a:t> </a:t>
            </a:r>
            <a:r>
              <a:rPr lang="de-DE" dirty="0" err="1"/>
              <a:t>Bounding</a:t>
            </a:r>
            <a:r>
              <a:rPr lang="de-DE" dirty="0"/>
              <a:t> Box</a:t>
            </a:r>
          </a:p>
          <a:p>
            <a:pPr lvl="1"/>
            <a:r>
              <a:rPr lang="de-DE" dirty="0" err="1"/>
              <a:t>Accuracy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Models </a:t>
            </a:r>
            <a:r>
              <a:rPr lang="de-DE" dirty="0" err="1"/>
              <a:t>used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CNN (</a:t>
            </a:r>
            <a:r>
              <a:rPr lang="de-DE" dirty="0" err="1"/>
              <a:t>Knuckle</a:t>
            </a:r>
            <a:r>
              <a:rPr lang="de-DE" dirty="0"/>
              <a:t>/Finger)</a:t>
            </a:r>
          </a:p>
          <a:p>
            <a:pPr lvl="1"/>
            <a:r>
              <a:rPr lang="de-DE" dirty="0"/>
              <a:t>LSTM (</a:t>
            </a:r>
            <a:r>
              <a:rPr lang="de-DE" dirty="0" err="1"/>
              <a:t>Gesture</a:t>
            </a:r>
            <a:r>
              <a:rPr lang="de-DE" dirty="0"/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417CC03-492C-4331-BCE9-D4D92C1A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9CC84D-1E13-47EA-9EA0-C705018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App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5EC7A6-CEAA-4504-BD85-47B85718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43" y="1567295"/>
            <a:ext cx="2336036" cy="41529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A809EA-0DEC-4721-8B63-6534479ADF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12" y="1567295"/>
            <a:ext cx="2336036" cy="41529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0B3ECC-4186-4381-AA49-BE505FD54C76}"/>
              </a:ext>
            </a:extLst>
          </p:cNvPr>
          <p:cNvSpPr txBox="1"/>
          <p:nvPr/>
        </p:nvSpPr>
        <p:spPr>
          <a:xfrm>
            <a:off x="7376439" y="109376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LSTM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67B238-3989-4EDE-A1D1-ADEE4CBC1FC8}"/>
              </a:ext>
            </a:extLst>
          </p:cNvPr>
          <p:cNvSpPr txBox="1"/>
          <p:nvPr/>
        </p:nvSpPr>
        <p:spPr>
          <a:xfrm>
            <a:off x="4678370" y="109376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36870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51ED02-270B-4BBA-ADC5-0B6E2995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TapSense</a:t>
            </a:r>
            <a:endParaRPr lang="de-DE" dirty="0"/>
          </a:p>
          <a:p>
            <a:pPr lvl="1"/>
            <a:r>
              <a:rPr lang="de-DE" dirty="0"/>
              <a:t>Sound-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Differentiate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 different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inputs</a:t>
            </a:r>
            <a:endParaRPr lang="de-DE" dirty="0"/>
          </a:p>
          <a:p>
            <a:pPr lvl="1"/>
            <a:r>
              <a:rPr lang="de-DE" dirty="0"/>
              <a:t>SVM: 86% </a:t>
            </a:r>
            <a:r>
              <a:rPr lang="de-DE" dirty="0" err="1"/>
              <a:t>accuracy</a:t>
            </a:r>
            <a:endParaRPr lang="de-DE" dirty="0"/>
          </a:p>
          <a:p>
            <a:r>
              <a:rPr lang="de-DE" dirty="0"/>
              <a:t>Nail+</a:t>
            </a:r>
          </a:p>
          <a:p>
            <a:pPr lvl="1"/>
            <a:r>
              <a:rPr lang="en-US" dirty="0"/>
              <a:t>3x3 grid of strain sensors, worn on the fingernail</a:t>
            </a:r>
          </a:p>
          <a:p>
            <a:pPr lvl="1"/>
            <a:r>
              <a:rPr lang="de-DE" dirty="0"/>
              <a:t>Different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finger-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detected</a:t>
            </a:r>
            <a:endParaRPr lang="de-DE" dirty="0"/>
          </a:p>
          <a:p>
            <a:pPr lvl="1"/>
            <a:r>
              <a:rPr lang="de-DE" dirty="0"/>
              <a:t>85% </a:t>
            </a:r>
            <a:r>
              <a:rPr lang="de-DE" dirty="0" err="1"/>
              <a:t>accuracy</a:t>
            </a:r>
            <a:endParaRPr lang="de-DE" dirty="0"/>
          </a:p>
          <a:p>
            <a:r>
              <a:rPr lang="de-DE" dirty="0" err="1"/>
              <a:t>Qeexo</a:t>
            </a:r>
            <a:r>
              <a:rPr lang="de-DE" dirty="0"/>
              <a:t> </a:t>
            </a:r>
            <a:r>
              <a:rPr lang="de-DE" dirty="0" err="1"/>
              <a:t>FingerSense</a:t>
            </a:r>
            <a:endParaRPr lang="de-DE" dirty="0"/>
          </a:p>
          <a:p>
            <a:pPr lvl="1"/>
            <a:r>
              <a:rPr lang="de-DE" dirty="0" err="1"/>
              <a:t>Implemented</a:t>
            </a:r>
            <a:r>
              <a:rPr lang="de-DE" dirty="0"/>
              <a:t> in Huawei Smartphones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12BB17-152C-4FCD-B016-A5E498E3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C3F18E-52F7-4F29-AD2C-FEABB547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2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570CA9-F0AD-CB46-B789-25F1B4EF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580008"/>
          </a:xfrm>
        </p:spPr>
        <p:txBody>
          <a:bodyPr>
            <a:normAutofit/>
          </a:bodyPr>
          <a:lstStyle/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Only right-handed, no movement impaired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Two-handed interaction only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17 Gestures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20 repetitions per gesture</a:t>
            </a:r>
            <a:endParaRPr lang="en-GB" sz="1800" spc="-1" dirty="0">
              <a:latin typeface="DejaVu Sans"/>
              <a:ea typeface="Segoe UI"/>
            </a:endParaRPr>
          </a:p>
          <a:p>
            <a:pPr marL="743130" lvl="1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Both knuckle and finger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Within-Subject design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17 participants 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Study-length: 60 minutes</a:t>
            </a:r>
            <a:endParaRPr lang="en-GB" spc="-1" dirty="0">
              <a:latin typeface="DejaVu San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6EF3-A049-C444-9150-96DD6F5E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B825E-D1BC-474A-9BA0-2F75805A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pc="-1" dirty="0"/>
              <a:t>Study</a:t>
            </a:r>
            <a:endParaRPr lang="de-DE" dirty="0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AA44263E-5EA2-4ED9-A7FA-D58DFEDC657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67320" y="1916832"/>
            <a:ext cx="5475960" cy="3651120"/>
          </a:xfrm>
          <a:prstGeom prst="rect">
            <a:avLst/>
          </a:prstGeom>
          <a:ln>
            <a:noFill/>
          </a:ln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F9C65A0C-6404-4CF2-A01C-12C5EC8E25BB}"/>
              </a:ext>
            </a:extLst>
          </p:cNvPr>
          <p:cNvSpPr/>
          <p:nvPr/>
        </p:nvSpPr>
        <p:spPr>
          <a:xfrm>
            <a:off x="7109640" y="5445224"/>
            <a:ext cx="10648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800" b="0" strike="noStrike" spc="-1" dirty="0">
                <a:solidFill>
                  <a:schemeClr val="bg1">
                    <a:lumMod val="65000"/>
                  </a:schemeClr>
                </a:solidFill>
                <a:latin typeface="Segoe UI"/>
                <a:ea typeface="DejaVu Sans"/>
              </a:rPr>
              <a:t>source: time.com</a:t>
            </a:r>
            <a:endParaRPr lang="en-GB" sz="800" b="0" strike="noStrike" spc="-1" dirty="0">
              <a:solidFill>
                <a:schemeClr val="bg1">
                  <a:lumMod val="65000"/>
                </a:schemeClr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5328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EF208C-A611-482A-840D-6A0832B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E5BCF3D-8E8A-433B-8CFD-57CF38F4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pc="-1" dirty="0"/>
              <a:t>Study App</a:t>
            </a: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6351B8-14FB-4E41-B46F-5C89FA2BC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113973"/>
            <a:ext cx="2660011" cy="47887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783B842-BC1E-4A97-8980-04EA6948B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103155"/>
            <a:ext cx="2660011" cy="47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0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91B8AC-06CC-44B4-8BEB-962EDF35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808" y="1603432"/>
            <a:ext cx="3600400" cy="4533368"/>
          </a:xfrm>
        </p:spPr>
        <p:txBody>
          <a:bodyPr/>
          <a:lstStyle/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956426 Images in total</a:t>
            </a:r>
          </a:p>
          <a:p>
            <a:pPr marL="743130" lvl="1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27 * 15 pixels each</a:t>
            </a: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806891 actual gesture images</a:t>
            </a:r>
            <a:endParaRPr lang="en-GB" spc="-1" dirty="0">
              <a:latin typeface="DejaVu Sans"/>
            </a:endParaRPr>
          </a:p>
          <a:p>
            <a:endParaRPr lang="en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EA4739-7AC3-4C8B-9667-7A3788C7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33DE2BD-526C-420A-8F1F-234CF20F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</p:spPr>
        <p:txBody>
          <a:bodyPr/>
          <a:lstStyle/>
          <a:p>
            <a:r>
              <a:rPr lang="en-GB" sz="4000" spc="-1" dirty="0"/>
              <a:t>Data Collection: Data</a:t>
            </a:r>
            <a:endParaRPr lang="en-DE" dirty="0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9C0C877D-6FBE-4AF8-9E84-9543E9E5EB2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72200" y="1616801"/>
            <a:ext cx="2592288" cy="4506629"/>
          </a:xfrm>
          <a:prstGeom prst="rect">
            <a:avLst/>
          </a:prstGeom>
          <a:ln>
            <a:noFill/>
          </a:ln>
        </p:spPr>
      </p:pic>
      <p:pic>
        <p:nvPicPr>
          <p:cNvPr id="6" name="Grafik 7">
            <a:extLst>
              <a:ext uri="{FF2B5EF4-FFF2-40B4-BE49-F238E27FC236}">
                <a16:creationId xmlns:a16="http://schemas.microsoft.com/office/drawing/2014/main" id="{9A37ABC9-0B2F-4A0C-9234-CECE176B47E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9512" y="1576694"/>
            <a:ext cx="2592288" cy="45333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39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6F24A33-40B7-4040-B2E8-84E00C6F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Use highest repetition only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Blob detection on images</a:t>
            </a:r>
          </a:p>
          <a:p>
            <a:pPr marL="743130" lvl="1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latin typeface="DejaVu Sans"/>
              </a:rPr>
              <a:t>Get rid of images without blobs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Remaining: 155439</a:t>
            </a:r>
            <a:endParaRPr lang="en-GB" spc="-1" dirty="0">
              <a:latin typeface="DejaVu Sans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F3285C-A202-4546-9A96-5DAEE912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17B5F6E-706D-4979-B695-9C566072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pc="-1" dirty="0" err="1"/>
              <a:t>Preprocessing</a:t>
            </a:r>
            <a:r>
              <a:rPr lang="en-GB" sz="4000" spc="-1" dirty="0"/>
              <a:t>: First Filters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0889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38EFFB-1B88-46E1-8E31-A9B6CBE2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Mirroring on both x and y-Axis</a:t>
            </a:r>
            <a:endParaRPr lang="en-GB" spc="-1" dirty="0">
              <a:latin typeface="DejaVu Sans"/>
            </a:endParaRPr>
          </a:p>
          <a:p>
            <a:pPr marL="343080" indent="-342360">
              <a:spcBef>
                <a:spcPts val="400"/>
              </a:spcBef>
              <a:buFont typeface="Wingdings" charset="2"/>
              <a:buChar char=""/>
            </a:pPr>
            <a:r>
              <a:rPr lang="en-GB" spc="-1" dirty="0">
                <a:solidFill>
                  <a:srgbClr val="000000"/>
                </a:solidFill>
                <a:ea typeface="Segoe UI"/>
              </a:rPr>
              <a:t>New total images: 621756</a:t>
            </a:r>
            <a:endParaRPr lang="en-GB" spc="-1" dirty="0">
              <a:latin typeface="DejaVu Sans"/>
            </a:endParaRPr>
          </a:p>
          <a:p>
            <a:endParaRPr lang="en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CDEB5E-9E01-4DD7-96D5-1E0A275A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17F53AB-BB7A-47D5-BCB4-D2D072CD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pc="-1" dirty="0" err="1"/>
              <a:t>Preprocessing</a:t>
            </a:r>
            <a:r>
              <a:rPr lang="en-GB" sz="4000" spc="-1" dirty="0"/>
              <a:t>: Data Augmentation</a:t>
            </a: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799544-A950-4608-9FF7-D7BE9E6AB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7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3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C82C96-1696-466B-9328-59CE7B23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F6400F-7C34-481D-9587-B049211A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8601"/>
            <a:ext cx="8641006" cy="1094166"/>
          </a:xfrm>
        </p:spPr>
        <p:txBody>
          <a:bodyPr/>
          <a:lstStyle/>
          <a:p>
            <a:r>
              <a:rPr lang="de-DE" dirty="0"/>
              <a:t>CNN: </a:t>
            </a:r>
            <a:r>
              <a:rPr lang="de-DE" dirty="0" err="1"/>
              <a:t>Structure</a:t>
            </a:r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BD85F37-3587-4BDA-9EA1-D248C82BB28C}"/>
              </a:ext>
            </a:extLst>
          </p:cNvPr>
          <p:cNvGrpSpPr/>
          <p:nvPr/>
        </p:nvGrpSpPr>
        <p:grpSpPr>
          <a:xfrm>
            <a:off x="98353" y="2164580"/>
            <a:ext cx="8927072" cy="2522798"/>
            <a:chOff x="98353" y="2164580"/>
            <a:chExt cx="8927072" cy="2522798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579A159-6F40-470D-AD71-F9E9D8A75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53" y="2164580"/>
              <a:ext cx="1487429" cy="2522798"/>
            </a:xfrm>
            <a:prstGeom prst="rect">
              <a:avLst/>
            </a:prstGeom>
          </p:spPr>
        </p:pic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E32DC34E-1758-4922-A1F4-86F355ED282C}"/>
                </a:ext>
              </a:extLst>
            </p:cNvPr>
            <p:cNvSpPr/>
            <p:nvPr/>
          </p:nvSpPr>
          <p:spPr>
            <a:xfrm>
              <a:off x="6090702" y="2451042"/>
              <a:ext cx="498071" cy="1949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DENSE</a:t>
              </a:r>
            </a:p>
          </p:txBody>
        </p:sp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4A021E7B-C73F-4325-AF71-A1522115F299}"/>
                </a:ext>
              </a:extLst>
            </p:cNvPr>
            <p:cNvGrpSpPr/>
            <p:nvPr/>
          </p:nvGrpSpPr>
          <p:grpSpPr>
            <a:xfrm>
              <a:off x="1680930" y="2453871"/>
              <a:ext cx="2109738" cy="1944216"/>
              <a:chOff x="3974430" y="2276872"/>
              <a:chExt cx="2109738" cy="1944216"/>
            </a:xfrm>
          </p:grpSpPr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9E7E9858-1131-42D7-9E23-6B57536F36BD}"/>
                  </a:ext>
                </a:extLst>
              </p:cNvPr>
              <p:cNvSpPr/>
              <p:nvPr/>
            </p:nvSpPr>
            <p:spPr>
              <a:xfrm>
                <a:off x="4550494" y="2276872"/>
                <a:ext cx="1533674" cy="1371374"/>
              </a:xfrm>
              <a:prstGeom prst="cube">
                <a:avLst>
                  <a:gd name="adj" fmla="val 36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44C834D7-278E-42BF-99B1-176A3F002F8B}"/>
                  </a:ext>
                </a:extLst>
              </p:cNvPr>
              <p:cNvSpPr/>
              <p:nvPr/>
            </p:nvSpPr>
            <p:spPr>
              <a:xfrm>
                <a:off x="4406478" y="2420888"/>
                <a:ext cx="1533674" cy="1371374"/>
              </a:xfrm>
              <a:prstGeom prst="cube">
                <a:avLst>
                  <a:gd name="adj" fmla="val 36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15C4F201-E8DC-469B-A40C-CF1C8829D2C3}"/>
                  </a:ext>
                </a:extLst>
              </p:cNvPr>
              <p:cNvSpPr/>
              <p:nvPr/>
            </p:nvSpPr>
            <p:spPr>
              <a:xfrm>
                <a:off x="4262462" y="2564904"/>
                <a:ext cx="1533674" cy="1371374"/>
              </a:xfrm>
              <a:prstGeom prst="cube">
                <a:avLst>
                  <a:gd name="adj" fmla="val 36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04FE1AEE-FFCF-4879-820C-42D28EB6BD78}"/>
                  </a:ext>
                </a:extLst>
              </p:cNvPr>
              <p:cNvSpPr/>
              <p:nvPr/>
            </p:nvSpPr>
            <p:spPr>
              <a:xfrm>
                <a:off x="4118446" y="2708920"/>
                <a:ext cx="1533674" cy="1371374"/>
              </a:xfrm>
              <a:prstGeom prst="cube">
                <a:avLst>
                  <a:gd name="adj" fmla="val 36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E53F8DB5-E4BE-47AA-86AE-39BFB708088B}"/>
                  </a:ext>
                </a:extLst>
              </p:cNvPr>
              <p:cNvSpPr/>
              <p:nvPr/>
            </p:nvSpPr>
            <p:spPr>
              <a:xfrm>
                <a:off x="3974430" y="2849714"/>
                <a:ext cx="1533674" cy="1371374"/>
              </a:xfrm>
              <a:prstGeom prst="cube">
                <a:avLst>
                  <a:gd name="adj" fmla="val 36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de-DE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de-DE" sz="1500" dirty="0" err="1">
                    <a:solidFill>
                      <a:schemeClr val="tx1"/>
                    </a:solidFill>
                  </a:rPr>
                  <a:t>BatchNorm</a:t>
                </a:r>
                <a:endParaRPr lang="de-DE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500" dirty="0">
                    <a:solidFill>
                      <a:schemeClr val="tx1"/>
                    </a:solidFill>
                  </a:rPr>
                  <a:t>MaxPool2D</a:t>
                </a:r>
              </a:p>
              <a:p>
                <a:pPr algn="ctr"/>
                <a:r>
                  <a:rPr lang="de-DE" sz="1500" dirty="0">
                    <a:solidFill>
                      <a:schemeClr val="tx1"/>
                    </a:solidFill>
                  </a:rPr>
                  <a:t>Dropout</a:t>
                </a:r>
              </a:p>
            </p:txBody>
          </p:sp>
        </p:grp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125AFC4-458C-41AE-861D-BE30DA390DCE}"/>
                </a:ext>
              </a:extLst>
            </p:cNvPr>
            <p:cNvGrpSpPr/>
            <p:nvPr/>
          </p:nvGrpSpPr>
          <p:grpSpPr>
            <a:xfrm>
              <a:off x="3885816" y="2453871"/>
              <a:ext cx="2109738" cy="1944216"/>
              <a:chOff x="3974430" y="2276872"/>
              <a:chExt cx="2109738" cy="1944216"/>
            </a:xfrm>
          </p:grpSpPr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D4C15638-6C26-4DC0-9A13-3110E5E2A3DB}"/>
                  </a:ext>
                </a:extLst>
              </p:cNvPr>
              <p:cNvSpPr/>
              <p:nvPr/>
            </p:nvSpPr>
            <p:spPr>
              <a:xfrm>
                <a:off x="4550494" y="2276872"/>
                <a:ext cx="1533674" cy="1371374"/>
              </a:xfrm>
              <a:prstGeom prst="cube">
                <a:avLst>
                  <a:gd name="adj" fmla="val 36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52D55760-A667-4EE6-8FE4-A47124D41E1B}"/>
                  </a:ext>
                </a:extLst>
              </p:cNvPr>
              <p:cNvSpPr/>
              <p:nvPr/>
            </p:nvSpPr>
            <p:spPr>
              <a:xfrm>
                <a:off x="4406478" y="2420888"/>
                <a:ext cx="1533674" cy="1371374"/>
              </a:xfrm>
              <a:prstGeom prst="cube">
                <a:avLst>
                  <a:gd name="adj" fmla="val 36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FB6F35CB-7504-4E9E-9E6B-AA2103B87478}"/>
                  </a:ext>
                </a:extLst>
              </p:cNvPr>
              <p:cNvSpPr/>
              <p:nvPr/>
            </p:nvSpPr>
            <p:spPr>
              <a:xfrm>
                <a:off x="4262462" y="2564904"/>
                <a:ext cx="1533674" cy="1371374"/>
              </a:xfrm>
              <a:prstGeom prst="cube">
                <a:avLst>
                  <a:gd name="adj" fmla="val 36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F5CB39DE-4280-4E23-A81F-F62A03910786}"/>
                  </a:ext>
                </a:extLst>
              </p:cNvPr>
              <p:cNvSpPr/>
              <p:nvPr/>
            </p:nvSpPr>
            <p:spPr>
              <a:xfrm>
                <a:off x="4118446" y="2708920"/>
                <a:ext cx="1533674" cy="1371374"/>
              </a:xfrm>
              <a:prstGeom prst="cube">
                <a:avLst>
                  <a:gd name="adj" fmla="val 36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7B9C239F-5C85-4423-87C0-724B0734C11E}"/>
                  </a:ext>
                </a:extLst>
              </p:cNvPr>
              <p:cNvSpPr/>
              <p:nvPr/>
            </p:nvSpPr>
            <p:spPr>
              <a:xfrm>
                <a:off x="3974430" y="2849714"/>
                <a:ext cx="1533674" cy="1371374"/>
              </a:xfrm>
              <a:prstGeom prst="cube">
                <a:avLst>
                  <a:gd name="adj" fmla="val 36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de-DE" sz="1500" dirty="0">
                    <a:solidFill>
                      <a:schemeClr val="tx1"/>
                    </a:solidFill>
                  </a:rPr>
                  <a:t>Conv2D</a:t>
                </a:r>
              </a:p>
              <a:p>
                <a:pPr algn="ctr"/>
                <a:r>
                  <a:rPr lang="de-DE" sz="1500" dirty="0" err="1">
                    <a:solidFill>
                      <a:schemeClr val="tx1"/>
                    </a:solidFill>
                  </a:rPr>
                  <a:t>BatchNorm</a:t>
                </a:r>
                <a:endParaRPr lang="de-DE" sz="1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500" dirty="0">
                    <a:solidFill>
                      <a:schemeClr val="tx1"/>
                    </a:solidFill>
                  </a:rPr>
                  <a:t>MaxPool2D</a:t>
                </a:r>
              </a:p>
              <a:p>
                <a:pPr algn="ctr"/>
                <a:r>
                  <a:rPr lang="de-DE" sz="1500" dirty="0">
                    <a:solidFill>
                      <a:schemeClr val="tx1"/>
                    </a:solidFill>
                  </a:rPr>
                  <a:t>Dropout</a:t>
                </a:r>
              </a:p>
            </p:txBody>
          </p:sp>
        </p:grp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38492D48-A5BC-48FA-9034-FCAEEB7BB5F6}"/>
                </a:ext>
              </a:extLst>
            </p:cNvPr>
            <p:cNvGrpSpPr/>
            <p:nvPr/>
          </p:nvGrpSpPr>
          <p:grpSpPr>
            <a:xfrm>
              <a:off x="7870357" y="3001332"/>
              <a:ext cx="1155068" cy="849294"/>
              <a:chOff x="7870357" y="2834913"/>
              <a:chExt cx="1155068" cy="849294"/>
            </a:xfrm>
          </p:grpSpPr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065FF004-B214-4874-88CF-B95CFC3FB26C}"/>
                  </a:ext>
                </a:extLst>
              </p:cNvPr>
              <p:cNvSpPr/>
              <p:nvPr/>
            </p:nvSpPr>
            <p:spPr>
              <a:xfrm>
                <a:off x="7873297" y="2834913"/>
                <a:ext cx="1152128" cy="396000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Finger</a:t>
                </a:r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E50880E4-7EDC-4F46-A4F5-CDF36CE1C2A7}"/>
                  </a:ext>
                </a:extLst>
              </p:cNvPr>
              <p:cNvSpPr/>
              <p:nvPr/>
            </p:nvSpPr>
            <p:spPr>
              <a:xfrm>
                <a:off x="7870357" y="3288207"/>
                <a:ext cx="1152128" cy="396000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Knuckle</a:t>
                </a:r>
                <a:endPara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A16F3AB9-9A0A-4225-910A-34F5E0AC07D4}"/>
                </a:ext>
              </a:extLst>
            </p:cNvPr>
            <p:cNvSpPr/>
            <p:nvPr/>
          </p:nvSpPr>
          <p:spPr>
            <a:xfrm>
              <a:off x="6683921" y="2580590"/>
              <a:ext cx="498071" cy="1690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DENSE</a:t>
              </a:r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BF65976B-AF71-44A1-8FAC-C7DFC7F7459D}"/>
                </a:ext>
              </a:extLst>
            </p:cNvPr>
            <p:cNvSpPr/>
            <p:nvPr/>
          </p:nvSpPr>
          <p:spPr>
            <a:xfrm>
              <a:off x="7277140" y="2813911"/>
              <a:ext cx="498071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DENSE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797750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</Words>
  <Application>Microsoft Office PowerPoint</Application>
  <PresentationFormat>Bildschirmpräsentation (4:3)</PresentationFormat>
  <Paragraphs>216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DejaVu Sans</vt:lpstr>
      <vt:lpstr>Segoe UI</vt:lpstr>
      <vt:lpstr>Segoe UI Light</vt:lpstr>
      <vt:lpstr>Wingdings</vt:lpstr>
      <vt:lpstr>praesentationsvorlage_blanco1</vt:lpstr>
      <vt:lpstr>Knuckle Input</vt:lpstr>
      <vt:lpstr>Motivation</vt:lpstr>
      <vt:lpstr>Related Work</vt:lpstr>
      <vt:lpstr>Study</vt:lpstr>
      <vt:lpstr>Study App</vt:lpstr>
      <vt:lpstr>Data Collection: Data</vt:lpstr>
      <vt:lpstr>Preprocessing: First Filters</vt:lpstr>
      <vt:lpstr>Preprocessing: Data Augmentation</vt:lpstr>
      <vt:lpstr>CNN: Structure</vt:lpstr>
      <vt:lpstr>CNN: Results</vt:lpstr>
      <vt:lpstr>CNN: Cross-Validation</vt:lpstr>
      <vt:lpstr>Gestures</vt:lpstr>
      <vt:lpstr>Preprocessing: LSTM</vt:lpstr>
      <vt:lpstr>Preprocessing: Interpolation</vt:lpstr>
      <vt:lpstr>Preprocessing: Interpolation</vt:lpstr>
      <vt:lpstr>LSTM: Structure</vt:lpstr>
      <vt:lpstr>LSTM: Results</vt:lpstr>
      <vt:lpstr>Combination</vt:lpstr>
      <vt:lpstr>Todos</vt:lpstr>
      <vt:lpstr>Demo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Jan Leusmann</dc:creator>
  <cp:lastModifiedBy>Jan Leusmann</cp:lastModifiedBy>
  <cp:revision>363</cp:revision>
  <dcterms:created xsi:type="dcterms:W3CDTF">2014-04-07T11:14:34Z</dcterms:created>
  <dcterms:modified xsi:type="dcterms:W3CDTF">2019-02-04T18:31:17Z</dcterms:modified>
</cp:coreProperties>
</file>