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9" r:id="rId2"/>
    <p:sldId id="265" r:id="rId3"/>
    <p:sldId id="271" r:id="rId4"/>
    <p:sldId id="272" r:id="rId5"/>
    <p:sldId id="268" r:id="rId6"/>
    <p:sldId id="266" r:id="rId7"/>
    <p:sldId id="267" r:id="rId8"/>
    <p:sldId id="273" r:id="rId9"/>
    <p:sldId id="274" r:id="rId10"/>
    <p:sldId id="270" r:id="rId11"/>
    <p:sldId id="263" r:id="rId12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7CBE"/>
    <a:srgbClr val="999999"/>
    <a:srgbClr val="1961AC"/>
    <a:srgbClr val="3163B8"/>
    <a:srgbClr val="A0A0A0"/>
    <a:srgbClr val="1A60AB"/>
    <a:srgbClr val="969696"/>
    <a:srgbClr val="788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809" autoAdjust="0"/>
  </p:normalViewPr>
  <p:slideViewPr>
    <p:cSldViewPr>
      <p:cViewPr varScale="1">
        <p:scale>
          <a:sx n="121" d="100"/>
          <a:sy n="121" d="100"/>
        </p:scale>
        <p:origin x="927" y="4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260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00699-F170-47EF-8601-8ACFF448602A}" type="datetimeFigureOut">
              <a:rPr lang="de-DE" smtClean="0"/>
              <a:t>07.01.2019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F2A7C-E896-4C15-99D8-2B5BC94A4F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10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063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5954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5811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20" y="2067694"/>
            <a:ext cx="8640960" cy="1080120"/>
          </a:xfrm>
        </p:spPr>
        <p:txBody>
          <a:bodyPr anchor="b" anchorCtr="0"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1520" y="3384090"/>
            <a:ext cx="8640960" cy="843844"/>
          </a:xfr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solidFill>
                  <a:schemeClr val="accent6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627534"/>
            <a:ext cx="2949705" cy="62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47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202574"/>
            <a:ext cx="8640960" cy="3400026"/>
          </a:xfrm>
        </p:spPr>
        <p:txBody>
          <a:bodyPr/>
          <a:lstStyle>
            <a:lvl1pPr>
              <a:buClr>
                <a:srgbClr val="137CBE"/>
              </a:buClr>
              <a:defRPr/>
            </a:lvl1pPr>
            <a:lvl2pPr>
              <a:buClr>
                <a:srgbClr val="137CBE"/>
              </a:buClr>
              <a:defRPr/>
            </a:lvl2pPr>
            <a:lvl3pPr>
              <a:buClr>
                <a:srgbClr val="137CBE"/>
              </a:buClr>
              <a:defRPr/>
            </a:lvl3pPr>
            <a:lvl4pPr>
              <a:buClr>
                <a:srgbClr val="137CBE"/>
              </a:buClr>
              <a:defRPr/>
            </a:lvl4pPr>
            <a:lvl5pPr>
              <a:buClr>
                <a:srgbClr val="137CBE"/>
              </a:buCl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1333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200151"/>
            <a:ext cx="4140460" cy="3394472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52020" y="1200151"/>
            <a:ext cx="4140460" cy="3394472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15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151335"/>
            <a:ext cx="4140460" cy="47982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1631156"/>
            <a:ext cx="4140460" cy="2963466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752020" y="1151335"/>
            <a:ext cx="4140460" cy="47982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52020" y="1631156"/>
            <a:ext cx="4140460" cy="2963466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9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04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60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0">
                <a:solidFill>
                  <a:srgbClr val="137CBE"/>
                </a:solidFill>
                <a:latin typeface="+mj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11"/>
            <a:ext cx="5486400" cy="603647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25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1520" y="171451"/>
            <a:ext cx="8641006" cy="8206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de-DE" noProof="0" dirty="0"/>
              <a:t>Titelmasterformat durch Klicken 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194599"/>
            <a:ext cx="8640960" cy="3400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183180" y="4785996"/>
            <a:ext cx="2709301" cy="3205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i="0">
                <a:solidFill>
                  <a:srgbClr val="788388"/>
                </a:solidFill>
                <a:latin typeface="+mj-lt"/>
              </a:defRPr>
            </a:lvl1pPr>
          </a:lstStyle>
          <a:p>
            <a:fld id="{29AD3987-26BA-49DC-BA24-72731371DC9F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66" y="4831104"/>
            <a:ext cx="1706667" cy="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2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7" r:id="rId7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lang="de-DE" sz="3600" kern="1200" dirty="0">
          <a:solidFill>
            <a:srgbClr val="137CBE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851670"/>
            <a:ext cx="8640960" cy="1080120"/>
          </a:xfrm>
        </p:spPr>
        <p:txBody>
          <a:bodyPr/>
          <a:lstStyle/>
          <a:p>
            <a:r>
              <a:rPr lang="en-US" dirty="0"/>
              <a:t>Knuckle Input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003799"/>
            <a:ext cx="8640960" cy="486054"/>
          </a:xfrm>
        </p:spPr>
        <p:txBody>
          <a:bodyPr>
            <a:normAutofit/>
          </a:bodyPr>
          <a:lstStyle/>
          <a:p>
            <a:r>
              <a:rPr lang="de-DE" sz="1800" dirty="0"/>
              <a:t>Robin </a:t>
            </a:r>
            <a:r>
              <a:rPr lang="de-DE" sz="1800" dirty="0" err="1"/>
              <a:t>Schweigert</a:t>
            </a:r>
            <a:r>
              <a:rPr lang="de-DE" sz="1800" dirty="0"/>
              <a:t>, Simon Hagenmayer, Jan Leusmann</a:t>
            </a:r>
          </a:p>
          <a:p>
            <a:endParaRPr lang="en-US" sz="1800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56284" y="3860925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Fachpraktikum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Interaktive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Machine Learning and Computer Vision for HCI | Stuttgart | 11.12.2018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323528" y="3597864"/>
            <a:ext cx="8424936" cy="0"/>
          </a:xfrm>
          <a:prstGeom prst="line">
            <a:avLst/>
          </a:prstGeom>
          <a:ln w="1651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362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E63AEB2-2FE4-4010-8A85-386F6D3D7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LSTM to the rescue</a:t>
            </a:r>
          </a:p>
          <a:p>
            <a:r>
              <a:rPr lang="en-GB" dirty="0"/>
              <a:t>Hopefully better test results</a:t>
            </a:r>
          </a:p>
          <a:p>
            <a:r>
              <a:rPr lang="en-GB" dirty="0"/>
              <a:t>Hopefully less overfitting</a:t>
            </a:r>
          </a:p>
          <a:p>
            <a:r>
              <a:rPr lang="en-GB" dirty="0"/>
              <a:t>Currently work in progress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90352B3-46CA-4F94-A201-BAEDA5850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10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4529DC4-A0E7-4F9B-AA17-8A115DF3F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4 - Gesture Recognition - Solution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62926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A0569F6-A2D7-4233-8C63-2D759D9AD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02574"/>
            <a:ext cx="8640960" cy="1225160"/>
          </a:xfrm>
        </p:spPr>
        <p:txBody>
          <a:bodyPr>
            <a:normAutofit/>
          </a:bodyPr>
          <a:lstStyle/>
          <a:p>
            <a:r>
              <a:rPr lang="de-DE" dirty="0"/>
              <a:t>?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77B9EE5-418E-4F3E-A465-C6EC78B0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11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AD72D79-4E9A-4D68-8F38-E56781DB2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 </a:t>
            </a:r>
          </a:p>
        </p:txBody>
      </p:sp>
      <p:sp>
        <p:nvSpPr>
          <p:cNvPr id="5" name="Titel 3">
            <a:extLst>
              <a:ext uri="{FF2B5EF4-FFF2-40B4-BE49-F238E27FC236}">
                <a16:creationId xmlns:a16="http://schemas.microsoft.com/office/drawing/2014/main" id="{50C16FA2-53AC-4BAC-9909-D3B7C72515D3}"/>
              </a:ext>
            </a:extLst>
          </p:cNvPr>
          <p:cNvSpPr txBox="1">
            <a:spLocks/>
          </p:cNvSpPr>
          <p:nvPr/>
        </p:nvSpPr>
        <p:spPr>
          <a:xfrm>
            <a:off x="251520" y="2355726"/>
            <a:ext cx="8641006" cy="8206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3600" kern="1200">
                <a:solidFill>
                  <a:srgbClr val="137CB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Questions </a:t>
            </a:r>
          </a:p>
        </p:txBody>
      </p:sp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13C6C64C-6B71-442C-BCCB-A12123119CE5}"/>
              </a:ext>
            </a:extLst>
          </p:cNvPr>
          <p:cNvSpPr txBox="1">
            <a:spLocks/>
          </p:cNvSpPr>
          <p:nvPr/>
        </p:nvSpPr>
        <p:spPr>
          <a:xfrm>
            <a:off x="251520" y="3157331"/>
            <a:ext cx="8640960" cy="1225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80137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DCB01375-5ADA-41CC-B81B-7F447A1D3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243" y="992076"/>
            <a:ext cx="1784238" cy="3055267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57F6126-5BBF-4965-ACA4-09015B3C5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2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028AE61-7CD1-43E6-BBD2-98C8601BA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1 - Data Collection</a:t>
            </a:r>
            <a:endParaRPr lang="en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F88BCF2-51E6-4918-88BB-BD3F4F4795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74" y="992076"/>
            <a:ext cx="1784238" cy="3055268"/>
          </a:xfrm>
          <a:prstGeom prst="rect">
            <a:avLst/>
          </a:prstGeom>
        </p:spPr>
      </p:pic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A111621C-A287-472E-B02D-77CB71285DA8}"/>
              </a:ext>
            </a:extLst>
          </p:cNvPr>
          <p:cNvSpPr txBox="1">
            <a:spLocks/>
          </p:cNvSpPr>
          <p:nvPr/>
        </p:nvSpPr>
        <p:spPr>
          <a:xfrm>
            <a:off x="2267744" y="1202573"/>
            <a:ext cx="4608512" cy="2844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Data is stored</a:t>
            </a:r>
          </a:p>
          <a:p>
            <a:r>
              <a:rPr lang="en-GB" dirty="0"/>
              <a:t>24.7 to 24.8 samples/second</a:t>
            </a:r>
          </a:p>
          <a:p>
            <a:r>
              <a:rPr lang="en-GB" dirty="0"/>
              <a:t>Some data is lost</a:t>
            </a:r>
          </a:p>
          <a:p>
            <a:pPr lvl="1"/>
            <a:r>
              <a:rPr lang="en-GB" dirty="0"/>
              <a:t>&lt; 1%</a:t>
            </a:r>
          </a:p>
          <a:p>
            <a:pPr lvl="1"/>
            <a:r>
              <a:rPr lang="en-GB" dirty="0"/>
              <a:t>DataStream is missing some characters</a:t>
            </a:r>
          </a:p>
          <a:p>
            <a:r>
              <a:rPr lang="en-GB" dirty="0"/>
              <a:t>Blob Detection in progress</a:t>
            </a:r>
          </a:p>
          <a:p>
            <a:r>
              <a:rPr lang="en-GB" dirty="0"/>
              <a:t>So far 10 participants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D45115C-98F8-49D0-970C-EBADEE769BE7}"/>
              </a:ext>
            </a:extLst>
          </p:cNvPr>
          <p:cNvSpPr txBox="1"/>
          <p:nvPr/>
        </p:nvSpPr>
        <p:spPr>
          <a:xfrm>
            <a:off x="874929" y="4047342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Finger</a:t>
            </a:r>
            <a:endParaRPr lang="en-DE" sz="10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024DB39-D154-4D6F-8B72-97B44DE46618}"/>
              </a:ext>
            </a:extLst>
          </p:cNvPr>
          <p:cNvSpPr txBox="1"/>
          <p:nvPr/>
        </p:nvSpPr>
        <p:spPr>
          <a:xfrm>
            <a:off x="7688417" y="4047342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Knuckle</a:t>
            </a:r>
          </a:p>
        </p:txBody>
      </p:sp>
      <p:pic>
        <p:nvPicPr>
          <p:cNvPr id="7" name="Grafik 6" descr="Häkchen">
            <a:extLst>
              <a:ext uri="{FF2B5EF4-FFF2-40B4-BE49-F238E27FC236}">
                <a16:creationId xmlns:a16="http://schemas.microsoft.com/office/drawing/2014/main" id="{4104F87C-C5C9-461E-9324-4180196BDD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48064" y="171451"/>
            <a:ext cx="817240" cy="81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420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642C234-6430-466B-8C98-2D0B285B8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829" y="1212285"/>
            <a:ext cx="8640960" cy="3400026"/>
          </a:xfrm>
        </p:spPr>
        <p:txBody>
          <a:bodyPr/>
          <a:lstStyle/>
          <a:p>
            <a:r>
              <a:rPr lang="en-GB" dirty="0"/>
              <a:t>Split Data in Training and Test</a:t>
            </a:r>
          </a:p>
          <a:p>
            <a:pPr lvl="1"/>
            <a:r>
              <a:rPr lang="en-GB" dirty="0"/>
              <a:t>7 participants for training</a:t>
            </a:r>
          </a:p>
          <a:p>
            <a:pPr lvl="1"/>
            <a:r>
              <a:rPr lang="en-GB" dirty="0"/>
              <a:t>3 participants for testing</a:t>
            </a:r>
          </a:p>
          <a:p>
            <a:r>
              <a:rPr lang="en-GB" dirty="0"/>
              <a:t>Run blob detection</a:t>
            </a:r>
          </a:p>
          <a:p>
            <a:r>
              <a:rPr lang="en-GB" dirty="0"/>
              <a:t>Move blob to left upper corner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BDDD4C6-1DC4-4E43-A47A-59EC55BB3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3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A9EA01F-C900-475D-BBAF-DE9E853D2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2 – Finger/Knuckle Recognition</a:t>
            </a:r>
          </a:p>
        </p:txBody>
      </p:sp>
      <p:pic>
        <p:nvPicPr>
          <p:cNvPr id="5" name="Grafik 4" descr="Häkchen">
            <a:extLst>
              <a:ext uri="{FF2B5EF4-FFF2-40B4-BE49-F238E27FC236}">
                <a16:creationId xmlns:a16="http://schemas.microsoft.com/office/drawing/2014/main" id="{BE2DD7E1-4AD1-48DD-A945-052040B8D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9176" y="171451"/>
            <a:ext cx="817240" cy="81724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DC0684F-8841-46B5-8607-0B63DFD709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202574"/>
            <a:ext cx="1766234" cy="299567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A7AA004-C9F5-48D5-B774-F727359FB7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1202574"/>
            <a:ext cx="1766234" cy="2995672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B1AB26F-1ACD-43FD-A047-AD9C3A1200A2}"/>
              </a:ext>
            </a:extLst>
          </p:cNvPr>
          <p:cNvCxnSpPr>
            <a:cxnSpLocks/>
          </p:cNvCxnSpPr>
          <p:nvPr/>
        </p:nvCxnSpPr>
        <p:spPr>
          <a:xfrm flipV="1">
            <a:off x="6372200" y="1779662"/>
            <a:ext cx="864096" cy="17281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090A2859-C7A8-4002-9856-93E5CA5DA06A}"/>
              </a:ext>
            </a:extLst>
          </p:cNvPr>
          <p:cNvSpPr txBox="1"/>
          <p:nvPr/>
        </p:nvSpPr>
        <p:spPr>
          <a:xfrm>
            <a:off x="6948264" y="4198246"/>
            <a:ext cx="17662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err="1"/>
              <a:t>Blob</a:t>
            </a:r>
            <a:r>
              <a:rPr lang="de-DE" sz="1000" dirty="0"/>
              <a:t> Image</a:t>
            </a:r>
            <a:endParaRPr lang="en-DE" sz="10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BBD06D9-1652-4DD6-8B57-C7708635D316}"/>
              </a:ext>
            </a:extLst>
          </p:cNvPr>
          <p:cNvSpPr txBox="1"/>
          <p:nvPr/>
        </p:nvSpPr>
        <p:spPr>
          <a:xfrm>
            <a:off x="4788024" y="4198246"/>
            <a:ext cx="17662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Raw Image</a:t>
            </a:r>
            <a:endParaRPr lang="en-DE" sz="1000" dirty="0"/>
          </a:p>
        </p:txBody>
      </p:sp>
    </p:spTree>
    <p:extLst>
      <p:ext uri="{BB962C8B-B14F-4D97-AF65-F5344CB8AC3E}">
        <p14:creationId xmlns:p14="http://schemas.microsoft.com/office/powerpoint/2010/main" val="3304350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BDDD4C6-1DC4-4E43-A47A-59EC55BB3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4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A9EA01F-C900-475D-BBAF-DE9E853D2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2 – Finger/Knuckle Recognition</a:t>
            </a:r>
          </a:p>
        </p:txBody>
      </p:sp>
      <p:pic>
        <p:nvPicPr>
          <p:cNvPr id="5" name="Grafik 4" descr="Häkchen">
            <a:extLst>
              <a:ext uri="{FF2B5EF4-FFF2-40B4-BE49-F238E27FC236}">
                <a16:creationId xmlns:a16="http://schemas.microsoft.com/office/drawing/2014/main" id="{BE2DD7E1-4AD1-48DD-A945-052040B8D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9176" y="171451"/>
            <a:ext cx="817240" cy="817240"/>
          </a:xfrm>
          <a:prstGeom prst="rect">
            <a:avLst/>
          </a:prstGeom>
        </p:spPr>
      </p:pic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174695BD-1595-4F96-9FCA-D87649D80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77593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BDEB313-80BE-42A6-876F-E892E7589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same blob detection</a:t>
            </a:r>
          </a:p>
          <a:p>
            <a:r>
              <a:rPr lang="en-GB" dirty="0"/>
              <a:t>Add up all blobs</a:t>
            </a:r>
          </a:p>
          <a:p>
            <a:r>
              <a:rPr lang="en-GB" dirty="0"/>
              <a:t>Then use CNN for classification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5FDC699-C2A0-4921-BD9D-330BF42AF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5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0B01397-2CC6-4F47-ABD1-3984BD598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71451"/>
            <a:ext cx="8928992" cy="820625"/>
          </a:xfrm>
        </p:spPr>
        <p:txBody>
          <a:bodyPr/>
          <a:lstStyle/>
          <a:p>
            <a:r>
              <a:rPr lang="en-GB" dirty="0"/>
              <a:t>Step 3 - Gesture recognition – First Approach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616312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0AD3461-D246-4240-B04A-3B49916BE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6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F31D83D-1764-4D98-8916-75B26B305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71451"/>
            <a:ext cx="9001000" cy="820625"/>
          </a:xfrm>
        </p:spPr>
        <p:txBody>
          <a:bodyPr/>
          <a:lstStyle/>
          <a:p>
            <a:r>
              <a:rPr lang="en-GB" dirty="0"/>
              <a:t>Step 3- Gesture recognition – First Approach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42D84E6-734B-427D-8E62-F9677FF9B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8" y="1142818"/>
            <a:ext cx="1900731" cy="314754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2C5A5FA-97E5-46A2-896E-431BD1D571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142818"/>
            <a:ext cx="1900731" cy="314754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54CD845-6716-4671-9749-E22708B027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142818"/>
            <a:ext cx="1900731" cy="314754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B38C1D1-4CDC-44D1-9D2C-0EF15591C2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5" y="1142819"/>
            <a:ext cx="1900731" cy="314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737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0AD3461-D246-4240-B04A-3B49916BE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7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F31D83D-1764-4D98-8916-75B26B305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71451"/>
            <a:ext cx="9145016" cy="820625"/>
          </a:xfrm>
        </p:spPr>
        <p:txBody>
          <a:bodyPr/>
          <a:lstStyle/>
          <a:p>
            <a:r>
              <a:rPr lang="en-GB" dirty="0"/>
              <a:t>Step 3 - Gesture recognition – First Approach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42D84E6-734B-427D-8E62-F9677FF9B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8" y="1142818"/>
            <a:ext cx="1900731" cy="314754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2C5A5FA-97E5-46A2-896E-431BD1D571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142819"/>
            <a:ext cx="1900731" cy="314754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54CD845-6716-4671-9749-E22708B027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142819"/>
            <a:ext cx="1900731" cy="314754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B38C1D1-4CDC-44D1-9D2C-0EF15591C2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5" y="1142819"/>
            <a:ext cx="1900731" cy="314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88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201A2C48-CE71-45D1-B651-097D8A492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697" y="1203325"/>
            <a:ext cx="6136605" cy="3398838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9816B91-26FF-408A-B023-1C677B5F3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8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F546285-1A94-4CC7-A95D-E284F5184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3 - Gesture Recognition - CNN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2208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201A2C48-CE71-45D1-B651-097D8A492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697" y="1203325"/>
            <a:ext cx="6136605" cy="3398837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9816B91-26FF-408A-B023-1C677B5F3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9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F546285-1A94-4CC7-A95D-E284F5184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3 - Gesture Recognition - CNN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54922334"/>
      </p:ext>
    </p:extLst>
  </p:cSld>
  <p:clrMapOvr>
    <a:masterClrMapping/>
  </p:clrMapOvr>
</p:sld>
</file>

<file path=ppt/theme/theme1.xml><?xml version="1.0" encoding="utf-8"?>
<a:theme xmlns:a="http://schemas.openxmlformats.org/drawingml/2006/main" name="praesentationsvorlage_blanco1">
  <a:themeElements>
    <a:clrScheme name="VISUS">
      <a:dk1>
        <a:sysClr val="windowText" lastClr="000000"/>
      </a:dk1>
      <a:lt1>
        <a:srgbClr val="FFFFFF"/>
      </a:lt1>
      <a:dk2>
        <a:srgbClr val="204178"/>
      </a:dk2>
      <a:lt2>
        <a:srgbClr val="BBCDD4"/>
      </a:lt2>
      <a:accent1>
        <a:srgbClr val="3163B8"/>
      </a:accent1>
      <a:accent2>
        <a:srgbClr val="F96E19"/>
      </a:accent2>
      <a:accent3>
        <a:srgbClr val="E32929"/>
      </a:accent3>
      <a:accent4>
        <a:srgbClr val="62DA26"/>
      </a:accent4>
      <a:accent5>
        <a:srgbClr val="8037B7"/>
      </a:accent5>
      <a:accent6>
        <a:srgbClr val="788388"/>
      </a:accent6>
      <a:hlink>
        <a:srgbClr val="0076BD"/>
      </a:hlink>
      <a:folHlink>
        <a:srgbClr val="00568A"/>
      </a:folHlink>
    </a:clrScheme>
    <a:fontScheme name="VISU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praesentationsvorlage_blanco1</Template>
  <TotalTime>0</TotalTime>
  <Words>191</Words>
  <Application>Microsoft Office PowerPoint</Application>
  <PresentationFormat>Bildschirmpräsentation (16:9)</PresentationFormat>
  <Paragraphs>54</Paragraphs>
  <Slides>11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Calibri</vt:lpstr>
      <vt:lpstr>Segoe UI</vt:lpstr>
      <vt:lpstr>Segoe UI Light</vt:lpstr>
      <vt:lpstr>Wingdings</vt:lpstr>
      <vt:lpstr>praesentationsvorlage_blanco1</vt:lpstr>
      <vt:lpstr>Knuckle Input</vt:lpstr>
      <vt:lpstr>Step 1 - Data Collection</vt:lpstr>
      <vt:lpstr>Step 2 – Finger/Knuckle Recognition</vt:lpstr>
      <vt:lpstr>Step 2 – Finger/Knuckle Recognition</vt:lpstr>
      <vt:lpstr>Step 3 - Gesture recognition – First Approach</vt:lpstr>
      <vt:lpstr>Step 3- Gesture recognition – First Approach</vt:lpstr>
      <vt:lpstr>Step 3 - Gesture recognition – First Approach</vt:lpstr>
      <vt:lpstr>Step 3 - Gesture Recognition - CNN</vt:lpstr>
      <vt:lpstr>Step 3 - Gesture Recognition - CNN</vt:lpstr>
      <vt:lpstr>Step 4 - Gesture Recognition - Solution</vt:lpstr>
      <vt:lpstr>Todo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Tina Barthelmes</dc:creator>
  <cp:lastModifiedBy>robin</cp:lastModifiedBy>
  <cp:revision>117</cp:revision>
  <dcterms:created xsi:type="dcterms:W3CDTF">2013-01-17T10:32:59Z</dcterms:created>
  <dcterms:modified xsi:type="dcterms:W3CDTF">2019-01-07T21:19:32Z</dcterms:modified>
</cp:coreProperties>
</file>