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60" r:id="rId4"/>
    <p:sldId id="265" r:id="rId5"/>
    <p:sldId id="266" r:id="rId6"/>
    <p:sldId id="269" r:id="rId7"/>
    <p:sldId id="264" r:id="rId8"/>
    <p:sldId id="267" r:id="rId9"/>
    <p:sldId id="262" r:id="rId10"/>
    <p:sldId id="263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77809" autoAdjust="0"/>
  </p:normalViewPr>
  <p:slideViewPr>
    <p:cSldViewPr>
      <p:cViewPr varScale="1">
        <p:scale>
          <a:sx n="114" d="100"/>
          <a:sy n="114" d="100"/>
        </p:scale>
        <p:origin x="1210" y="-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04727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oi.acm.org/10.1145/2935334.2935362" TargetMode="External"/><Relationship Id="rId4" Type="http://schemas.openxmlformats.org/officeDocument/2006/relationships/hyperlink" Target="http://doi.acm.org/10.1145/2076354.2076364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09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>
                <a:hlinkClick r:id="rId3"/>
              </a:rPr>
              <a:t>Robin: https://dl.acm.org/citation.cfm?id=2047279</a:t>
            </a:r>
            <a:r>
              <a:rPr lang="de-DE" u="sng" dirty="0"/>
              <a:t> </a:t>
            </a:r>
            <a:endParaRPr lang="de-DE" dirty="0"/>
          </a:p>
          <a:p>
            <a:r>
              <a:rPr lang="de-DE" u="sng" dirty="0">
                <a:hlinkClick r:id="rId4"/>
              </a:rPr>
              <a:t>http://doi.acm.org/10.1145/2076354.2076364</a:t>
            </a:r>
            <a:endParaRPr lang="de-DE" dirty="0"/>
          </a:p>
          <a:p>
            <a:r>
              <a:rPr lang="de-DE" u="sng" dirty="0">
                <a:hlinkClick r:id="rId5"/>
              </a:rPr>
              <a:t>http://doi.acm.org/10.1145/2935334.2935362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35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targets</a:t>
            </a:r>
            <a:endParaRPr lang="de-DE" dirty="0"/>
          </a:p>
          <a:p>
            <a:r>
              <a:rPr lang="de-DE" dirty="0"/>
              <a:t>50 % Finger, 50 % </a:t>
            </a:r>
            <a:r>
              <a:rPr lang="de-DE" dirty="0" err="1"/>
              <a:t>Knuckle</a:t>
            </a:r>
            <a:endParaRPr lang="de-DE" dirty="0"/>
          </a:p>
          <a:p>
            <a:r>
              <a:rPr lang="de-DE" dirty="0"/>
              <a:t>3 different input-</a:t>
            </a:r>
            <a:r>
              <a:rPr lang="de-DE" dirty="0" err="1"/>
              <a:t>methods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</a:t>
            </a:r>
            <a:r>
              <a:rPr lang="de-DE" dirty="0" err="1"/>
              <a:t>UserID</a:t>
            </a:r>
            <a:r>
              <a:rPr lang="de-DE" dirty="0"/>
              <a:t>, </a:t>
            </a:r>
            <a:r>
              <a:rPr lang="de-DE" dirty="0" err="1"/>
              <a:t>Condition</a:t>
            </a:r>
            <a:r>
              <a:rPr lang="de-DE" dirty="0"/>
              <a:t>, UNIX-</a:t>
            </a:r>
            <a:r>
              <a:rPr lang="de-DE" dirty="0" err="1"/>
              <a:t>Timestamp</a:t>
            </a:r>
            <a:r>
              <a:rPr lang="de-DE" dirty="0"/>
              <a:t>, </a:t>
            </a:r>
            <a:r>
              <a:rPr lang="de-DE" dirty="0" err="1"/>
              <a:t>TargetID</a:t>
            </a:r>
            <a:r>
              <a:rPr lang="de-DE" dirty="0"/>
              <a:t>, Position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23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067694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384090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2949705" cy="6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" y="4831104"/>
            <a:ext cx="1706667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80000/2076364/p53-lopes.pdf?ip=141.58.63.6&amp;id=2076364&amp;acc=ACTIVE%20SERVICE&amp;key=2BA2C432AB83DA15.B24C68F3238D7605.4D4702B0C3E38B35.4D4702B0C3E38B35&amp;__acm__=1541164148_f9593dc613ea1758d788650897573c8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livery.acm.org/10.1145/2050000/2047279/p627-harrison.pdf?ip=141.58.63.6&amp;id=2047279&amp;acc=ACTIVE%20SERVICE&amp;key=2BA2C432AB83DA15.B24C68F3238D7605.4D4702B0C3E38B35.4D4702B0C3E38B35&amp;__acm__=1541164156_6cba7c46e5f7a071776e4ccf3cb5b0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9"/>
            <a:ext cx="8640960" cy="486054"/>
          </a:xfrm>
        </p:spPr>
        <p:txBody>
          <a:bodyPr>
            <a:normAutofit/>
          </a:bodyPr>
          <a:lstStyle/>
          <a:p>
            <a:r>
              <a:rPr lang="de-DE" sz="1800" dirty="0"/>
              <a:t>Robin </a:t>
            </a:r>
            <a:r>
              <a:rPr lang="de-DE" sz="1800" dirty="0" err="1"/>
              <a:t>Schweigert</a:t>
            </a:r>
            <a:r>
              <a:rPr lang="de-DE" sz="1800" dirty="0"/>
              <a:t>, Simon Hagenmayer, Jan Leusmann</a:t>
            </a:r>
          </a:p>
          <a:p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5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Fachpraktikum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Interaktive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Machine Learning and Computer Vision for HCI|  Stuttgart  |  07.11.2018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5756BE-CC62-409B-BBD1-CE8FA06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&amp; </a:t>
            </a:r>
            <a:r>
              <a:rPr lang="de-DE" dirty="0" err="1"/>
              <a:t>Latin-squared</a:t>
            </a:r>
            <a:endParaRPr lang="de-DE" dirty="0"/>
          </a:p>
          <a:p>
            <a:r>
              <a:rPr lang="de-DE" dirty="0" err="1"/>
              <a:t>One-handed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thump-knuckle</a:t>
            </a:r>
            <a:r>
              <a:rPr lang="de-DE" dirty="0"/>
              <a:t>)</a:t>
            </a:r>
          </a:p>
          <a:p>
            <a:r>
              <a:rPr lang="de-DE" dirty="0"/>
              <a:t>Index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Middlefinger</a:t>
            </a:r>
            <a:r>
              <a:rPr lang="de-DE" dirty="0"/>
              <a:t>?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tapping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swiping</a:t>
            </a:r>
            <a:r>
              <a:rPr lang="de-DE" dirty="0"/>
              <a:t> </a:t>
            </a:r>
            <a:r>
              <a:rPr lang="de-DE" dirty="0" err="1"/>
              <a:t>aswell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1D24A7-33DC-405A-85A9-7249E98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4B3DDCF-4EA6-48AD-8813-169B4A28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43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Knuckle as another input method for smartphones</a:t>
            </a:r>
          </a:p>
          <a:p>
            <a:r>
              <a:rPr lang="en-US" dirty="0"/>
              <a:t>Having a second input method is great e.g. can be used as “right-click”</a:t>
            </a:r>
          </a:p>
          <a:p>
            <a:r>
              <a:rPr lang="en-US" dirty="0"/>
              <a:t>Until now </a:t>
            </a:r>
            <a:r>
              <a:rPr lang="en-US" dirty="0" err="1"/>
              <a:t>mircophones</a:t>
            </a:r>
            <a:r>
              <a:rPr lang="en-US" dirty="0"/>
              <a:t> have been used to differentiate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http://delivery.acm.org/10.1145/2080000/2076364/p53-lopes.pdf?ip=141.58.63.6&amp;id=2076364&amp;acc=ACTIVE%20SERVICE&amp;key=2BA2C432AB83DA15%2EB24C68F3238D7605%2E4D4702B0C3E38B35%2E4D4702B0C3E38B35&amp;__acm__=1541164148_f9593dc613ea1758d788650897573c8a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Work:Robin</a:t>
            </a: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480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http://delivery.acm.org/10.1145/2050000/2047279/p627-harrison.pdf?ip=141.58.63.6&amp;id=2047279&amp;acc=ACTIVE%20SERVICE&amp;key=2BA2C432AB83DA15%2EB24C68F3238D7605%2E4D4702B0C3E38B35%2E4D4702B0C3E38B35&amp;__acm__=1541164156_6cba7c46e5f7a071776e4ccf3cb5b031</a:t>
            </a: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Simon	</a:t>
            </a:r>
          </a:p>
        </p:txBody>
      </p:sp>
    </p:spTree>
    <p:extLst>
      <p:ext uri="{BB962C8B-B14F-4D97-AF65-F5344CB8AC3E}">
        <p14:creationId xmlns:p14="http://schemas.microsoft.com/office/powerpoint/2010/main" val="8336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EE21D-08DE-422D-9E7B-77910E4A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finger-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en-US" dirty="0"/>
              <a:t>3x3 grid of strain sensors, worn on the fingernail</a:t>
            </a:r>
          </a:p>
          <a:p>
            <a:pPr lvl="1"/>
            <a:r>
              <a:rPr lang="en-US" dirty="0"/>
              <a:t>When force is applied, electrical resistance changes</a:t>
            </a:r>
          </a:p>
          <a:p>
            <a:pPr lvl="1"/>
            <a:r>
              <a:rPr lang="en-US" dirty="0"/>
              <a:t>Connected with </a:t>
            </a:r>
            <a:r>
              <a:rPr lang="en-US" dirty="0" err="1"/>
              <a:t>arduino</a:t>
            </a:r>
            <a:endParaRPr lang="en-US" dirty="0"/>
          </a:p>
          <a:p>
            <a:pPr lvl="1"/>
            <a:r>
              <a:rPr lang="en-US" dirty="0"/>
              <a:t>Prototype reaches 84,67% accuracy</a:t>
            </a:r>
          </a:p>
          <a:p>
            <a:pPr lvl="1"/>
            <a:r>
              <a:rPr lang="en-US" dirty="0"/>
              <a:t>Needs to be calibrated before each use</a:t>
            </a:r>
          </a:p>
          <a:p>
            <a:r>
              <a:rPr lang="en-US" dirty="0"/>
              <a:t>Study with 10 gestures (swiping, force-applied touch)</a:t>
            </a:r>
          </a:p>
          <a:p>
            <a:pPr lvl="1"/>
            <a:r>
              <a:rPr lang="en-US" dirty="0"/>
              <a:t>Tapping easier distinguishable than swiping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807068-FD36-4C97-83F8-4E2CCEA6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694442-A01B-478D-89DB-7535F0D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Work: Nail+	</a:t>
            </a:r>
          </a:p>
        </p:txBody>
      </p:sp>
    </p:spTree>
    <p:extLst>
      <p:ext uri="{BB962C8B-B14F-4D97-AF65-F5344CB8AC3E}">
        <p14:creationId xmlns:p14="http://schemas.microsoft.com/office/powerpoint/2010/main" val="20630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500AB4-5597-4578-9B71-BF9A3A0B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1202574"/>
            <a:ext cx="3299637" cy="3400026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method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Finger	</a:t>
            </a:r>
          </a:p>
          <a:p>
            <a:pPr lvl="1"/>
            <a:r>
              <a:rPr lang="de-DE" dirty="0" err="1"/>
              <a:t>Knuckle</a:t>
            </a:r>
            <a:r>
              <a:rPr lang="de-DE" dirty="0"/>
              <a:t>	</a:t>
            </a:r>
          </a:p>
          <a:p>
            <a:r>
              <a:rPr lang="de-DE" dirty="0" err="1"/>
              <a:t>Tap</a:t>
            </a:r>
            <a:r>
              <a:rPr lang="de-DE" dirty="0"/>
              <a:t> Type </a:t>
            </a:r>
          </a:p>
          <a:p>
            <a:pPr lvl="1"/>
            <a:r>
              <a:rPr lang="de-DE" dirty="0" err="1"/>
              <a:t>Tap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Double-</a:t>
            </a:r>
            <a:r>
              <a:rPr lang="de-DE" dirty="0" err="1"/>
              <a:t>Tap</a:t>
            </a:r>
            <a:endParaRPr lang="de-DE" dirty="0"/>
          </a:p>
          <a:p>
            <a:pPr lvl="1"/>
            <a:r>
              <a:rPr lang="de-DE" dirty="0"/>
              <a:t>Long-Press</a:t>
            </a:r>
          </a:p>
          <a:p>
            <a:r>
              <a:rPr lang="de-DE" dirty="0" err="1"/>
              <a:t>Randomized</a:t>
            </a:r>
            <a:r>
              <a:rPr lang="de-DE" dirty="0"/>
              <a:t> Targets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313AD9-7B68-43BF-98FF-33E13BBA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E097EA-1F25-4894-A7D9-C82CDC12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Android-App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2814CA-1C86-4FAC-9FA2-E1A4A676B4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7913" r="12194" b="6951"/>
          <a:stretch/>
        </p:blipFill>
        <p:spPr>
          <a:xfrm>
            <a:off x="3629531" y="965068"/>
            <a:ext cx="1884938" cy="38209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0DB8E9A-5381-4A7B-881A-262D5DDE2BC9}"/>
              </a:ext>
            </a:extLst>
          </p:cNvPr>
          <p:cNvSpPr txBox="1"/>
          <p:nvPr/>
        </p:nvSpPr>
        <p:spPr>
          <a:xfrm>
            <a:off x="3707904" y="1761186"/>
            <a:ext cx="17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Input </a:t>
            </a:r>
            <a:r>
              <a:rPr lang="de-DE" sz="2000" dirty="0" err="1"/>
              <a:t>method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00F715-C300-40FB-8732-F579C176C682}"/>
              </a:ext>
            </a:extLst>
          </p:cNvPr>
          <p:cNvSpPr txBox="1"/>
          <p:nvPr/>
        </p:nvSpPr>
        <p:spPr>
          <a:xfrm>
            <a:off x="4139954" y="2095821"/>
            <a:ext cx="94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Tap</a:t>
            </a:r>
            <a:r>
              <a:rPr lang="de-DE" sz="1600" dirty="0"/>
              <a:t> type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753840-58F4-4A8A-876F-08E7FF585157}"/>
              </a:ext>
            </a:extLst>
          </p:cNvPr>
          <p:cNvSpPr/>
          <p:nvPr/>
        </p:nvSpPr>
        <p:spPr>
          <a:xfrm>
            <a:off x="4932040" y="3047679"/>
            <a:ext cx="216024" cy="21600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3D7784D7-4818-4E43-B5A9-583A6A3F929F}"/>
              </a:ext>
            </a:extLst>
          </p:cNvPr>
          <p:cNvSpPr txBox="1">
            <a:spLocks/>
          </p:cNvSpPr>
          <p:nvPr/>
        </p:nvSpPr>
        <p:spPr>
          <a:xfrm>
            <a:off x="5982066" y="1202574"/>
            <a:ext cx="2910414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de-DE" dirty="0" err="1"/>
              <a:t>Collected</a:t>
            </a:r>
            <a:r>
              <a:rPr lang="de-DE" b="1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 fontAlgn="t"/>
            <a:r>
              <a:rPr lang="de-DE" dirty="0" err="1"/>
              <a:t>UserID</a:t>
            </a:r>
            <a:endParaRPr lang="de-DE" dirty="0"/>
          </a:p>
          <a:p>
            <a:pPr lvl="1" fontAlgn="t"/>
            <a:r>
              <a:rPr lang="de-DE" dirty="0" err="1"/>
              <a:t>Timestamp</a:t>
            </a:r>
            <a:endParaRPr lang="de-DE" dirty="0"/>
          </a:p>
          <a:p>
            <a:pPr lvl="1" fontAlgn="t"/>
            <a:r>
              <a:rPr lang="de-DE" dirty="0" err="1"/>
              <a:t>TargetID</a:t>
            </a:r>
            <a:endParaRPr lang="de-DE" dirty="0"/>
          </a:p>
          <a:p>
            <a:pPr lvl="1" fontAlgn="t"/>
            <a:r>
              <a:rPr lang="de-DE" dirty="0" err="1"/>
              <a:t>Condition</a:t>
            </a:r>
            <a:endParaRPr lang="de-DE" dirty="0"/>
          </a:p>
          <a:p>
            <a:pPr lvl="1" fontAlgn="t"/>
            <a:r>
              <a:rPr lang="de-DE" dirty="0"/>
              <a:t>Position</a:t>
            </a:r>
          </a:p>
          <a:p>
            <a:pPr lvl="1" fontAlgn="t"/>
            <a:r>
              <a:rPr lang="de-DE" dirty="0" err="1"/>
              <a:t>Capacitive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1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9" grpId="0" animBg="1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1C0051-724B-411C-BDD1-215A1E1A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Right-</a:t>
            </a:r>
            <a:r>
              <a:rPr lang="de-DE" dirty="0" err="1"/>
              <a:t>handed</a:t>
            </a:r>
            <a:r>
              <a:rPr lang="de-DE" dirty="0"/>
              <a:t>, not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impaired</a:t>
            </a:r>
            <a:endParaRPr lang="de-DE" dirty="0"/>
          </a:p>
          <a:p>
            <a:r>
              <a:rPr lang="de-DE" dirty="0" err="1"/>
              <a:t>Two-handed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100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per </a:t>
            </a:r>
            <a:r>
              <a:rPr lang="de-DE" dirty="0" err="1"/>
              <a:t>condition</a:t>
            </a:r>
            <a:r>
              <a:rPr lang="de-DE" dirty="0"/>
              <a:t> (6 </a:t>
            </a:r>
            <a:r>
              <a:rPr lang="de-DE" dirty="0" err="1"/>
              <a:t>conditions</a:t>
            </a:r>
            <a:r>
              <a:rPr lang="de-DE" dirty="0"/>
              <a:t>)</a:t>
            </a:r>
          </a:p>
          <a:p>
            <a:r>
              <a:rPr lang="de-DE" dirty="0" err="1"/>
              <a:t>Within-Subject</a:t>
            </a:r>
            <a:r>
              <a:rPr lang="de-DE" dirty="0"/>
              <a:t> design</a:t>
            </a:r>
          </a:p>
          <a:p>
            <a:r>
              <a:rPr lang="de-DE" dirty="0"/>
              <a:t>~16 </a:t>
            </a:r>
            <a:r>
              <a:rPr lang="de-DE" dirty="0" err="1"/>
              <a:t>participants</a:t>
            </a:r>
            <a:r>
              <a:rPr lang="de-DE" dirty="0"/>
              <a:t> </a:t>
            </a:r>
          </a:p>
          <a:p>
            <a:r>
              <a:rPr lang="de-DE" dirty="0"/>
              <a:t>Study-</a:t>
            </a:r>
            <a:r>
              <a:rPr lang="de-DE" dirty="0" err="1"/>
              <a:t>length</a:t>
            </a:r>
            <a:r>
              <a:rPr lang="de-DE" dirty="0"/>
              <a:t>: 15 </a:t>
            </a:r>
            <a:r>
              <a:rPr lang="de-DE" dirty="0" err="1"/>
              <a:t>minutes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0FD180-B4A3-4327-9EDE-F359930B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FB8DF1B-1D49-452C-9A29-879B3BB3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Study</a:t>
            </a:r>
          </a:p>
        </p:txBody>
      </p:sp>
    </p:spTree>
    <p:extLst>
      <p:ext uri="{BB962C8B-B14F-4D97-AF65-F5344CB8AC3E}">
        <p14:creationId xmlns:p14="http://schemas.microsoft.com/office/powerpoint/2010/main" val="30806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4A7660-D434-4625-A150-900328F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CNN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1672526-37FB-4CD3-A3FE-A70E0C29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F3721F-581E-4D0C-87D6-6590FCD8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planning</a:t>
            </a:r>
            <a:r>
              <a:rPr lang="de-DE" dirty="0"/>
              <a:t>: Model </a:t>
            </a:r>
            <a:r>
              <a:rPr lang="de-DE" dirty="0" err="1"/>
              <a:t>training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9F1C91-4689-4DC8-AD81-6F1E4DCC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until</a:t>
            </a:r>
            <a:r>
              <a:rPr lang="de-DE" dirty="0"/>
              <a:t> 9.12</a:t>
            </a:r>
          </a:p>
          <a:p>
            <a:r>
              <a:rPr lang="de-DE" dirty="0"/>
              <a:t>Study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21.12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january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mid</a:t>
            </a:r>
            <a:r>
              <a:rPr lang="de-DE" dirty="0"/>
              <a:t> </a:t>
            </a:r>
            <a:r>
              <a:rPr lang="de-DE" dirty="0" err="1"/>
              <a:t>february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C2DE10-8D0E-4834-9FE4-C5D704B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2E21FE3-62D2-416F-A8C1-4F273C3B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59873877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420</Words>
  <Application>Microsoft Office PowerPoint</Application>
  <PresentationFormat>Bildschirmpräsentation (16:9)</PresentationFormat>
  <Paragraphs>90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praesentationsvorlage_blanco1</vt:lpstr>
      <vt:lpstr>Knuckle Input</vt:lpstr>
      <vt:lpstr>Introduction </vt:lpstr>
      <vt:lpstr>Related Work:Robin </vt:lpstr>
      <vt:lpstr>Related Work: Simon </vt:lpstr>
      <vt:lpstr>Related Work: Nail+ </vt:lpstr>
      <vt:lpstr>Project planning: Android-App</vt:lpstr>
      <vt:lpstr>Project planning: Study</vt:lpstr>
      <vt:lpstr>Project planning: Model training</vt:lpstr>
      <vt:lpstr>Agenda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Jan Leusmann</cp:lastModifiedBy>
  <cp:revision>58</cp:revision>
  <dcterms:created xsi:type="dcterms:W3CDTF">2013-01-17T10:32:59Z</dcterms:created>
  <dcterms:modified xsi:type="dcterms:W3CDTF">2018-11-05T07:44:25Z</dcterms:modified>
</cp:coreProperties>
</file>