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5" r:id="rId4"/>
    <p:sldId id="260" r:id="rId5"/>
    <p:sldId id="266" r:id="rId6"/>
    <p:sldId id="269" r:id="rId7"/>
    <p:sldId id="264" r:id="rId8"/>
    <p:sldId id="267" r:id="rId9"/>
    <p:sldId id="268" r:id="rId10"/>
    <p:sldId id="263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21" d="100"/>
          <a:sy n="121" d="100"/>
        </p:scale>
        <p:origin x="1320" y="-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28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48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84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7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19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de-DE" dirty="0" err="1"/>
              <a:t>or</a:t>
            </a:r>
            <a:r>
              <a:rPr lang="de-DE" dirty="0"/>
              <a:t> SVM?</a:t>
            </a:r>
          </a:p>
          <a:p>
            <a:r>
              <a:rPr lang="de-DE" dirty="0"/>
              <a:t>Order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tapping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swiping</a:t>
            </a:r>
            <a:r>
              <a:rPr lang="de-DE" dirty="0"/>
              <a:t> </a:t>
            </a:r>
            <a:r>
              <a:rPr lang="de-DE" dirty="0" err="1"/>
              <a:t>aswell</a:t>
            </a:r>
            <a:r>
              <a:rPr lang="de-DE" dirty="0"/>
              <a:t>?</a:t>
            </a:r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99F8B03-0AD5-4783-8207-0B61C95A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05" y="1806372"/>
            <a:ext cx="5300095" cy="288792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202574"/>
            <a:ext cx="3960440" cy="3400026"/>
          </a:xfrm>
        </p:spPr>
        <p:txBody>
          <a:bodyPr/>
          <a:lstStyle/>
          <a:p>
            <a:r>
              <a:rPr lang="en-US" dirty="0"/>
              <a:t>Another input method for smartphones</a:t>
            </a:r>
          </a:p>
          <a:p>
            <a:r>
              <a:rPr lang="en-US" dirty="0"/>
              <a:t>“Right-click”</a:t>
            </a:r>
          </a:p>
          <a:p>
            <a:r>
              <a:rPr lang="en-US" dirty="0"/>
              <a:t>Until now, microphones as differentiation tool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TapSense</a:t>
            </a:r>
            <a:r>
              <a:rPr lang="de-DE" dirty="0"/>
              <a:t>: </a:t>
            </a:r>
            <a:r>
              <a:rPr lang="de-DE" dirty="0" err="1"/>
              <a:t>Enhancing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on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surfaces</a:t>
            </a:r>
            <a:endParaRPr lang="de-DE" dirty="0"/>
          </a:p>
          <a:p>
            <a:r>
              <a:rPr lang="de-DE" dirty="0" err="1"/>
              <a:t>Identify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Six different </a:t>
            </a:r>
            <a:r>
              <a:rPr lang="de-DE" dirty="0" err="1"/>
              <a:t>tools</a:t>
            </a:r>
            <a:r>
              <a:rPr lang="de-DE" dirty="0"/>
              <a:t> +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Sound-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95% </a:t>
            </a:r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99%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pairs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de-DE" dirty="0" err="1"/>
              <a:t>TapSense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361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Distinguishing between input methods is not possible when only based on touch image</a:t>
            </a:r>
          </a:p>
          <a:p>
            <a:pPr lvl="1"/>
            <a:r>
              <a:rPr lang="en-GB" dirty="0"/>
              <a:t>Therefore sound is used in addition</a:t>
            </a:r>
          </a:p>
          <a:p>
            <a:pPr lvl="1"/>
            <a:r>
              <a:rPr lang="en-GB" dirty="0"/>
              <a:t>Different inputs result in different sounds</a:t>
            </a:r>
          </a:p>
          <a:p>
            <a:pPr lvl="1"/>
            <a:r>
              <a:rPr lang="en-GB" dirty="0"/>
              <a:t>Capture both peaks and frequencies</a:t>
            </a:r>
          </a:p>
          <a:p>
            <a:r>
              <a:rPr lang="en-GB" dirty="0"/>
              <a:t>Problems</a:t>
            </a:r>
          </a:p>
          <a:p>
            <a:pPr lvl="1"/>
            <a:r>
              <a:rPr lang="en-GB" dirty="0"/>
              <a:t>Noisy environments: bad inputs</a:t>
            </a:r>
          </a:p>
          <a:p>
            <a:pPr lvl="1"/>
            <a:r>
              <a:rPr lang="en-GB" dirty="0"/>
              <a:t>No data about accuracy</a:t>
            </a:r>
          </a:p>
          <a:p>
            <a:pPr lvl="1"/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en-GB" dirty="0"/>
              <a:t>Augmenting Touch Interaction Through Acoustic Sensing 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finger-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en-US" dirty="0"/>
              <a:t>3x3 grid of strain sensors, worn on the fingernail</a:t>
            </a:r>
          </a:p>
          <a:p>
            <a:pPr lvl="1"/>
            <a:r>
              <a:rPr lang="en-US" dirty="0"/>
              <a:t>When force is applied, electrical resistance changes</a:t>
            </a:r>
          </a:p>
          <a:p>
            <a:pPr lvl="1"/>
            <a:r>
              <a:rPr lang="en-US" dirty="0"/>
              <a:t>Connected with </a:t>
            </a:r>
            <a:r>
              <a:rPr lang="en-US" dirty="0" err="1"/>
              <a:t>arduino</a:t>
            </a:r>
            <a:endParaRPr lang="en-US" dirty="0"/>
          </a:p>
          <a:p>
            <a:pPr lvl="1"/>
            <a:r>
              <a:rPr lang="en-US" dirty="0"/>
              <a:t>Prototype reaches 84,67% accuracy</a:t>
            </a:r>
          </a:p>
          <a:p>
            <a:pPr lvl="1"/>
            <a:r>
              <a:rPr lang="en-US" dirty="0"/>
              <a:t>Needs to be calibrated before each use</a:t>
            </a:r>
          </a:p>
          <a:p>
            <a:r>
              <a:rPr lang="en-US" dirty="0"/>
              <a:t>Study with 10 gestures (swiping, force-applied touch)</a:t>
            </a:r>
          </a:p>
          <a:p>
            <a:pPr lvl="1"/>
            <a:r>
              <a:rPr lang="en-US" dirty="0"/>
              <a:t>Tapping easier distinguishable than swiping</a:t>
            </a:r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Nail+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500AB4-5597-4578-9B71-BF9A3A0B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9" y="1202574"/>
            <a:ext cx="3299637" cy="3400026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method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Finger	</a:t>
            </a:r>
          </a:p>
          <a:p>
            <a:pPr lvl="1"/>
            <a:r>
              <a:rPr lang="de-DE" dirty="0" err="1"/>
              <a:t>Knuckle</a:t>
            </a:r>
            <a:r>
              <a:rPr lang="de-DE" dirty="0"/>
              <a:t>	</a:t>
            </a:r>
          </a:p>
          <a:p>
            <a:r>
              <a:rPr lang="de-DE" dirty="0" err="1"/>
              <a:t>Tap</a:t>
            </a:r>
            <a:r>
              <a:rPr lang="de-DE" dirty="0"/>
              <a:t> Type </a:t>
            </a:r>
          </a:p>
          <a:p>
            <a:pPr lvl="1"/>
            <a:r>
              <a:rPr lang="de-DE" dirty="0" err="1"/>
              <a:t>Tap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Randomized</a:t>
            </a:r>
            <a:r>
              <a:rPr lang="de-DE" dirty="0"/>
              <a:t> Targets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B313AD9-7B68-43BF-98FF-33E13BBA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E097EA-1F25-4894-A7D9-C82CDC12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2814CA-1C86-4FAC-9FA2-E1A4A676B4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7913" r="12194" b="6951"/>
          <a:stretch/>
        </p:blipFill>
        <p:spPr>
          <a:xfrm>
            <a:off x="3629531" y="965068"/>
            <a:ext cx="1884938" cy="38209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0DB8E9A-5381-4A7B-881A-262D5DDE2BC9}"/>
              </a:ext>
            </a:extLst>
          </p:cNvPr>
          <p:cNvSpPr txBox="1"/>
          <p:nvPr/>
        </p:nvSpPr>
        <p:spPr>
          <a:xfrm>
            <a:off x="3707904" y="1761186"/>
            <a:ext cx="17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 </a:t>
            </a:r>
            <a:r>
              <a:rPr lang="de-DE" sz="2000" dirty="0" err="1"/>
              <a:t>method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00F715-C300-40FB-8732-F579C176C682}"/>
              </a:ext>
            </a:extLst>
          </p:cNvPr>
          <p:cNvSpPr txBox="1"/>
          <p:nvPr/>
        </p:nvSpPr>
        <p:spPr>
          <a:xfrm>
            <a:off x="4139954" y="2095821"/>
            <a:ext cx="94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Tap</a:t>
            </a:r>
            <a:r>
              <a:rPr lang="de-DE" sz="1600" dirty="0"/>
              <a:t> type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3753840-58F4-4A8A-876F-08E7FF585157}"/>
              </a:ext>
            </a:extLst>
          </p:cNvPr>
          <p:cNvSpPr/>
          <p:nvPr/>
        </p:nvSpPr>
        <p:spPr>
          <a:xfrm>
            <a:off x="4932040" y="3047679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3D7784D7-4818-4E43-B5A9-583A6A3F929F}"/>
              </a:ext>
            </a:extLst>
          </p:cNvPr>
          <p:cNvSpPr txBox="1">
            <a:spLocks/>
          </p:cNvSpPr>
          <p:nvPr/>
        </p:nvSpPr>
        <p:spPr>
          <a:xfrm>
            <a:off x="5982066" y="1202574"/>
            <a:ext cx="2910414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de-DE" dirty="0" err="1"/>
              <a:t>Collected</a:t>
            </a:r>
            <a:r>
              <a:rPr lang="de-DE" b="1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 fontAlgn="t"/>
            <a:r>
              <a:rPr lang="de-DE" dirty="0" err="1"/>
              <a:t>UserID</a:t>
            </a:r>
            <a:endParaRPr lang="de-DE" dirty="0"/>
          </a:p>
          <a:p>
            <a:pPr lvl="1" fontAlgn="t"/>
            <a:r>
              <a:rPr lang="de-DE" dirty="0" err="1"/>
              <a:t>Timestamp</a:t>
            </a:r>
            <a:endParaRPr lang="de-DE" dirty="0"/>
          </a:p>
          <a:p>
            <a:pPr lvl="1" fontAlgn="t"/>
            <a:r>
              <a:rPr lang="de-DE" dirty="0" err="1"/>
              <a:t>TargetID</a:t>
            </a:r>
            <a:endParaRPr lang="de-DE" dirty="0"/>
          </a:p>
          <a:p>
            <a:pPr lvl="1" fontAlgn="t"/>
            <a:r>
              <a:rPr lang="de-DE" dirty="0" err="1"/>
              <a:t>Condition</a:t>
            </a:r>
            <a:endParaRPr lang="de-DE" dirty="0"/>
          </a:p>
          <a:p>
            <a:pPr lvl="1" fontAlgn="t"/>
            <a:r>
              <a:rPr lang="de-DE" dirty="0"/>
              <a:t>Position</a:t>
            </a:r>
          </a:p>
          <a:p>
            <a:pPr lvl="1" fontAlgn="t"/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1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8" grpId="0"/>
      <p:bldP spid="9" grpId="0" animBg="1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Binary </a:t>
            </a:r>
            <a:r>
              <a:rPr lang="de-DE" dirty="0" err="1"/>
              <a:t>classifier</a:t>
            </a:r>
            <a:r>
              <a:rPr lang="de-DE" dirty="0"/>
              <a:t> (</a:t>
            </a:r>
            <a:r>
              <a:rPr lang="de-DE" dirty="0" err="1"/>
              <a:t>Tap</a:t>
            </a:r>
            <a:r>
              <a:rPr lang="de-DE" dirty="0"/>
              <a:t> vs. </a:t>
            </a:r>
            <a:r>
              <a:rPr lang="de-DE" dirty="0" err="1"/>
              <a:t>Knuckle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6B7212-14BD-4C29-B4A6-6F034EEB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2577279"/>
            <a:ext cx="7884368" cy="21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75D52F-E4B6-4AF5-8B0B-E428385D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/>
          </a:p>
        </p:txBody>
      </p:sp>
      <p:sp>
        <p:nvSpPr>
          <p:cNvPr id="48" name="OTLSHAPE_TB_00000000000000000000000000000000_LeftEndCaps" hidden="1">
            <a:extLst>
              <a:ext uri="{FF2B5EF4-FFF2-40B4-BE49-F238E27FC236}">
                <a16:creationId xmlns:a16="http://schemas.microsoft.com/office/drawing/2014/main" id="{8922AB85-0A34-46E9-B0B5-7EDD958CA15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DE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49" name="OTLSHAPE_TB_00000000000000000000000000000000_RightEndCaps">
            <a:extLst>
              <a:ext uri="{FF2B5EF4-FFF2-40B4-BE49-F238E27FC236}">
                <a16:creationId xmlns:a16="http://schemas.microsoft.com/office/drawing/2014/main" id="{4ACF6760-722C-4EA6-BE6A-099356D9485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26534" y="170377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DE" b="1" spc="-38">
                <a:solidFill>
                  <a:srgbClr val="ED7D3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0" name="OTLSHAPE_TB_00000000000000000000000000000000_ScaleContainer">
            <a:extLst>
              <a:ext uri="{FF2B5EF4-FFF2-40B4-BE49-F238E27FC236}">
                <a16:creationId xmlns:a16="http://schemas.microsoft.com/office/drawing/2014/main" id="{6EBE1C1F-3CEE-43F6-8F17-BEE0C1B6B8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1652804"/>
            <a:ext cx="7467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TLSHAPE_TB_00000000000000000000000000000000_ElapsedTime">
            <a:extLst>
              <a:ext uri="{FF2B5EF4-FFF2-40B4-BE49-F238E27FC236}">
                <a16:creationId xmlns:a16="http://schemas.microsoft.com/office/drawing/2014/main" id="{B345D0B3-29DC-4223-A1D5-4590846F315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1652804"/>
            <a:ext cx="469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TLSHAPE_TB_00000000000000000000000000000000_TodayMarkerShape">
            <a:extLst>
              <a:ext uri="{FF2B5EF4-FFF2-40B4-BE49-F238E27FC236}">
                <a16:creationId xmlns:a16="http://schemas.microsoft.com/office/drawing/2014/main" id="{3D772C4B-C92F-4B6E-B96E-46C2E55050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72333" y="2033804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TLSHAPE_TB_00000000000000000000000000000000_TodayMarkerText">
            <a:extLst>
              <a:ext uri="{FF2B5EF4-FFF2-40B4-BE49-F238E27FC236}">
                <a16:creationId xmlns:a16="http://schemas.microsoft.com/office/drawing/2014/main" id="{9B7573C8-E478-41A7-A770-50B36880129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46633" y="216080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DE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B_00000000000000000000000000000000_TimescaleInterval1">
            <a:extLst>
              <a:ext uri="{FF2B5EF4-FFF2-40B4-BE49-F238E27FC236}">
                <a16:creationId xmlns:a16="http://schemas.microsoft.com/office/drawing/2014/main" id="{E8C320C2-C298-409B-AFBE-BE3A622455E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73065" y="1750277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DE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5" name="OTLSHAPE_TB_00000000000000000000000000000000_Separator1">
            <a:extLst>
              <a:ext uri="{FF2B5EF4-FFF2-40B4-BE49-F238E27FC236}">
                <a16:creationId xmlns:a16="http://schemas.microsoft.com/office/drawing/2014/main" id="{2E7D2B97-1C91-4358-9AB5-4EBB99C1358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790782" y="171630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TB_00000000000000000000000000000000_TimescaleInterval2">
            <a:extLst>
              <a:ext uri="{FF2B5EF4-FFF2-40B4-BE49-F238E27FC236}">
                <a16:creationId xmlns:a16="http://schemas.microsoft.com/office/drawing/2014/main" id="{0ACFF162-E70A-4CEF-A36F-1A5ACA29E40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854283" y="1750277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DE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7" name="OTLSHAPE_TB_00000000000000000000000000000000_Separator2">
            <a:extLst>
              <a:ext uri="{FF2B5EF4-FFF2-40B4-BE49-F238E27FC236}">
                <a16:creationId xmlns:a16="http://schemas.microsoft.com/office/drawing/2014/main" id="{DE864575-AAAC-4C6A-9842-DF75D3F7EA7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4631374" y="171630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TB_00000000000000000000000000000000_TimescaleInterval3">
            <a:extLst>
              <a:ext uri="{FF2B5EF4-FFF2-40B4-BE49-F238E27FC236}">
                <a16:creationId xmlns:a16="http://schemas.microsoft.com/office/drawing/2014/main" id="{12F65390-C9AA-407B-89B8-CC29EC40949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694874" y="175027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DE" sz="1200" spc="-20">
                <a:solidFill>
                  <a:schemeClr val="lt1"/>
                </a:solidFill>
                <a:latin typeface="Calibri" panose="020F0502020204030204" pitchFamily="34" charset="0"/>
              </a:rPr>
              <a:t>2019</a:t>
            </a:r>
          </a:p>
        </p:txBody>
      </p:sp>
      <p:cxnSp>
        <p:nvCxnSpPr>
          <p:cNvPr id="59" name="OTLSHAPE_TB_00000000000000000000000000000000_Separator3">
            <a:extLst>
              <a:ext uri="{FF2B5EF4-FFF2-40B4-BE49-F238E27FC236}">
                <a16:creationId xmlns:a16="http://schemas.microsoft.com/office/drawing/2014/main" id="{7017A73F-DD44-44E4-A95B-7549BB4BE33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471965" y="171630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TLSHAPE_TB_00000000000000000000000000000000_TimescaleInterval4">
            <a:extLst>
              <a:ext uri="{FF2B5EF4-FFF2-40B4-BE49-F238E27FC236}">
                <a16:creationId xmlns:a16="http://schemas.microsoft.com/office/drawing/2014/main" id="{9560C2CE-0670-4B81-B6E2-7D3E5A43AFE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535465" y="1750277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DE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07915ac432264f2098af2af2c025e183_Shape">
            <a:extLst>
              <a:ext uri="{FF2B5EF4-FFF2-40B4-BE49-F238E27FC236}">
                <a16:creationId xmlns:a16="http://schemas.microsoft.com/office/drawing/2014/main" id="{5CD23F43-B76B-44F3-BB2A-604A7643F96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247061" y="2550059"/>
            <a:ext cx="20828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TLSHAPE_T_07915ac432264f2098af2af2c025e183_ShapePercentage" hidden="1">
            <a:extLst>
              <a:ext uri="{FF2B5EF4-FFF2-40B4-BE49-F238E27FC236}">
                <a16:creationId xmlns:a16="http://schemas.microsoft.com/office/drawing/2014/main" id="{3CA427A0-FB16-4C0A-98DA-EAD243A8F91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47061" y="308800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TLSHAPE_T_07915ac432264f2098af2af2c025e183_Duration" hidden="1">
            <a:extLst>
              <a:ext uri="{FF2B5EF4-FFF2-40B4-BE49-F238E27FC236}">
                <a16:creationId xmlns:a16="http://schemas.microsoft.com/office/drawing/2014/main" id="{87214C8E-523F-4C18-8FE9-9449DA4EFB7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08800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35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07915ac432264f2098af2af2c025e183_TextPercentage" hidden="1">
            <a:extLst>
              <a:ext uri="{FF2B5EF4-FFF2-40B4-BE49-F238E27FC236}">
                <a16:creationId xmlns:a16="http://schemas.microsoft.com/office/drawing/2014/main" id="{5E4850C4-FCF4-4B79-AEC6-58807C5E382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07915ac432264f2098af2af2c025e183_JoinedDate" hidden="1">
            <a:extLst>
              <a:ext uri="{FF2B5EF4-FFF2-40B4-BE49-F238E27FC236}">
                <a16:creationId xmlns:a16="http://schemas.microsoft.com/office/drawing/2014/main" id="{F21CCB64-337A-4CC2-BB83-E584FBF50B6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07915ac432264f2098af2af2c025e183_StartDate">
            <a:extLst>
              <a:ext uri="{FF2B5EF4-FFF2-40B4-BE49-F238E27FC236}">
                <a16:creationId xmlns:a16="http://schemas.microsoft.com/office/drawing/2014/main" id="{881BA013-D8CD-458E-B460-A58254CD0DC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47409" y="257414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11/5/2018</a:t>
            </a:r>
          </a:p>
        </p:txBody>
      </p:sp>
      <p:sp>
        <p:nvSpPr>
          <p:cNvPr id="67" name="OTLSHAPE_T_07915ac432264f2098af2af2c025e183_EndDate">
            <a:extLst>
              <a:ext uri="{FF2B5EF4-FFF2-40B4-BE49-F238E27FC236}">
                <a16:creationId xmlns:a16="http://schemas.microsoft.com/office/drawing/2014/main" id="{41965D5A-8F36-48D5-A5DF-845DBF3FB68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375907" y="257414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12/9/2018</a:t>
            </a:r>
          </a:p>
        </p:txBody>
      </p:sp>
      <p:sp>
        <p:nvSpPr>
          <p:cNvPr id="68" name="OTLSHAPE_T_07915ac432264f2098af2af2c025e183_Title">
            <a:extLst>
              <a:ext uri="{FF2B5EF4-FFF2-40B4-BE49-F238E27FC236}">
                <a16:creationId xmlns:a16="http://schemas.microsoft.com/office/drawing/2014/main" id="{1CF2CC1C-214F-4C47-8AB9-295DBF7B41C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761383" y="2566400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App Development</a:t>
            </a:r>
            <a:endParaRPr lang="en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9441d0881af6475f86f4e37c92b04143_Shape">
            <a:extLst>
              <a:ext uri="{FF2B5EF4-FFF2-40B4-BE49-F238E27FC236}">
                <a16:creationId xmlns:a16="http://schemas.microsoft.com/office/drawing/2014/main" id="{CCBF9615-679D-405F-85EF-126D50F6846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265774" y="2987278"/>
            <a:ext cx="774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TLSHAPE_T_9441d0881af6475f86f4e37c92b04143_ShapePercentage" hidden="1">
            <a:extLst>
              <a:ext uri="{FF2B5EF4-FFF2-40B4-BE49-F238E27FC236}">
                <a16:creationId xmlns:a16="http://schemas.microsoft.com/office/drawing/2014/main" id="{8BABF89D-0B15-4B45-888B-899A0E200EA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265774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TLSHAPE_T_9441d0881af6475f86f4e37c92b04143_Duration" hidden="1">
            <a:extLst>
              <a:ext uri="{FF2B5EF4-FFF2-40B4-BE49-F238E27FC236}">
                <a16:creationId xmlns:a16="http://schemas.microsoft.com/office/drawing/2014/main" id="{B5123DF8-B91D-40D9-8060-29F7A0C9716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35470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13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9441d0881af6475f86f4e37c92b04143_TextPercentage" hidden="1">
            <a:extLst>
              <a:ext uri="{FF2B5EF4-FFF2-40B4-BE49-F238E27FC236}">
                <a16:creationId xmlns:a16="http://schemas.microsoft.com/office/drawing/2014/main" id="{85B10900-F21F-4A71-AE3B-39E9C249F6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5097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9441d0881af6475f86f4e37c92b04143_JoinedDate" hidden="1">
            <a:extLst>
              <a:ext uri="{FF2B5EF4-FFF2-40B4-BE49-F238E27FC236}">
                <a16:creationId xmlns:a16="http://schemas.microsoft.com/office/drawing/2014/main" id="{B43A642D-D9FC-4F37-B5ED-5849E17F9A0D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0" y="35097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9441d0881af6475f86f4e37c92b04143_StartDate">
            <a:extLst>
              <a:ext uri="{FF2B5EF4-FFF2-40B4-BE49-F238E27FC236}">
                <a16:creationId xmlns:a16="http://schemas.microsoft.com/office/drawing/2014/main" id="{C4442D6D-19FE-4AC6-87CF-A0CCB9927DD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666123" y="30113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12/9/2018</a:t>
            </a:r>
          </a:p>
        </p:txBody>
      </p:sp>
      <p:sp>
        <p:nvSpPr>
          <p:cNvPr id="75" name="OTLSHAPE_T_9441d0881af6475f86f4e37c92b04143_Title">
            <a:extLst>
              <a:ext uri="{FF2B5EF4-FFF2-40B4-BE49-F238E27FC236}">
                <a16:creationId xmlns:a16="http://schemas.microsoft.com/office/drawing/2014/main" id="{82CEB7F7-F1E8-4C1A-8F79-9C6A4FEACC1F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265774" y="2816759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Study Conduction</a:t>
            </a:r>
            <a:endParaRPr lang="en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9441d0881af6475f86f4e37c92b04143_EndDate">
            <a:extLst>
              <a:ext uri="{FF2B5EF4-FFF2-40B4-BE49-F238E27FC236}">
                <a16:creationId xmlns:a16="http://schemas.microsoft.com/office/drawing/2014/main" id="{BD5B29B4-1ECF-4C53-A0A9-F6356ABEA23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088394" y="301136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12/21/2018</a:t>
            </a:r>
          </a:p>
        </p:txBody>
      </p:sp>
      <p:sp>
        <p:nvSpPr>
          <p:cNvPr id="77" name="OTLSHAPE_T_bd11d65597b24786847e3b45a563c9c3_Shape">
            <a:extLst>
              <a:ext uri="{FF2B5EF4-FFF2-40B4-BE49-F238E27FC236}">
                <a16:creationId xmlns:a16="http://schemas.microsoft.com/office/drawing/2014/main" id="{D45E6C33-1230-4244-BF4D-5B57B4FDFC4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978261" y="3253978"/>
            <a:ext cx="2501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TLSHAPE_T_bd11d65597b24786847e3b45a563c9c3_ShapePercentage" hidden="1">
            <a:extLst>
              <a:ext uri="{FF2B5EF4-FFF2-40B4-BE49-F238E27FC236}">
                <a16:creationId xmlns:a16="http://schemas.microsoft.com/office/drawing/2014/main" id="{9129987E-F887-4790-BCE3-F85321BB421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978261" y="37919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TLSHAPE_T_bd11d65597b24786847e3b45a563c9c3_Duration" hidden="1">
            <a:extLst>
              <a:ext uri="{FF2B5EF4-FFF2-40B4-BE49-F238E27FC236}">
                <a16:creationId xmlns:a16="http://schemas.microsoft.com/office/drawing/2014/main" id="{47C8B960-05D3-40F9-BCCE-2AD3FB57D020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79192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42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bd11d65597b24786847e3b45a563c9c3_TextPercentage" hidden="1">
            <a:extLst>
              <a:ext uri="{FF2B5EF4-FFF2-40B4-BE49-F238E27FC236}">
                <a16:creationId xmlns:a16="http://schemas.microsoft.com/office/drawing/2014/main" id="{27C8F293-9765-4290-AA6E-1E84DAA51E0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bd11d65597b24786847e3b45a563c9c3_JoinedDate" hidden="1">
            <a:extLst>
              <a:ext uri="{FF2B5EF4-FFF2-40B4-BE49-F238E27FC236}">
                <a16:creationId xmlns:a16="http://schemas.microsoft.com/office/drawing/2014/main" id="{3FDA7B45-84E6-49F4-995F-811712A9DA8F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bd11d65597b24786847e3b45a563c9c3_StartDate">
            <a:extLst>
              <a:ext uri="{FF2B5EF4-FFF2-40B4-BE49-F238E27FC236}">
                <a16:creationId xmlns:a16="http://schemas.microsoft.com/office/drawing/2014/main" id="{1E8CF818-ED08-44C9-A632-32B84017B33B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314221" y="327806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12/21/2018</a:t>
            </a:r>
          </a:p>
        </p:txBody>
      </p:sp>
      <p:sp>
        <p:nvSpPr>
          <p:cNvPr id="83" name="OTLSHAPE_T_bd11d65597b24786847e3b45a563c9c3_EndDate">
            <a:extLst>
              <a:ext uri="{FF2B5EF4-FFF2-40B4-BE49-F238E27FC236}">
                <a16:creationId xmlns:a16="http://schemas.microsoft.com/office/drawing/2014/main" id="{DB47AD8A-8893-4B16-B839-9344B1ECF2E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522724" y="32780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1/31/2019</a:t>
            </a:r>
          </a:p>
        </p:txBody>
      </p:sp>
      <p:sp>
        <p:nvSpPr>
          <p:cNvPr id="84" name="OTLSHAPE_T_bd11d65597b24786847e3b45a563c9c3_Title">
            <a:extLst>
              <a:ext uri="{FF2B5EF4-FFF2-40B4-BE49-F238E27FC236}">
                <a16:creationId xmlns:a16="http://schemas.microsoft.com/office/drawing/2014/main" id="{6BD1DC17-F8D0-413F-80B7-21403C5EBC7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789737" y="3270318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Model Training</a:t>
            </a:r>
            <a:endParaRPr lang="en-DE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8ace1770f7fd4bf18264622287d860d5_Shape">
            <a:extLst>
              <a:ext uri="{FF2B5EF4-FFF2-40B4-BE49-F238E27FC236}">
                <a16:creationId xmlns:a16="http://schemas.microsoft.com/office/drawing/2014/main" id="{E59A7AFE-FA30-45E2-9A86-3FD34F13E69B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403235" y="3520678"/>
            <a:ext cx="1549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TLSHAPE_T_8ace1770f7fd4bf18264622287d860d5_ShapePercentage" hidden="1">
            <a:extLst>
              <a:ext uri="{FF2B5EF4-FFF2-40B4-BE49-F238E27FC236}">
                <a16:creationId xmlns:a16="http://schemas.microsoft.com/office/drawing/2014/main" id="{CA3539EE-C228-4BC2-A980-C37EA224F05B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03235" y="40586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7" name="OTLSHAPE_T_8ace1770f7fd4bf18264622287d860d5_Duration" hidden="1">
            <a:extLst>
              <a:ext uri="{FF2B5EF4-FFF2-40B4-BE49-F238E27FC236}">
                <a16:creationId xmlns:a16="http://schemas.microsoft.com/office/drawing/2014/main" id="{1A2AADCC-FB0B-4552-8DAC-27CA74C46112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05862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26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8ace1770f7fd4bf18264622287d860d5_TextPercentage" hidden="1">
            <a:extLst>
              <a:ext uri="{FF2B5EF4-FFF2-40B4-BE49-F238E27FC236}">
                <a16:creationId xmlns:a16="http://schemas.microsoft.com/office/drawing/2014/main" id="{E5349162-C69F-4D8F-9401-18577E88067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2136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8ace1770f7fd4bf18264622287d860d5_JoinedDate" hidden="1">
            <a:extLst>
              <a:ext uri="{FF2B5EF4-FFF2-40B4-BE49-F238E27FC236}">
                <a16:creationId xmlns:a16="http://schemas.microsoft.com/office/drawing/2014/main" id="{314A1606-77AD-46AB-90D0-4D48321800A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42136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8ace1770f7fd4bf18264622287d860d5_StartDate">
            <a:extLst>
              <a:ext uri="{FF2B5EF4-FFF2-40B4-BE49-F238E27FC236}">
                <a16:creationId xmlns:a16="http://schemas.microsoft.com/office/drawing/2014/main" id="{1F86CF12-00AC-43BB-B071-A28B91497E7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803584" y="35447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1/14/2019</a:t>
            </a:r>
          </a:p>
        </p:txBody>
      </p:sp>
      <p:sp>
        <p:nvSpPr>
          <p:cNvPr id="91" name="OTLSHAPE_T_8ace1770f7fd4bf18264622287d860d5_EndDate">
            <a:extLst>
              <a:ext uri="{FF2B5EF4-FFF2-40B4-BE49-F238E27FC236}">
                <a16:creationId xmlns:a16="http://schemas.microsoft.com/office/drawing/2014/main" id="{796BC965-D08E-4AD6-94E5-46CE9F0FDD0A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997716" y="354476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2/8/2019</a:t>
            </a:r>
          </a:p>
        </p:txBody>
      </p:sp>
      <p:sp>
        <p:nvSpPr>
          <p:cNvPr id="92" name="OTLSHAPE_T_8ace1770f7fd4bf18264622287d860d5_Title">
            <a:extLst>
              <a:ext uri="{FF2B5EF4-FFF2-40B4-BE49-F238E27FC236}">
                <a16:creationId xmlns:a16="http://schemas.microsoft.com/office/drawing/2014/main" id="{3D1E5B62-38C9-480B-A951-F4F18120F2F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007309" y="3537018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Paper</a:t>
            </a:r>
            <a:endParaRPr lang="en-DE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Titel 3">
            <a:extLst>
              <a:ext uri="{FF2B5EF4-FFF2-40B4-BE49-F238E27FC236}">
                <a16:creationId xmlns:a16="http://schemas.microsoft.com/office/drawing/2014/main" id="{AC01D3F5-6BD0-4EDB-930C-1E5C71266C4F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33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REUiLCJTdHlsZU5hbWUiOm51bGwsIlZlcnNpb24iOnsiJGlkIjoiMiIsIlZlcnNpb24iOiIzLjEuMSIsIk9yaWdpbmFsQXNzZW1ibHlWZXJzaW9uIjoiMy4y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ywiUXVpY2tQb3NpdGlvbiI6MSwiQWJzb2x1dGVQb3NpdGlvbiI6MTcyLjU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TaG93RWxhcHNlZFRpbWVHcmFkaWVudFN0eWxlIjpmYWxzZX0sIlNjYWxlIjp7IiRpZCI6IjEyNyIsIlN0YXJ0RGF0ZSI6IjAwMDEtMDEtMDFUMDA6MDA6MDAiLCJFbmREYXRlIjoiMjAxOS0wMi0wOFQyMzo1OTowMCIsIkZvcm1hdCI6Ik1NTSIsIlR5cGUiOjIsIkF1dG9EYXRlUmFuZ2UiOnRydWUsIldvcmtpbmdEYXlzIjoxMjcsIlRvZGF5TWFya2VyVGV4dCI6IlRvZGF5IiwiQXV0b1NjYWxlVHlwZSI6dHJ1ZX0sIk1pbGVzdG9uZXMiOltdLCJUYXNrcyI6W3siJGlkIjoiMTI4IiwiR3JvdXBOYW1lIjpudWxsLCJTdGFydERhdGUiOiIyMDE4LTExLTA1VDAwOjAwOjAwIiwiRW5kRGF0ZSI6IjIwMTgtMTItMDlUMjM6NTk6MDA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NYXJnaW4iOnsiJGlkIjoiMTMzIiwiVG9wIjowLCJMZWZ0IjowLCJSaWdodCI6MCwiQm90dG9tIjowfSwiUGFkZGluZyI6eyIkaWQiOiIxMzQiLCJUb3AiOjAsIkxlZnQiOjAsIlJpZ2h0IjowLCJCb3R0b20iOjB9LCJCYWNrZ3JvdW5kIjp7IiRyZWYiOiI4OSJ9LCJJc1Zpc2libGUiOnRydWUsIldpZHRoIjowLjAsIkhlaWdodCI6MC4wLCJCb3JkZXJTdHlsZSI6eyIkaWQiOiIxMzUiLCJMaW5lQ29sb3IiOm51bGwsIkxpbmVXZWlnaHQiOjAuMCwiTGluZVR5cGUiOjAsIlBhcmVudFN0eWxlIjpudWxsfSwiUGFyZW50U3R5bGUiOm51bGx9LCJEdXJhdGlvblN0eWxlIjp7IiRpZCI6IjEzNiIsIkZvbnRTZXR0aW5ncyI6eyIkaWQiOiIxMzciLCJGb250U2l6ZSI6MTAsIkZvbnROYW1lIjoiQ2FsaWJyaSIsIklzQm9sZCI6ZmFsc2UsIklzSXRhbGljIjpmYWxzZSwiSXNVbmRlcmxpbmVkIjpmYWxzZSwiUGFyZW50U3R5bGUiOm51bGx9LCJBdXRvU2l6ZSI6MCwiRm9yZWdyb3VuZCI6eyIkaWQiOiIxMzgiLCJDb2xvciI6eyIkcmVmIjoiOTMifX0sIk1heFdpZHRoIjoyMDAuMCwiTWF4SGVpZ2h0IjoiSW5maW5pdHkiLCJTbWFydEZvcmVncm91bmRJc0FjdGl2ZSI6ZmFsc2UsIkhvcml6b250YWxBbGlnbm1lbnQiOjAsIlZlcnRpY2FsQWxpZ25tZW50IjowLCJTbWFydEZvcmVncm91bmQiOm51bGw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EuMCwiTGluZVR5cGUiOjAsIlBhcmVudFN0eWxlIjpudWxsfSwiVmVydGljYWxDb25uZWN0b3JTdHlsZSI6eyIkaWQiOiIxNDM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Q5LCJHIjo5OSwiQiI6MTg0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xLCJWZXJ0aWNhbEFsaWdubWVudCI6MCwiU21hcnRGb3JlZ3JvdW5kIjpudWxs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A3OTE1YWM0LTMyMjYtNGYyMC05OGFmLTJhZjJjMDI1ZTE4MyIsIkltcG9ydElkIjpudWxsLCJUaXRsZSI6IkFwcCBEZXZlbG9wbWVudCIsIk5vdGUiOm51bGwsIkh5cGVybGluayI6bnVsbCwiSXNDaGFuZ2VkIjpmYWxzZSwiSXNOZXciOmZhbHNlfSx7IiRpZCI6IjE2MyIsIkdyb3VwTmFtZSI6bnVsbCwiU3RhcnREYXRlIjoiMjAxOC0xMi0wOVQwMDowMDowMCIsIkVuZERhdGUiOiIyMDE4LTEyLTIxVDIzOjU5OjAw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TWFyZ2luIjp7IiRpZCI6IjE2OCIsIlRvcCI6MCwiTGVmdCI6MCwiUmlnaHQiOjAsIkJvdHRvbSI6MH0sIlBhZGRpbmciOnsiJGlkIjoiMTY5IiwiVG9wIjowLCJMZWZ0IjowLCJSaWdodCI6MCwiQm90dG9tIjowfSwiQmFja2dyb3VuZCI6eyIkcmVmIjoiODkifSwiSXNWaXNpYmxlIjp0cnVlLCJXaWR0aCI6MC4wLCJIZWlnaHQiOjAuMCwiQm9yZGVyU3R5bGUiOnsiJGlkIjoiMTcwIiwiTGluZUNvbG9yIjpudWxsLCJMaW5lV2VpZ2h0IjowLjAsIkxpbmVUeXBlIjowLCJQYXJlbnRTdHlsZSI6bnVsbH0sIlBhcmVudFN0eWxlIjpudWxsfSwiRHVyYXRpb25TdHlsZSI6eyIkaWQiOiIxNzEiLCJGb250U2V0dGluZ3MiOnsiJGlkIjoiMTcyIiwiRm9udFNpemUiOjEwLCJGb250TmFtZSI6IkNhbGlicmkiLCJJc0JvbGQiOmZhbHNlLCJJc0l0YWxpYyI6ZmFsc2UsIklzVW5kZXJsaW5lZCI6ZmFsc2UsIlBhcmVudFN0eWxlIjpudWxsfSwiQXV0b1NpemUiOjAsIkZvcmVncm91bmQiOnsiJGlkIjoiMTczIiwiQ29sb3IiOnsiJHJlZiI6IjkzIn19LCJNYXhXaWR0aCI6MjAwLjAsIk1heEhlaWdodCI6IkluZmluaXR5IiwiU21hcnRGb3JlZ3JvdW5kSXNBY3RpdmUiOmZhbHNlLCJIb3Jpem9udGFsQWxpZ25tZW50IjowLCJWZXJ0aWNhbEFsaWdubWVudCI6MCwiU21hcnRGb3JlZ3JvdW5kIjpudWxsLCJNYXJnaW4iOnsiJGlkIjoiMTc0IiwiVG9wIjowLCJMZWZ0IjowLCJSaWdodCI6MCwiQm90dG9tIjowfSwiUGFkZGluZyI6eyIkaWQiOiIxNzUiLCJUb3AiOjAsIkxlZnQiOjAsIlJpZ2h0IjowLCJCb3R0b20iOjB9LCJCYWNrZ3JvdW5kIjp7IiRyZWYiOiI5NiJ9LCJJc1Zpc2libGUiOnRydWUsIldpZHRoIjowLjAsIkhlaWdodCI6MC4wLCJCb3JkZXJTdHlsZSI6eyIkaWQiOiIxNzYiLCJMaW5lQ29sb3IiOm51bGwsIkxpbmVXZWlnaHQiOjAuMCwiTGluZVR5cGUiOjAsIlBhcmVudFN0eWxlIjpudWxsfSwiUGFyZW50U3R5bGUiOm51bGx9LCJIb3Jpem9udGFsQ29ubmVjdG9yU3R5bGUiOnsiJGlkIjoiMTc3IiwiTGluZUNvbG9yIjp7IiRyZWYiOiI5OCJ9LCJMaW5lV2VpZ2h0IjoxLjAsIkxpbmVUeXBlIjowLCJQYXJlbnRTdHlsZSI6bnVsbH0sIlZlcnRpY2FsQ29ubmVjdG9yU3R5bGUiOnsiJGlkIjoiMTc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3OSIsIk1hcmdpbiI6eyIkaWQiOiIxODAiLCJUb3AiOjAsIkxlZnQiOjQsIlJpZ2h0Ijo0LCJCb3R0b20iOjB9LCJQYWRkaW5nIjp7IiRpZCI6IjE4MSIsIlRvcCI6MCwiTGVmdCI6MCwiUmlnaHQiOjAsIkJvdHRvbSI6MH0sIkJhY2tncm91bmQiOnsiJGlkIjoiMTgyIiwiQ29sb3IiOnsiJGlkIjoiMTgzIiwiQSI6MjU1LCJSIjo0OSwiRyI6OTksIkIiOjE4NH19LCJJc1Zpc2libGUiOnRydWUsIldpZHRoIjowLjAsIkhlaWdodCI6MTYuMCwiQm9yZGVyU3R5bGUiOnsiJGlkIjoiMTg0IiwiTGluZUNvbG9yIjp7IiRyZWYiOiIxMDkifSwiTGluZVdlaWdodCI6MC4wLCJMaW5lVHlwZSI6MCwiUGFyZW50U3R5bGUiOm51bGx9LCJQYXJlbnRTdHlsZSI6bnVsbH0sIlRpdGxlU3R5bGUiOnsiJGlkIjoiMTg1IiwiRm9udFNldHRpbmdzIjp7IiRpZCI6IjE4NiIsIkZvbnRTaXplIjoxMSwiRm9udE5hbWUiOiJDYWxpYnJpIiwiSXNCb2xkIjp0cnVlLCJJc0l0YWxpYyI6ZmFsc2UsIklzVW5kZXJsaW5lZCI6ZmFsc2UsIlBhcmVudFN0eWxlIjpudWxsfSwiQXV0b1NpemUiOjAsIkZvcmVncm91bmQiOnsiJGlkIjoiMTg3IiwiQ29sb3IiOnsiJHJlZiI6IjExNCJ9fSwiTWF4V2lkdGgiOjk2MC4wLCJNYXhIZWlnaHQiOiJJbmZpbml0eSIsIlNtYXJ0Rm9yZWdyb3VuZElzQWN0aXZlIjpmYWxzZSwiSG9yaXpvbnRhbEFsaWdubWVudCI6MSwiVmVydGljYWxBbGlnbm1lbnQiOjAsIlNtYXJ0Rm9yZWdyb3VuZCI6bnVsbCwiTWFyZ2luIjp7IiRpZCI6IjE4OCIsIlRvcCI6MCwiTGVmdCI6MCwiUmlnaHQiOjAsIkJvdHRvbSI6MH0sIlBhZGRpbmciOnsiJGlkIjoiMTg5IiwiVG9wIjowLCJMZWZ0IjowLCJSaWdodCI6MCwiQm90dG9tIjowfSwiQmFja2dyb3VuZCI6eyIkcmVmIjoiMTE3In0sIklzVmlzaWJsZSI6dHJ1ZSwiV2lkdGgiOjAuMCwiSGVpZ2h0IjowLjAsIkJvcmRlclN0eWxlIjp7IiRpZCI6IjE5MCIsIkxpbmVDb2xvciI6bnVsbCwiTGluZVdlaWdodCI6MC4wLCJMaW5lVHlwZSI6MCwiUGFyZW50U3R5bGUiOm51bGx9LCJQYXJlbnRTdHlsZSI6bnVsbH0sIkRhdGVTdHlsZSI6eyIkaWQiOiIxOTEiLCJGb250U2V0dGluZ3MiOnsiJGlkIjoiMTkyIiwiRm9udFNpemUiOjEwLCJGb250TmFtZSI6IkNhbGlicmkiLCJJc0JvbGQiOmZhbHNlLCJJc0l0YWxpYyI6ZmFsc2UsIklzVW5kZXJsaW5lZCI6ZmFsc2UsIlBhcmVudFN0eWxlIjpudWxsfSwiQXV0b1NpemUiOjAsIkZvcmVncm91bmQiOnsiJGlkIjoiMTkzIiwiQ29sb3IiOnsiJHJlZiI6IjEyMSJ9fSwiTWF4V2lkdGgiOjIwMC4wLCJNYXhIZWlnaHQiOiJJbmZpbml0eSIsIlNtYXJ0Rm9yZWdyb3VuZElzQWN0aXZlIjpmYWxzZSwiSG9yaXpvbnRhbEFsaWdubWVudCI6MCwiVmVydGljYWxBbGlnbm1lbnQiOjAsIlNtYXJ0Rm9yZWdyb3VuZCI6bnVsb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5NDQxZDA4OC0xYWY2LTQ3NWYtODZmNC1lMzdjOTJiMDQxNDMiLCJJbXBvcnRJZCI6bnVsbCwiVGl0bGUiOiJTdHVkeSBDb25kdWN0aW9uIiwiTm90ZSI6bnVsbCwiSHlwZXJsaW5rIjpudWxsLCJJc0NoYW5nZWQiOmZhbHNlLCJJc05ldyI6ZmFsc2V9LHsiJGlkIjoiMTk4IiwiR3JvdXBOYW1lIjpudWxsLCJTdGFydERhdGUiOiIyMDE4LTEyLTIxVDAwOjAwOjAwIiwiRW5kRGF0ZSI6IjIwMTktMDEtMzFUMjM6NTk6MDA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NYXJnaW4iOnsiJGlkIjoiMjAzIiwiVG9wIjowLCJMZWZ0IjowLCJSaWdodCI6MCwiQm90dG9tIjowfSwiUGFkZGluZyI6eyIkaWQiOiIyMDQiLCJUb3AiOjAsIkxlZnQiOjAsIlJpZ2h0IjowLCJCb3R0b20iOjB9LCJCYWNrZ3JvdW5kIjp7IiRyZWYiOiI4OSJ9LCJJc1Zpc2libGUiOnRydWUsIldpZHRoIjowLjAsIkhlaWdodCI6MC4wLCJCb3JkZXJTdHlsZSI6eyIkaWQiOiIyMDUiLCJMaW5lQ29sb3IiOm51bGwsIkxpbmVXZWlnaHQiOjAuMCwiTGluZVR5cGUiOjAsIlBhcmVudFN0eWxlIjpudWxsfSwiUGFyZW50U3R5bGUiOm51bGx9LCJEdXJhdGlvblN0eWxlIjp7IiRpZCI6IjIwNiIsIkZvbnRTZXR0aW5ncyI6eyIkaWQiOiIyMDciLCJGb250U2l6ZSI6MTAsIkZvbnROYW1lIjoiQ2FsaWJyaSIsIklzQm9sZCI6ZmFsc2UsIklzSXRhbGljIjpmYWxzZSwiSXNVbmRlcmxpbmVkIjpmYWxzZSwiUGFyZW50U3R5bGUiOm51bGx9LCJBdXRvU2l6ZSI6MCwiRm9yZWdyb3VuZCI6eyIkaWQiOiIyMDgiLCJDb2xvciI6eyIkcmVmIjoiOTMifX0sIk1heFdpZHRoIjoyMDAuMCwiTWF4SGVpZ2h0IjoiSW5maW5pdHkiLCJTbWFydEZvcmVncm91bmRJc0FjdGl2ZSI6ZmFsc2UsIkhvcml6b250YWxBbGlnbm1lbnQiOjAsIlZlcnRpY2FsQWxpZ25tZW50IjowLCJTbWFydEZvcmVncm91bmQiOm51bGwsIk1hcmdpbiI6eyIkaWQiOiIyMDkiLCJUb3AiOjAsIkxlZnQiOjAsIlJpZ2h0IjowLCJCb3R0b20iOjB9LCJQYWRkaW5nIjp7IiRpZCI6IjIxMCIsIlRvcCI6MCwiTGVmdCI6MCwiUmlnaHQiOjAsIkJvdHRvbSI6MH0sIkJhY2tncm91bmQiOnsiJHJlZiI6Ijk2In0sIklzVmlzaWJsZSI6dHJ1ZSwiV2lkdGgiOjAuMCwiSGVpZ2h0IjowLjAsIkJvcmRlclN0eWxlIjp7IiRpZCI6IjIxMSIsIkxpbmVDb2xvciI6bnVsbCwiTGluZVdlaWdodCI6MC4wLCJMaW5lVHlwZSI6MCwiUGFyZW50U3R5bGUiOm51bGx9LCJQYXJlbnRTdHlsZSI6bnVsbH0sIkhvcml6b250YWxDb25uZWN0b3JTdHlsZSI6eyIkaWQiOiIyMTIiLCJMaW5lQ29sb3IiOnsiJHJlZiI6Ijk4In0sIkxpbmVXZWlnaHQiOjEuMCwiTGluZVR5cGUiOjAsIlBhcmVudFN0eWxlIjpudWxsfSwiVmVydGljYWxDb25uZWN0b3JTdHlsZSI6eyIkaWQiOiIyMTM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E0IiwiTWFyZ2luIjp7IiRpZCI6IjIxNSIsIlRvcCI6MCwiTGVmdCI6NCwiUmlnaHQiOjQsIkJvdHRvbSI6MH0sIlBhZGRpbmciOnsiJGlkIjoiMjE2IiwiVG9wIjowLCJMZWZ0IjowLCJSaWdodCI6MCwiQm90dG9tIjowfSwiQmFja2dyb3VuZCI6eyIkaWQiOiIyMTciLCJDb2xvciI6eyIkaWQiOiIyMTgiLCJBIjoyNTUsIlIiOjQ5LCJHIjo5OSwiQiI6MTg0fX0sIklzVmlzaWJsZSI6dHJ1ZSwiV2lkdGgiOjAuMCwiSGVpZ2h0IjoxNi4wLCJCb3JkZXJTdHlsZSI6eyIkaWQiOiIyMTkiLCJMaW5lQ29sb3IiOnsiJHJlZiI6IjEwOSJ9LCJMaW5lV2VpZ2h0IjowLjAsIkxpbmVUeXBlIjowLCJQYXJlbnRTdHlsZSI6bnVsbH0sIlBhcmVudFN0eWxlIjpudWxsfSwiVGl0bGVTdHlsZSI6eyIkaWQiOiIyMjAiLCJGb250U2V0dGluZ3MiOnsiJGlkIjoiMjIxIiwiRm9udFNpemUiOjExLCJGb250TmFtZSI6IkNhbGlicmkiLCJJc0JvbGQiOnRydWUsIklzSXRhbGljIjpmYWxzZSwiSXNVbmRlcmxpbmVkIjpmYWxzZSwiUGFyZW50U3R5bGUiOm51bGx9LCJBdXRvU2l6ZSI6MCwiRm9yZWdyb3VuZCI6eyIkaWQiOiIyMjIiLCJDb2xvciI6eyIkcmVmIjoiMTE0In19LCJNYXhXaWR0aCI6OTYwLjAsIk1heEhlaWdodCI6IkluZmluaXR5IiwiU21hcnRGb3JlZ3JvdW5kSXNBY3RpdmUiOmZhbHNlLCJIb3Jpem9udGFsQWxpZ25tZW50IjoxLCJWZXJ0aWNhbEFsaWdubWVudCI6MCwiU21hcnRGb3JlZ3JvdW5kIjpudWxsLCJNYXJnaW4iOnsiJGlkIjoiMjIzIiwiVG9wIjowLCJMZWZ0IjowLCJSaWdodCI6MCwiQm90dG9tIjowfSwiUGFkZGluZyI6eyIkaWQiOiIyMjQiLCJUb3AiOjAsIkxlZnQiOjAsIlJpZ2h0IjowLCJCb3R0b20iOjB9LCJCYWNrZ3JvdW5kIjp7IiRyZWYiOiIxMTci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MTIxIn19LCJNYXhXaWR0aCI6MjAwLjAsIk1heEhlaWdodCI6IkluZmluaXR5IiwiU21hcnRGb3JlZ3JvdW5kSXNBY3RpdmUiOmZhbHNlLCJIb3Jpem9udGFsQWxpZ25tZW50IjowLCJWZXJ0aWNhbEFsaWdubWVudCI6MCwiU21hcnRGb3JlZ3JvdW5kIjpudWxs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mJkMTFkNjU1LTk3YjItNDc4Ni04NDdlLTNiNDVhNTYzYzljMyIsIkltcG9ydElkIjpudWxsLCJUaXRsZSI6Ik1vZGVsIFRyYWluaW5nIiwiTm90ZSI6bnVsbCwiSHlwZXJsaW5rIjpudWxsLCJJc0NoYW5nZWQiOmZhbHNlLCJJc05ldyI6ZmFsc2V9LHsiJGlkIjoiMjMzIiwiR3JvdXBOYW1lIjpudWxsLCJTdGFydERhdGUiOiIyMDE5LTAxLTE0VDAwOjAwOjAwIiwiRW5kRGF0ZSI6IjIwMTktMDItMDhUMjM6NTk6MDA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NYXJnaW4iOnsiJGlkIjoiMjM4IiwiVG9wIjowLCJMZWZ0IjowLCJSaWdodCI6MCwiQm90dG9tIjowfSwiUGFkZGluZyI6eyIkaWQiOiIyMzkiLCJUb3AiOjAsIkxlZnQiOjAsIlJpZ2h0IjowLCJCb3R0b20iOjB9LCJCYWNrZ3JvdW5kIjp7IiRyZWYiOiI4OSJ9LCJJc1Zpc2libGUiOnRydWUsIldpZHRoIjowLjAsIkhlaWdodCI6MC4wLCJCb3JkZXJTdHlsZSI6eyIkaWQiOiIyNDAiLCJMaW5lQ29sb3IiOm51bGwsIkxpbmVXZWlnaHQiOjAuMCwiTGluZVR5cGUiOjAsIlBhcmVudFN0eWxlIjpudWxsfSwiUGFyZW50U3R5bGUiOm51bGx9LCJEdXJhdGlvblN0eWxlIjp7IiRpZCI6IjI0MSIsIkZvbnRTZXR0aW5ncyI6eyIkaWQiOiIyNDIiLCJGb250U2l6ZSI6MTAsIkZvbnROYW1lIjoiQ2FsaWJyaSIsIklzQm9sZCI6ZmFsc2UsIklzSXRhbGljIjpmYWxzZSwiSXNVbmRlcmxpbmVkIjpmYWxzZSwiUGFyZW50U3R5bGUiOm51bGx9LCJBdXRvU2l6ZSI6MCwiRm9yZWdyb3VuZCI6eyIkaWQiOiIyNDMiLCJDb2xvciI6eyIkcmVmIjoiOTMifX0sIk1heFdpZHRoIjoyMDAuMCwiTWF4SGVpZ2h0IjoiSW5maW5pdHkiLCJTbWFydEZvcmVncm91bmRJc0FjdGl2ZSI6ZmFsc2UsIkhvcml6b250YWxBbGlnbm1lbnQiOjAsIlZlcnRpY2FsQWxpZ25tZW50IjowLCJTbWFydEZvcmVncm91bmQiOm51bGwsIk1hcmdpbiI6eyIkaWQiOiIyNDQiLCJUb3AiOjAsIkxlZnQiOjAsIlJpZ2h0IjowLCJCb3R0b20iOjB9LCJQYWRkaW5nIjp7IiRpZCI6IjI0NSIsIlRvcCI6MCwiTGVmdCI6MCwiUmlnaHQiOjAsIkJvdHRvbSI6MH0sIkJhY2tncm91bmQiOnsiJHJlZiI6Ijk2In0sIklzVmlzaWJsZSI6dHJ1ZSwiV2lkdGgiOjAuMCwiSGVpZ2h0IjowLjAsIkJvcmRlclN0eWxlIjp7IiRpZCI6IjI0NiIsIkxpbmVDb2xvciI6bnVsbCwiTGluZVdlaWdodCI6MC4wLCJMaW5lVHlwZSI6MCwiUGFyZW50U3R5bGUiOm51bGx9LCJQYXJlbnRTdHlsZSI6bnVsbH0sIkhvcml6b250YWxDb25uZWN0b3JTdHlsZSI6eyIkaWQiOiIyNDciLCJMaW5lQ29sb3IiOnsiJHJlZiI6Ijk4In0sIkxpbmVXZWlnaHQiOjEuMCwiTGluZVR5cGUiOjAsIlBhcmVudFN0eWxlIjpudWxsfSwiVmVydGljYWxDb25uZWN0b3JTdHlsZSI6eyIkaWQiOiIyN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Q5IiwiTWFyZ2luIjp7IiRpZCI6IjI1MCIsIlRvcCI6MCwiTGVmdCI6NCwiUmlnaHQiOjQsIkJvdHRvbSI6MH0sIlBhZGRpbmciOnsiJGlkIjoiMjUxIiwiVG9wIjowLCJMZWZ0IjowLCJSaWdodCI6MCwiQm90dG9tIjowfSwiQmFja2dyb3VuZCI6eyIkaWQiOiIyNTIiLCJDb2xvciI6eyIkaWQiOiIyNTMiLCJBIjoyNTUsIlIiOjQ5LCJHIjo5OSwiQiI6MTg0fX0sIklzVmlzaWJsZSI6dHJ1ZSwiV2lkdGgiOjAuMCwiSGVpZ2h0IjoxNi4wLCJCb3JkZXJTdHlsZSI6eyIkaWQiOiIyNTQiLCJMaW5lQ29sb3IiOnsiJHJlZiI6IjEwOSJ9LCJMaW5lV2VpZ2h0IjowLjAsIkxpbmVUeXBlIjowLCJQYXJlbnRTdHlsZSI6bnVsbH0sIlBhcmVudFN0eWxlIjpudWxsfSwiVGl0bGVTdHlsZSI6eyIkaWQiOiIyNTUiLCJGb250U2V0dGluZ3MiOnsiJGlkIjoiMjU2IiwiRm9udFNpemUiOjExLCJGb250TmFtZSI6IkNhbGlicmkiLCJJc0JvbGQiOnRydWUsIklzSXRhbGljIjpmYWxzZSwiSXNVbmRlcmxpbmVkIjpmYWxzZSwiUGFyZW50U3R5bGUiOm51bGx9LCJBdXRvU2l6ZSI6MCwiRm9yZWdyb3VuZCI6eyIkaWQiOiIyNTciLCJDb2xvciI6eyIkcmVmIjoiMTE0In19LCJNYXhXaWR0aCI6OTYwLjAsIk1heEhlaWdodCI6IkluZmluaXR5IiwiU21hcnRGb3JlZ3JvdW5kSXNBY3RpdmUiOmZhbHNlLCJIb3Jpem9udGFsQWxpZ25tZW50IjoxLCJWZXJ0aWNhbEFsaWdubWVudCI6MCwiU21hcnRGb3JlZ3JvdW5kIjpudWxsLCJNYXJnaW4iOnsiJGlkIjoiMjU4IiwiVG9wIjowLCJMZWZ0IjowLCJSaWdodCI6MCwiQm90dG9tIjowfSwiUGFkZGluZyI6eyIkaWQiOiIyNTkiLCJUb3AiOjAsIkxlZnQiOjAsIlJpZ2h0IjowLCJCb3R0b20iOjB9LCJCYWNrZ3JvdW5kIjp7IiRyZWYiOiIxMTcifSwiSXNWaXNpYmxlIjp0cnVlLCJXaWR0aCI6MC4wLCJIZWlnaHQiOjAuMCwiQm9yZGVyU3R5bGUiOnsiJGlkIjoiMjYwIiwiTGluZUNvbG9yIjpudWxsLCJMaW5lV2VpZ2h0IjowLjAsIkxpbmVUeXBlIjowLCJQYXJlbnRTdHlsZSI6bnVsbH0sIlBhcmVudFN0eWxlIjpudWxsfSwiRGF0ZVN0eWxlIjp7IiRpZCI6IjI2MSIsIkZvbnRTZXR0aW5ncyI6eyIkaWQiOiIyNjIiLCJGb250U2l6ZSI6MTAsIkZvbnROYW1lIjoiQ2FsaWJyaSIsIklzQm9sZCI6ZmFsc2UsIklzSXRhbGljIjpmYWxzZSwiSXNVbmRlcmxpbmVkIjpmYWxzZSwiUGFyZW50U3R5bGUiOm51bGx9LCJBdXRvU2l6ZSI6MCwiRm9yZWdyb3VuZCI6eyIkaWQiOiIyNjMiLCJDb2xvciI6eyIkcmVmIjoiMTIxIn19LCJNYXhXaWR0aCI6MjAwLjAsIk1heEhlaWdodCI6IkluZmluaXR5IiwiU21hcnRGb3JlZ3JvdW5kSXNBY3RpdmUiOmZhbHNlLCJIb3Jpem9udGFsQWxpZ25tZW50IjowLCJWZXJ0aWNhbEFsaWdubWVudCI6MCwiU21hcnRGb3JlZ3JvdW5kIjpudWxs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hhY2UxNzcwLWY3ZmQtNGJmMS04MjY0LTYyMjI4N2Q4NjBkNSIsIkltcG9ydElkIjpudWxsLCJUaXRsZSI6IlBhcGVyIiwiTm90ZSI6bnVsbCwiSHlwZXJsaW5rIjpudWxsLCJJc0NoYW5nZWQiOmZhbHNlLCJJc05ldyI6ZmFsc2V9XSwiTXNQcm9qZWN0SXRlbXNUcmVlIjp7IiRpZCI6IjI2OCIsIlJvb3QiOnsiSW1wb3J0SWQiOm51bGwsIklzSW1wb3J0ZWQiOmZhbHNlLCJDaGlsZHJlbiI6W119fSwiTWV0YWRhdGEiOnsiJGlkIjoiMjY5IiwiUmVjZW50Q29sb3JzQ29sbGVjdGlvbiI6IltdIn0sIlNldHRpbmdzIjp7IiRpZCI6IjI3MCIsIkltcGFPcHRpb25zIjp7IiRpZCI6IjI3MS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jcy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407</Words>
  <Application>Microsoft Office PowerPoint</Application>
  <PresentationFormat>Bildschirmpräsentation (16:9)</PresentationFormat>
  <Paragraphs>120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 TapSense </vt:lpstr>
      <vt:lpstr>Related Work: Augmenting Touch Interaction Through Acoustic Sensing  </vt:lpstr>
      <vt:lpstr>Related Work: Nail+ </vt:lpstr>
      <vt:lpstr>Project planning: Android-App</vt:lpstr>
      <vt:lpstr>Project planning: Study</vt:lpstr>
      <vt:lpstr>Project planning: Model training</vt:lpstr>
      <vt:lpstr>PowerPoint-Präsentation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38</cp:revision>
  <dcterms:created xsi:type="dcterms:W3CDTF">2013-01-17T10:32:59Z</dcterms:created>
  <dcterms:modified xsi:type="dcterms:W3CDTF">2018-11-05T14:51:58Z</dcterms:modified>
</cp:coreProperties>
</file>