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72" r:id="rId20"/>
    <p:sldId id="267" r:id="rId21"/>
    <p:sldId id="274" r:id="rId22"/>
    <p:sldId id="275" r:id="rId23"/>
    <p:sldId id="276" r:id="rId24"/>
    <p:sldId id="273" r:id="rId25"/>
    <p:sldId id="268" r:id="rId26"/>
    <p:sldId id="269" r:id="rId27"/>
    <p:sldId id="270" r:id="rId28"/>
    <p:sldId id="277" r:id="rId29"/>
    <p:sldId id="271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97" r:id="rId41"/>
    <p:sldId id="298" r:id="rId42"/>
    <p:sldId id="310" r:id="rId43"/>
    <p:sldId id="299" r:id="rId44"/>
    <p:sldId id="311" r:id="rId45"/>
    <p:sldId id="300" r:id="rId46"/>
    <p:sldId id="301" r:id="rId47"/>
    <p:sldId id="312" r:id="rId48"/>
    <p:sldId id="302" r:id="rId49"/>
    <p:sldId id="303" r:id="rId50"/>
    <p:sldId id="304" r:id="rId51"/>
    <p:sldId id="305" r:id="rId52"/>
    <p:sldId id="306" r:id="rId53"/>
    <p:sldId id="313" r:id="rId54"/>
    <p:sldId id="314" r:id="rId55"/>
    <p:sldId id="308" r:id="rId56"/>
    <p:sldId id="309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71" autoAdjust="0"/>
  </p:normalViewPr>
  <p:slideViewPr>
    <p:cSldViewPr snapToGrid="0">
      <p:cViewPr>
        <p:scale>
          <a:sx n="60" d="100"/>
          <a:sy n="60" d="100"/>
        </p:scale>
        <p:origin x="-2448" y="-10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0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B8669-8770-4338-A7C0-C3C553D1E783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D1190-010B-4590-A62E-3CAA2DF0F0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769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D1190-010B-4590-A62E-3CAA2DF0F03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788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D1190-010B-4590-A62E-3CAA2DF0F034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788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D1190-010B-4590-A62E-3CAA2DF0F034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788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D1190-010B-4590-A62E-3CAA2DF0F034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788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D1190-010B-4590-A62E-3CAA2DF0F034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788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D1190-010B-4590-A62E-3CAA2DF0F034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788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D1190-010B-4590-A62E-3CAA2DF0F034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788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D1190-010B-4590-A62E-3CAA2DF0F034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788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D1190-010B-4590-A62E-3CAA2DF0F034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788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D1190-010B-4590-A62E-3CAA2DF0F034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788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D1190-010B-4590-A62E-3CAA2DF0F034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788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D1190-010B-4590-A62E-3CAA2DF0F03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7888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D1190-010B-4590-A62E-3CAA2DF0F034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7888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D1190-010B-4590-A62E-3CAA2DF0F034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7888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D1190-010B-4590-A62E-3CAA2DF0F034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7888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D1190-010B-4590-A62E-3CAA2DF0F034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7888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D1190-010B-4590-A62E-3CAA2DF0F034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7888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D1190-010B-4590-A62E-3CAA2DF0F034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7888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D1190-010B-4590-A62E-3CAA2DF0F034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7888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D1190-010B-4590-A62E-3CAA2DF0F034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7888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D1190-010B-4590-A62E-3CAA2DF0F034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7888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D1190-010B-4590-A62E-3CAA2DF0F034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788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D1190-010B-4590-A62E-3CAA2DF0F034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7888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D1190-010B-4590-A62E-3CAA2DF0F034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788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D1190-010B-4590-A62E-3CAA2DF0F034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788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D1190-010B-4590-A62E-3CAA2DF0F034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788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D1190-010B-4590-A62E-3CAA2DF0F034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788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D1190-010B-4590-A62E-3CAA2DF0F034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788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D1190-010B-4590-A62E-3CAA2DF0F034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788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D1190-010B-4590-A62E-3CAA2DF0F034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788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74"/>
          <p:cNvGrpSpPr/>
          <p:nvPr userDrawn="1"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3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5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CRUD com PHP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Sistema de cadastro Web (Cadastro de Livros)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retangular com cantos arredondados 1"/>
          <p:cNvSpPr/>
          <p:nvPr/>
        </p:nvSpPr>
        <p:spPr>
          <a:xfrm>
            <a:off x="1149667" y="340373"/>
            <a:ext cx="9870430" cy="1141586"/>
          </a:xfrm>
          <a:prstGeom prst="wedgeRoundRectCallout">
            <a:avLst>
              <a:gd name="adj1" fmla="val -28793"/>
              <a:gd name="adj2" fmla="val 6582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Para o projeto do CRUD em PHP, utilizaremos as seguintes ferramentas</a:t>
            </a:r>
            <a:endParaRPr lang="pt-BR" sz="2800" b="1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1923393" y="2102076"/>
            <a:ext cx="7977352" cy="94593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rgbClr val="FF0000"/>
                </a:solidFill>
              </a:rPr>
              <a:t>Front-</a:t>
            </a:r>
            <a:r>
              <a:rPr lang="pt-BR" sz="3200" b="1" dirty="0" err="1" smtClean="0">
                <a:solidFill>
                  <a:srgbClr val="FF0000"/>
                </a:solidFill>
              </a:rPr>
              <a:t>End</a:t>
            </a:r>
            <a:r>
              <a:rPr lang="pt-BR" sz="3200" b="1" dirty="0" smtClean="0">
                <a:solidFill>
                  <a:srgbClr val="FF0000"/>
                </a:solidFill>
              </a:rPr>
              <a:t>: </a:t>
            </a:r>
            <a:r>
              <a:rPr lang="pt-BR" sz="2800" b="1" dirty="0" smtClean="0">
                <a:solidFill>
                  <a:sysClr val="windowText" lastClr="000000"/>
                </a:solidFill>
              </a:rPr>
              <a:t>HTML 5 e CSS</a:t>
            </a:r>
            <a:endParaRPr lang="pt-BR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1923393" y="3200406"/>
            <a:ext cx="7977352" cy="94593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rgbClr val="FF0000"/>
                </a:solidFill>
              </a:rPr>
              <a:t>Linguagem de Programação: </a:t>
            </a:r>
            <a:r>
              <a:rPr lang="pt-BR" sz="2800" b="1" dirty="0" smtClean="0">
                <a:solidFill>
                  <a:sysClr val="windowText" lastClr="000000"/>
                </a:solidFill>
              </a:rPr>
              <a:t>PHP</a:t>
            </a:r>
            <a:endParaRPr lang="pt-BR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1923393" y="4330263"/>
            <a:ext cx="7977352" cy="94593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rgbClr val="FF0000"/>
                </a:solidFill>
              </a:rPr>
              <a:t>Banco de dados: </a:t>
            </a:r>
            <a:r>
              <a:rPr lang="pt-BR" sz="2800" b="1" dirty="0" smtClean="0">
                <a:solidFill>
                  <a:sysClr val="windowText" lastClr="000000"/>
                </a:solidFill>
              </a:rPr>
              <a:t>MySQL</a:t>
            </a:r>
            <a:endParaRPr lang="pt-BR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1923393" y="5444353"/>
            <a:ext cx="7977352" cy="94593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rgbClr val="FF0000"/>
                </a:solidFill>
              </a:rPr>
              <a:t>Servidor Web: </a:t>
            </a:r>
            <a:r>
              <a:rPr lang="pt-BR" sz="2800" b="1" dirty="0" smtClean="0">
                <a:solidFill>
                  <a:sysClr val="windowText" lastClr="000000"/>
                </a:solidFill>
              </a:rPr>
              <a:t>Apache</a:t>
            </a:r>
            <a:endParaRPr lang="pt-BR" sz="28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18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animBg="1"/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retangular com cantos arredondados 1"/>
          <p:cNvSpPr/>
          <p:nvPr/>
        </p:nvSpPr>
        <p:spPr>
          <a:xfrm>
            <a:off x="1149667" y="1481959"/>
            <a:ext cx="9870430" cy="1141586"/>
          </a:xfrm>
          <a:prstGeom prst="wedgeRoundRectCallout">
            <a:avLst>
              <a:gd name="adj1" fmla="val -28793"/>
              <a:gd name="adj2" fmla="val 6582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Sobre a linguagem de programação, iremos utilizar PHP pois é orientado a objetos</a:t>
            </a:r>
            <a:endParaRPr lang="pt-BR" sz="2800" b="1" dirty="0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1149667" y="3857297"/>
            <a:ext cx="9870430" cy="1141586"/>
          </a:xfrm>
          <a:prstGeom prst="wedgeRoundRectCallout">
            <a:avLst>
              <a:gd name="adj1" fmla="val -28793"/>
              <a:gd name="adj2" fmla="val 6582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Mas o que é Programação Orientada a Objetos?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8208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7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retangular com cantos arredondados 1"/>
          <p:cNvSpPr/>
          <p:nvPr/>
        </p:nvSpPr>
        <p:spPr>
          <a:xfrm>
            <a:off x="1149667" y="340373"/>
            <a:ext cx="9870430" cy="1141586"/>
          </a:xfrm>
          <a:prstGeom prst="wedgeRoundRectCallout">
            <a:avLst>
              <a:gd name="adj1" fmla="val -28793"/>
              <a:gd name="adj2" fmla="val 6582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POO – Programação Orientada a Objetos	</a:t>
            </a:r>
            <a:endParaRPr lang="pt-BR" sz="2800" b="1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346234" y="1923392"/>
            <a:ext cx="11477296" cy="479271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ysClr val="windowText" lastClr="000000"/>
                </a:solidFill>
              </a:rPr>
              <a:t>Hoje a maioria das linguagens de programação são orientadas a objetos como Java, C#, Python, C++, PHP, entre outros </a:t>
            </a:r>
            <a:endParaRPr lang="pt-BR" sz="2400" b="1" dirty="0" smtClean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E apesar de terem diferenças de implementação, todas seguem o mesmo principio.</a:t>
            </a: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Os principais conceitos orientado a objetos são: Classes e Objetos, Associação, Encapsulamento e Polimorfismo.</a:t>
            </a:r>
          </a:p>
        </p:txBody>
      </p:sp>
    </p:spTree>
    <p:extLst>
      <p:ext uri="{BB962C8B-B14F-4D97-AF65-F5344CB8AC3E}">
        <p14:creationId xmlns:p14="http://schemas.microsoft.com/office/powerpoint/2010/main" val="315678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retangular com cantos arredondados 1"/>
          <p:cNvSpPr/>
          <p:nvPr/>
        </p:nvSpPr>
        <p:spPr>
          <a:xfrm>
            <a:off x="1149667" y="340373"/>
            <a:ext cx="9870430" cy="1141586"/>
          </a:xfrm>
          <a:prstGeom prst="wedgeRoundRectCallout">
            <a:avLst>
              <a:gd name="adj1" fmla="val -28793"/>
              <a:gd name="adj2" fmla="val 6582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POO – Programação Orientada a Objetos	</a:t>
            </a:r>
            <a:endParaRPr lang="pt-BR" sz="2800" b="1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346234" y="1923392"/>
            <a:ext cx="11477296" cy="479271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ysClr val="windowText" lastClr="000000"/>
                </a:solidFill>
              </a:rPr>
              <a:t>Classe: São definidas por atributos e comportamento sendo os atributos as informações e os comportamentos os métodos.</a:t>
            </a:r>
          </a:p>
          <a:p>
            <a:pPr algn="ctr"/>
            <a:endParaRPr lang="pt-BR" sz="24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pt-BR" sz="2400" b="1" dirty="0" smtClean="0">
                <a:solidFill>
                  <a:sysClr val="windowText" lastClr="000000"/>
                </a:solidFill>
              </a:rPr>
              <a:t>Por exemplo: Vamos criar uma classe simples de uma caneta</a:t>
            </a:r>
          </a:p>
          <a:p>
            <a:pPr algn="ctr"/>
            <a:r>
              <a:rPr lang="pt-BR" sz="2400" b="1" dirty="0" smtClean="0">
                <a:solidFill>
                  <a:sysClr val="windowText" lastClr="000000"/>
                </a:solidFill>
              </a:rPr>
              <a:t>Os atributos dela são (cor, </a:t>
            </a:r>
            <a:r>
              <a:rPr lang="pt-BR" sz="2400" b="1" dirty="0" err="1" smtClean="0">
                <a:solidFill>
                  <a:sysClr val="windowText" lastClr="000000"/>
                </a:solidFill>
              </a:rPr>
              <a:t>tampa,tamanho</a:t>
            </a:r>
            <a:r>
              <a:rPr lang="pt-BR" sz="2400" b="1" dirty="0" smtClean="0">
                <a:solidFill>
                  <a:sysClr val="windowText" lastClr="000000"/>
                </a:solidFill>
              </a:rPr>
              <a:t> da </a:t>
            </a:r>
            <a:r>
              <a:rPr lang="pt-BR" sz="2400" b="1" dirty="0" err="1" smtClean="0">
                <a:solidFill>
                  <a:sysClr val="windowText" lastClr="000000"/>
                </a:solidFill>
              </a:rPr>
              <a:t>ponta,tinta</a:t>
            </a:r>
            <a:r>
              <a:rPr lang="pt-BR" sz="2400" b="1" dirty="0" smtClean="0">
                <a:solidFill>
                  <a:sysClr val="windowText" lastClr="000000"/>
                </a:solidFill>
              </a:rPr>
              <a:t>)</a:t>
            </a:r>
          </a:p>
          <a:p>
            <a:pPr algn="ctr"/>
            <a:r>
              <a:rPr lang="pt-BR" sz="2400" b="1" dirty="0" smtClean="0">
                <a:solidFill>
                  <a:sysClr val="windowText" lastClr="000000"/>
                </a:solidFill>
              </a:rPr>
              <a:t>Os métodos são (Escrever, tampar, destampar)</a:t>
            </a:r>
          </a:p>
          <a:p>
            <a:pPr algn="ctr"/>
            <a:endParaRPr lang="pt-BR" sz="2400" b="1" dirty="0">
              <a:solidFill>
                <a:sysClr val="windowText" lastClr="000000"/>
              </a:solidFill>
            </a:endParaRPr>
          </a:p>
          <a:p>
            <a:pPr algn="ctr"/>
            <a:r>
              <a:rPr lang="pt-BR" sz="2400" b="1" dirty="0" smtClean="0">
                <a:solidFill>
                  <a:sysClr val="windowText" lastClr="000000"/>
                </a:solidFill>
              </a:rPr>
              <a:t>Os atributos são as informações da caneta e os métodos o que se pode fazer.</a:t>
            </a:r>
            <a:endParaRPr lang="pt-BR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35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retangular com cantos arredondados 1"/>
          <p:cNvSpPr/>
          <p:nvPr/>
        </p:nvSpPr>
        <p:spPr>
          <a:xfrm>
            <a:off x="1149667" y="340373"/>
            <a:ext cx="9870430" cy="1141586"/>
          </a:xfrm>
          <a:prstGeom prst="wedgeRoundRectCallout">
            <a:avLst>
              <a:gd name="adj1" fmla="val -28793"/>
              <a:gd name="adj2" fmla="val 6582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POO – Programação Orientada a Objetos	</a:t>
            </a:r>
            <a:endParaRPr lang="pt-BR" sz="2800" b="1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346234" y="1923392"/>
            <a:ext cx="11477296" cy="479271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ysClr val="windowText" lastClr="000000"/>
                </a:solidFill>
              </a:rPr>
              <a:t>Objeto: O objeto é uma instância de uma classe ou seja, a classe é algo abstrato (não interagindo com o sistema) e o objeto é quando criamos a instância da classe (interagindo com o sistema).</a:t>
            </a:r>
          </a:p>
          <a:p>
            <a:pPr algn="ctr"/>
            <a:endParaRPr lang="pt-BR" sz="2400" b="1" dirty="0">
              <a:solidFill>
                <a:sysClr val="windowText" lastClr="000000"/>
              </a:solidFill>
            </a:endParaRPr>
          </a:p>
          <a:p>
            <a:pPr algn="ctr"/>
            <a:r>
              <a:rPr lang="pt-BR" sz="2400" b="1" dirty="0" smtClean="0">
                <a:solidFill>
                  <a:sysClr val="windowText" lastClr="000000"/>
                </a:solidFill>
              </a:rPr>
              <a:t>No exemplo da caneta, a instância da classe seria a atribuição dos valores aos atributos, por exemplo:</a:t>
            </a:r>
          </a:p>
          <a:p>
            <a:pPr algn="ctr"/>
            <a:r>
              <a:rPr lang="pt-BR" sz="2400" b="1" dirty="0" smtClean="0">
                <a:solidFill>
                  <a:sysClr val="windowText" lastClr="000000"/>
                </a:solidFill>
              </a:rPr>
              <a:t>Caneta(cor = azul, tampa = </a:t>
            </a:r>
            <a:r>
              <a:rPr lang="pt-BR" sz="2400" b="1" dirty="0" err="1" smtClean="0">
                <a:solidFill>
                  <a:sysClr val="windowText" lastClr="000000"/>
                </a:solidFill>
              </a:rPr>
              <a:t>true,tamanho_ponta</a:t>
            </a:r>
            <a:r>
              <a:rPr lang="pt-BR" sz="2400" b="1" dirty="0" smtClean="0">
                <a:solidFill>
                  <a:sysClr val="windowText" lastClr="000000"/>
                </a:solidFill>
              </a:rPr>
              <a:t> = 0.5, tinta = 100%)</a:t>
            </a:r>
          </a:p>
          <a:p>
            <a:pPr algn="ctr"/>
            <a:endParaRPr lang="pt-BR" sz="2400" b="1" dirty="0">
              <a:solidFill>
                <a:sysClr val="windowText" lastClr="000000"/>
              </a:solidFill>
            </a:endParaRPr>
          </a:p>
          <a:p>
            <a:pPr algn="ctr"/>
            <a:r>
              <a:rPr lang="pt-BR" sz="2400" b="1" dirty="0" smtClean="0">
                <a:solidFill>
                  <a:sysClr val="windowText" lastClr="000000"/>
                </a:solidFill>
              </a:rPr>
              <a:t>Classe é a “forma do bolo” e o Objeto é o “Bolo pronto”</a:t>
            </a:r>
            <a:endParaRPr lang="pt-BR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66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retangular com cantos arredondados 1"/>
          <p:cNvSpPr/>
          <p:nvPr/>
        </p:nvSpPr>
        <p:spPr>
          <a:xfrm>
            <a:off x="1149667" y="340373"/>
            <a:ext cx="9870430" cy="1141586"/>
          </a:xfrm>
          <a:prstGeom prst="wedgeRoundRectCallout">
            <a:avLst>
              <a:gd name="adj1" fmla="val -28793"/>
              <a:gd name="adj2" fmla="val 6582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POO – Programação Orientada a Objetos	</a:t>
            </a:r>
            <a:endParaRPr lang="pt-BR" sz="2800" b="1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346234" y="1923392"/>
            <a:ext cx="11477296" cy="479271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ysClr val="windowText" lastClr="000000"/>
                </a:solidFill>
              </a:rPr>
              <a:t>Encapsulamento: O conceito do encapsulamento consiste em “esconder” os atributos da classe de quem for utilizá-la. </a:t>
            </a:r>
            <a:r>
              <a:rPr lang="pt-BR" sz="2400" b="1" dirty="0" smtClean="0">
                <a:solidFill>
                  <a:sysClr val="windowText" lastClr="000000"/>
                </a:solidFill>
              </a:rPr>
              <a:t>O motivo principal é a segurança das informações e evitar acessos diretos as informações.</a:t>
            </a:r>
          </a:p>
          <a:p>
            <a:pPr algn="ctr"/>
            <a:r>
              <a:rPr lang="pt-BR" sz="2400" b="1" dirty="0" smtClean="0">
                <a:solidFill>
                  <a:sysClr val="windowText" lastClr="000000"/>
                </a:solidFill>
              </a:rPr>
              <a:t>Em POO utilizamos o conceito “GETS” E “SETTER”</a:t>
            </a:r>
          </a:p>
          <a:p>
            <a:pPr algn="ctr"/>
            <a:r>
              <a:rPr lang="pt-BR" sz="2400" b="1" dirty="0" smtClean="0">
                <a:solidFill>
                  <a:sysClr val="windowText" lastClr="000000"/>
                </a:solidFill>
              </a:rPr>
              <a:t>Onde os “</a:t>
            </a:r>
            <a:r>
              <a:rPr lang="pt-BR" sz="2400" b="1" dirty="0" err="1" smtClean="0">
                <a:solidFill>
                  <a:sysClr val="windowText" lastClr="000000"/>
                </a:solidFill>
              </a:rPr>
              <a:t>Gets</a:t>
            </a:r>
            <a:r>
              <a:rPr lang="pt-BR" sz="2400" b="1" dirty="0" smtClean="0">
                <a:solidFill>
                  <a:sysClr val="windowText" lastClr="000000"/>
                </a:solidFill>
              </a:rPr>
              <a:t>” são os métodos que buscam a informação de um atributo e os “</a:t>
            </a:r>
            <a:r>
              <a:rPr lang="pt-BR" sz="2400" b="1" dirty="0" err="1" smtClean="0">
                <a:solidFill>
                  <a:sysClr val="windowText" lastClr="000000"/>
                </a:solidFill>
              </a:rPr>
              <a:t>Setters</a:t>
            </a:r>
            <a:r>
              <a:rPr lang="pt-BR" sz="2400" b="1" dirty="0" smtClean="0">
                <a:solidFill>
                  <a:sysClr val="windowText" lastClr="000000"/>
                </a:solidFill>
              </a:rPr>
              <a:t>” os métodos que inserem a informação no atributo</a:t>
            </a:r>
            <a:endParaRPr lang="pt-BR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1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retangular com cantos arredondados 1"/>
          <p:cNvSpPr/>
          <p:nvPr/>
        </p:nvSpPr>
        <p:spPr>
          <a:xfrm>
            <a:off x="1149667" y="340373"/>
            <a:ext cx="9870430" cy="1141586"/>
          </a:xfrm>
          <a:prstGeom prst="wedgeRoundRectCallout">
            <a:avLst>
              <a:gd name="adj1" fmla="val -28793"/>
              <a:gd name="adj2" fmla="val 6582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POO – Programação Orientada a Objetos	</a:t>
            </a:r>
            <a:endParaRPr lang="pt-BR" sz="2800" b="1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346234" y="1923392"/>
            <a:ext cx="11477296" cy="479271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ysClr val="windowText" lastClr="000000"/>
                </a:solidFill>
              </a:rPr>
              <a:t>Associação: Uma Classe pode ter como atributo uma outra classe, fazendo elas se associarem.</a:t>
            </a:r>
          </a:p>
          <a:p>
            <a:pPr algn="ctr"/>
            <a:r>
              <a:rPr lang="pt-BR" sz="2400" b="1" dirty="0" smtClean="0">
                <a:solidFill>
                  <a:sysClr val="windowText" lastClr="000000"/>
                </a:solidFill>
              </a:rPr>
              <a:t>Por exemplo:</a:t>
            </a:r>
          </a:p>
          <a:p>
            <a:pPr algn="ctr"/>
            <a:r>
              <a:rPr lang="pt-BR" sz="2400" b="1" dirty="0" smtClean="0">
                <a:solidFill>
                  <a:sysClr val="windowText" lastClr="000000"/>
                </a:solidFill>
              </a:rPr>
              <a:t>Uma classe Pessoa com os atributos (nome, </a:t>
            </a:r>
            <a:r>
              <a:rPr lang="pt-BR" sz="2400" b="1" dirty="0" err="1" smtClean="0">
                <a:solidFill>
                  <a:sysClr val="windowText" lastClr="000000"/>
                </a:solidFill>
              </a:rPr>
              <a:t>dt_nascimento</a:t>
            </a:r>
            <a:r>
              <a:rPr lang="pt-BR" sz="2400" b="1" dirty="0" smtClean="0">
                <a:solidFill>
                  <a:sysClr val="windowText" lastClr="000000"/>
                </a:solidFill>
              </a:rPr>
              <a:t>, </a:t>
            </a:r>
            <a:r>
              <a:rPr lang="pt-BR" sz="2400" b="1" dirty="0" err="1" smtClean="0">
                <a:solidFill>
                  <a:sysClr val="windowText" lastClr="000000"/>
                </a:solidFill>
              </a:rPr>
              <a:t>cpf</a:t>
            </a:r>
            <a:r>
              <a:rPr lang="pt-BR" sz="2400" b="1" dirty="0" smtClean="0">
                <a:solidFill>
                  <a:sysClr val="windowText" lastClr="000000"/>
                </a:solidFill>
              </a:rPr>
              <a:t>) e ela precisa possuir uma associação com a classe carro (placa, modelo)</a:t>
            </a:r>
          </a:p>
          <a:p>
            <a:pPr algn="ctr"/>
            <a:r>
              <a:rPr lang="pt-BR" sz="2400" b="1" dirty="0" smtClean="0">
                <a:solidFill>
                  <a:sysClr val="windowText" lastClr="000000"/>
                </a:solidFill>
              </a:rPr>
              <a:t>Podemos criar um atributo carro do tipo carro dentro da classe Pessoa</a:t>
            </a:r>
          </a:p>
          <a:p>
            <a:pPr algn="ctr"/>
            <a:r>
              <a:rPr lang="pt-BR" sz="2400" b="1" dirty="0" smtClean="0">
                <a:solidFill>
                  <a:sysClr val="windowText" lastClr="000000"/>
                </a:solidFill>
              </a:rPr>
              <a:t>Assim todos os métodos e atributos de carro poderão ser executados em um objeto do tipo Pessoa.</a:t>
            </a:r>
          </a:p>
        </p:txBody>
      </p:sp>
    </p:spTree>
    <p:extLst>
      <p:ext uri="{BB962C8B-B14F-4D97-AF65-F5344CB8AC3E}">
        <p14:creationId xmlns:p14="http://schemas.microsoft.com/office/powerpoint/2010/main" val="14849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retangular com cantos arredondados 1"/>
          <p:cNvSpPr/>
          <p:nvPr/>
        </p:nvSpPr>
        <p:spPr>
          <a:xfrm>
            <a:off x="1149667" y="340373"/>
            <a:ext cx="9870430" cy="1141586"/>
          </a:xfrm>
          <a:prstGeom prst="wedgeRoundRectCallout">
            <a:avLst>
              <a:gd name="adj1" fmla="val -28793"/>
              <a:gd name="adj2" fmla="val 6582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POO – Programação Orientada a Objetos	</a:t>
            </a:r>
            <a:endParaRPr lang="pt-BR" sz="2800" b="1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346234" y="1923392"/>
            <a:ext cx="11477296" cy="479271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ysClr val="windowText" lastClr="000000"/>
                </a:solidFill>
              </a:rPr>
              <a:t>Herança: As classes podem herdar atributos e métodos de outras classes.</a:t>
            </a:r>
          </a:p>
          <a:p>
            <a:pPr algn="ctr"/>
            <a:r>
              <a:rPr lang="pt-BR" sz="2400" b="1" dirty="0" smtClean="0">
                <a:solidFill>
                  <a:sysClr val="windowText" lastClr="000000"/>
                </a:solidFill>
              </a:rPr>
              <a:t>Por exemplo uma classe chamada “Pessoa” que possui os atributos (nome, </a:t>
            </a:r>
            <a:r>
              <a:rPr lang="pt-BR" sz="2400" b="1" dirty="0" err="1" smtClean="0">
                <a:solidFill>
                  <a:sysClr val="windowText" lastClr="000000"/>
                </a:solidFill>
              </a:rPr>
              <a:t>cpf</a:t>
            </a:r>
            <a:r>
              <a:rPr lang="pt-BR" sz="2400" b="1" dirty="0" smtClean="0">
                <a:solidFill>
                  <a:sysClr val="windowText" lastClr="000000"/>
                </a:solidFill>
              </a:rPr>
              <a:t>, </a:t>
            </a:r>
            <a:r>
              <a:rPr lang="pt-BR" sz="2400" b="1" dirty="0" err="1" smtClean="0">
                <a:solidFill>
                  <a:sysClr val="windowText" lastClr="000000"/>
                </a:solidFill>
              </a:rPr>
              <a:t>rg</a:t>
            </a:r>
            <a:r>
              <a:rPr lang="pt-BR" sz="2400" b="1" dirty="0" smtClean="0">
                <a:solidFill>
                  <a:sysClr val="windowText" lastClr="000000"/>
                </a:solidFill>
              </a:rPr>
              <a:t>) e tem uma outra classe chamada “Funcionário”, podemos fazer com que a Classe “Funcionário” herde os atributos e métodos da classe Pessoa.</a:t>
            </a:r>
          </a:p>
        </p:txBody>
      </p:sp>
    </p:spTree>
    <p:extLst>
      <p:ext uri="{BB962C8B-B14F-4D97-AF65-F5344CB8AC3E}">
        <p14:creationId xmlns:p14="http://schemas.microsoft.com/office/powerpoint/2010/main" val="74833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retangular com cantos arredondados 1"/>
          <p:cNvSpPr/>
          <p:nvPr/>
        </p:nvSpPr>
        <p:spPr>
          <a:xfrm>
            <a:off x="1149667" y="340373"/>
            <a:ext cx="9870430" cy="1141586"/>
          </a:xfrm>
          <a:prstGeom prst="wedgeRoundRectCallout">
            <a:avLst>
              <a:gd name="adj1" fmla="val -28793"/>
              <a:gd name="adj2" fmla="val 6582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POO – Programação Orientada a Objetos	</a:t>
            </a:r>
            <a:endParaRPr lang="pt-BR" sz="2800" b="1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346234" y="1923392"/>
            <a:ext cx="11477296" cy="479271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ysClr val="windowText" lastClr="000000"/>
                </a:solidFill>
              </a:rPr>
              <a:t>O Polimorfismo é a possibilidade de em uma hierarquia de classes implementar métodos com a mesma assinatura e, assim, implementar um mesmo código que funcione para qualquer classe dessa hierarquia sem a necessidade de implementações específicas para cada classe</a:t>
            </a:r>
            <a:r>
              <a:rPr lang="pt-BR" sz="2400" b="1" dirty="0" smtClean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endParaRPr lang="pt-BR" sz="2400" b="1" dirty="0">
              <a:solidFill>
                <a:sysClr val="windowText" lastClr="000000"/>
              </a:solidFill>
            </a:endParaRPr>
          </a:p>
          <a:p>
            <a:pPr algn="ctr"/>
            <a:r>
              <a:rPr lang="pt-BR" sz="2400" b="1" dirty="0" smtClean="0">
                <a:solidFill>
                  <a:sysClr val="windowText" lastClr="000000"/>
                </a:solidFill>
              </a:rPr>
              <a:t>Exemplo: Uma classe chamada “Animal” que possui um método chamado emitir som e tem uma outra classe chamada “Cachorro” que possui herança de “Animal”, podemos fazer com que o método emitir som seja diferente pro cachorro.</a:t>
            </a:r>
          </a:p>
        </p:txBody>
      </p:sp>
    </p:spTree>
    <p:extLst>
      <p:ext uri="{BB962C8B-B14F-4D97-AF65-F5344CB8AC3E}">
        <p14:creationId xmlns:p14="http://schemas.microsoft.com/office/powerpoint/2010/main" val="276556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retangular com cantos arredondados 1"/>
          <p:cNvSpPr/>
          <p:nvPr/>
        </p:nvSpPr>
        <p:spPr>
          <a:xfrm>
            <a:off x="1149667" y="340373"/>
            <a:ext cx="9870430" cy="1141586"/>
          </a:xfrm>
          <a:prstGeom prst="wedgeRoundRectCallout">
            <a:avLst>
              <a:gd name="adj1" fmla="val -28793"/>
              <a:gd name="adj2" fmla="val 6582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A construção do sistema será baseado em </a:t>
            </a:r>
            <a:r>
              <a:rPr lang="pt-BR" sz="2800" b="1" dirty="0" err="1" smtClean="0"/>
              <a:t>arquiterura</a:t>
            </a:r>
            <a:r>
              <a:rPr lang="pt-BR" sz="2800" b="1" dirty="0" smtClean="0"/>
              <a:t> MVC</a:t>
            </a:r>
            <a:endParaRPr lang="pt-BR" sz="2800" b="1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136836" y="2602132"/>
            <a:ext cx="931984" cy="78544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M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36836" y="3579594"/>
            <a:ext cx="931984" cy="78544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V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2136836" y="4603941"/>
            <a:ext cx="931984" cy="78544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C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2989989" y="2602132"/>
            <a:ext cx="5302673" cy="785446"/>
          </a:xfrm>
          <a:prstGeom prst="roundRect">
            <a:avLst>
              <a:gd name="adj" fmla="val 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6000" b="1" dirty="0" smtClean="0"/>
              <a:t>ODEL</a:t>
            </a:r>
            <a:endParaRPr lang="pt-BR" sz="6000" b="1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895393" y="3585267"/>
            <a:ext cx="5302673" cy="785446"/>
          </a:xfrm>
          <a:prstGeom prst="roundRect">
            <a:avLst>
              <a:gd name="adj" fmla="val 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6000" b="1" dirty="0" smtClean="0"/>
              <a:t>IEW</a:t>
            </a:r>
            <a:endParaRPr lang="pt-BR" sz="6000" b="1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905899" y="4603941"/>
            <a:ext cx="5302673" cy="785446"/>
          </a:xfrm>
          <a:prstGeom prst="roundRect">
            <a:avLst>
              <a:gd name="adj" fmla="val 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6000" b="1" dirty="0" smtClean="0"/>
              <a:t>ONTROLLER</a:t>
            </a:r>
            <a:endParaRPr lang="pt-BR" sz="6000" b="1" dirty="0"/>
          </a:p>
        </p:txBody>
      </p:sp>
    </p:spTree>
    <p:extLst>
      <p:ext uri="{BB962C8B-B14F-4D97-AF65-F5344CB8AC3E}">
        <p14:creationId xmlns:p14="http://schemas.microsoft.com/office/powerpoint/2010/main" val="379248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7" grpId="0" animBg="1"/>
      <p:bldP spid="8" grpId="0" animBg="1"/>
      <p:bldP spid="9" grpId="0" animBg="1"/>
      <p:bldP spid="11" grpId="0" build="p" animBg="1"/>
      <p:bldP spid="12" grpId="0" build="p" animBg="1"/>
      <p:bldP spid="1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3177208"/>
          </a:xfrm>
        </p:spPr>
        <p:txBody>
          <a:bodyPr anchor="ctr">
            <a:normAutofit/>
          </a:bodyPr>
          <a:lstStyle/>
          <a:p>
            <a:r>
              <a:rPr lang="pt-BR" sz="4000" dirty="0"/>
              <a:t>Leonardo Santana</a:t>
            </a:r>
            <a:br>
              <a:rPr lang="pt-BR" sz="4000" dirty="0"/>
            </a:br>
            <a:r>
              <a:rPr lang="pt-BR" sz="4000" dirty="0"/>
              <a:t>Lucas Carmo</a:t>
            </a:r>
            <a:br>
              <a:rPr lang="pt-BR" sz="4000" dirty="0"/>
            </a:br>
            <a:r>
              <a:rPr lang="pt-BR" sz="4000" dirty="0"/>
              <a:t>Robson Mendes</a:t>
            </a:r>
            <a:br>
              <a:rPr lang="pt-BR" sz="4000" dirty="0"/>
            </a:br>
            <a:r>
              <a:rPr lang="pt-BR" sz="4000" dirty="0"/>
              <a:t>Vinicius Canuto</a:t>
            </a:r>
            <a:br>
              <a:rPr lang="pt-BR" sz="4000" dirty="0"/>
            </a:br>
            <a:r>
              <a:rPr lang="pt-BR" sz="4000" dirty="0"/>
              <a:t>Vinicius </a:t>
            </a:r>
            <a:r>
              <a:rPr lang="pt-BR" sz="4000" dirty="0" smtClean="0"/>
              <a:t>Gil</a:t>
            </a:r>
            <a:endParaRPr lang="pt-BR" sz="4000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367662" y="1113438"/>
            <a:ext cx="5490224" cy="809147"/>
          </a:xfrm>
          <a:prstGeom prst="rect">
            <a:avLst/>
          </a:prstGeom>
        </p:spPr>
        <p:txBody>
          <a:bodyPr vert="horz" lIns="228600" tIns="228600" rIns="228600" bIns="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/>
              <a:t>Integrantes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008357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retangular com cantos arredondados 1"/>
          <p:cNvSpPr/>
          <p:nvPr/>
        </p:nvSpPr>
        <p:spPr>
          <a:xfrm>
            <a:off x="1149667" y="340373"/>
            <a:ext cx="9870430" cy="1141586"/>
          </a:xfrm>
          <a:prstGeom prst="wedgeRoundRectCallout">
            <a:avLst>
              <a:gd name="adj1" fmla="val -28793"/>
              <a:gd name="adj2" fmla="val 6582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Porque usar o padrão MVC no projeto?	</a:t>
            </a:r>
            <a:endParaRPr lang="pt-BR" sz="2800" b="1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346234" y="1923392"/>
            <a:ext cx="11477296" cy="479271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ysClr val="windowText" lastClr="000000"/>
                </a:solidFill>
              </a:rPr>
              <a:t>Existem diversos padrões arquitetural (Cliente-Servidor, </a:t>
            </a:r>
            <a:r>
              <a:rPr lang="pt-BR" sz="2400" b="1" dirty="0" err="1" smtClean="0">
                <a:solidFill>
                  <a:sysClr val="windowText" lastClr="000000"/>
                </a:solidFill>
              </a:rPr>
              <a:t>Peer</a:t>
            </a:r>
            <a:r>
              <a:rPr lang="pt-BR" sz="2400" b="1" dirty="0" smtClean="0">
                <a:solidFill>
                  <a:sysClr val="windowText" lastClr="000000"/>
                </a:solidFill>
              </a:rPr>
              <a:t> </a:t>
            </a:r>
            <a:r>
              <a:rPr lang="pt-BR" sz="2400" b="1" dirty="0" err="1" smtClean="0">
                <a:solidFill>
                  <a:sysClr val="windowText" lastClr="000000"/>
                </a:solidFill>
              </a:rPr>
              <a:t>to</a:t>
            </a:r>
            <a:r>
              <a:rPr lang="pt-BR" sz="2400" b="1" dirty="0" smtClean="0">
                <a:solidFill>
                  <a:sysClr val="windowText" lastClr="000000"/>
                </a:solidFill>
              </a:rPr>
              <a:t> </a:t>
            </a:r>
            <a:r>
              <a:rPr lang="pt-BR" sz="2400" b="1" dirty="0" err="1" smtClean="0">
                <a:solidFill>
                  <a:sysClr val="windowText" lastClr="000000"/>
                </a:solidFill>
              </a:rPr>
              <a:t>Peer</a:t>
            </a:r>
            <a:r>
              <a:rPr lang="pt-BR" sz="2400" b="1" dirty="0" smtClean="0">
                <a:solidFill>
                  <a:sysClr val="windowText" lastClr="000000"/>
                </a:solidFill>
              </a:rPr>
              <a:t>, Dados compartilhados, Máquina virtual, Camadas e muitos </a:t>
            </a:r>
            <a:r>
              <a:rPr lang="pt-BR" sz="2400" b="1" dirty="0" smtClean="0">
                <a:solidFill>
                  <a:schemeClr val="tx1"/>
                </a:solidFill>
              </a:rPr>
              <a:t>outros).</a:t>
            </a:r>
          </a:p>
          <a:p>
            <a:pPr algn="ctr"/>
            <a:endParaRPr lang="pt-BR" sz="24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Usar um padrão de arquitetura é essencial para organização, uniformidade da estrutura do software, redução de complexidade, estabelece um ‘vocabulário’ comum de projetos entre desenvolvedores, reduz o tempo de desenvolvimento, permite a reutilização de módulos em outros sistemas, aumenta a produtividade e facilita na documentação.</a:t>
            </a: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r>
              <a:rPr lang="pt-BR" sz="2400" b="1" dirty="0" smtClean="0">
                <a:solidFill>
                  <a:schemeClr val="accent2"/>
                </a:solidFill>
              </a:rPr>
              <a:t>Dica: Nos seus projetos estude qual arquitetura utilizar antes de começar a desenvolver.</a:t>
            </a:r>
          </a:p>
        </p:txBody>
      </p:sp>
    </p:spTree>
    <p:extLst>
      <p:ext uri="{BB962C8B-B14F-4D97-AF65-F5344CB8AC3E}">
        <p14:creationId xmlns:p14="http://schemas.microsoft.com/office/powerpoint/2010/main" val="313679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retangular com cantos arredondados 1"/>
          <p:cNvSpPr/>
          <p:nvPr/>
        </p:nvSpPr>
        <p:spPr>
          <a:xfrm>
            <a:off x="1149667" y="107125"/>
            <a:ext cx="9870430" cy="728447"/>
          </a:xfrm>
          <a:prstGeom prst="wedgeRoundRectCallout">
            <a:avLst>
              <a:gd name="adj1" fmla="val -28793"/>
              <a:gd name="adj2" fmla="val 6582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MVC</a:t>
            </a:r>
            <a:endParaRPr lang="pt-BR" sz="2800" b="1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235875" y="1072050"/>
            <a:ext cx="11477296" cy="1765746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>
                <a:solidFill>
                  <a:schemeClr val="accent1"/>
                </a:solidFill>
              </a:rPr>
              <a:t>MODEL</a:t>
            </a:r>
          </a:p>
          <a:p>
            <a:pPr algn="ctr"/>
            <a:r>
              <a:rPr lang="pt-BR" sz="2400" b="1" dirty="0" smtClean="0">
                <a:solidFill>
                  <a:sysClr val="windowText" lastClr="000000"/>
                </a:solidFill>
              </a:rPr>
              <a:t>Sempre </a:t>
            </a:r>
            <a:r>
              <a:rPr lang="pt-BR" sz="2400" b="1" dirty="0">
                <a:solidFill>
                  <a:sysClr val="windowText" lastClr="000000"/>
                </a:solidFill>
              </a:rPr>
              <a:t>que você pensar em manipulação de dados, pense em </a:t>
            </a:r>
            <a:r>
              <a:rPr lang="pt-BR" sz="2400" b="1" dirty="0" err="1">
                <a:solidFill>
                  <a:sysClr val="windowText" lastClr="000000"/>
                </a:solidFill>
              </a:rPr>
              <a:t>model</a:t>
            </a:r>
            <a:r>
              <a:rPr lang="pt-BR" sz="2400" b="1" dirty="0">
                <a:solidFill>
                  <a:sysClr val="windowText" lastClr="000000"/>
                </a:solidFill>
              </a:rPr>
              <a:t>. Ele é responsável pela leitura e escrita de dados, e também de suas validações</a:t>
            </a:r>
            <a:r>
              <a:rPr lang="pt-BR" sz="2400" b="1" dirty="0" smtClean="0">
                <a:solidFill>
                  <a:sysClr val="windowText" lastClr="000000"/>
                </a:solidFill>
              </a:rPr>
              <a:t>.</a:t>
            </a:r>
            <a:endParaRPr lang="pt-BR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283170" y="2974422"/>
            <a:ext cx="11477296" cy="1765746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>
                <a:solidFill>
                  <a:schemeClr val="accent1"/>
                </a:solidFill>
              </a:rPr>
              <a:t>VIEW</a:t>
            </a:r>
          </a:p>
          <a:p>
            <a:pPr algn="ctr"/>
            <a:r>
              <a:rPr lang="pt-BR" sz="2400" b="1" dirty="0" smtClean="0">
                <a:solidFill>
                  <a:sysClr val="windowText" lastClr="000000"/>
                </a:solidFill>
              </a:rPr>
              <a:t>A camada </a:t>
            </a:r>
            <a:r>
              <a:rPr lang="pt-BR" sz="2400" b="1" dirty="0">
                <a:solidFill>
                  <a:sysClr val="windowText" lastClr="000000"/>
                </a:solidFill>
              </a:rPr>
              <a:t>de interação com o usuário. Ela apenas faz a  exibição dos dados, sendo ela por meio de um </a:t>
            </a:r>
            <a:r>
              <a:rPr lang="pt-BR" sz="2400" b="1" dirty="0" err="1">
                <a:solidFill>
                  <a:sysClr val="windowText" lastClr="000000"/>
                </a:solidFill>
              </a:rPr>
              <a:t>html</a:t>
            </a:r>
            <a:r>
              <a:rPr lang="pt-BR" sz="2400" b="1" dirty="0">
                <a:solidFill>
                  <a:sysClr val="windowText" lastClr="000000"/>
                </a:solidFill>
              </a:rPr>
              <a:t> ou </a:t>
            </a:r>
            <a:r>
              <a:rPr lang="pt-BR" sz="2400" b="1" dirty="0" err="1">
                <a:solidFill>
                  <a:sysClr val="windowText" lastClr="000000"/>
                </a:solidFill>
              </a:rPr>
              <a:t>xml</a:t>
            </a:r>
            <a:r>
              <a:rPr lang="pt-BR" sz="2400" b="1" dirty="0">
                <a:solidFill>
                  <a:sysClr val="windowText" lastClr="000000"/>
                </a:solidFill>
              </a:rPr>
              <a:t>.</a:t>
            </a:r>
            <a:endParaRPr lang="pt-BR" sz="2400" b="1" dirty="0" smtClean="0">
              <a:solidFill>
                <a:schemeClr val="tx1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251641" y="4882054"/>
            <a:ext cx="11477296" cy="1765746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err="1" smtClean="0">
                <a:solidFill>
                  <a:schemeClr val="accent1"/>
                </a:solidFill>
              </a:rPr>
              <a:t>Controller</a:t>
            </a:r>
            <a:endParaRPr lang="pt-BR" sz="4000" b="1" dirty="0" smtClean="0">
              <a:solidFill>
                <a:schemeClr val="accent1"/>
              </a:solidFill>
            </a:endParaRPr>
          </a:p>
          <a:p>
            <a:pPr algn="ctr"/>
            <a:r>
              <a:rPr lang="pt-BR" sz="2400" b="1" dirty="0">
                <a:solidFill>
                  <a:sysClr val="windowText" lastClr="000000"/>
                </a:solidFill>
              </a:rPr>
              <a:t>O responsável por receber todas as requisições do usuário. Seus métodos chamados </a:t>
            </a:r>
            <a:r>
              <a:rPr lang="pt-BR" sz="2400" b="1" dirty="0" err="1">
                <a:solidFill>
                  <a:sysClr val="windowText" lastClr="000000"/>
                </a:solidFill>
              </a:rPr>
              <a:t>actions</a:t>
            </a:r>
            <a:r>
              <a:rPr lang="pt-BR" sz="2400" b="1" dirty="0">
                <a:solidFill>
                  <a:sysClr val="windowText" lastClr="000000"/>
                </a:solidFill>
              </a:rPr>
              <a:t> são responsáveis por uma página, controlando qual </a:t>
            </a:r>
            <a:r>
              <a:rPr lang="pt-BR" sz="2400" b="1" dirty="0" err="1">
                <a:solidFill>
                  <a:sysClr val="windowText" lastClr="000000"/>
                </a:solidFill>
              </a:rPr>
              <a:t>model</a:t>
            </a:r>
            <a:r>
              <a:rPr lang="pt-BR" sz="2400" b="1" dirty="0">
                <a:solidFill>
                  <a:sysClr val="windowText" lastClr="000000"/>
                </a:solidFill>
              </a:rPr>
              <a:t> usar e qual </a:t>
            </a:r>
            <a:r>
              <a:rPr lang="pt-BR" sz="2400" b="1" dirty="0" err="1">
                <a:solidFill>
                  <a:sysClr val="windowText" lastClr="000000"/>
                </a:solidFill>
              </a:rPr>
              <a:t>view</a:t>
            </a:r>
            <a:r>
              <a:rPr lang="pt-BR" sz="2400" b="1" dirty="0">
                <a:solidFill>
                  <a:sysClr val="windowText" lastClr="000000"/>
                </a:solidFill>
              </a:rPr>
              <a:t> será mostrado ao usuário.</a:t>
            </a:r>
            <a:endParaRPr lang="pt-BR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98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  <p:bldP spid="4" grpId="0" build="p" animBg="1"/>
      <p:bldP spid="5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retangular com cantos arredondados 1"/>
          <p:cNvSpPr/>
          <p:nvPr/>
        </p:nvSpPr>
        <p:spPr>
          <a:xfrm>
            <a:off x="1149667" y="107125"/>
            <a:ext cx="9870430" cy="728447"/>
          </a:xfrm>
          <a:prstGeom prst="wedgeRoundRectCallout">
            <a:avLst>
              <a:gd name="adj1" fmla="val -28793"/>
              <a:gd name="adj2" fmla="val 6582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Diálogo das camadas</a:t>
            </a:r>
            <a:endParaRPr lang="pt-BR" sz="2800" b="1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235875" y="1072050"/>
            <a:ext cx="11477296" cy="507650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err="1" smtClean="0">
                <a:solidFill>
                  <a:schemeClr val="accent1"/>
                </a:solidFill>
              </a:rPr>
              <a:t>View</a:t>
            </a:r>
            <a:r>
              <a:rPr lang="pt-BR" sz="2400" b="1" dirty="0">
                <a:solidFill>
                  <a:schemeClr val="accent1"/>
                </a:solidFill>
              </a:rPr>
              <a:t>: </a:t>
            </a:r>
            <a:r>
              <a:rPr lang="pt-BR" sz="2400" b="1" dirty="0">
                <a:solidFill>
                  <a:sysClr val="windowText" lastClr="000000"/>
                </a:solidFill>
              </a:rPr>
              <a:t>Fala </a:t>
            </a:r>
            <a:r>
              <a:rPr lang="pt-BR" sz="2400" b="1" dirty="0" err="1">
                <a:solidFill>
                  <a:sysClr val="windowText" lastClr="000000"/>
                </a:solidFill>
              </a:rPr>
              <a:t>Controller</a:t>
            </a:r>
            <a:r>
              <a:rPr lang="pt-BR" sz="2400" b="1" dirty="0">
                <a:solidFill>
                  <a:sysClr val="windowText" lastClr="000000"/>
                </a:solidFill>
              </a:rPr>
              <a:t> ! O usuário acabou de pedir para acessar o </a:t>
            </a:r>
            <a:r>
              <a:rPr lang="pt-BR" sz="2400" b="1" dirty="0" smtClean="0">
                <a:solidFill>
                  <a:sysClr val="windowText" lastClr="000000"/>
                </a:solidFill>
              </a:rPr>
              <a:t>a Livraria! </a:t>
            </a:r>
            <a:r>
              <a:rPr lang="pt-BR" sz="2400" b="1" dirty="0">
                <a:solidFill>
                  <a:sysClr val="windowText" lastClr="000000"/>
                </a:solidFill>
              </a:rPr>
              <a:t>Pega os dados de </a:t>
            </a:r>
            <a:r>
              <a:rPr lang="pt-BR" sz="2400" b="1" dirty="0" err="1">
                <a:solidFill>
                  <a:sysClr val="windowText" lastClr="000000"/>
                </a:solidFill>
              </a:rPr>
              <a:t>login</a:t>
            </a:r>
            <a:r>
              <a:rPr lang="pt-BR" sz="2400" b="1" dirty="0">
                <a:solidFill>
                  <a:sysClr val="windowText" lastClr="000000"/>
                </a:solidFill>
              </a:rPr>
              <a:t> dele ai. </a:t>
            </a:r>
            <a:endParaRPr lang="pt-BR" sz="24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pt-BR" sz="2400" b="1" dirty="0" err="1" smtClean="0">
                <a:solidFill>
                  <a:schemeClr val="accent1"/>
                </a:solidFill>
              </a:rPr>
              <a:t>Controller</a:t>
            </a:r>
            <a:r>
              <a:rPr lang="pt-BR" sz="2400" b="1" dirty="0">
                <a:solidFill>
                  <a:schemeClr val="accent1"/>
                </a:solidFill>
              </a:rPr>
              <a:t>: </a:t>
            </a:r>
            <a:r>
              <a:rPr lang="pt-BR" sz="2400" b="1" dirty="0" err="1">
                <a:solidFill>
                  <a:sysClr val="windowText" lastClr="000000"/>
                </a:solidFill>
              </a:rPr>
              <a:t>Blz</a:t>
            </a:r>
            <a:r>
              <a:rPr lang="pt-BR" sz="2400" b="1" dirty="0">
                <a:solidFill>
                  <a:sysClr val="windowText" lastClr="000000"/>
                </a:solidFill>
              </a:rPr>
              <a:t>. Já te mando a resposta. Ai </a:t>
            </a:r>
            <a:r>
              <a:rPr lang="pt-BR" sz="2400" b="1" dirty="0" err="1">
                <a:solidFill>
                  <a:sysClr val="windowText" lastClr="000000"/>
                </a:solidFill>
              </a:rPr>
              <a:t>model</a:t>
            </a:r>
            <a:r>
              <a:rPr lang="pt-BR" sz="2400" b="1" dirty="0">
                <a:solidFill>
                  <a:sysClr val="windowText" lastClr="000000"/>
                </a:solidFill>
              </a:rPr>
              <a:t>, meu parceiro, toma esses dados de </a:t>
            </a:r>
            <a:r>
              <a:rPr lang="pt-BR" sz="2400" b="1" dirty="0" err="1">
                <a:solidFill>
                  <a:sysClr val="windowText" lastClr="000000"/>
                </a:solidFill>
              </a:rPr>
              <a:t>login</a:t>
            </a:r>
            <a:r>
              <a:rPr lang="pt-BR" sz="2400" b="1" dirty="0">
                <a:solidFill>
                  <a:sysClr val="windowText" lastClr="000000"/>
                </a:solidFill>
              </a:rPr>
              <a:t> e verifica se ele </a:t>
            </a:r>
            <a:r>
              <a:rPr lang="pt-BR" sz="2400" b="1" dirty="0" err="1">
                <a:solidFill>
                  <a:sysClr val="windowText" lastClr="000000"/>
                </a:solidFill>
              </a:rPr>
              <a:t>loga</a:t>
            </a:r>
            <a:r>
              <a:rPr lang="pt-BR" sz="2400" b="1" dirty="0">
                <a:solidFill>
                  <a:sysClr val="windowText" lastClr="000000"/>
                </a:solidFill>
              </a:rPr>
              <a:t>. </a:t>
            </a:r>
            <a:endParaRPr lang="pt-BR" sz="24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pt-BR" sz="2400" b="1" dirty="0" err="1" smtClean="0">
                <a:solidFill>
                  <a:schemeClr val="accent1"/>
                </a:solidFill>
              </a:rPr>
              <a:t>Model</a:t>
            </a:r>
            <a:r>
              <a:rPr lang="pt-BR" sz="2400" b="1" dirty="0">
                <a:solidFill>
                  <a:schemeClr val="accent1"/>
                </a:solidFill>
              </a:rPr>
              <a:t>: </a:t>
            </a:r>
            <a:r>
              <a:rPr lang="pt-BR" sz="2400" b="1" dirty="0">
                <a:solidFill>
                  <a:sysClr val="windowText" lastClr="000000"/>
                </a:solidFill>
              </a:rPr>
              <a:t>Os dados são válidos. Mandando a resposta de </a:t>
            </a:r>
            <a:r>
              <a:rPr lang="pt-BR" sz="2400" b="1" dirty="0" err="1">
                <a:solidFill>
                  <a:sysClr val="windowText" lastClr="000000"/>
                </a:solidFill>
              </a:rPr>
              <a:t>login</a:t>
            </a:r>
            <a:r>
              <a:rPr lang="pt-BR" sz="2400" b="1" dirty="0">
                <a:solidFill>
                  <a:sysClr val="windowText" lastClr="000000"/>
                </a:solidFill>
              </a:rPr>
              <a:t>. </a:t>
            </a:r>
            <a:endParaRPr lang="pt-BR" sz="24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pt-BR" sz="2400" b="1" dirty="0" err="1" smtClean="0">
                <a:solidFill>
                  <a:schemeClr val="accent1"/>
                </a:solidFill>
              </a:rPr>
              <a:t>Controller</a:t>
            </a:r>
            <a:r>
              <a:rPr lang="pt-BR" sz="2400" b="1" dirty="0">
                <a:solidFill>
                  <a:schemeClr val="accent1"/>
                </a:solidFill>
              </a:rPr>
              <a:t>: </a:t>
            </a:r>
            <a:r>
              <a:rPr lang="pt-BR" sz="2400" b="1" dirty="0" err="1">
                <a:solidFill>
                  <a:sysClr val="windowText" lastClr="000000"/>
                </a:solidFill>
              </a:rPr>
              <a:t>Blz</a:t>
            </a:r>
            <a:r>
              <a:rPr lang="pt-BR" sz="2400" b="1" dirty="0">
                <a:solidFill>
                  <a:sysClr val="windowText" lastClr="000000"/>
                </a:solidFill>
              </a:rPr>
              <a:t>. </a:t>
            </a:r>
            <a:r>
              <a:rPr lang="pt-BR" sz="2400" b="1" dirty="0" err="1">
                <a:solidFill>
                  <a:sysClr val="windowText" lastClr="000000"/>
                </a:solidFill>
              </a:rPr>
              <a:t>View</a:t>
            </a:r>
            <a:r>
              <a:rPr lang="pt-BR" sz="2400" b="1" dirty="0">
                <a:solidFill>
                  <a:sysClr val="windowText" lastClr="000000"/>
                </a:solidFill>
              </a:rPr>
              <a:t>, o usuário informou os dados corretos. Vou mandar pra </a:t>
            </a:r>
            <a:r>
              <a:rPr lang="pt-BR" sz="2400" b="1" dirty="0" err="1">
                <a:solidFill>
                  <a:sysClr val="windowText" lastClr="000000"/>
                </a:solidFill>
              </a:rPr>
              <a:t>vc</a:t>
            </a:r>
            <a:r>
              <a:rPr lang="pt-BR" sz="2400" b="1" dirty="0">
                <a:solidFill>
                  <a:sysClr val="windowText" lastClr="000000"/>
                </a:solidFill>
              </a:rPr>
              <a:t> os dados dele e você carrega a página </a:t>
            </a:r>
            <a:r>
              <a:rPr lang="pt-BR" sz="2400" b="1" dirty="0" smtClean="0">
                <a:solidFill>
                  <a:sysClr val="windowText" lastClr="000000"/>
                </a:solidFill>
              </a:rPr>
              <a:t>inicial.</a:t>
            </a:r>
          </a:p>
          <a:p>
            <a:pPr algn="ctr"/>
            <a:r>
              <a:rPr lang="pt-BR" sz="2400" b="1" dirty="0" err="1" smtClean="0">
                <a:solidFill>
                  <a:schemeClr val="accent1"/>
                </a:solidFill>
              </a:rPr>
              <a:t>View</a:t>
            </a:r>
            <a:r>
              <a:rPr lang="pt-BR" sz="2400" b="1" dirty="0">
                <a:solidFill>
                  <a:schemeClr val="accent1"/>
                </a:solidFill>
              </a:rPr>
              <a:t>: </a:t>
            </a:r>
            <a:r>
              <a:rPr lang="pt-BR" sz="2400" b="1" dirty="0" err="1">
                <a:solidFill>
                  <a:sysClr val="windowText" lastClr="000000"/>
                </a:solidFill>
              </a:rPr>
              <a:t>Vlw</a:t>
            </a:r>
            <a:r>
              <a:rPr lang="pt-BR" sz="2400" b="1" dirty="0">
                <a:solidFill>
                  <a:sysClr val="windowText" lastClr="000000"/>
                </a:solidFill>
              </a:rPr>
              <a:t>. Mostrando ao usuário…</a:t>
            </a:r>
            <a:endParaRPr lang="pt-BR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34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1149667" y="375139"/>
            <a:ext cx="9870430" cy="5663054"/>
            <a:chOff x="1149667" y="107125"/>
            <a:chExt cx="9870430" cy="5663054"/>
          </a:xfrm>
        </p:grpSpPr>
        <p:sp>
          <p:nvSpPr>
            <p:cNvPr id="2" name="Texto explicativo retangular com cantos arredondados 1"/>
            <p:cNvSpPr/>
            <p:nvPr/>
          </p:nvSpPr>
          <p:spPr>
            <a:xfrm>
              <a:off x="1149667" y="107125"/>
              <a:ext cx="9870430" cy="5663054"/>
            </a:xfrm>
            <a:prstGeom prst="wedgeRoundRectCallout">
              <a:avLst>
                <a:gd name="adj1" fmla="val -27196"/>
                <a:gd name="adj2" fmla="val 56357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2800" b="1" dirty="0" smtClean="0">
                  <a:solidFill>
                    <a:schemeClr val="accent1"/>
                  </a:solidFill>
                </a:rPr>
                <a:t>Iniciando o Projeto</a:t>
              </a:r>
              <a:endParaRPr lang="pt-BR" sz="2800" b="1" dirty="0">
                <a:solidFill>
                  <a:schemeClr val="accent1"/>
                </a:solidFill>
              </a:endParaRPr>
            </a:p>
          </p:txBody>
        </p:sp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7729" y="1822926"/>
              <a:ext cx="5654305" cy="23739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041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retangular com cantos arredondados 1"/>
          <p:cNvSpPr/>
          <p:nvPr/>
        </p:nvSpPr>
        <p:spPr>
          <a:xfrm>
            <a:off x="1149667" y="340373"/>
            <a:ext cx="9870430" cy="1141586"/>
          </a:xfrm>
          <a:prstGeom prst="wedgeRoundRectCallout">
            <a:avLst>
              <a:gd name="adj1" fmla="val -28793"/>
              <a:gd name="adj2" fmla="val 6582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Iniciaremos o projeto com o Banco de dados, por isso abra o MySQL e autentifique com usuário e senha	</a:t>
            </a:r>
            <a:endParaRPr lang="pt-BR" sz="2800" b="1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346234" y="2191407"/>
            <a:ext cx="11477296" cy="420939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ysClr val="windowText" lastClr="000000"/>
                </a:solidFill>
              </a:rPr>
              <a:t>Antes de iniciar a codificação do banco de dados, precisamos entender algumas particularidades do MySQL, sendo elas</a:t>
            </a:r>
          </a:p>
          <a:p>
            <a:pPr algn="ctr"/>
            <a:endParaRPr lang="pt-BR" sz="2400" b="1" dirty="0">
              <a:solidFill>
                <a:sysClr val="windowText" lastClr="000000"/>
              </a:solidFill>
            </a:endParaRPr>
          </a:p>
          <a:p>
            <a:pPr marL="342900" indent="-342900" algn="ctr">
              <a:buFont typeface="Wingdings" pitchFamily="2" charset="2"/>
              <a:buChar char="v"/>
            </a:pPr>
            <a:r>
              <a:rPr lang="pt-BR" sz="2400" b="1" dirty="0" smtClean="0">
                <a:solidFill>
                  <a:sysClr val="windowText" lastClr="000000"/>
                </a:solidFill>
              </a:rPr>
              <a:t>Cada linha de comando sempre deve terminar com “;” (ponto e virgula).</a:t>
            </a:r>
          </a:p>
          <a:p>
            <a:pPr marL="342900" indent="-342900" algn="ctr">
              <a:buFont typeface="Wingdings" pitchFamily="2" charset="2"/>
              <a:buChar char="v"/>
            </a:pPr>
            <a:r>
              <a:rPr lang="pt-BR" sz="2400" b="1" dirty="0" smtClean="0">
                <a:solidFill>
                  <a:sysClr val="windowText" lastClr="000000"/>
                </a:solidFill>
              </a:rPr>
              <a:t>Limite de 64 caracteres para nomes de banco de dados.</a:t>
            </a:r>
          </a:p>
          <a:p>
            <a:pPr marL="342900" indent="-342900" algn="ctr">
              <a:buFont typeface="Wingdings" pitchFamily="2" charset="2"/>
              <a:buChar char="v"/>
            </a:pPr>
            <a:r>
              <a:rPr lang="pt-BR" sz="2400" b="1" dirty="0" smtClean="0">
                <a:solidFill>
                  <a:sysClr val="windowText" lastClr="000000"/>
                </a:solidFill>
              </a:rPr>
              <a:t>Para evitar problemas com acesso a base de dados utilize nos nomes das tabelas e banco caracteres alfanuméricos.</a:t>
            </a:r>
            <a:endParaRPr lang="pt-BR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75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retangular com cantos arredondados 1"/>
          <p:cNvSpPr/>
          <p:nvPr/>
        </p:nvSpPr>
        <p:spPr>
          <a:xfrm>
            <a:off x="1149667" y="340373"/>
            <a:ext cx="9870430" cy="570793"/>
          </a:xfrm>
          <a:prstGeom prst="wedgeRoundRectCallout">
            <a:avLst>
              <a:gd name="adj1" fmla="val -28793"/>
              <a:gd name="adj2" fmla="val 6582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Criando o banco de dados</a:t>
            </a:r>
            <a:endParaRPr lang="pt-BR" sz="2800" b="1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204952" y="1324302"/>
            <a:ext cx="11745310" cy="526568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ysClr val="windowText" lastClr="000000"/>
                </a:solidFill>
              </a:rPr>
              <a:t>O comando que será utilizado é o </a:t>
            </a:r>
            <a:r>
              <a:rPr lang="pt-BR" sz="2400" b="1" dirty="0" smtClean="0">
                <a:solidFill>
                  <a:srgbClr val="FF0000"/>
                </a:solidFill>
              </a:rPr>
              <a:t>CREATE DATABASE</a:t>
            </a:r>
            <a:r>
              <a:rPr lang="pt-BR" sz="2400" b="1" dirty="0" smtClean="0">
                <a:solidFill>
                  <a:schemeClr val="tx1"/>
                </a:solidFill>
              </a:rPr>
              <a:t>.</a:t>
            </a:r>
            <a:endParaRPr lang="pt-BR" sz="2400" b="1" dirty="0">
              <a:solidFill>
                <a:schemeClr val="tx1"/>
              </a:solidFill>
            </a:endParaRPr>
          </a:p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Abra uma caixa de comando e digite</a:t>
            </a:r>
          </a:p>
          <a:p>
            <a:pPr algn="ctr"/>
            <a:endParaRPr lang="pt-BR" sz="2400" b="1" dirty="0">
              <a:solidFill>
                <a:srgbClr val="FF0000"/>
              </a:solidFill>
            </a:endParaRPr>
          </a:p>
          <a:p>
            <a:pPr algn="ctr"/>
            <a:r>
              <a:rPr lang="pt-BR" sz="2400" b="1" dirty="0" smtClean="0">
                <a:solidFill>
                  <a:srgbClr val="00B050"/>
                </a:solidFill>
              </a:rPr>
              <a:t>CREATE DATABASE livraria;</a:t>
            </a:r>
          </a:p>
          <a:p>
            <a:pPr algn="ctr"/>
            <a:endParaRPr lang="pt-BR" sz="2400" b="1" dirty="0">
              <a:solidFill>
                <a:srgbClr val="00B050"/>
              </a:solidFill>
            </a:endParaRPr>
          </a:p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Execute a linha de comando, selecionando-a linha e o comando “F5” do teclado.</a:t>
            </a:r>
          </a:p>
          <a:p>
            <a:pPr algn="ctr"/>
            <a:endParaRPr lang="pt-BR" sz="2400" b="1" dirty="0">
              <a:solidFill>
                <a:srgbClr val="00B050"/>
              </a:solidFill>
            </a:endParaRPr>
          </a:p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Uma mensagem de sucesso será exibido quando o banco for criado. Para acessa-lo utilizaremos o comando </a:t>
            </a:r>
            <a:r>
              <a:rPr lang="pt-BR" sz="2400" b="1" dirty="0" smtClean="0">
                <a:solidFill>
                  <a:schemeClr val="accent1"/>
                </a:solidFill>
              </a:rPr>
              <a:t>USE</a:t>
            </a:r>
          </a:p>
          <a:p>
            <a:pPr algn="ctr"/>
            <a:endParaRPr lang="pt-BR" sz="2400" b="1" dirty="0">
              <a:solidFill>
                <a:schemeClr val="accent1"/>
              </a:solidFill>
            </a:endParaRPr>
          </a:p>
          <a:p>
            <a:pPr algn="ctr"/>
            <a:r>
              <a:rPr lang="pt-BR" sz="2400" b="1" dirty="0" smtClean="0">
                <a:solidFill>
                  <a:srgbClr val="00B050"/>
                </a:solidFill>
              </a:rPr>
              <a:t>USE livraria;</a:t>
            </a:r>
            <a:endParaRPr lang="pt-BR" sz="2400" b="1" dirty="0">
              <a:solidFill>
                <a:srgbClr val="00B050"/>
              </a:solidFill>
            </a:endParaRPr>
          </a:p>
          <a:p>
            <a:pPr algn="ctr"/>
            <a:endParaRPr lang="pt-BR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42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retangular com cantos arredondados 1"/>
          <p:cNvSpPr/>
          <p:nvPr/>
        </p:nvSpPr>
        <p:spPr>
          <a:xfrm>
            <a:off x="1142392" y="166953"/>
            <a:ext cx="9870430" cy="570793"/>
          </a:xfrm>
          <a:prstGeom prst="wedgeRoundRectCallout">
            <a:avLst>
              <a:gd name="adj1" fmla="val -28793"/>
              <a:gd name="adj2" fmla="val 6582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Criando a primeira tabela</a:t>
            </a:r>
            <a:endParaRPr lang="pt-BR" sz="2800" b="1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204952" y="961697"/>
            <a:ext cx="11745310" cy="5628289"/>
          </a:xfrm>
          <a:prstGeom prst="roundRect">
            <a:avLst>
              <a:gd name="adj" fmla="val 798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ysClr val="windowText" lastClr="000000"/>
                </a:solidFill>
              </a:rPr>
              <a:t>Criaremos a primeira tabela chamada ‘livros’ que possuirá os seguintes atributos (nome, </a:t>
            </a:r>
            <a:r>
              <a:rPr lang="pt-BR" sz="2400" b="1" dirty="0" err="1" smtClean="0">
                <a:solidFill>
                  <a:sysClr val="windowText" lastClr="000000"/>
                </a:solidFill>
              </a:rPr>
              <a:t>autor,quantidade,preço,flag,data</a:t>
            </a:r>
            <a:r>
              <a:rPr lang="pt-BR" sz="2400" b="1" dirty="0" smtClean="0">
                <a:solidFill>
                  <a:sysClr val="windowText" lastClr="000000"/>
                </a:solidFill>
              </a:rPr>
              <a:t>)</a:t>
            </a:r>
          </a:p>
          <a:p>
            <a:pPr algn="ctr"/>
            <a:r>
              <a:rPr lang="pt-BR" sz="2400" b="1" dirty="0" smtClean="0">
                <a:solidFill>
                  <a:sysClr val="windowText" lastClr="000000"/>
                </a:solidFill>
              </a:rPr>
              <a:t>Para criar uma tabela utilizaremos o comando </a:t>
            </a:r>
            <a:r>
              <a:rPr lang="pt-BR" sz="2400" b="1" dirty="0" smtClean="0">
                <a:solidFill>
                  <a:schemeClr val="accent1"/>
                </a:solidFill>
              </a:rPr>
              <a:t>CREATE TABLE</a:t>
            </a:r>
          </a:p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Para os atributos precisamos definir o tipo e suas propriedades.</a:t>
            </a:r>
            <a:endParaRPr lang="pt-BR" sz="2400" b="1" dirty="0">
              <a:solidFill>
                <a:schemeClr val="tx1"/>
              </a:solidFill>
            </a:endParaRPr>
          </a:p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Abra a caixa de comando e digite:</a:t>
            </a:r>
            <a:endParaRPr lang="pt-BR" sz="2400" b="1" dirty="0">
              <a:solidFill>
                <a:schemeClr val="tx1"/>
              </a:solidFill>
            </a:endParaRPr>
          </a:p>
          <a:p>
            <a:r>
              <a:rPr lang="pt-BR" sz="2400" b="1" dirty="0" smtClean="0">
                <a:solidFill>
                  <a:srgbClr val="00B050"/>
                </a:solidFill>
              </a:rPr>
              <a:t>CREATE TABLE livros (</a:t>
            </a:r>
          </a:p>
          <a:p>
            <a:r>
              <a:rPr lang="pt-BR" sz="2400" b="1" dirty="0" smtClean="0">
                <a:solidFill>
                  <a:srgbClr val="00B050"/>
                </a:solidFill>
              </a:rPr>
              <a:t>nome VARCHAR(70) NOT NULL PRIMARY KEY,</a:t>
            </a:r>
          </a:p>
          <a:p>
            <a:r>
              <a:rPr lang="pt-BR" sz="2400" b="1" dirty="0" smtClean="0">
                <a:solidFill>
                  <a:srgbClr val="00B050"/>
                </a:solidFill>
              </a:rPr>
              <a:t>autor VARCHAR(80) NOT NULL,</a:t>
            </a:r>
          </a:p>
          <a:p>
            <a:r>
              <a:rPr lang="pt-BR" sz="2400" b="1" dirty="0" smtClean="0">
                <a:solidFill>
                  <a:srgbClr val="00B050"/>
                </a:solidFill>
              </a:rPr>
              <a:t>quantidade INT NOT NULL,</a:t>
            </a:r>
          </a:p>
          <a:p>
            <a:r>
              <a:rPr lang="pt-BR" sz="2400" b="1" dirty="0" err="1" smtClean="0">
                <a:solidFill>
                  <a:srgbClr val="00B050"/>
                </a:solidFill>
              </a:rPr>
              <a:t>preco</a:t>
            </a:r>
            <a:r>
              <a:rPr lang="pt-BR" sz="2400" b="1" dirty="0" smtClean="0">
                <a:solidFill>
                  <a:srgbClr val="00B050"/>
                </a:solidFill>
              </a:rPr>
              <a:t> DECIMAL(6,2) NOT NULL,</a:t>
            </a:r>
          </a:p>
          <a:p>
            <a:r>
              <a:rPr lang="pt-BR" sz="2400" b="1" dirty="0" err="1" smtClean="0">
                <a:solidFill>
                  <a:srgbClr val="00B050"/>
                </a:solidFill>
              </a:rPr>
              <a:t>flag</a:t>
            </a:r>
            <a:r>
              <a:rPr lang="pt-BR" sz="2400" b="1" dirty="0" smtClean="0">
                <a:solidFill>
                  <a:srgbClr val="00B050"/>
                </a:solidFill>
              </a:rPr>
              <a:t> TINYINT(1) NULL DEFAULT 0,</a:t>
            </a:r>
          </a:p>
          <a:p>
            <a:r>
              <a:rPr lang="pt-BR" sz="2400" b="1" dirty="0" smtClean="0">
                <a:solidFill>
                  <a:srgbClr val="00B050"/>
                </a:solidFill>
              </a:rPr>
              <a:t>data DATE NOT NULL</a:t>
            </a:r>
            <a:endParaRPr lang="pt-BR" sz="2400" b="1" dirty="0">
              <a:solidFill>
                <a:srgbClr val="00B050"/>
              </a:solidFill>
            </a:endParaRPr>
          </a:p>
          <a:p>
            <a:r>
              <a:rPr lang="pt-BR" sz="2400" b="1" dirty="0" smtClean="0">
                <a:solidFill>
                  <a:srgbClr val="00B050"/>
                </a:solidFill>
              </a:rPr>
              <a:t>);</a:t>
            </a:r>
          </a:p>
          <a:p>
            <a:endParaRPr lang="pt-BR" sz="2400" b="1" dirty="0" smtClean="0">
              <a:solidFill>
                <a:srgbClr val="00B050"/>
              </a:solidFill>
            </a:endParaRPr>
          </a:p>
          <a:p>
            <a:r>
              <a:rPr lang="pt-BR" sz="2400" b="1" dirty="0" smtClean="0">
                <a:solidFill>
                  <a:schemeClr val="tx1"/>
                </a:solidFill>
              </a:rPr>
              <a:t>Execute o código e a nossa primeira tabela foi criada.</a:t>
            </a:r>
          </a:p>
        </p:txBody>
      </p:sp>
    </p:spTree>
    <p:extLst>
      <p:ext uri="{BB962C8B-B14F-4D97-AF65-F5344CB8AC3E}">
        <p14:creationId xmlns:p14="http://schemas.microsoft.com/office/powerpoint/2010/main" val="167843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retangular com cantos arredondados 1"/>
          <p:cNvSpPr/>
          <p:nvPr/>
        </p:nvSpPr>
        <p:spPr>
          <a:xfrm>
            <a:off x="1142392" y="166953"/>
            <a:ext cx="9870430" cy="570793"/>
          </a:xfrm>
          <a:prstGeom prst="wedgeRoundRectCallout">
            <a:avLst>
              <a:gd name="adj1" fmla="val -28793"/>
              <a:gd name="adj2" fmla="val 6582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Criando as Constantes para conexão com o banco</a:t>
            </a:r>
            <a:endParaRPr lang="pt-BR" sz="2800" b="1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204952" y="1072056"/>
            <a:ext cx="11745310" cy="55179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ysClr val="windowText" lastClr="000000"/>
                </a:solidFill>
              </a:rPr>
              <a:t>Para criar a conexão em PHP, poderemos utilizar um editor de texto simples ou uma IDE (</a:t>
            </a:r>
            <a:r>
              <a:rPr lang="pt-BR" sz="2400" b="1" dirty="0" err="1" smtClean="0">
                <a:solidFill>
                  <a:sysClr val="windowText" lastClr="000000"/>
                </a:solidFill>
              </a:rPr>
              <a:t>Integrated</a:t>
            </a:r>
            <a:r>
              <a:rPr lang="pt-BR" sz="2400" b="1" dirty="0" smtClean="0">
                <a:solidFill>
                  <a:sysClr val="windowText" lastClr="000000"/>
                </a:solidFill>
              </a:rPr>
              <a:t> </a:t>
            </a:r>
            <a:r>
              <a:rPr lang="pt-BR" sz="2400" b="1" dirty="0" err="1" smtClean="0">
                <a:solidFill>
                  <a:sysClr val="windowText" lastClr="000000"/>
                </a:solidFill>
              </a:rPr>
              <a:t>Development</a:t>
            </a:r>
            <a:r>
              <a:rPr lang="pt-BR" sz="2400" b="1" dirty="0">
                <a:solidFill>
                  <a:sysClr val="windowText" lastClr="000000"/>
                </a:solidFill>
              </a:rPr>
              <a:t> </a:t>
            </a:r>
            <a:r>
              <a:rPr lang="pt-BR" sz="2400" b="1" dirty="0" err="1" smtClean="0">
                <a:solidFill>
                  <a:sysClr val="windowText" lastClr="000000"/>
                </a:solidFill>
              </a:rPr>
              <a:t>Environment</a:t>
            </a:r>
            <a:r>
              <a:rPr lang="pt-BR" sz="2400" b="1" dirty="0" smtClean="0">
                <a:solidFill>
                  <a:sysClr val="windowText" lastClr="000000"/>
                </a:solidFill>
              </a:rPr>
              <a:t> – Ambiente de Desenvolvimento Integrado)</a:t>
            </a:r>
          </a:p>
          <a:p>
            <a:pPr algn="ctr"/>
            <a:r>
              <a:rPr lang="pt-BR" sz="2400" b="1" dirty="0" smtClean="0">
                <a:solidFill>
                  <a:sysClr val="windowText" lastClr="000000"/>
                </a:solidFill>
              </a:rPr>
              <a:t>Abriremos o editor de texto ou a IDE de sua escolha e salvaremos um arquivo como “</a:t>
            </a:r>
            <a:r>
              <a:rPr lang="pt-BR" sz="2400" b="1" dirty="0" err="1" smtClean="0">
                <a:solidFill>
                  <a:sysClr val="windowText" lastClr="000000"/>
                </a:solidFill>
              </a:rPr>
              <a:t>init.php</a:t>
            </a:r>
            <a:r>
              <a:rPr lang="pt-BR" sz="2400" b="1" dirty="0" smtClean="0">
                <a:solidFill>
                  <a:sysClr val="windowText" lastClr="000000"/>
                </a:solidFill>
              </a:rPr>
              <a:t>”</a:t>
            </a:r>
          </a:p>
          <a:p>
            <a:pPr algn="ctr"/>
            <a:endParaRPr lang="pt-BR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82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retangular com cantos arredondados 1"/>
          <p:cNvSpPr/>
          <p:nvPr/>
        </p:nvSpPr>
        <p:spPr>
          <a:xfrm>
            <a:off x="1142392" y="166953"/>
            <a:ext cx="9870430" cy="570793"/>
          </a:xfrm>
          <a:prstGeom prst="wedgeRoundRectCallout">
            <a:avLst>
              <a:gd name="adj1" fmla="val -28793"/>
              <a:gd name="adj2" fmla="val 6582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Criando as Constantes para conexão com o banco</a:t>
            </a:r>
            <a:endParaRPr lang="pt-BR" sz="2800" b="1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204952" y="1072056"/>
            <a:ext cx="11745310" cy="55179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ysClr val="windowText" lastClr="000000"/>
                </a:solidFill>
              </a:rPr>
              <a:t>No editor iremos criar 4 constantes para utilizarmos no projeto sendo elas (BD_SERVIDOR, BD_USUARIO,BD_SENHA,BD_BANCO)</a:t>
            </a:r>
          </a:p>
          <a:p>
            <a:pPr algn="ctr"/>
            <a:endParaRPr lang="pt-BR" sz="2400" b="1" dirty="0">
              <a:solidFill>
                <a:sysClr val="windowText" lastClr="000000"/>
              </a:solidFill>
            </a:endParaRPr>
          </a:p>
          <a:p>
            <a:r>
              <a:rPr lang="pt-BR" sz="2400" b="1" dirty="0">
                <a:solidFill>
                  <a:schemeClr val="accent1"/>
                </a:solidFill>
              </a:rPr>
              <a:t>&lt;?</a:t>
            </a:r>
            <a:r>
              <a:rPr lang="pt-BR" sz="2400" b="1" dirty="0" err="1" smtClean="0">
                <a:solidFill>
                  <a:schemeClr val="accent1"/>
                </a:solidFill>
              </a:rPr>
              <a:t>php</a:t>
            </a:r>
            <a:endParaRPr lang="pt-BR" sz="2400" b="1" dirty="0">
              <a:solidFill>
                <a:schemeClr val="accent1"/>
              </a:solidFill>
            </a:endParaRPr>
          </a:p>
          <a:p>
            <a:r>
              <a:rPr lang="pt-BR" sz="2400" b="1" dirty="0" err="1">
                <a:solidFill>
                  <a:schemeClr val="accent1"/>
                </a:solidFill>
              </a:rPr>
              <a:t>date_default_timezone_set</a:t>
            </a:r>
            <a:r>
              <a:rPr lang="pt-BR" sz="2400" b="1" dirty="0">
                <a:solidFill>
                  <a:schemeClr val="accent1"/>
                </a:solidFill>
              </a:rPr>
              <a:t>('</a:t>
            </a:r>
            <a:r>
              <a:rPr lang="pt-BR" sz="2400" b="1" dirty="0" err="1">
                <a:solidFill>
                  <a:schemeClr val="accent1"/>
                </a:solidFill>
              </a:rPr>
              <a:t>America</a:t>
            </a:r>
            <a:r>
              <a:rPr lang="pt-BR" sz="2400" b="1" dirty="0">
                <a:solidFill>
                  <a:schemeClr val="accent1"/>
                </a:solidFill>
              </a:rPr>
              <a:t>/</a:t>
            </a:r>
            <a:r>
              <a:rPr lang="pt-BR" sz="2400" b="1" dirty="0" err="1">
                <a:solidFill>
                  <a:schemeClr val="accent1"/>
                </a:solidFill>
              </a:rPr>
              <a:t>Sao_Paulo</a:t>
            </a:r>
            <a:r>
              <a:rPr lang="pt-BR" sz="2400" b="1" dirty="0" smtClean="0">
                <a:solidFill>
                  <a:schemeClr val="accent1"/>
                </a:solidFill>
              </a:rPr>
              <a:t>');</a:t>
            </a:r>
            <a:endParaRPr lang="pt-BR" sz="2400" b="1" dirty="0">
              <a:solidFill>
                <a:schemeClr val="accent1"/>
              </a:solidFill>
            </a:endParaRPr>
          </a:p>
          <a:p>
            <a:r>
              <a:rPr lang="pt-BR" sz="2400" b="1" dirty="0">
                <a:solidFill>
                  <a:schemeClr val="accent1"/>
                </a:solidFill>
              </a:rPr>
              <a:t>define('BD_SERVIDOR','</a:t>
            </a:r>
            <a:r>
              <a:rPr lang="pt-BR" sz="2400" b="1" dirty="0" err="1">
                <a:solidFill>
                  <a:schemeClr val="accent1"/>
                </a:solidFill>
              </a:rPr>
              <a:t>localhost</a:t>
            </a:r>
            <a:r>
              <a:rPr lang="pt-BR" sz="2400" b="1" dirty="0">
                <a:solidFill>
                  <a:schemeClr val="accent1"/>
                </a:solidFill>
              </a:rPr>
              <a:t>');</a:t>
            </a:r>
          </a:p>
          <a:p>
            <a:r>
              <a:rPr lang="pt-BR" sz="2400" b="1" dirty="0">
                <a:solidFill>
                  <a:schemeClr val="accent1"/>
                </a:solidFill>
              </a:rPr>
              <a:t>define('</a:t>
            </a:r>
            <a:r>
              <a:rPr lang="pt-BR" sz="2400" b="1" dirty="0" err="1">
                <a:solidFill>
                  <a:schemeClr val="accent1"/>
                </a:solidFill>
              </a:rPr>
              <a:t>BD_USUARIO','root</a:t>
            </a:r>
            <a:r>
              <a:rPr lang="pt-BR" sz="2400" b="1" dirty="0">
                <a:solidFill>
                  <a:schemeClr val="accent1"/>
                </a:solidFill>
              </a:rPr>
              <a:t>');</a:t>
            </a:r>
          </a:p>
          <a:p>
            <a:r>
              <a:rPr lang="pt-BR" sz="2400" b="1" dirty="0">
                <a:solidFill>
                  <a:schemeClr val="accent1"/>
                </a:solidFill>
              </a:rPr>
              <a:t>define('</a:t>
            </a:r>
            <a:r>
              <a:rPr lang="pt-BR" sz="2400" b="1" dirty="0" err="1">
                <a:solidFill>
                  <a:schemeClr val="accent1"/>
                </a:solidFill>
              </a:rPr>
              <a:t>BD_SENHA','root</a:t>
            </a:r>
            <a:r>
              <a:rPr lang="pt-BR" sz="2400" b="1" dirty="0">
                <a:solidFill>
                  <a:schemeClr val="accent1"/>
                </a:solidFill>
              </a:rPr>
              <a:t>');</a:t>
            </a:r>
          </a:p>
          <a:p>
            <a:r>
              <a:rPr lang="pt-BR" sz="2400" b="1" dirty="0">
                <a:solidFill>
                  <a:schemeClr val="accent1"/>
                </a:solidFill>
              </a:rPr>
              <a:t>define('</a:t>
            </a:r>
            <a:r>
              <a:rPr lang="pt-BR" sz="2400" b="1" dirty="0" err="1">
                <a:solidFill>
                  <a:schemeClr val="accent1"/>
                </a:solidFill>
              </a:rPr>
              <a:t>BD_BANCO','livraria</a:t>
            </a:r>
            <a:r>
              <a:rPr lang="pt-BR" sz="2400" b="1" dirty="0" smtClean="0">
                <a:solidFill>
                  <a:schemeClr val="accent1"/>
                </a:solidFill>
              </a:rPr>
              <a:t>');</a:t>
            </a:r>
          </a:p>
          <a:p>
            <a:r>
              <a:rPr lang="pt-BR" sz="2400" b="1" dirty="0" smtClean="0">
                <a:solidFill>
                  <a:schemeClr val="accent1"/>
                </a:solidFill>
              </a:rPr>
              <a:t>?&gt;</a:t>
            </a:r>
          </a:p>
          <a:p>
            <a:pPr algn="ctr"/>
            <a:endParaRPr lang="pt-BR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09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retangular com cantos arredondados 1"/>
          <p:cNvSpPr/>
          <p:nvPr/>
        </p:nvSpPr>
        <p:spPr>
          <a:xfrm>
            <a:off x="1142392" y="166953"/>
            <a:ext cx="9870430" cy="570793"/>
          </a:xfrm>
          <a:prstGeom prst="wedgeRoundRectCallout">
            <a:avLst>
              <a:gd name="adj1" fmla="val -28793"/>
              <a:gd name="adj2" fmla="val 6582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Criando a conexão do Banco de dados</a:t>
            </a:r>
            <a:endParaRPr lang="pt-BR" sz="2800" b="1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204952" y="1072056"/>
            <a:ext cx="11745310" cy="55179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ysClr val="windowText" lastClr="000000"/>
                </a:solidFill>
              </a:rPr>
              <a:t>Iremos criar 3 pastas no </a:t>
            </a:r>
            <a:r>
              <a:rPr lang="pt-BR" sz="2400" b="1" dirty="0" err="1" smtClean="0">
                <a:solidFill>
                  <a:sysClr val="windowText" lastClr="000000"/>
                </a:solidFill>
              </a:rPr>
              <a:t>localhost</a:t>
            </a:r>
            <a:r>
              <a:rPr lang="pt-BR" sz="2400" b="1" dirty="0" smtClean="0">
                <a:solidFill>
                  <a:sysClr val="windowText" lastClr="000000"/>
                </a:solidFill>
              </a:rPr>
              <a:t>, sendo cada uma delas “</a:t>
            </a:r>
            <a:r>
              <a:rPr lang="pt-BR" sz="2400" b="1" dirty="0" err="1" smtClean="0">
                <a:solidFill>
                  <a:sysClr val="windowText" lastClr="000000"/>
                </a:solidFill>
              </a:rPr>
              <a:t>Model</a:t>
            </a:r>
            <a:r>
              <a:rPr lang="pt-BR" sz="2400" b="1" dirty="0" smtClean="0">
                <a:solidFill>
                  <a:sysClr val="windowText" lastClr="000000"/>
                </a:solidFill>
              </a:rPr>
              <a:t>”, “</a:t>
            </a:r>
            <a:r>
              <a:rPr lang="pt-BR" sz="2400" b="1" dirty="0" err="1" smtClean="0">
                <a:solidFill>
                  <a:sysClr val="windowText" lastClr="000000"/>
                </a:solidFill>
              </a:rPr>
              <a:t>Controler</a:t>
            </a:r>
            <a:r>
              <a:rPr lang="pt-BR" sz="2400" b="1" dirty="0" smtClean="0">
                <a:solidFill>
                  <a:sysClr val="windowText" lastClr="000000"/>
                </a:solidFill>
              </a:rPr>
              <a:t>” e “</a:t>
            </a:r>
            <a:r>
              <a:rPr lang="pt-BR" sz="2400" b="1" dirty="0" err="1" smtClean="0">
                <a:solidFill>
                  <a:sysClr val="windowText" lastClr="000000"/>
                </a:solidFill>
              </a:rPr>
              <a:t>View</a:t>
            </a:r>
            <a:r>
              <a:rPr lang="pt-BR" sz="2400" b="1" dirty="0" smtClean="0">
                <a:solidFill>
                  <a:sysClr val="windowText" lastClr="000000"/>
                </a:solidFill>
              </a:rPr>
              <a:t>”.</a:t>
            </a:r>
          </a:p>
          <a:p>
            <a:pPr algn="ctr"/>
            <a:r>
              <a:rPr lang="pt-BR" sz="2400" b="1" dirty="0" smtClean="0">
                <a:solidFill>
                  <a:sysClr val="windowText" lastClr="000000"/>
                </a:solidFill>
              </a:rPr>
              <a:t>Na pasta “</a:t>
            </a:r>
            <a:r>
              <a:rPr lang="pt-BR" sz="2400" b="1" dirty="0" err="1" smtClean="0">
                <a:solidFill>
                  <a:sysClr val="windowText" lastClr="000000"/>
                </a:solidFill>
              </a:rPr>
              <a:t>Model</a:t>
            </a:r>
            <a:r>
              <a:rPr lang="pt-BR" sz="2400" b="1" dirty="0" smtClean="0">
                <a:solidFill>
                  <a:sysClr val="windowText" lastClr="000000"/>
                </a:solidFill>
              </a:rPr>
              <a:t>” criaremos mais um arquivo chamado “</a:t>
            </a:r>
            <a:r>
              <a:rPr lang="pt-BR" sz="2400" b="1" dirty="0" err="1" smtClean="0">
                <a:solidFill>
                  <a:sysClr val="windowText" lastClr="000000"/>
                </a:solidFill>
              </a:rPr>
              <a:t>banco.php</a:t>
            </a:r>
            <a:r>
              <a:rPr lang="pt-BR" sz="2400" b="1" dirty="0" smtClean="0">
                <a:solidFill>
                  <a:sysClr val="windowText" lastClr="000000"/>
                </a:solidFill>
              </a:rPr>
              <a:t>”</a:t>
            </a:r>
          </a:p>
          <a:p>
            <a:pPr algn="ctr"/>
            <a:r>
              <a:rPr lang="pt-BR" sz="2400" b="1" dirty="0" smtClean="0">
                <a:solidFill>
                  <a:sysClr val="windowText" lastClr="000000"/>
                </a:solidFill>
              </a:rPr>
              <a:t>Esse arquivo será responsável pela manipulação e conexão com as tabelas no banco </a:t>
            </a:r>
          </a:p>
          <a:p>
            <a:pPr algn="ctr"/>
            <a:endParaRPr lang="pt-BR" sz="24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pt-BR" sz="2400" b="1" dirty="0" smtClean="0">
                <a:solidFill>
                  <a:sysClr val="windowText" lastClr="000000"/>
                </a:solidFill>
              </a:rPr>
              <a:t>Criaremos 5 funções de edição (Inserir, Deletar, Atualizar , Pesquisar , Pesquisar geral), </a:t>
            </a:r>
            <a:r>
              <a:rPr lang="pt-BR" sz="2400" b="1" dirty="0">
                <a:solidFill>
                  <a:sysClr val="windowText" lastClr="000000"/>
                </a:solidFill>
              </a:rPr>
              <a:t>1 função de conexão com o banco e 1 função de </a:t>
            </a:r>
            <a:r>
              <a:rPr lang="pt-BR" sz="2400" b="1" dirty="0" err="1">
                <a:solidFill>
                  <a:sysClr val="windowText" lastClr="000000"/>
                </a:solidFill>
              </a:rPr>
              <a:t>construct</a:t>
            </a:r>
            <a:r>
              <a:rPr lang="pt-BR" sz="2400" b="1" dirty="0">
                <a:solidFill>
                  <a:sysClr val="windowText" lastClr="000000"/>
                </a:solidFill>
              </a:rPr>
              <a:t>.</a:t>
            </a:r>
            <a:endParaRPr lang="pt-BR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12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 explicativo retangular com cantos arredondados 2"/>
          <p:cNvSpPr/>
          <p:nvPr/>
        </p:nvSpPr>
        <p:spPr>
          <a:xfrm>
            <a:off x="3270738" y="457199"/>
            <a:ext cx="5158154" cy="1207477"/>
          </a:xfrm>
          <a:prstGeom prst="wedgeRoundRectCallou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O que significa CRUD?</a:t>
            </a:r>
            <a:endParaRPr lang="pt-BR" sz="2800" b="1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587263" y="2168774"/>
            <a:ext cx="931984" cy="78544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C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3587263" y="3094901"/>
            <a:ext cx="931984" cy="78544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b="1" dirty="0" smtClean="0"/>
              <a:t>R</a:t>
            </a:r>
            <a:endParaRPr lang="pt-BR" sz="6000" b="1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587263" y="4044468"/>
            <a:ext cx="931984" cy="78544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b="1" dirty="0" smtClean="0"/>
              <a:t>U</a:t>
            </a:r>
            <a:endParaRPr lang="pt-BR" sz="6000" b="1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3598986" y="4999899"/>
            <a:ext cx="931984" cy="78544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b="1" dirty="0" smtClean="0"/>
              <a:t>D</a:t>
            </a:r>
            <a:endParaRPr lang="pt-BR" sz="6000" b="1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319956" y="2168774"/>
            <a:ext cx="3851030" cy="78544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6000" b="1" dirty="0" smtClean="0"/>
              <a:t>REATE</a:t>
            </a:r>
            <a:endParaRPr lang="pt-BR" sz="6000" b="1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4355125" y="3094901"/>
            <a:ext cx="3851030" cy="78544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6000" b="1" dirty="0" smtClean="0"/>
              <a:t>EAD</a:t>
            </a:r>
            <a:endParaRPr lang="pt-BR" sz="6000" b="1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4355125" y="4044470"/>
            <a:ext cx="3851030" cy="78544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6000" b="1" dirty="0" smtClean="0"/>
              <a:t>PDATE</a:t>
            </a:r>
            <a:endParaRPr lang="pt-BR" sz="6000" b="1" dirty="0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4355125" y="5005762"/>
            <a:ext cx="3851030" cy="78544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6000" b="1" dirty="0" smtClean="0"/>
              <a:t>ELETE</a:t>
            </a:r>
            <a:endParaRPr lang="pt-BR" sz="6000" b="1" dirty="0"/>
          </a:p>
        </p:txBody>
      </p:sp>
    </p:spTree>
    <p:extLst>
      <p:ext uri="{BB962C8B-B14F-4D97-AF65-F5344CB8AC3E}">
        <p14:creationId xmlns:p14="http://schemas.microsoft.com/office/powerpoint/2010/main" val="802368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8" grpId="0" animBg="1"/>
      <p:bldP spid="9" grpId="0" animBg="1"/>
      <p:bldP spid="10" grpId="0" animBg="1"/>
      <p:bldP spid="11" grpId="0" uiExpand="1" build="p" animBg="1"/>
      <p:bldP spid="12" grpId="0" build="p" animBg="1"/>
      <p:bldP spid="13" grpId="0" build="p" animBg="1"/>
      <p:bldP spid="14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retangular com cantos arredondados 1"/>
          <p:cNvSpPr/>
          <p:nvPr/>
        </p:nvSpPr>
        <p:spPr>
          <a:xfrm>
            <a:off x="1142392" y="42447"/>
            <a:ext cx="9870430" cy="570793"/>
          </a:xfrm>
          <a:prstGeom prst="wedgeRoundRectCallout">
            <a:avLst>
              <a:gd name="adj1" fmla="val -28793"/>
              <a:gd name="adj2" fmla="val 6582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Funções de Conexão</a:t>
            </a:r>
            <a:endParaRPr lang="pt-BR" sz="2800" b="1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204952" y="882869"/>
            <a:ext cx="11745310" cy="5707117"/>
          </a:xfrm>
          <a:prstGeom prst="roundRect">
            <a:avLst>
              <a:gd name="adj" fmla="val 561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1"/>
                </a:solidFill>
              </a:rPr>
              <a:t>&lt;?</a:t>
            </a:r>
            <a:r>
              <a:rPr lang="en-US" sz="2400" b="1" dirty="0" err="1" smtClean="0">
                <a:solidFill>
                  <a:schemeClr val="accent1"/>
                </a:solidFill>
              </a:rPr>
              <a:t>php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 err="1">
                <a:solidFill>
                  <a:schemeClr val="accent1"/>
                </a:solidFill>
              </a:rPr>
              <a:t>require_once</a:t>
            </a:r>
            <a:r>
              <a:rPr lang="en-US" sz="2400" b="1" dirty="0">
                <a:solidFill>
                  <a:schemeClr val="accent1"/>
                </a:solidFill>
              </a:rPr>
              <a:t>("../</a:t>
            </a:r>
            <a:r>
              <a:rPr lang="en-US" sz="2400" b="1" dirty="0" err="1">
                <a:solidFill>
                  <a:schemeClr val="accent1"/>
                </a:solidFill>
              </a:rPr>
              <a:t>init.php</a:t>
            </a:r>
            <a:r>
              <a:rPr lang="en-US" sz="2400" b="1" dirty="0" smtClean="0">
                <a:solidFill>
                  <a:schemeClr val="accent1"/>
                </a:solidFill>
              </a:rPr>
              <a:t>");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Conectando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com o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arquivo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constantes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class </a:t>
            </a:r>
            <a:r>
              <a:rPr lang="en-US" sz="2400" b="1" dirty="0" err="1">
                <a:solidFill>
                  <a:schemeClr val="accent1"/>
                </a:solidFill>
              </a:rPr>
              <a:t>Banco</a:t>
            </a:r>
            <a:r>
              <a:rPr lang="en-US" sz="2400" b="1" dirty="0" smtClean="0">
                <a:solidFill>
                  <a:schemeClr val="accent1"/>
                </a:solidFill>
              </a:rPr>
              <a:t>{                              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Criando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classe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banco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2400" b="1" dirty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    protected $</a:t>
            </a:r>
            <a:r>
              <a:rPr lang="en-US" sz="2400" b="1" dirty="0" err="1">
                <a:solidFill>
                  <a:schemeClr val="accent1"/>
                </a:solidFill>
              </a:rPr>
              <a:t>mysqli</a:t>
            </a:r>
            <a:r>
              <a:rPr lang="en-US" sz="2400" b="1" dirty="0" smtClean="0">
                <a:solidFill>
                  <a:schemeClr val="accent1"/>
                </a:solidFill>
              </a:rPr>
              <a:t>;               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</a:rPr>
              <a:t>Criando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variável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protegida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 public function __construct(){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    $this-&gt;</a:t>
            </a:r>
            <a:r>
              <a:rPr lang="en-US" sz="2400" b="1" dirty="0" err="1">
                <a:solidFill>
                  <a:schemeClr val="accent1"/>
                </a:solidFill>
              </a:rPr>
              <a:t>conexao</a:t>
            </a:r>
            <a:r>
              <a:rPr lang="en-US" sz="2400" b="1" dirty="0" smtClean="0">
                <a:solidFill>
                  <a:schemeClr val="accent1"/>
                </a:solidFill>
              </a:rPr>
              <a:t>();    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Criando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função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publica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de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construção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sz="2400" b="1" dirty="0" smtClean="0">
                <a:solidFill>
                  <a:schemeClr val="accent1"/>
                </a:solidFill>
              </a:rPr>
              <a:t>   </a:t>
            </a:r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    </a:t>
            </a:r>
            <a:r>
              <a:rPr lang="en-US" sz="2400" b="1" dirty="0" smtClean="0">
                <a:solidFill>
                  <a:schemeClr val="accent1"/>
                </a:solidFill>
              </a:rPr>
              <a:t>}</a:t>
            </a:r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     private function </a:t>
            </a:r>
            <a:r>
              <a:rPr lang="en-US" sz="2400" b="1" dirty="0" err="1">
                <a:solidFill>
                  <a:schemeClr val="accent1"/>
                </a:solidFill>
              </a:rPr>
              <a:t>conexao</a:t>
            </a:r>
            <a:r>
              <a:rPr lang="en-US" sz="2400" b="1" dirty="0">
                <a:solidFill>
                  <a:schemeClr val="accent1"/>
                </a:solidFill>
              </a:rPr>
              <a:t>(){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    $this-&gt;</a:t>
            </a:r>
            <a:r>
              <a:rPr lang="en-US" sz="2400" b="1" dirty="0" err="1">
                <a:solidFill>
                  <a:schemeClr val="accent1"/>
                </a:solidFill>
              </a:rPr>
              <a:t>mysqli</a:t>
            </a:r>
            <a:r>
              <a:rPr lang="en-US" sz="2400" b="1" dirty="0">
                <a:solidFill>
                  <a:schemeClr val="accent1"/>
                </a:solidFill>
              </a:rPr>
              <a:t> = new </a:t>
            </a:r>
            <a:r>
              <a:rPr lang="en-US" sz="2400" b="1" dirty="0" err="1">
                <a:solidFill>
                  <a:schemeClr val="accent1"/>
                </a:solidFill>
              </a:rPr>
              <a:t>mysqli</a:t>
            </a:r>
            <a:r>
              <a:rPr lang="en-US" sz="2400" b="1" dirty="0">
                <a:solidFill>
                  <a:schemeClr val="accent1"/>
                </a:solidFill>
              </a:rPr>
              <a:t>(BD_SERVIDOR, BD_USUARIO , BD_SENHA, BD_BANCO);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</a:t>
            </a:r>
            <a:r>
              <a:rPr lang="en-US" sz="2400" b="1" dirty="0" smtClean="0">
                <a:solidFill>
                  <a:schemeClr val="accent1"/>
                </a:solidFill>
              </a:rPr>
              <a:t>}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Criando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função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privada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que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utiliza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biblioteca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‘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mysqli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’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para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conexão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usando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como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parâmetros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as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constantes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criadas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no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arquivo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‘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init.php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’)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49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retangular com cantos arredondados 1"/>
          <p:cNvSpPr/>
          <p:nvPr/>
        </p:nvSpPr>
        <p:spPr>
          <a:xfrm>
            <a:off x="1142392" y="42447"/>
            <a:ext cx="9870430" cy="570793"/>
          </a:xfrm>
          <a:prstGeom prst="wedgeRoundRectCallout">
            <a:avLst>
              <a:gd name="adj1" fmla="val -28793"/>
              <a:gd name="adj2" fmla="val 6582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Função de Inserção</a:t>
            </a:r>
            <a:endParaRPr lang="pt-BR" sz="2800" b="1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204952" y="882869"/>
            <a:ext cx="11745310" cy="5817476"/>
          </a:xfrm>
          <a:prstGeom prst="roundRect">
            <a:avLst>
              <a:gd name="adj" fmla="val 19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1"/>
                </a:solidFill>
              </a:rPr>
              <a:t> public function </a:t>
            </a:r>
            <a:r>
              <a:rPr lang="en-US" sz="2400" b="1" dirty="0" err="1">
                <a:solidFill>
                  <a:schemeClr val="accent1"/>
                </a:solidFill>
              </a:rPr>
              <a:t>setLivro</a:t>
            </a:r>
            <a:r>
              <a:rPr lang="en-US" sz="2400" b="1" dirty="0">
                <a:solidFill>
                  <a:schemeClr val="accent1"/>
                </a:solidFill>
              </a:rPr>
              <a:t>($</a:t>
            </a:r>
            <a:r>
              <a:rPr lang="en-US" sz="2400" b="1" dirty="0" err="1">
                <a:solidFill>
                  <a:schemeClr val="accent1"/>
                </a:solidFill>
              </a:rPr>
              <a:t>nome</a:t>
            </a:r>
            <a:r>
              <a:rPr lang="en-US" sz="2400" b="1" dirty="0">
                <a:solidFill>
                  <a:schemeClr val="accent1"/>
                </a:solidFill>
              </a:rPr>
              <a:t>,$</a:t>
            </a:r>
            <a:r>
              <a:rPr lang="en-US" sz="2400" b="1" dirty="0" err="1">
                <a:solidFill>
                  <a:schemeClr val="accent1"/>
                </a:solidFill>
              </a:rPr>
              <a:t>autor</a:t>
            </a:r>
            <a:r>
              <a:rPr lang="en-US" sz="2400" b="1" dirty="0">
                <a:solidFill>
                  <a:schemeClr val="accent1"/>
                </a:solidFill>
              </a:rPr>
              <a:t>,$</a:t>
            </a:r>
            <a:r>
              <a:rPr lang="en-US" sz="2400" b="1" dirty="0" err="1">
                <a:solidFill>
                  <a:schemeClr val="accent1"/>
                </a:solidFill>
              </a:rPr>
              <a:t>quantidade</a:t>
            </a:r>
            <a:r>
              <a:rPr lang="en-US" sz="2400" b="1" dirty="0">
                <a:solidFill>
                  <a:schemeClr val="accent1"/>
                </a:solidFill>
              </a:rPr>
              <a:t>,$</a:t>
            </a:r>
            <a:r>
              <a:rPr lang="en-US" sz="2400" b="1" dirty="0" err="1">
                <a:solidFill>
                  <a:schemeClr val="accent1"/>
                </a:solidFill>
              </a:rPr>
              <a:t>preco</a:t>
            </a:r>
            <a:r>
              <a:rPr lang="en-US" sz="2400" b="1" dirty="0">
                <a:solidFill>
                  <a:schemeClr val="accent1"/>
                </a:solidFill>
              </a:rPr>
              <a:t>,$data</a:t>
            </a:r>
            <a:r>
              <a:rPr lang="en-US" sz="2400" b="1" dirty="0" smtClean="0">
                <a:solidFill>
                  <a:schemeClr val="accent1"/>
                </a:solidFill>
              </a:rPr>
              <a:t>){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Função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para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adicionar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livro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no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banco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com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parâmetros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que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será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enviado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pelo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Controller)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        $</a:t>
            </a:r>
            <a:r>
              <a:rPr lang="en-US" sz="2400" b="1" dirty="0" err="1">
                <a:solidFill>
                  <a:schemeClr val="accent1"/>
                </a:solidFill>
              </a:rPr>
              <a:t>stmt</a:t>
            </a:r>
            <a:r>
              <a:rPr lang="en-US" sz="2400" b="1" dirty="0">
                <a:solidFill>
                  <a:schemeClr val="accent1"/>
                </a:solidFill>
              </a:rPr>
              <a:t> = $this-&gt;</a:t>
            </a:r>
            <a:r>
              <a:rPr lang="en-US" sz="2400" b="1" dirty="0" err="1">
                <a:solidFill>
                  <a:schemeClr val="accent1"/>
                </a:solidFill>
              </a:rPr>
              <a:t>mysqli</a:t>
            </a:r>
            <a:r>
              <a:rPr lang="en-US" sz="2400" b="1" dirty="0">
                <a:solidFill>
                  <a:schemeClr val="accent1"/>
                </a:solidFill>
              </a:rPr>
              <a:t>-&gt;prepare("INSERT INTO </a:t>
            </a:r>
            <a:r>
              <a:rPr lang="en-US" sz="2400" b="1" dirty="0" err="1">
                <a:solidFill>
                  <a:schemeClr val="accent1"/>
                </a:solidFill>
              </a:rPr>
              <a:t>livros</a:t>
            </a:r>
            <a:r>
              <a:rPr lang="en-US" sz="2400" b="1" dirty="0">
                <a:solidFill>
                  <a:schemeClr val="accent1"/>
                </a:solidFill>
              </a:rPr>
              <a:t> (`</a:t>
            </a:r>
            <a:r>
              <a:rPr lang="en-US" sz="2400" b="1" dirty="0" err="1">
                <a:solidFill>
                  <a:schemeClr val="accent1"/>
                </a:solidFill>
              </a:rPr>
              <a:t>nome</a:t>
            </a:r>
            <a:r>
              <a:rPr lang="en-US" sz="2400" b="1" dirty="0">
                <a:solidFill>
                  <a:schemeClr val="accent1"/>
                </a:solidFill>
              </a:rPr>
              <a:t>`, `</a:t>
            </a:r>
            <a:r>
              <a:rPr lang="en-US" sz="2400" b="1" dirty="0" err="1">
                <a:solidFill>
                  <a:schemeClr val="accent1"/>
                </a:solidFill>
              </a:rPr>
              <a:t>autor</a:t>
            </a:r>
            <a:r>
              <a:rPr lang="en-US" sz="2400" b="1" dirty="0">
                <a:solidFill>
                  <a:schemeClr val="accent1"/>
                </a:solidFill>
              </a:rPr>
              <a:t>`, `</a:t>
            </a:r>
            <a:r>
              <a:rPr lang="en-US" sz="2400" b="1" dirty="0" err="1">
                <a:solidFill>
                  <a:schemeClr val="accent1"/>
                </a:solidFill>
              </a:rPr>
              <a:t>quantidade</a:t>
            </a:r>
            <a:r>
              <a:rPr lang="en-US" sz="2400" b="1" dirty="0">
                <a:solidFill>
                  <a:schemeClr val="accent1"/>
                </a:solidFill>
              </a:rPr>
              <a:t>`, `</a:t>
            </a:r>
            <a:r>
              <a:rPr lang="en-US" sz="2400" b="1" dirty="0" err="1">
                <a:solidFill>
                  <a:schemeClr val="accent1"/>
                </a:solidFill>
              </a:rPr>
              <a:t>preco</a:t>
            </a:r>
            <a:r>
              <a:rPr lang="en-US" sz="2400" b="1" dirty="0">
                <a:solidFill>
                  <a:schemeClr val="accent1"/>
                </a:solidFill>
              </a:rPr>
              <a:t>`, `data`) VALUES </a:t>
            </a:r>
            <a:r>
              <a:rPr lang="en-US" sz="2400" b="1" dirty="0" smtClean="0">
                <a:solidFill>
                  <a:schemeClr val="accent1"/>
                </a:solidFill>
              </a:rPr>
              <a:t>(?,?,?,?,?)");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Comando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SQL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que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adiciona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ao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banco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        $</a:t>
            </a:r>
            <a:r>
              <a:rPr lang="en-US" sz="2400" b="1" dirty="0" err="1">
                <a:solidFill>
                  <a:schemeClr val="accent1"/>
                </a:solidFill>
              </a:rPr>
              <a:t>stmt</a:t>
            </a:r>
            <a:r>
              <a:rPr lang="en-US" sz="2400" b="1" dirty="0">
                <a:solidFill>
                  <a:schemeClr val="accent1"/>
                </a:solidFill>
              </a:rPr>
              <a:t>-&gt;</a:t>
            </a:r>
            <a:r>
              <a:rPr lang="en-US" sz="2400" b="1" dirty="0" err="1">
                <a:solidFill>
                  <a:schemeClr val="accent1"/>
                </a:solidFill>
              </a:rPr>
              <a:t>bind_param</a:t>
            </a:r>
            <a:r>
              <a:rPr lang="en-US" sz="2400" b="1" dirty="0">
                <a:solidFill>
                  <a:schemeClr val="accent1"/>
                </a:solidFill>
              </a:rPr>
              <a:t>("</a:t>
            </a:r>
            <a:r>
              <a:rPr lang="en-US" sz="2400" b="1" dirty="0" err="1">
                <a:solidFill>
                  <a:schemeClr val="accent1"/>
                </a:solidFill>
              </a:rPr>
              <a:t>sssss</a:t>
            </a:r>
            <a:r>
              <a:rPr lang="en-US" sz="2400" b="1" dirty="0">
                <a:solidFill>
                  <a:schemeClr val="accent1"/>
                </a:solidFill>
              </a:rPr>
              <a:t>",$</a:t>
            </a:r>
            <a:r>
              <a:rPr lang="en-US" sz="2400" b="1" dirty="0" err="1">
                <a:solidFill>
                  <a:schemeClr val="accent1"/>
                </a:solidFill>
              </a:rPr>
              <a:t>nome</a:t>
            </a:r>
            <a:r>
              <a:rPr lang="en-US" sz="2400" b="1" dirty="0">
                <a:solidFill>
                  <a:schemeClr val="accent1"/>
                </a:solidFill>
              </a:rPr>
              <a:t>,$</a:t>
            </a:r>
            <a:r>
              <a:rPr lang="en-US" sz="2400" b="1" dirty="0" err="1">
                <a:solidFill>
                  <a:schemeClr val="accent1"/>
                </a:solidFill>
              </a:rPr>
              <a:t>autor</a:t>
            </a:r>
            <a:r>
              <a:rPr lang="en-US" sz="2400" b="1" dirty="0">
                <a:solidFill>
                  <a:schemeClr val="accent1"/>
                </a:solidFill>
              </a:rPr>
              <a:t>,$</a:t>
            </a:r>
            <a:r>
              <a:rPr lang="en-US" sz="2400" b="1" dirty="0" err="1">
                <a:solidFill>
                  <a:schemeClr val="accent1"/>
                </a:solidFill>
              </a:rPr>
              <a:t>quantidade</a:t>
            </a:r>
            <a:r>
              <a:rPr lang="en-US" sz="2400" b="1" dirty="0">
                <a:solidFill>
                  <a:schemeClr val="accent1"/>
                </a:solidFill>
              </a:rPr>
              <a:t>,$</a:t>
            </a:r>
            <a:r>
              <a:rPr lang="en-US" sz="2400" b="1" dirty="0" err="1">
                <a:solidFill>
                  <a:schemeClr val="accent1"/>
                </a:solidFill>
              </a:rPr>
              <a:t>preco</a:t>
            </a:r>
            <a:r>
              <a:rPr lang="en-US" sz="2400" b="1" dirty="0">
                <a:solidFill>
                  <a:schemeClr val="accent1"/>
                </a:solidFill>
              </a:rPr>
              <a:t>,$data</a:t>
            </a:r>
            <a:r>
              <a:rPr lang="en-US" sz="2400" b="1" dirty="0" smtClean="0">
                <a:solidFill>
                  <a:schemeClr val="accent1"/>
                </a:solidFill>
              </a:rPr>
              <a:t>);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Iremos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“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Bindar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” o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comando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para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evitar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SQL Injection)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         if( $</a:t>
            </a:r>
            <a:r>
              <a:rPr lang="en-US" sz="2400" b="1" dirty="0" err="1">
                <a:solidFill>
                  <a:schemeClr val="accent1"/>
                </a:solidFill>
              </a:rPr>
              <a:t>stmt</a:t>
            </a:r>
            <a:r>
              <a:rPr lang="en-US" sz="2400" b="1" dirty="0">
                <a:solidFill>
                  <a:schemeClr val="accent1"/>
                </a:solidFill>
              </a:rPr>
              <a:t>-&gt;execute() == TRUE){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        return true ;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    }else{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        return false;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    </a:t>
            </a:r>
            <a:r>
              <a:rPr lang="en-US" sz="2400" b="1" dirty="0" smtClean="0">
                <a:solidFill>
                  <a:schemeClr val="accent1"/>
                </a:solidFill>
              </a:rPr>
              <a:t>}	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(</a:t>
            </a:r>
            <a:r>
              <a:rPr lang="en-US" sz="2400" b="1" dirty="0" err="1" smtClean="0">
                <a:solidFill>
                  <a:schemeClr val="accent1"/>
                </a:solidFill>
              </a:rPr>
              <a:t>Iremos</a:t>
            </a:r>
            <a:r>
              <a:rPr lang="en-US" sz="2400" b="1" dirty="0" smtClean="0">
                <a:solidFill>
                  <a:schemeClr val="accent1"/>
                </a:solidFill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</a:rPr>
              <a:t>trazer</a:t>
            </a:r>
            <a:r>
              <a:rPr lang="en-US" sz="2400" b="1" dirty="0" smtClean="0">
                <a:solidFill>
                  <a:schemeClr val="accent1"/>
                </a:solidFill>
              </a:rPr>
              <a:t> um </a:t>
            </a:r>
            <a:r>
              <a:rPr lang="en-US" sz="2400" b="1" dirty="0" err="1" smtClean="0">
                <a:solidFill>
                  <a:schemeClr val="accent1"/>
                </a:solidFill>
              </a:rPr>
              <a:t>resultado</a:t>
            </a:r>
            <a:r>
              <a:rPr lang="en-US" sz="2400" b="1" dirty="0" smtClean="0">
                <a:solidFill>
                  <a:schemeClr val="accent1"/>
                </a:solidFill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</a:rPr>
              <a:t>bolerano</a:t>
            </a:r>
            <a:r>
              <a:rPr lang="en-US" sz="2400" b="1" dirty="0" smtClean="0">
                <a:solidFill>
                  <a:schemeClr val="accent1"/>
                </a:solidFill>
              </a:rPr>
              <a:t> True </a:t>
            </a:r>
            <a:r>
              <a:rPr lang="en-US" sz="2400" b="1" dirty="0" err="1" smtClean="0">
                <a:solidFill>
                  <a:schemeClr val="accent1"/>
                </a:solidFill>
              </a:rPr>
              <a:t>caso</a:t>
            </a:r>
            <a:r>
              <a:rPr lang="en-US" sz="2400" b="1" dirty="0" smtClean="0">
                <a:solidFill>
                  <a:schemeClr val="accent1"/>
                </a:solidFill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</a:rPr>
              <a:t>tenha</a:t>
            </a:r>
            <a:r>
              <a:rPr lang="en-US" sz="2400" b="1" dirty="0" smtClean="0">
                <a:solidFill>
                  <a:schemeClr val="accent1"/>
                </a:solidFill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</a:rPr>
              <a:t>sido</a:t>
            </a:r>
            <a:r>
              <a:rPr lang="en-US" sz="2400" b="1" dirty="0" smtClean="0">
                <a:solidFill>
                  <a:schemeClr val="accent1"/>
                </a:solidFill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</a:rPr>
              <a:t>incluido</a:t>
            </a:r>
            <a:r>
              <a:rPr lang="en-US" sz="2400" b="1" dirty="0" smtClean="0">
                <a:solidFill>
                  <a:schemeClr val="accent1"/>
                </a:solidFill>
              </a:rPr>
              <a:t> com </a:t>
            </a:r>
            <a:r>
              <a:rPr lang="en-US" sz="2400" b="1" dirty="0" err="1" smtClean="0">
                <a:solidFill>
                  <a:schemeClr val="accent1"/>
                </a:solidFill>
              </a:rPr>
              <a:t>sucesso</a:t>
            </a:r>
            <a:r>
              <a:rPr lang="en-US" sz="2400" b="1" dirty="0" smtClean="0">
                <a:solidFill>
                  <a:schemeClr val="accent1"/>
                </a:solidFill>
              </a:rPr>
              <a:t> e False </a:t>
            </a:r>
            <a:r>
              <a:rPr lang="en-US" sz="2400" b="1" dirty="0" err="1" smtClean="0">
                <a:solidFill>
                  <a:schemeClr val="accent1"/>
                </a:solidFill>
              </a:rPr>
              <a:t>caso</a:t>
            </a:r>
            <a:r>
              <a:rPr lang="en-US" sz="2400" b="1" dirty="0" smtClean="0">
                <a:solidFill>
                  <a:schemeClr val="accent1"/>
                </a:solidFill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</a:rPr>
              <a:t>não</a:t>
            </a:r>
            <a:r>
              <a:rPr lang="en-US" sz="2400" b="1" dirty="0" smtClean="0">
                <a:solidFill>
                  <a:schemeClr val="accent1"/>
                </a:solidFill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</a:rPr>
              <a:t>tenha</a:t>
            </a:r>
            <a:r>
              <a:rPr lang="en-US" sz="2400" b="1" dirty="0" smtClean="0">
                <a:solidFill>
                  <a:schemeClr val="accent1"/>
                </a:solidFill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</a:rPr>
              <a:t>sido</a:t>
            </a:r>
            <a:r>
              <a:rPr lang="en-US" sz="2400" b="1" dirty="0" smtClean="0">
                <a:solidFill>
                  <a:schemeClr val="accent1"/>
                </a:solidFill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</a:rPr>
              <a:t>incluido</a:t>
            </a:r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1889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retangular com cantos arredondados 1"/>
          <p:cNvSpPr/>
          <p:nvPr/>
        </p:nvSpPr>
        <p:spPr>
          <a:xfrm>
            <a:off x="1142392" y="42447"/>
            <a:ext cx="9870430" cy="570793"/>
          </a:xfrm>
          <a:prstGeom prst="wedgeRoundRectCallout">
            <a:avLst>
              <a:gd name="adj1" fmla="val -28793"/>
              <a:gd name="adj2" fmla="val 6582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Função de Pesquisa</a:t>
            </a:r>
            <a:endParaRPr lang="pt-BR" sz="2800" b="1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204952" y="882869"/>
            <a:ext cx="11745310" cy="5817476"/>
          </a:xfrm>
          <a:prstGeom prst="roundRect">
            <a:avLst>
              <a:gd name="adj" fmla="val 19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1"/>
                </a:solidFill>
              </a:rPr>
              <a:t> public function </a:t>
            </a:r>
            <a:r>
              <a:rPr lang="en-US" sz="2400" b="1" dirty="0" err="1">
                <a:solidFill>
                  <a:schemeClr val="accent1"/>
                </a:solidFill>
              </a:rPr>
              <a:t>pesquisaLivro</a:t>
            </a:r>
            <a:r>
              <a:rPr lang="en-US" sz="2400" b="1" dirty="0">
                <a:solidFill>
                  <a:schemeClr val="accent1"/>
                </a:solidFill>
              </a:rPr>
              <a:t>($id</a:t>
            </a:r>
            <a:r>
              <a:rPr lang="en-US" sz="2400" b="1" dirty="0" smtClean="0">
                <a:solidFill>
                  <a:schemeClr val="accent1"/>
                </a:solidFill>
              </a:rPr>
              <a:t>){         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Criando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função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pesquisa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        $result = $this-&gt;</a:t>
            </a:r>
            <a:r>
              <a:rPr lang="en-US" sz="2400" b="1" dirty="0" err="1">
                <a:solidFill>
                  <a:schemeClr val="accent1"/>
                </a:solidFill>
              </a:rPr>
              <a:t>mysqli</a:t>
            </a:r>
            <a:r>
              <a:rPr lang="en-US" sz="2400" b="1" dirty="0">
                <a:solidFill>
                  <a:schemeClr val="accent1"/>
                </a:solidFill>
              </a:rPr>
              <a:t>-&gt;query("SELECT * FROM </a:t>
            </a:r>
            <a:r>
              <a:rPr lang="en-US" sz="2400" b="1" dirty="0" err="1">
                <a:solidFill>
                  <a:schemeClr val="accent1"/>
                </a:solidFill>
              </a:rPr>
              <a:t>livros</a:t>
            </a:r>
            <a:r>
              <a:rPr lang="en-US" sz="2400" b="1" dirty="0">
                <a:solidFill>
                  <a:schemeClr val="accent1"/>
                </a:solidFill>
              </a:rPr>
              <a:t> WHERE </a:t>
            </a:r>
            <a:r>
              <a:rPr lang="en-US" sz="2400" b="1" dirty="0" err="1">
                <a:solidFill>
                  <a:schemeClr val="accent1"/>
                </a:solidFill>
              </a:rPr>
              <a:t>nome</a:t>
            </a:r>
            <a:r>
              <a:rPr lang="en-US" sz="2400" b="1" dirty="0">
                <a:solidFill>
                  <a:schemeClr val="accent1"/>
                </a:solidFill>
              </a:rPr>
              <a:t>='$id</a:t>
            </a:r>
            <a:r>
              <a:rPr lang="en-US" sz="2400" b="1" dirty="0" smtClean="0">
                <a:solidFill>
                  <a:schemeClr val="accent1"/>
                </a:solidFill>
              </a:rPr>
              <a:t>'");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	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Criando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comando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SQL de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pesquisa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baseado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no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nome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livro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        return $result-&gt;</a:t>
            </a:r>
            <a:r>
              <a:rPr lang="en-US" sz="2400" b="1" dirty="0" err="1">
                <a:solidFill>
                  <a:schemeClr val="accent1"/>
                </a:solidFill>
              </a:rPr>
              <a:t>fetch_array</a:t>
            </a:r>
            <a:r>
              <a:rPr lang="en-US" sz="2400" b="1" dirty="0">
                <a:solidFill>
                  <a:schemeClr val="accent1"/>
                </a:solidFill>
              </a:rPr>
              <a:t>(MYSQLI_ASSOC);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	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Retornando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o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resultado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em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um array)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2529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retangular com cantos arredondados 1"/>
          <p:cNvSpPr/>
          <p:nvPr/>
        </p:nvSpPr>
        <p:spPr>
          <a:xfrm>
            <a:off x="1142392" y="42447"/>
            <a:ext cx="9870430" cy="570793"/>
          </a:xfrm>
          <a:prstGeom prst="wedgeRoundRectCallout">
            <a:avLst>
              <a:gd name="adj1" fmla="val -28793"/>
              <a:gd name="adj2" fmla="val 6582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Função de Pesquisa Geral</a:t>
            </a:r>
            <a:endParaRPr lang="pt-BR" sz="2800" b="1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204952" y="882869"/>
            <a:ext cx="11745310" cy="5817476"/>
          </a:xfrm>
          <a:prstGeom prst="roundRect">
            <a:avLst>
              <a:gd name="adj" fmla="val 19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1"/>
                </a:solidFill>
              </a:rPr>
              <a:t>  public function </a:t>
            </a:r>
            <a:r>
              <a:rPr lang="en-US" sz="2400" b="1" dirty="0" err="1">
                <a:solidFill>
                  <a:schemeClr val="accent1"/>
                </a:solidFill>
              </a:rPr>
              <a:t>getLivro</a:t>
            </a:r>
            <a:r>
              <a:rPr lang="en-US" sz="2400" b="1" dirty="0" smtClean="0">
                <a:solidFill>
                  <a:schemeClr val="accent1"/>
                </a:solidFill>
              </a:rPr>
              <a:t>(){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Criando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função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pesquisa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sz="2400" b="1" dirty="0" smtClean="0">
                <a:solidFill>
                  <a:schemeClr val="accent1"/>
                </a:solidFill>
              </a:rPr>
              <a:t> </a:t>
            </a:r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        $result = $this-&gt;</a:t>
            </a:r>
            <a:r>
              <a:rPr lang="en-US" sz="2400" b="1" dirty="0" err="1">
                <a:solidFill>
                  <a:schemeClr val="accent1"/>
                </a:solidFill>
              </a:rPr>
              <a:t>mysqli</a:t>
            </a:r>
            <a:r>
              <a:rPr lang="en-US" sz="2400" b="1" dirty="0">
                <a:solidFill>
                  <a:schemeClr val="accent1"/>
                </a:solidFill>
              </a:rPr>
              <a:t>-&gt;query("SELECT * FROM </a:t>
            </a:r>
            <a:r>
              <a:rPr lang="en-US" sz="2400" b="1" dirty="0" err="1">
                <a:solidFill>
                  <a:schemeClr val="accent1"/>
                </a:solidFill>
              </a:rPr>
              <a:t>livros</a:t>
            </a:r>
            <a:r>
              <a:rPr lang="en-US" sz="2400" b="1" dirty="0" smtClean="0">
                <a:solidFill>
                  <a:schemeClr val="accent1"/>
                </a:solidFill>
              </a:rPr>
              <a:t>");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Criando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comando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SQL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para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selecionar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toda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a base de dados)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        while($row = $result-&gt;</a:t>
            </a:r>
            <a:r>
              <a:rPr lang="en-US" sz="2400" b="1" dirty="0" err="1">
                <a:solidFill>
                  <a:schemeClr val="accent1"/>
                </a:solidFill>
              </a:rPr>
              <a:t>fetch_array</a:t>
            </a:r>
            <a:r>
              <a:rPr lang="en-US" sz="2400" b="1" dirty="0">
                <a:solidFill>
                  <a:schemeClr val="accent1"/>
                </a:solidFill>
              </a:rPr>
              <a:t>(MYSQLI_ASSOC)){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        $array[] = $row;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    </a:t>
            </a:r>
            <a:r>
              <a:rPr lang="en-US" sz="2400" b="1" dirty="0" smtClean="0">
                <a:solidFill>
                  <a:schemeClr val="accent1"/>
                </a:solidFill>
              </a:rPr>
              <a:t>}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Criando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um loop e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capturando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cada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registro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banco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para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adicionar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uma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array)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        return $array</a:t>
            </a:r>
            <a:r>
              <a:rPr lang="en-US" sz="2400" b="1" dirty="0" smtClean="0">
                <a:solidFill>
                  <a:schemeClr val="accent1"/>
                </a:solidFill>
              </a:rPr>
              <a:t>;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Retornando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lista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do array)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823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retangular com cantos arredondados 1"/>
          <p:cNvSpPr/>
          <p:nvPr/>
        </p:nvSpPr>
        <p:spPr>
          <a:xfrm>
            <a:off x="1142392" y="42447"/>
            <a:ext cx="9870430" cy="570793"/>
          </a:xfrm>
          <a:prstGeom prst="wedgeRoundRectCallout">
            <a:avLst>
              <a:gd name="adj1" fmla="val -28793"/>
              <a:gd name="adj2" fmla="val 6582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Função Deletar</a:t>
            </a:r>
            <a:endParaRPr lang="pt-BR" sz="2800" b="1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204952" y="882869"/>
            <a:ext cx="11745310" cy="5817476"/>
          </a:xfrm>
          <a:prstGeom prst="roundRect">
            <a:avLst>
              <a:gd name="adj" fmla="val 19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1"/>
                </a:solidFill>
              </a:rPr>
              <a:t> public function </a:t>
            </a:r>
            <a:r>
              <a:rPr lang="en-US" sz="2400" b="1" dirty="0" err="1">
                <a:solidFill>
                  <a:schemeClr val="accent1"/>
                </a:solidFill>
              </a:rPr>
              <a:t>deleteLivro</a:t>
            </a:r>
            <a:r>
              <a:rPr lang="en-US" sz="2400" b="1" dirty="0">
                <a:solidFill>
                  <a:schemeClr val="accent1"/>
                </a:solidFill>
              </a:rPr>
              <a:t>($id</a:t>
            </a:r>
            <a:r>
              <a:rPr lang="en-US" sz="2400" b="1" dirty="0" smtClean="0">
                <a:solidFill>
                  <a:schemeClr val="accent1"/>
                </a:solidFill>
              </a:rPr>
              <a:t>){       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Criando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função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deletar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        if($this-&gt;</a:t>
            </a:r>
            <a:r>
              <a:rPr lang="en-US" sz="2400" b="1" dirty="0" err="1">
                <a:solidFill>
                  <a:schemeClr val="accent1"/>
                </a:solidFill>
              </a:rPr>
              <a:t>mysqli</a:t>
            </a:r>
            <a:r>
              <a:rPr lang="en-US" sz="2400" b="1" dirty="0">
                <a:solidFill>
                  <a:schemeClr val="accent1"/>
                </a:solidFill>
              </a:rPr>
              <a:t>-&gt;query("DELETE FROM `</a:t>
            </a:r>
            <a:r>
              <a:rPr lang="en-US" sz="2400" b="1" dirty="0" err="1">
                <a:solidFill>
                  <a:schemeClr val="accent1"/>
                </a:solidFill>
              </a:rPr>
              <a:t>livros</a:t>
            </a:r>
            <a:r>
              <a:rPr lang="en-US" sz="2400" b="1" dirty="0">
                <a:solidFill>
                  <a:schemeClr val="accent1"/>
                </a:solidFill>
              </a:rPr>
              <a:t>` WHERE `</a:t>
            </a:r>
            <a:r>
              <a:rPr lang="en-US" sz="2400" b="1" dirty="0" err="1">
                <a:solidFill>
                  <a:schemeClr val="accent1"/>
                </a:solidFill>
              </a:rPr>
              <a:t>nome</a:t>
            </a:r>
            <a:r>
              <a:rPr lang="en-US" sz="2400" b="1" dirty="0">
                <a:solidFill>
                  <a:schemeClr val="accent1"/>
                </a:solidFill>
              </a:rPr>
              <a:t>` = '".$id."';")== TRUE</a:t>
            </a:r>
            <a:r>
              <a:rPr lang="en-US" sz="2400" b="1" dirty="0" smtClean="0">
                <a:solidFill>
                  <a:schemeClr val="accent1"/>
                </a:solidFill>
              </a:rPr>
              <a:t>){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	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Condição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executando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comando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SQL de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exclusão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e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retornando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um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boolerano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        return true;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    }else{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        return false;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93211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retangular com cantos arredondados 1"/>
          <p:cNvSpPr/>
          <p:nvPr/>
        </p:nvSpPr>
        <p:spPr>
          <a:xfrm>
            <a:off x="1142392" y="42447"/>
            <a:ext cx="9870430" cy="570793"/>
          </a:xfrm>
          <a:prstGeom prst="wedgeRoundRectCallout">
            <a:avLst>
              <a:gd name="adj1" fmla="val -28793"/>
              <a:gd name="adj2" fmla="val 6582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Função Deletar</a:t>
            </a:r>
            <a:endParaRPr lang="pt-BR" sz="2800" b="1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204952" y="882869"/>
            <a:ext cx="11871434" cy="5817476"/>
          </a:xfrm>
          <a:prstGeom prst="roundRect">
            <a:avLst>
              <a:gd name="adj" fmla="val 19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public function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Criando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função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atualização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en-US" sz="2400" b="1" dirty="0" err="1" smtClean="0">
                <a:solidFill>
                  <a:schemeClr val="accent1"/>
                </a:solidFill>
              </a:rPr>
              <a:t>updateLivro</a:t>
            </a:r>
            <a:r>
              <a:rPr lang="en-US" sz="2400" b="1" dirty="0">
                <a:solidFill>
                  <a:schemeClr val="accent1"/>
                </a:solidFill>
              </a:rPr>
              <a:t>($</a:t>
            </a:r>
            <a:r>
              <a:rPr lang="en-US" sz="2400" b="1" dirty="0" err="1">
                <a:solidFill>
                  <a:schemeClr val="accent1"/>
                </a:solidFill>
              </a:rPr>
              <a:t>nome</a:t>
            </a:r>
            <a:r>
              <a:rPr lang="en-US" sz="2400" b="1" dirty="0">
                <a:solidFill>
                  <a:schemeClr val="accent1"/>
                </a:solidFill>
              </a:rPr>
              <a:t>,$</a:t>
            </a:r>
            <a:r>
              <a:rPr lang="en-US" sz="2400" b="1" dirty="0" err="1">
                <a:solidFill>
                  <a:schemeClr val="accent1"/>
                </a:solidFill>
              </a:rPr>
              <a:t>autor</a:t>
            </a:r>
            <a:r>
              <a:rPr lang="en-US" sz="2400" b="1" dirty="0">
                <a:solidFill>
                  <a:schemeClr val="accent1"/>
                </a:solidFill>
              </a:rPr>
              <a:t>,$</a:t>
            </a:r>
            <a:r>
              <a:rPr lang="en-US" sz="2400" b="1" dirty="0" err="1">
                <a:solidFill>
                  <a:schemeClr val="accent1"/>
                </a:solidFill>
              </a:rPr>
              <a:t>quantidade</a:t>
            </a:r>
            <a:r>
              <a:rPr lang="en-US" sz="2400" b="1" dirty="0">
                <a:solidFill>
                  <a:schemeClr val="accent1"/>
                </a:solidFill>
              </a:rPr>
              <a:t>,$</a:t>
            </a:r>
            <a:r>
              <a:rPr lang="en-US" sz="2400" b="1" dirty="0" err="1">
                <a:solidFill>
                  <a:schemeClr val="accent1"/>
                </a:solidFill>
              </a:rPr>
              <a:t>preco</a:t>
            </a:r>
            <a:r>
              <a:rPr lang="en-US" sz="2400" b="1" dirty="0">
                <a:solidFill>
                  <a:schemeClr val="accent1"/>
                </a:solidFill>
              </a:rPr>
              <a:t>,$</a:t>
            </a:r>
            <a:r>
              <a:rPr lang="en-US" sz="2400" b="1" dirty="0" err="1">
                <a:solidFill>
                  <a:schemeClr val="accent1"/>
                </a:solidFill>
              </a:rPr>
              <a:t>flag,$data,$id</a:t>
            </a:r>
            <a:r>
              <a:rPr lang="en-US" sz="2400" b="1" dirty="0">
                <a:solidFill>
                  <a:schemeClr val="accent1"/>
                </a:solidFill>
              </a:rPr>
              <a:t>){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    $</a:t>
            </a:r>
            <a:r>
              <a:rPr lang="en-US" sz="2400" b="1" dirty="0" err="1">
                <a:solidFill>
                  <a:schemeClr val="accent1"/>
                </a:solidFill>
              </a:rPr>
              <a:t>stmt</a:t>
            </a:r>
            <a:r>
              <a:rPr lang="en-US" sz="2400" b="1" dirty="0">
                <a:solidFill>
                  <a:schemeClr val="accent1"/>
                </a:solidFill>
              </a:rPr>
              <a:t> = $this-&gt;</a:t>
            </a:r>
            <a:r>
              <a:rPr lang="en-US" sz="2400" b="1" dirty="0" err="1">
                <a:solidFill>
                  <a:schemeClr val="accent1"/>
                </a:solidFill>
              </a:rPr>
              <a:t>mysqli</a:t>
            </a:r>
            <a:r>
              <a:rPr lang="en-US" sz="2400" b="1" dirty="0">
                <a:solidFill>
                  <a:schemeClr val="accent1"/>
                </a:solidFill>
              </a:rPr>
              <a:t>-&gt;prepare("UPDATE `</a:t>
            </a:r>
            <a:r>
              <a:rPr lang="en-US" sz="2400" b="1" dirty="0" err="1">
                <a:solidFill>
                  <a:schemeClr val="accent1"/>
                </a:solidFill>
              </a:rPr>
              <a:t>livros</a:t>
            </a:r>
            <a:r>
              <a:rPr lang="en-US" sz="2400" b="1" dirty="0">
                <a:solidFill>
                  <a:schemeClr val="accent1"/>
                </a:solidFill>
              </a:rPr>
              <a:t>` SET `</a:t>
            </a:r>
            <a:r>
              <a:rPr lang="en-US" sz="2400" b="1" dirty="0" err="1">
                <a:solidFill>
                  <a:schemeClr val="accent1"/>
                </a:solidFill>
              </a:rPr>
              <a:t>nome</a:t>
            </a:r>
            <a:r>
              <a:rPr lang="en-US" sz="2400" b="1" dirty="0">
                <a:solidFill>
                  <a:schemeClr val="accent1"/>
                </a:solidFill>
              </a:rPr>
              <a:t>` = ?, `</a:t>
            </a:r>
            <a:r>
              <a:rPr lang="en-US" sz="2400" b="1" dirty="0" err="1">
                <a:solidFill>
                  <a:schemeClr val="accent1"/>
                </a:solidFill>
              </a:rPr>
              <a:t>autor</a:t>
            </a:r>
            <a:r>
              <a:rPr lang="en-US" sz="2400" b="1" dirty="0">
                <a:solidFill>
                  <a:schemeClr val="accent1"/>
                </a:solidFill>
              </a:rPr>
              <a:t>`=?, `</a:t>
            </a:r>
            <a:r>
              <a:rPr lang="en-US" sz="2400" b="1" dirty="0" err="1">
                <a:solidFill>
                  <a:schemeClr val="accent1"/>
                </a:solidFill>
              </a:rPr>
              <a:t>quantidade</a:t>
            </a:r>
            <a:r>
              <a:rPr lang="en-US" sz="2400" b="1" dirty="0">
                <a:solidFill>
                  <a:schemeClr val="accent1"/>
                </a:solidFill>
              </a:rPr>
              <a:t>`=?, `</a:t>
            </a:r>
            <a:r>
              <a:rPr lang="en-US" sz="2400" b="1" dirty="0" err="1">
                <a:solidFill>
                  <a:schemeClr val="accent1"/>
                </a:solidFill>
              </a:rPr>
              <a:t>preco</a:t>
            </a:r>
            <a:r>
              <a:rPr lang="en-US" sz="2400" b="1" dirty="0">
                <a:solidFill>
                  <a:schemeClr val="accent1"/>
                </a:solidFill>
              </a:rPr>
              <a:t>`=?, `flag`=?,`data` = ? WHERE `</a:t>
            </a:r>
            <a:r>
              <a:rPr lang="en-US" sz="2400" b="1" dirty="0" err="1">
                <a:solidFill>
                  <a:schemeClr val="accent1"/>
                </a:solidFill>
              </a:rPr>
              <a:t>nome</a:t>
            </a:r>
            <a:r>
              <a:rPr lang="en-US" sz="2400" b="1" dirty="0">
                <a:solidFill>
                  <a:schemeClr val="accent1"/>
                </a:solidFill>
              </a:rPr>
              <a:t>` = ?");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Criano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comano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SQL de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atualização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sz="2400" b="1" dirty="0" smtClean="0">
                <a:solidFill>
                  <a:schemeClr val="accent1"/>
                </a:solidFill>
              </a:rPr>
              <a:t> $</a:t>
            </a:r>
            <a:r>
              <a:rPr lang="en-US" sz="2400" b="1" dirty="0" err="1" smtClean="0">
                <a:solidFill>
                  <a:schemeClr val="accent1"/>
                </a:solidFill>
              </a:rPr>
              <a:t>stmt</a:t>
            </a:r>
            <a:r>
              <a:rPr lang="en-US" sz="2400" b="1" dirty="0" smtClean="0">
                <a:solidFill>
                  <a:schemeClr val="accent1"/>
                </a:solidFill>
              </a:rPr>
              <a:t>&gt;</a:t>
            </a:r>
            <a:r>
              <a:rPr lang="en-US" sz="2400" b="1" dirty="0" err="1" smtClean="0">
                <a:solidFill>
                  <a:schemeClr val="accent1"/>
                </a:solidFill>
              </a:rPr>
              <a:t>bind_param</a:t>
            </a:r>
            <a:r>
              <a:rPr lang="en-US" sz="2400" b="1" dirty="0">
                <a:solidFill>
                  <a:schemeClr val="accent1"/>
                </a:solidFill>
              </a:rPr>
              <a:t>("</a:t>
            </a:r>
            <a:r>
              <a:rPr lang="en-US" sz="2400" b="1" dirty="0" err="1">
                <a:solidFill>
                  <a:schemeClr val="accent1"/>
                </a:solidFill>
              </a:rPr>
              <a:t>sssssss</a:t>
            </a:r>
            <a:r>
              <a:rPr lang="en-US" sz="2400" b="1" dirty="0">
                <a:solidFill>
                  <a:schemeClr val="accent1"/>
                </a:solidFill>
              </a:rPr>
              <a:t>",$</a:t>
            </a:r>
            <a:r>
              <a:rPr lang="en-US" sz="2400" b="1" dirty="0" err="1">
                <a:solidFill>
                  <a:schemeClr val="accent1"/>
                </a:solidFill>
              </a:rPr>
              <a:t>nome</a:t>
            </a:r>
            <a:r>
              <a:rPr lang="en-US" sz="2400" b="1" dirty="0">
                <a:solidFill>
                  <a:schemeClr val="accent1"/>
                </a:solidFill>
              </a:rPr>
              <a:t>,$</a:t>
            </a:r>
            <a:r>
              <a:rPr lang="en-US" sz="2400" b="1" dirty="0" err="1">
                <a:solidFill>
                  <a:schemeClr val="accent1"/>
                </a:solidFill>
              </a:rPr>
              <a:t>autor</a:t>
            </a:r>
            <a:r>
              <a:rPr lang="en-US" sz="2400" b="1" dirty="0">
                <a:solidFill>
                  <a:schemeClr val="accent1"/>
                </a:solidFill>
              </a:rPr>
              <a:t>,$</a:t>
            </a:r>
            <a:r>
              <a:rPr lang="en-US" sz="2400" b="1" dirty="0" err="1">
                <a:solidFill>
                  <a:schemeClr val="accent1"/>
                </a:solidFill>
              </a:rPr>
              <a:t>quantidade</a:t>
            </a:r>
            <a:r>
              <a:rPr lang="en-US" sz="2400" b="1" dirty="0">
                <a:solidFill>
                  <a:schemeClr val="accent1"/>
                </a:solidFill>
              </a:rPr>
              <a:t>,$</a:t>
            </a:r>
            <a:r>
              <a:rPr lang="en-US" sz="2400" b="1" dirty="0" err="1">
                <a:solidFill>
                  <a:schemeClr val="accent1"/>
                </a:solidFill>
              </a:rPr>
              <a:t>preco</a:t>
            </a:r>
            <a:r>
              <a:rPr lang="en-US" sz="2400" b="1" dirty="0">
                <a:solidFill>
                  <a:schemeClr val="accent1"/>
                </a:solidFill>
              </a:rPr>
              <a:t>,$</a:t>
            </a:r>
            <a:r>
              <a:rPr lang="en-US" sz="2400" b="1" dirty="0" err="1">
                <a:solidFill>
                  <a:schemeClr val="accent1"/>
                </a:solidFill>
              </a:rPr>
              <a:t>flag,$data,$id</a:t>
            </a:r>
            <a:r>
              <a:rPr lang="en-US" sz="2400" b="1" dirty="0" smtClean="0">
                <a:solidFill>
                  <a:schemeClr val="accent1"/>
                </a:solidFill>
              </a:rPr>
              <a:t>);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</a:rPr>
              <a:t>Iremos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 “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</a:rPr>
              <a:t>Bindar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” o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</a:rPr>
              <a:t>comando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</a:rPr>
              <a:t>para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</a:rPr>
              <a:t>evitar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 SQL Injection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        if($</a:t>
            </a:r>
            <a:r>
              <a:rPr lang="en-US" sz="2400" b="1" dirty="0" err="1">
                <a:solidFill>
                  <a:schemeClr val="accent1"/>
                </a:solidFill>
              </a:rPr>
              <a:t>stmt</a:t>
            </a:r>
            <a:r>
              <a:rPr lang="en-US" sz="2400" b="1" dirty="0">
                <a:solidFill>
                  <a:schemeClr val="accent1"/>
                </a:solidFill>
              </a:rPr>
              <a:t>-&gt;execute()==TRUE){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        return true;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    }else{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        return false;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    }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}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}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4188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retangular com cantos arredondados 1"/>
          <p:cNvSpPr/>
          <p:nvPr/>
        </p:nvSpPr>
        <p:spPr>
          <a:xfrm>
            <a:off x="1142392" y="166953"/>
            <a:ext cx="9870430" cy="570793"/>
          </a:xfrm>
          <a:prstGeom prst="wedgeRoundRectCallout">
            <a:avLst>
              <a:gd name="adj1" fmla="val -28793"/>
              <a:gd name="adj2" fmla="val 6582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Criando a Classe cadastrar Livro</a:t>
            </a:r>
            <a:endParaRPr lang="pt-BR" sz="2800" b="1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204952" y="1072056"/>
            <a:ext cx="11745310" cy="55179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ysClr val="windowText" lastClr="000000"/>
                </a:solidFill>
              </a:rPr>
              <a:t>Na pasta “</a:t>
            </a:r>
            <a:r>
              <a:rPr lang="pt-BR" sz="2400" b="1" dirty="0" err="1" smtClean="0">
                <a:solidFill>
                  <a:sysClr val="windowText" lastClr="000000"/>
                </a:solidFill>
              </a:rPr>
              <a:t>Model</a:t>
            </a:r>
            <a:r>
              <a:rPr lang="pt-BR" sz="2400" b="1" dirty="0" smtClean="0">
                <a:solidFill>
                  <a:sysClr val="windowText" lastClr="000000"/>
                </a:solidFill>
              </a:rPr>
              <a:t>” criaremos mais um arquivo </a:t>
            </a:r>
            <a:r>
              <a:rPr lang="pt-BR" sz="2400" b="1" dirty="0">
                <a:solidFill>
                  <a:sysClr val="windowText" lastClr="000000"/>
                </a:solidFill>
              </a:rPr>
              <a:t>chamado “</a:t>
            </a:r>
            <a:r>
              <a:rPr lang="pt-BR" sz="2400" b="1" dirty="0" err="1">
                <a:solidFill>
                  <a:sysClr val="windowText" lastClr="000000"/>
                </a:solidFill>
              </a:rPr>
              <a:t>cadastroLivro.php</a:t>
            </a:r>
            <a:r>
              <a:rPr lang="pt-BR" sz="2400" b="1" dirty="0" smtClean="0">
                <a:solidFill>
                  <a:sysClr val="windowText" lastClr="000000"/>
                </a:solidFill>
              </a:rPr>
              <a:t>”</a:t>
            </a:r>
          </a:p>
          <a:p>
            <a:pPr algn="ctr"/>
            <a:r>
              <a:rPr lang="pt-BR" sz="2400" b="1" dirty="0" smtClean="0">
                <a:solidFill>
                  <a:sysClr val="windowText" lastClr="000000"/>
                </a:solidFill>
              </a:rPr>
              <a:t>Esse arquivo herdará todas as funções do arquivo “</a:t>
            </a:r>
            <a:r>
              <a:rPr lang="pt-BR" sz="2400" b="1" dirty="0" err="1" smtClean="0">
                <a:solidFill>
                  <a:sysClr val="windowText" lastClr="000000"/>
                </a:solidFill>
              </a:rPr>
              <a:t>banco.php</a:t>
            </a:r>
            <a:r>
              <a:rPr lang="pt-BR" sz="2400" b="1" dirty="0" smtClean="0">
                <a:solidFill>
                  <a:sysClr val="windowText" lastClr="000000"/>
                </a:solidFill>
              </a:rPr>
              <a:t>” e possuirá todos os atributos da tabela do banco e as funções (</a:t>
            </a:r>
            <a:r>
              <a:rPr lang="pt-BR" sz="2400" b="1" dirty="0" err="1" smtClean="0">
                <a:solidFill>
                  <a:sysClr val="windowText" lastClr="000000"/>
                </a:solidFill>
              </a:rPr>
              <a:t>Gets</a:t>
            </a:r>
            <a:r>
              <a:rPr lang="pt-BR" sz="2400" b="1" dirty="0" smtClean="0">
                <a:solidFill>
                  <a:sysClr val="windowText" lastClr="000000"/>
                </a:solidFill>
              </a:rPr>
              <a:t> E </a:t>
            </a:r>
            <a:r>
              <a:rPr lang="pt-BR" sz="2400" b="1" dirty="0" err="1" smtClean="0">
                <a:solidFill>
                  <a:sysClr val="windowText" lastClr="000000"/>
                </a:solidFill>
              </a:rPr>
              <a:t>Setters</a:t>
            </a:r>
            <a:r>
              <a:rPr lang="pt-BR" sz="2400" b="1" dirty="0" smtClean="0">
                <a:solidFill>
                  <a:sysClr val="windowText" lastClr="000000"/>
                </a:solidFill>
              </a:rPr>
              <a:t>) para cada atributo, encapsulando e protegendo nossas funções.</a:t>
            </a:r>
          </a:p>
        </p:txBody>
      </p:sp>
    </p:spTree>
    <p:extLst>
      <p:ext uri="{BB962C8B-B14F-4D97-AF65-F5344CB8AC3E}">
        <p14:creationId xmlns:p14="http://schemas.microsoft.com/office/powerpoint/2010/main" val="427348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retangular com cantos arredondados 1"/>
          <p:cNvSpPr/>
          <p:nvPr/>
        </p:nvSpPr>
        <p:spPr>
          <a:xfrm>
            <a:off x="1142392" y="53358"/>
            <a:ext cx="9870430" cy="435373"/>
          </a:xfrm>
          <a:prstGeom prst="wedgeRoundRectCallout">
            <a:avLst>
              <a:gd name="adj1" fmla="val -28793"/>
              <a:gd name="adj2" fmla="val 6582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Criando a Classe cadastrar Livro</a:t>
            </a:r>
            <a:endParaRPr lang="pt-BR" sz="2800" b="1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204952" y="693683"/>
            <a:ext cx="11745310" cy="5896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dirty="0">
                <a:solidFill>
                  <a:schemeClr val="accent1"/>
                </a:solidFill>
              </a:rPr>
              <a:t>&lt;?</a:t>
            </a:r>
            <a:r>
              <a:rPr lang="pt-BR" sz="2400" b="1" dirty="0" err="1">
                <a:solidFill>
                  <a:schemeClr val="accent1"/>
                </a:solidFill>
              </a:rPr>
              <a:t>php</a:t>
            </a:r>
            <a:endParaRPr lang="pt-BR" sz="2400" b="1" dirty="0">
              <a:solidFill>
                <a:schemeClr val="accent1"/>
              </a:solidFill>
            </a:endParaRPr>
          </a:p>
          <a:p>
            <a:r>
              <a:rPr lang="pt-BR" sz="2400" b="1" dirty="0" err="1">
                <a:solidFill>
                  <a:schemeClr val="accent1"/>
                </a:solidFill>
              </a:rPr>
              <a:t>require_once</a:t>
            </a:r>
            <a:r>
              <a:rPr lang="pt-BR" sz="2400" b="1" dirty="0">
                <a:solidFill>
                  <a:schemeClr val="accent1"/>
                </a:solidFill>
              </a:rPr>
              <a:t>("</a:t>
            </a:r>
            <a:r>
              <a:rPr lang="pt-BR" sz="2400" b="1" dirty="0" err="1">
                <a:solidFill>
                  <a:schemeClr val="accent1"/>
                </a:solidFill>
              </a:rPr>
              <a:t>banco.php</a:t>
            </a:r>
            <a:r>
              <a:rPr lang="pt-BR" sz="2400" b="1" dirty="0" smtClean="0">
                <a:solidFill>
                  <a:schemeClr val="accent1"/>
                </a:solidFill>
              </a:rPr>
              <a:t>"); </a:t>
            </a:r>
            <a:r>
              <a:rPr lang="pt-BR" sz="2400" b="1" dirty="0" smtClean="0">
                <a:solidFill>
                  <a:schemeClr val="bg1">
                    <a:lumMod val="50000"/>
                  </a:schemeClr>
                </a:solidFill>
              </a:rPr>
              <a:t>(Trazendo o arquivo ‘</a:t>
            </a:r>
            <a:r>
              <a:rPr lang="pt-BR" sz="2400" b="1" dirty="0" err="1" smtClean="0">
                <a:solidFill>
                  <a:schemeClr val="bg1">
                    <a:lumMod val="50000"/>
                  </a:schemeClr>
                </a:solidFill>
              </a:rPr>
              <a:t>banco.php</a:t>
            </a:r>
            <a:r>
              <a:rPr lang="pt-BR" sz="2400" b="1" dirty="0" smtClean="0">
                <a:solidFill>
                  <a:schemeClr val="bg1">
                    <a:lumMod val="50000"/>
                  </a:schemeClr>
                </a:solidFill>
              </a:rPr>
              <a:t>’ para o arquivo)</a:t>
            </a:r>
            <a:endParaRPr lang="pt-BR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sz="2400" b="1" dirty="0" err="1">
                <a:solidFill>
                  <a:schemeClr val="accent1"/>
                </a:solidFill>
              </a:rPr>
              <a:t>class</a:t>
            </a:r>
            <a:r>
              <a:rPr lang="pt-BR" sz="2400" b="1" dirty="0">
                <a:solidFill>
                  <a:schemeClr val="accent1"/>
                </a:solidFill>
              </a:rPr>
              <a:t> Cadastro </a:t>
            </a:r>
            <a:r>
              <a:rPr lang="pt-BR" sz="2400" b="1" dirty="0" err="1">
                <a:solidFill>
                  <a:schemeClr val="accent1"/>
                </a:solidFill>
              </a:rPr>
              <a:t>extends</a:t>
            </a:r>
            <a:r>
              <a:rPr lang="pt-BR" sz="2400" b="1" dirty="0">
                <a:solidFill>
                  <a:schemeClr val="accent1"/>
                </a:solidFill>
              </a:rPr>
              <a:t> Banco </a:t>
            </a:r>
            <a:r>
              <a:rPr lang="pt-BR" sz="2400" b="1" dirty="0" smtClean="0">
                <a:solidFill>
                  <a:schemeClr val="accent1"/>
                </a:solidFill>
              </a:rPr>
              <a:t>{ </a:t>
            </a:r>
            <a:r>
              <a:rPr lang="pt-BR" sz="2400" b="1" dirty="0" smtClean="0">
                <a:solidFill>
                  <a:schemeClr val="bg1">
                    <a:lumMod val="50000"/>
                  </a:schemeClr>
                </a:solidFill>
              </a:rPr>
              <a:t>(Atribuindo herança do arquivo banco)</a:t>
            </a:r>
            <a:endParaRPr lang="pt-BR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sz="2400" b="1" dirty="0">
                <a:solidFill>
                  <a:schemeClr val="accent1"/>
                </a:solidFill>
              </a:rPr>
              <a:t>    </a:t>
            </a:r>
            <a:r>
              <a:rPr lang="pt-BR" sz="2400" b="1" dirty="0" err="1">
                <a:solidFill>
                  <a:schemeClr val="accent1"/>
                </a:solidFill>
              </a:rPr>
              <a:t>private</a:t>
            </a:r>
            <a:r>
              <a:rPr lang="pt-BR" sz="2400" b="1" dirty="0">
                <a:solidFill>
                  <a:schemeClr val="accent1"/>
                </a:solidFill>
              </a:rPr>
              <a:t> $nome;</a:t>
            </a:r>
          </a:p>
          <a:p>
            <a:r>
              <a:rPr lang="pt-BR" sz="2400" b="1" dirty="0">
                <a:solidFill>
                  <a:schemeClr val="accent1"/>
                </a:solidFill>
              </a:rPr>
              <a:t>    </a:t>
            </a:r>
            <a:r>
              <a:rPr lang="pt-BR" sz="2400" b="1" dirty="0" err="1">
                <a:solidFill>
                  <a:schemeClr val="accent1"/>
                </a:solidFill>
              </a:rPr>
              <a:t>private</a:t>
            </a:r>
            <a:r>
              <a:rPr lang="pt-BR" sz="2400" b="1" dirty="0">
                <a:solidFill>
                  <a:schemeClr val="accent1"/>
                </a:solidFill>
              </a:rPr>
              <a:t> $autor;</a:t>
            </a:r>
          </a:p>
          <a:p>
            <a:r>
              <a:rPr lang="pt-BR" sz="2400" b="1" dirty="0">
                <a:solidFill>
                  <a:schemeClr val="accent1"/>
                </a:solidFill>
              </a:rPr>
              <a:t>    </a:t>
            </a:r>
            <a:r>
              <a:rPr lang="pt-BR" sz="2400" b="1" dirty="0" err="1">
                <a:solidFill>
                  <a:schemeClr val="accent1"/>
                </a:solidFill>
              </a:rPr>
              <a:t>private</a:t>
            </a:r>
            <a:r>
              <a:rPr lang="pt-BR" sz="2400" b="1" dirty="0">
                <a:solidFill>
                  <a:schemeClr val="accent1"/>
                </a:solidFill>
              </a:rPr>
              <a:t> $quantidade;</a:t>
            </a:r>
          </a:p>
          <a:p>
            <a:r>
              <a:rPr lang="pt-BR" sz="2400" b="1" dirty="0">
                <a:solidFill>
                  <a:schemeClr val="accent1"/>
                </a:solidFill>
              </a:rPr>
              <a:t>    </a:t>
            </a:r>
            <a:r>
              <a:rPr lang="pt-BR" sz="2400" b="1" dirty="0" err="1">
                <a:solidFill>
                  <a:schemeClr val="accent1"/>
                </a:solidFill>
              </a:rPr>
              <a:t>private</a:t>
            </a:r>
            <a:r>
              <a:rPr lang="pt-BR" sz="2400" b="1" dirty="0">
                <a:solidFill>
                  <a:schemeClr val="accent1"/>
                </a:solidFill>
              </a:rPr>
              <a:t> $</a:t>
            </a:r>
            <a:r>
              <a:rPr lang="pt-BR" sz="2400" b="1" dirty="0" err="1">
                <a:solidFill>
                  <a:schemeClr val="accent1"/>
                </a:solidFill>
              </a:rPr>
              <a:t>preco</a:t>
            </a:r>
            <a:r>
              <a:rPr lang="pt-BR" sz="2400" b="1" dirty="0">
                <a:solidFill>
                  <a:schemeClr val="accent1"/>
                </a:solidFill>
              </a:rPr>
              <a:t>;</a:t>
            </a:r>
          </a:p>
          <a:p>
            <a:r>
              <a:rPr lang="pt-BR" sz="2400" b="1" dirty="0">
                <a:solidFill>
                  <a:schemeClr val="accent1"/>
                </a:solidFill>
              </a:rPr>
              <a:t>    </a:t>
            </a:r>
            <a:r>
              <a:rPr lang="pt-BR" sz="2400" b="1" dirty="0" err="1">
                <a:solidFill>
                  <a:schemeClr val="accent1"/>
                </a:solidFill>
              </a:rPr>
              <a:t>private</a:t>
            </a:r>
            <a:r>
              <a:rPr lang="pt-BR" sz="2400" b="1" dirty="0">
                <a:solidFill>
                  <a:schemeClr val="accent1"/>
                </a:solidFill>
              </a:rPr>
              <a:t> $</a:t>
            </a:r>
            <a:r>
              <a:rPr lang="pt-BR" sz="2400" b="1" dirty="0" err="1">
                <a:solidFill>
                  <a:schemeClr val="accent1"/>
                </a:solidFill>
              </a:rPr>
              <a:t>flag</a:t>
            </a:r>
            <a:r>
              <a:rPr lang="pt-BR" sz="2400" b="1" dirty="0">
                <a:solidFill>
                  <a:schemeClr val="accent1"/>
                </a:solidFill>
              </a:rPr>
              <a:t>;</a:t>
            </a:r>
          </a:p>
          <a:p>
            <a:r>
              <a:rPr lang="pt-BR" sz="2400" b="1" dirty="0">
                <a:solidFill>
                  <a:schemeClr val="accent1"/>
                </a:solidFill>
              </a:rPr>
              <a:t>    </a:t>
            </a:r>
            <a:r>
              <a:rPr lang="pt-BR" sz="2400" b="1" dirty="0" err="1">
                <a:solidFill>
                  <a:schemeClr val="accent1"/>
                </a:solidFill>
              </a:rPr>
              <a:t>private</a:t>
            </a:r>
            <a:r>
              <a:rPr lang="pt-BR" sz="2400" b="1" dirty="0">
                <a:solidFill>
                  <a:schemeClr val="accent1"/>
                </a:solidFill>
              </a:rPr>
              <a:t> $data;</a:t>
            </a:r>
          </a:p>
          <a:p>
            <a:r>
              <a:rPr lang="pt-BR" sz="2400" b="1" dirty="0" smtClean="0">
                <a:solidFill>
                  <a:schemeClr val="accent1"/>
                </a:solidFill>
              </a:rPr>
              <a:t>	</a:t>
            </a:r>
          </a:p>
          <a:p>
            <a:r>
              <a:rPr lang="pt-BR" sz="2400" b="1" dirty="0" err="1" smtClean="0">
                <a:solidFill>
                  <a:schemeClr val="accent1"/>
                </a:solidFill>
              </a:rPr>
              <a:t>public</a:t>
            </a:r>
            <a:r>
              <a:rPr lang="pt-BR" sz="2400" b="1" dirty="0" smtClean="0">
                <a:solidFill>
                  <a:schemeClr val="accent1"/>
                </a:solidFill>
              </a:rPr>
              <a:t> </a:t>
            </a:r>
            <a:r>
              <a:rPr lang="pt-BR" sz="2400" b="1" dirty="0" err="1">
                <a:solidFill>
                  <a:schemeClr val="accent1"/>
                </a:solidFill>
              </a:rPr>
              <a:t>function</a:t>
            </a:r>
            <a:r>
              <a:rPr lang="pt-BR" sz="2400" b="1" dirty="0">
                <a:solidFill>
                  <a:schemeClr val="accent1"/>
                </a:solidFill>
              </a:rPr>
              <a:t> </a:t>
            </a:r>
            <a:r>
              <a:rPr lang="pt-BR" sz="2400" b="1" dirty="0" err="1">
                <a:solidFill>
                  <a:schemeClr val="accent1"/>
                </a:solidFill>
              </a:rPr>
              <a:t>setNome</a:t>
            </a:r>
            <a:r>
              <a:rPr lang="pt-BR" sz="2400" b="1" dirty="0">
                <a:solidFill>
                  <a:schemeClr val="accent1"/>
                </a:solidFill>
              </a:rPr>
              <a:t>($</a:t>
            </a:r>
            <a:r>
              <a:rPr lang="pt-BR" sz="2400" b="1" dirty="0" err="1">
                <a:solidFill>
                  <a:schemeClr val="accent1"/>
                </a:solidFill>
              </a:rPr>
              <a:t>string</a:t>
            </a:r>
            <a:r>
              <a:rPr lang="pt-BR" sz="2400" b="1" dirty="0" smtClean="0">
                <a:solidFill>
                  <a:schemeClr val="accent1"/>
                </a:solidFill>
              </a:rPr>
              <a:t>){ </a:t>
            </a:r>
            <a:r>
              <a:rPr lang="pt-BR" sz="2400" b="1" dirty="0" smtClean="0">
                <a:solidFill>
                  <a:schemeClr val="bg1">
                    <a:lumMod val="50000"/>
                  </a:schemeClr>
                </a:solidFill>
              </a:rPr>
              <a:t>(Criando o set para cada atributo)</a:t>
            </a:r>
            <a:endParaRPr lang="pt-BR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sz="2400" b="1" dirty="0">
                <a:solidFill>
                  <a:schemeClr val="accent1"/>
                </a:solidFill>
              </a:rPr>
              <a:t>        $</a:t>
            </a:r>
            <a:r>
              <a:rPr lang="pt-BR" sz="2400" b="1" dirty="0" err="1">
                <a:solidFill>
                  <a:schemeClr val="accent1"/>
                </a:solidFill>
              </a:rPr>
              <a:t>this</a:t>
            </a:r>
            <a:r>
              <a:rPr lang="pt-BR" sz="2400" b="1" dirty="0">
                <a:solidFill>
                  <a:schemeClr val="accent1"/>
                </a:solidFill>
              </a:rPr>
              <a:t>-&gt;nome = $</a:t>
            </a:r>
            <a:r>
              <a:rPr lang="pt-BR" sz="2400" b="1" dirty="0" err="1">
                <a:solidFill>
                  <a:schemeClr val="accent1"/>
                </a:solidFill>
              </a:rPr>
              <a:t>string</a:t>
            </a:r>
            <a:r>
              <a:rPr lang="pt-BR" sz="2400" b="1" dirty="0">
                <a:solidFill>
                  <a:schemeClr val="accent1"/>
                </a:solidFill>
              </a:rPr>
              <a:t>;</a:t>
            </a:r>
          </a:p>
          <a:p>
            <a:r>
              <a:rPr lang="pt-BR" sz="2400" b="1" dirty="0">
                <a:solidFill>
                  <a:schemeClr val="accent1"/>
                </a:solidFill>
              </a:rPr>
              <a:t>    </a:t>
            </a:r>
            <a:r>
              <a:rPr lang="pt-BR" sz="2400" b="1" dirty="0" smtClean="0">
                <a:solidFill>
                  <a:schemeClr val="accent1"/>
                </a:solidFill>
              </a:rPr>
              <a:t>}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public function </a:t>
            </a:r>
            <a:r>
              <a:rPr lang="en-US" sz="2400" b="1" dirty="0" err="1">
                <a:solidFill>
                  <a:schemeClr val="accent1"/>
                </a:solidFill>
              </a:rPr>
              <a:t>getNome</a:t>
            </a:r>
            <a:r>
              <a:rPr lang="en-US" sz="2400" b="1" dirty="0" smtClean="0">
                <a:solidFill>
                  <a:schemeClr val="accent1"/>
                </a:solidFill>
              </a:rPr>
              <a:t>(){</a:t>
            </a:r>
            <a:r>
              <a:rPr lang="pt-BR" sz="2400" b="1" dirty="0">
                <a:solidFill>
                  <a:schemeClr val="bg1">
                    <a:lumMod val="50000"/>
                  </a:schemeClr>
                </a:solidFill>
              </a:rPr>
              <a:t>(Criando o </a:t>
            </a:r>
            <a:r>
              <a:rPr lang="pt-BR" sz="2400" b="1" dirty="0" err="1" smtClean="0">
                <a:solidFill>
                  <a:schemeClr val="bg1">
                    <a:lumMod val="50000"/>
                  </a:schemeClr>
                </a:solidFill>
              </a:rPr>
              <a:t>get</a:t>
            </a:r>
            <a:r>
              <a:rPr lang="pt-BR" sz="2400" b="1" dirty="0" smtClean="0">
                <a:solidFill>
                  <a:schemeClr val="bg1">
                    <a:lumMod val="50000"/>
                  </a:schemeClr>
                </a:solidFill>
              </a:rPr>
              <a:t> para cada atributo)</a:t>
            </a:r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        return $this-&gt;</a:t>
            </a:r>
            <a:r>
              <a:rPr lang="en-US" sz="2400" b="1" dirty="0" err="1">
                <a:solidFill>
                  <a:schemeClr val="accent1"/>
                </a:solidFill>
              </a:rPr>
              <a:t>nome</a:t>
            </a:r>
            <a:r>
              <a:rPr lang="en-US" sz="2400" b="1" dirty="0">
                <a:solidFill>
                  <a:schemeClr val="accent1"/>
                </a:solidFill>
              </a:rPr>
              <a:t>;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}</a:t>
            </a:r>
            <a:endParaRPr lang="pt-BR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95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0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retangular com cantos arredondados 1"/>
          <p:cNvSpPr/>
          <p:nvPr/>
        </p:nvSpPr>
        <p:spPr>
          <a:xfrm>
            <a:off x="1142392" y="166953"/>
            <a:ext cx="9870430" cy="570793"/>
          </a:xfrm>
          <a:prstGeom prst="wedgeRoundRectCallout">
            <a:avLst>
              <a:gd name="adj1" fmla="val -28793"/>
              <a:gd name="adj2" fmla="val 6582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Criando a Classe cadastrar Livro</a:t>
            </a:r>
            <a:endParaRPr lang="pt-BR" sz="2800" b="1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204952" y="1072056"/>
            <a:ext cx="11745310" cy="55179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ysClr val="windowText" lastClr="000000"/>
                </a:solidFill>
              </a:rPr>
              <a:t>Criaremos também um função incluir, para </a:t>
            </a:r>
            <a:r>
              <a:rPr lang="pt-BR" sz="2400" b="1" dirty="0" smtClean="0">
                <a:solidFill>
                  <a:sysClr val="windowText" lastClr="000000"/>
                </a:solidFill>
              </a:rPr>
              <a:t>facilitar </a:t>
            </a:r>
            <a:r>
              <a:rPr lang="pt-BR" sz="2400" b="1" dirty="0" smtClean="0">
                <a:solidFill>
                  <a:sysClr val="windowText" lastClr="000000"/>
                </a:solidFill>
              </a:rPr>
              <a:t>nas chamadas de inclusão</a:t>
            </a:r>
          </a:p>
          <a:p>
            <a:pPr algn="ctr"/>
            <a:endParaRPr lang="pt-BR" sz="24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2400" b="1" dirty="0">
                <a:solidFill>
                  <a:schemeClr val="accent1"/>
                </a:solidFill>
              </a:rPr>
              <a:t> public function </a:t>
            </a:r>
            <a:r>
              <a:rPr lang="en-US" sz="2400" b="1" dirty="0" err="1">
                <a:solidFill>
                  <a:schemeClr val="accent1"/>
                </a:solidFill>
              </a:rPr>
              <a:t>incluir</a:t>
            </a:r>
            <a:r>
              <a:rPr lang="en-US" sz="2400" b="1" dirty="0">
                <a:solidFill>
                  <a:schemeClr val="accent1"/>
                </a:solidFill>
              </a:rPr>
              <a:t>(){</a:t>
            </a:r>
          </a:p>
          <a:p>
            <a:pPr algn="ctr"/>
            <a:r>
              <a:rPr lang="en-US" sz="2400" b="1" dirty="0">
                <a:solidFill>
                  <a:schemeClr val="accent1"/>
                </a:solidFill>
              </a:rPr>
              <a:t>        return $this-&gt;</a:t>
            </a:r>
            <a:r>
              <a:rPr lang="en-US" sz="2400" b="1" dirty="0" err="1">
                <a:solidFill>
                  <a:schemeClr val="accent1"/>
                </a:solidFill>
              </a:rPr>
              <a:t>setLivro</a:t>
            </a:r>
            <a:r>
              <a:rPr lang="en-US" sz="2400" b="1" dirty="0">
                <a:solidFill>
                  <a:schemeClr val="accent1"/>
                </a:solidFill>
              </a:rPr>
              <a:t>($this-&gt;</a:t>
            </a:r>
            <a:r>
              <a:rPr lang="en-US" sz="2400" b="1" dirty="0" err="1">
                <a:solidFill>
                  <a:schemeClr val="accent1"/>
                </a:solidFill>
              </a:rPr>
              <a:t>getNome</a:t>
            </a:r>
            <a:r>
              <a:rPr lang="en-US" sz="2400" b="1" dirty="0">
                <a:solidFill>
                  <a:schemeClr val="accent1"/>
                </a:solidFill>
              </a:rPr>
              <a:t>(),$this-&gt;</a:t>
            </a:r>
            <a:r>
              <a:rPr lang="en-US" sz="2400" b="1" dirty="0" err="1">
                <a:solidFill>
                  <a:schemeClr val="accent1"/>
                </a:solidFill>
              </a:rPr>
              <a:t>getAutor</a:t>
            </a:r>
            <a:r>
              <a:rPr lang="en-US" sz="2400" b="1" dirty="0">
                <a:solidFill>
                  <a:schemeClr val="accent1"/>
                </a:solidFill>
              </a:rPr>
              <a:t>(),$this-&gt;</a:t>
            </a:r>
            <a:r>
              <a:rPr lang="en-US" sz="2400" b="1" dirty="0" err="1">
                <a:solidFill>
                  <a:schemeClr val="accent1"/>
                </a:solidFill>
              </a:rPr>
              <a:t>getQuantidade</a:t>
            </a:r>
            <a:r>
              <a:rPr lang="en-US" sz="2400" b="1" dirty="0">
                <a:solidFill>
                  <a:schemeClr val="accent1"/>
                </a:solidFill>
              </a:rPr>
              <a:t>(),$this-&gt;</a:t>
            </a:r>
            <a:r>
              <a:rPr lang="en-US" sz="2400" b="1" dirty="0" err="1">
                <a:solidFill>
                  <a:schemeClr val="accent1"/>
                </a:solidFill>
              </a:rPr>
              <a:t>getPreco</a:t>
            </a:r>
            <a:r>
              <a:rPr lang="en-US" sz="2400" b="1" dirty="0">
                <a:solidFill>
                  <a:schemeClr val="accent1"/>
                </a:solidFill>
              </a:rPr>
              <a:t>(),$this-&gt;</a:t>
            </a:r>
            <a:r>
              <a:rPr lang="en-US" sz="2400" b="1" dirty="0" err="1">
                <a:solidFill>
                  <a:schemeClr val="accent1"/>
                </a:solidFill>
              </a:rPr>
              <a:t>getData</a:t>
            </a:r>
            <a:r>
              <a:rPr lang="en-US" sz="2400" b="1" dirty="0">
                <a:solidFill>
                  <a:schemeClr val="accent1"/>
                </a:solidFill>
              </a:rPr>
              <a:t>());</a:t>
            </a:r>
          </a:p>
          <a:p>
            <a:pPr algn="ctr"/>
            <a:r>
              <a:rPr lang="en-US" sz="2400" b="1" dirty="0">
                <a:solidFill>
                  <a:schemeClr val="accent1"/>
                </a:solidFill>
              </a:rPr>
              <a:t>    }</a:t>
            </a:r>
          </a:p>
          <a:p>
            <a:pPr algn="ctr"/>
            <a:r>
              <a:rPr lang="en-US" sz="2400" b="1" dirty="0">
                <a:solidFill>
                  <a:schemeClr val="accent1"/>
                </a:solidFill>
              </a:rPr>
              <a:t>}</a:t>
            </a:r>
            <a:endParaRPr lang="pt-BR" sz="2400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67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retangular com cantos arredondados 1"/>
          <p:cNvSpPr/>
          <p:nvPr/>
        </p:nvSpPr>
        <p:spPr>
          <a:xfrm>
            <a:off x="1142392" y="166953"/>
            <a:ext cx="9870430" cy="570793"/>
          </a:xfrm>
          <a:prstGeom prst="wedgeRoundRectCallout">
            <a:avLst>
              <a:gd name="adj1" fmla="val -28793"/>
              <a:gd name="adj2" fmla="val 6582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Iniciando o Controller Cadastro</a:t>
            </a:r>
            <a:endParaRPr lang="pt-BR" sz="2800" b="1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204952" y="1072056"/>
            <a:ext cx="11745310" cy="55179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ysClr val="windowText" lastClr="000000"/>
                </a:solidFill>
              </a:rPr>
              <a:t>Basta salvar o arquivo e finalizamos os arquivos “</a:t>
            </a:r>
            <a:r>
              <a:rPr lang="pt-BR" sz="2400" b="1" dirty="0" err="1" smtClean="0">
                <a:solidFill>
                  <a:sysClr val="windowText" lastClr="000000"/>
                </a:solidFill>
              </a:rPr>
              <a:t>Model</a:t>
            </a:r>
            <a:r>
              <a:rPr lang="pt-BR" sz="2400" b="1" dirty="0" smtClean="0">
                <a:solidFill>
                  <a:sysClr val="windowText" lastClr="000000"/>
                </a:solidFill>
              </a:rPr>
              <a:t>’ do projeto</a:t>
            </a:r>
          </a:p>
          <a:p>
            <a:pPr algn="ctr"/>
            <a:r>
              <a:rPr lang="pt-BR" sz="2400" b="1" dirty="0" smtClean="0">
                <a:solidFill>
                  <a:sysClr val="windowText" lastClr="000000"/>
                </a:solidFill>
              </a:rPr>
              <a:t>Iniciaremos agora a construção do “</a:t>
            </a:r>
            <a:r>
              <a:rPr lang="pt-BR" sz="2400" b="1" dirty="0" err="1" smtClean="0">
                <a:solidFill>
                  <a:sysClr val="windowText" lastClr="000000"/>
                </a:solidFill>
              </a:rPr>
              <a:t>Controller</a:t>
            </a:r>
            <a:r>
              <a:rPr lang="pt-BR" sz="2400" b="1" dirty="0" smtClean="0">
                <a:solidFill>
                  <a:sysClr val="windowText" lastClr="000000"/>
                </a:solidFill>
              </a:rPr>
              <a:t>”</a:t>
            </a:r>
          </a:p>
          <a:p>
            <a:pPr algn="ctr"/>
            <a:r>
              <a:rPr lang="pt-BR" sz="2400" b="1" dirty="0" smtClean="0">
                <a:solidFill>
                  <a:sysClr val="windowText" lastClr="000000"/>
                </a:solidFill>
              </a:rPr>
              <a:t>Crie um arquivo chamado “ControllerCadastro.php</a:t>
            </a:r>
            <a:r>
              <a:rPr lang="pt-BR" sz="2400" b="1" dirty="0" smtClean="0">
                <a:solidFill>
                  <a:sysClr val="windowText" lastClr="000000"/>
                </a:solidFill>
              </a:rPr>
              <a:t>” e salve na pasta Controller</a:t>
            </a:r>
            <a:endParaRPr lang="pt-BR" sz="2400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22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retangular com cantos arredondados 1"/>
          <p:cNvSpPr/>
          <p:nvPr/>
        </p:nvSpPr>
        <p:spPr>
          <a:xfrm>
            <a:off x="1528041" y="474583"/>
            <a:ext cx="9308123" cy="2766645"/>
          </a:xfrm>
          <a:prstGeom prst="wedgeRoundRectCallou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O CRUD são </a:t>
            </a:r>
            <a:r>
              <a:rPr lang="pt-BR" sz="2800" b="1" dirty="0"/>
              <a:t>as quatro operações básicas (criação, consulta, atualização e </a:t>
            </a:r>
            <a:r>
              <a:rPr lang="pt-BR" sz="2800" b="1" dirty="0" smtClean="0"/>
              <a:t>exclusão </a:t>
            </a:r>
            <a:r>
              <a:rPr lang="pt-BR" sz="2800" b="1" dirty="0"/>
              <a:t>de dados) utilizadas em bases de dados </a:t>
            </a:r>
            <a:r>
              <a:rPr lang="pt-BR" sz="2800" b="1" dirty="0" smtClean="0"/>
              <a:t>relacionais, fornecidas </a:t>
            </a:r>
            <a:r>
              <a:rPr lang="pt-BR" sz="2800" b="1" dirty="0"/>
              <a:t>aos utilizadores do sistema.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882" y="3884064"/>
            <a:ext cx="6732440" cy="270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7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retangular com cantos arredondados 1"/>
          <p:cNvSpPr/>
          <p:nvPr/>
        </p:nvSpPr>
        <p:spPr>
          <a:xfrm>
            <a:off x="1142392" y="166953"/>
            <a:ext cx="9870430" cy="570793"/>
          </a:xfrm>
          <a:prstGeom prst="wedgeRoundRectCallout">
            <a:avLst>
              <a:gd name="adj1" fmla="val -28793"/>
              <a:gd name="adj2" fmla="val 6582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Criando a Classe </a:t>
            </a:r>
            <a:r>
              <a:rPr lang="pt-BR" sz="2800" b="1" dirty="0" smtClean="0"/>
              <a:t>Cadastrar </a:t>
            </a:r>
            <a:r>
              <a:rPr lang="pt-BR" sz="2800" b="1" dirty="0" smtClean="0"/>
              <a:t>Livro</a:t>
            </a:r>
            <a:endParaRPr lang="pt-BR" sz="2800" b="1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204952" y="1072056"/>
            <a:ext cx="11745310" cy="55179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1"/>
                </a:solidFill>
              </a:rPr>
              <a:t>&lt;?</a:t>
            </a:r>
            <a:r>
              <a:rPr lang="en-US" sz="2400" b="1" dirty="0" err="1" smtClean="0">
                <a:solidFill>
                  <a:schemeClr val="accent1"/>
                </a:solidFill>
              </a:rPr>
              <a:t>php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r>
              <a:rPr lang="en-US" sz="2400" b="1" dirty="0" err="1" smtClean="0">
                <a:solidFill>
                  <a:schemeClr val="accent1"/>
                </a:solidFill>
              </a:rPr>
              <a:t>require_once</a:t>
            </a:r>
            <a:r>
              <a:rPr lang="en-US" sz="2400" b="1" dirty="0">
                <a:solidFill>
                  <a:schemeClr val="accent1"/>
                </a:solidFill>
              </a:rPr>
              <a:t>("../model/</a:t>
            </a:r>
            <a:r>
              <a:rPr lang="en-US" sz="2400" b="1" dirty="0" err="1">
                <a:solidFill>
                  <a:schemeClr val="accent1"/>
                </a:solidFill>
              </a:rPr>
              <a:t>cadastroLivro.php</a:t>
            </a:r>
            <a:r>
              <a:rPr lang="en-US" sz="2400" b="1" dirty="0" smtClean="0">
                <a:solidFill>
                  <a:schemeClr val="accent1"/>
                </a:solidFill>
              </a:rPr>
              <a:t>");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Importanto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cadastroLivro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class </a:t>
            </a:r>
            <a:r>
              <a:rPr lang="en-US" sz="2400" b="1" dirty="0" err="1">
                <a:solidFill>
                  <a:schemeClr val="accent1"/>
                </a:solidFill>
              </a:rPr>
              <a:t>cadastroController</a:t>
            </a:r>
            <a:r>
              <a:rPr lang="en-US" sz="2400" b="1" dirty="0" smtClean="0">
                <a:solidFill>
                  <a:schemeClr val="accent1"/>
                </a:solidFill>
              </a:rPr>
              <a:t>{                 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Criando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classe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cadastroController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2400" b="1" dirty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    private $</a:t>
            </a:r>
            <a:r>
              <a:rPr lang="en-US" sz="2400" b="1" dirty="0" err="1">
                <a:solidFill>
                  <a:schemeClr val="accent1"/>
                </a:solidFill>
              </a:rPr>
              <a:t>cadastro</a:t>
            </a:r>
            <a:r>
              <a:rPr lang="en-US" sz="2400" b="1" dirty="0" smtClean="0">
                <a:solidFill>
                  <a:schemeClr val="accent1"/>
                </a:solidFill>
              </a:rPr>
              <a:t>; </a:t>
            </a:r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    public function __construct</a:t>
            </a:r>
            <a:r>
              <a:rPr lang="en-US" sz="2400" b="1" dirty="0" smtClean="0">
                <a:solidFill>
                  <a:schemeClr val="accent1"/>
                </a:solidFill>
              </a:rPr>
              <a:t>(){             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Função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Construct)</a:t>
            </a:r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        $this-&gt;</a:t>
            </a:r>
            <a:r>
              <a:rPr lang="en-US" sz="2400" b="1" dirty="0" err="1">
                <a:solidFill>
                  <a:schemeClr val="accent1"/>
                </a:solidFill>
              </a:rPr>
              <a:t>cadastro</a:t>
            </a:r>
            <a:r>
              <a:rPr lang="en-US" sz="2400" b="1" dirty="0">
                <a:solidFill>
                  <a:schemeClr val="accent1"/>
                </a:solidFill>
              </a:rPr>
              <a:t> = new </a:t>
            </a:r>
            <a:r>
              <a:rPr lang="en-US" sz="2400" b="1" dirty="0" err="1">
                <a:solidFill>
                  <a:schemeClr val="accent1"/>
                </a:solidFill>
              </a:rPr>
              <a:t>Cadastro</a:t>
            </a:r>
            <a:r>
              <a:rPr lang="en-US" sz="2400" b="1" dirty="0" smtClean="0">
                <a:solidFill>
                  <a:schemeClr val="accent1"/>
                </a:solidFill>
              </a:rPr>
              <a:t>();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Intanciando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classe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Cadastro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        $this-&gt;</a:t>
            </a:r>
            <a:r>
              <a:rPr lang="en-US" sz="2400" b="1" dirty="0" err="1">
                <a:solidFill>
                  <a:schemeClr val="accent1"/>
                </a:solidFill>
              </a:rPr>
              <a:t>incluir</a:t>
            </a:r>
            <a:r>
              <a:rPr lang="en-US" sz="2400" b="1" dirty="0">
                <a:solidFill>
                  <a:schemeClr val="accent1"/>
                </a:solidFill>
              </a:rPr>
              <a:t>();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</a:t>
            </a:r>
            <a:r>
              <a:rPr lang="en-US" sz="2400" b="1" dirty="0" smtClean="0">
                <a:solidFill>
                  <a:schemeClr val="accent1"/>
                </a:solidFill>
              </a:rPr>
              <a:t>}</a:t>
            </a:r>
            <a:endParaRPr lang="en-US" sz="2400" b="1" dirty="0">
              <a:solidFill>
                <a:schemeClr val="accent1"/>
              </a:solidFill>
            </a:endParaRPr>
          </a:p>
          <a:p>
            <a:pPr algn="ctr"/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06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retangular com cantos arredondados 1"/>
          <p:cNvSpPr/>
          <p:nvPr/>
        </p:nvSpPr>
        <p:spPr>
          <a:xfrm>
            <a:off x="1142392" y="166953"/>
            <a:ext cx="9870430" cy="570793"/>
          </a:xfrm>
          <a:prstGeom prst="wedgeRoundRectCallout">
            <a:avLst>
              <a:gd name="adj1" fmla="val -28793"/>
              <a:gd name="adj2" fmla="val 6582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Criando a Classe </a:t>
            </a:r>
            <a:r>
              <a:rPr lang="pt-BR" sz="2800" b="1" dirty="0" smtClean="0"/>
              <a:t>Cadastrar </a:t>
            </a:r>
            <a:r>
              <a:rPr lang="pt-BR" sz="2800" b="1" dirty="0" smtClean="0"/>
              <a:t>Livro</a:t>
            </a:r>
            <a:endParaRPr lang="pt-BR" sz="2800" b="1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204952" y="945931"/>
            <a:ext cx="11745310" cy="56440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1"/>
                </a:solidFill>
              </a:rPr>
              <a:t>private function </a:t>
            </a:r>
            <a:r>
              <a:rPr lang="en-US" sz="2400" b="1" dirty="0" err="1">
                <a:solidFill>
                  <a:schemeClr val="accent1"/>
                </a:solidFill>
              </a:rPr>
              <a:t>incluir</a:t>
            </a:r>
            <a:r>
              <a:rPr lang="en-US" sz="2400" b="1" dirty="0" smtClean="0">
                <a:solidFill>
                  <a:schemeClr val="accent1"/>
                </a:solidFill>
              </a:rPr>
              <a:t>(){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Função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Incluir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        $this-&gt;</a:t>
            </a:r>
            <a:r>
              <a:rPr lang="en-US" sz="2400" b="1" dirty="0" err="1">
                <a:solidFill>
                  <a:schemeClr val="accent1"/>
                </a:solidFill>
              </a:rPr>
              <a:t>cadastro</a:t>
            </a:r>
            <a:r>
              <a:rPr lang="en-US" sz="2400" b="1" dirty="0">
                <a:solidFill>
                  <a:schemeClr val="accent1"/>
                </a:solidFill>
              </a:rPr>
              <a:t>-&gt;</a:t>
            </a:r>
            <a:r>
              <a:rPr lang="en-US" sz="2400" b="1" dirty="0" err="1">
                <a:solidFill>
                  <a:schemeClr val="accent1"/>
                </a:solidFill>
              </a:rPr>
              <a:t>setNome</a:t>
            </a:r>
            <a:r>
              <a:rPr lang="en-US" sz="2400" b="1" dirty="0">
                <a:solidFill>
                  <a:schemeClr val="accent1"/>
                </a:solidFill>
              </a:rPr>
              <a:t>($_POST['</a:t>
            </a:r>
            <a:r>
              <a:rPr lang="en-US" sz="2400" b="1" dirty="0" err="1">
                <a:solidFill>
                  <a:schemeClr val="accent1"/>
                </a:solidFill>
              </a:rPr>
              <a:t>nome</a:t>
            </a:r>
            <a:r>
              <a:rPr lang="en-US" sz="2400" b="1" dirty="0">
                <a:solidFill>
                  <a:schemeClr val="accent1"/>
                </a:solidFill>
              </a:rPr>
              <a:t>']);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    $this-&gt;</a:t>
            </a:r>
            <a:r>
              <a:rPr lang="en-US" sz="2400" b="1" dirty="0" err="1">
                <a:solidFill>
                  <a:schemeClr val="accent1"/>
                </a:solidFill>
              </a:rPr>
              <a:t>cadastro</a:t>
            </a:r>
            <a:r>
              <a:rPr lang="en-US" sz="2400" b="1" dirty="0">
                <a:solidFill>
                  <a:schemeClr val="accent1"/>
                </a:solidFill>
              </a:rPr>
              <a:t>-&gt;</a:t>
            </a:r>
            <a:r>
              <a:rPr lang="en-US" sz="2400" b="1" dirty="0" err="1">
                <a:solidFill>
                  <a:schemeClr val="accent1"/>
                </a:solidFill>
              </a:rPr>
              <a:t>setAutor</a:t>
            </a:r>
            <a:r>
              <a:rPr lang="en-US" sz="2400" b="1" dirty="0">
                <a:solidFill>
                  <a:schemeClr val="accent1"/>
                </a:solidFill>
              </a:rPr>
              <a:t>($_POST['</a:t>
            </a:r>
            <a:r>
              <a:rPr lang="en-US" sz="2400" b="1" dirty="0" err="1">
                <a:solidFill>
                  <a:schemeClr val="accent1"/>
                </a:solidFill>
              </a:rPr>
              <a:t>autor</a:t>
            </a:r>
            <a:r>
              <a:rPr lang="en-US" sz="2400" b="1" dirty="0">
                <a:solidFill>
                  <a:schemeClr val="accent1"/>
                </a:solidFill>
              </a:rPr>
              <a:t>']);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    $this-&gt;</a:t>
            </a:r>
            <a:r>
              <a:rPr lang="en-US" sz="2400" b="1" dirty="0" err="1">
                <a:solidFill>
                  <a:schemeClr val="accent1"/>
                </a:solidFill>
              </a:rPr>
              <a:t>cadastro</a:t>
            </a:r>
            <a:r>
              <a:rPr lang="en-US" sz="2400" b="1" dirty="0">
                <a:solidFill>
                  <a:schemeClr val="accent1"/>
                </a:solidFill>
              </a:rPr>
              <a:t>-&gt;</a:t>
            </a:r>
            <a:r>
              <a:rPr lang="en-US" sz="2400" b="1" dirty="0" err="1">
                <a:solidFill>
                  <a:schemeClr val="accent1"/>
                </a:solidFill>
              </a:rPr>
              <a:t>setQuantidade</a:t>
            </a:r>
            <a:r>
              <a:rPr lang="en-US" sz="2400" b="1" dirty="0">
                <a:solidFill>
                  <a:schemeClr val="accent1"/>
                </a:solidFill>
              </a:rPr>
              <a:t>($_POST['</a:t>
            </a:r>
            <a:r>
              <a:rPr lang="en-US" sz="2400" b="1" dirty="0" err="1">
                <a:solidFill>
                  <a:schemeClr val="accent1"/>
                </a:solidFill>
              </a:rPr>
              <a:t>quantidade</a:t>
            </a:r>
            <a:r>
              <a:rPr lang="en-US" sz="2400" b="1" dirty="0">
                <a:solidFill>
                  <a:schemeClr val="accent1"/>
                </a:solidFill>
              </a:rPr>
              <a:t>']);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    $this-&gt;</a:t>
            </a:r>
            <a:r>
              <a:rPr lang="en-US" sz="2400" b="1" dirty="0" err="1">
                <a:solidFill>
                  <a:schemeClr val="accent1"/>
                </a:solidFill>
              </a:rPr>
              <a:t>cadastro</a:t>
            </a:r>
            <a:r>
              <a:rPr lang="en-US" sz="2400" b="1" dirty="0">
                <a:solidFill>
                  <a:schemeClr val="accent1"/>
                </a:solidFill>
              </a:rPr>
              <a:t>-&gt;</a:t>
            </a:r>
            <a:r>
              <a:rPr lang="en-US" sz="2400" b="1" dirty="0" err="1">
                <a:solidFill>
                  <a:schemeClr val="accent1"/>
                </a:solidFill>
              </a:rPr>
              <a:t>setPreco</a:t>
            </a:r>
            <a:r>
              <a:rPr lang="en-US" sz="2400" b="1" dirty="0">
                <a:solidFill>
                  <a:schemeClr val="accent1"/>
                </a:solidFill>
              </a:rPr>
              <a:t>($_POST['</a:t>
            </a:r>
            <a:r>
              <a:rPr lang="en-US" sz="2400" b="1" dirty="0" err="1">
                <a:solidFill>
                  <a:schemeClr val="accent1"/>
                </a:solidFill>
              </a:rPr>
              <a:t>preco</a:t>
            </a:r>
            <a:r>
              <a:rPr lang="en-US" sz="2400" b="1" dirty="0">
                <a:solidFill>
                  <a:schemeClr val="accent1"/>
                </a:solidFill>
              </a:rPr>
              <a:t>']);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    $this-&gt;</a:t>
            </a:r>
            <a:r>
              <a:rPr lang="en-US" sz="2400" b="1" dirty="0" err="1">
                <a:solidFill>
                  <a:schemeClr val="accent1"/>
                </a:solidFill>
              </a:rPr>
              <a:t>cadastro</a:t>
            </a:r>
            <a:r>
              <a:rPr lang="en-US" sz="2400" b="1" dirty="0">
                <a:solidFill>
                  <a:schemeClr val="accent1"/>
                </a:solidFill>
              </a:rPr>
              <a:t>-&gt;</a:t>
            </a:r>
            <a:r>
              <a:rPr lang="en-US" sz="2400" b="1" dirty="0" err="1">
                <a:solidFill>
                  <a:schemeClr val="accent1"/>
                </a:solidFill>
              </a:rPr>
              <a:t>setData</a:t>
            </a:r>
            <a:r>
              <a:rPr lang="en-US" sz="2400" b="1" dirty="0">
                <a:solidFill>
                  <a:schemeClr val="accent1"/>
                </a:solidFill>
              </a:rPr>
              <a:t>(date('Y-m-d',</a:t>
            </a:r>
            <a:r>
              <a:rPr lang="en-US" sz="2400" b="1" dirty="0" err="1">
                <a:solidFill>
                  <a:schemeClr val="accent1"/>
                </a:solidFill>
              </a:rPr>
              <a:t>strtotime</a:t>
            </a:r>
            <a:r>
              <a:rPr lang="en-US" sz="2400" b="1" dirty="0">
                <a:solidFill>
                  <a:schemeClr val="accent1"/>
                </a:solidFill>
              </a:rPr>
              <a:t>($_POST['data'])));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    $result = $this-&gt;</a:t>
            </a:r>
            <a:r>
              <a:rPr lang="en-US" sz="2400" b="1" dirty="0" err="1">
                <a:solidFill>
                  <a:schemeClr val="accent1"/>
                </a:solidFill>
              </a:rPr>
              <a:t>cadastro</a:t>
            </a:r>
            <a:r>
              <a:rPr lang="en-US" sz="2400" b="1" dirty="0">
                <a:solidFill>
                  <a:schemeClr val="accent1"/>
                </a:solidFill>
              </a:rPr>
              <a:t>-&gt;</a:t>
            </a:r>
            <a:r>
              <a:rPr lang="en-US" sz="2400" b="1" dirty="0" err="1">
                <a:solidFill>
                  <a:schemeClr val="accent1"/>
                </a:solidFill>
              </a:rPr>
              <a:t>incluir</a:t>
            </a:r>
            <a:r>
              <a:rPr lang="en-US" sz="2400" b="1" dirty="0" smtClean="0">
                <a:solidFill>
                  <a:schemeClr val="accent1"/>
                </a:solidFill>
              </a:rPr>
              <a:t>();  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Capturando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as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informações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        if($result &gt;= 1</a:t>
            </a:r>
            <a:r>
              <a:rPr lang="en-US" sz="2400" b="1" dirty="0" smtClean="0">
                <a:solidFill>
                  <a:schemeClr val="accent1"/>
                </a:solidFill>
              </a:rPr>
              <a:t>){ 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Condição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para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verificar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se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foi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incluido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            echo "&lt;script&gt;alert('</a:t>
            </a:r>
            <a:r>
              <a:rPr lang="en-US" sz="2400" b="1" dirty="0" err="1">
                <a:solidFill>
                  <a:schemeClr val="accent1"/>
                </a:solidFill>
              </a:rPr>
              <a:t>Registro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incluÃ­do</a:t>
            </a:r>
            <a:r>
              <a:rPr lang="en-US" sz="2400" b="1" dirty="0">
                <a:solidFill>
                  <a:schemeClr val="accent1"/>
                </a:solidFill>
              </a:rPr>
              <a:t> com </a:t>
            </a:r>
            <a:r>
              <a:rPr lang="en-US" sz="2400" b="1" dirty="0" err="1">
                <a:solidFill>
                  <a:schemeClr val="accent1"/>
                </a:solidFill>
              </a:rPr>
              <a:t>sucesso</a:t>
            </a:r>
            <a:r>
              <a:rPr lang="en-US" sz="2400" b="1" dirty="0">
                <a:solidFill>
                  <a:schemeClr val="accent1"/>
                </a:solidFill>
              </a:rPr>
              <a:t>!');</a:t>
            </a:r>
            <a:r>
              <a:rPr lang="en-US" sz="2400" b="1" dirty="0" err="1">
                <a:solidFill>
                  <a:schemeClr val="accent1"/>
                </a:solidFill>
              </a:rPr>
              <a:t>document.location</a:t>
            </a:r>
            <a:r>
              <a:rPr lang="en-US" sz="2400" b="1" dirty="0">
                <a:solidFill>
                  <a:schemeClr val="accent1"/>
                </a:solidFill>
              </a:rPr>
              <a:t>='../view/</a:t>
            </a:r>
            <a:r>
              <a:rPr lang="en-US" sz="2400" b="1" dirty="0" err="1">
                <a:solidFill>
                  <a:schemeClr val="accent1"/>
                </a:solidFill>
              </a:rPr>
              <a:t>cadastro.php</a:t>
            </a:r>
            <a:r>
              <a:rPr lang="en-US" sz="2400" b="1" dirty="0">
                <a:solidFill>
                  <a:schemeClr val="accent1"/>
                </a:solidFill>
              </a:rPr>
              <a:t>'&lt;/script&gt;";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    }else{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        echo "&lt;script&gt;alert('</a:t>
            </a:r>
            <a:r>
              <a:rPr lang="en-US" sz="2400" b="1" dirty="0" err="1">
                <a:solidFill>
                  <a:schemeClr val="accent1"/>
                </a:solidFill>
              </a:rPr>
              <a:t>Erro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ao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gravar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registro</a:t>
            </a:r>
            <a:r>
              <a:rPr lang="en-US" sz="2400" b="1" dirty="0">
                <a:solidFill>
                  <a:schemeClr val="accent1"/>
                </a:solidFill>
              </a:rPr>
              <a:t>!, </a:t>
            </a:r>
            <a:r>
              <a:rPr lang="en-US" sz="2400" b="1" dirty="0" err="1">
                <a:solidFill>
                  <a:schemeClr val="accent1"/>
                </a:solidFill>
              </a:rPr>
              <a:t>verifique</a:t>
            </a:r>
            <a:r>
              <a:rPr lang="en-US" sz="2400" b="1" dirty="0">
                <a:solidFill>
                  <a:schemeClr val="accent1"/>
                </a:solidFill>
              </a:rPr>
              <a:t> se o </a:t>
            </a:r>
            <a:r>
              <a:rPr lang="en-US" sz="2400" b="1" dirty="0" err="1">
                <a:solidFill>
                  <a:schemeClr val="accent1"/>
                </a:solidFill>
              </a:rPr>
              <a:t>livro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nÃ£o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estÃ</a:t>
            </a:r>
            <a:r>
              <a:rPr lang="en-US" sz="2400" b="1" dirty="0">
                <a:solidFill>
                  <a:schemeClr val="accent1"/>
                </a:solidFill>
              </a:rPr>
              <a:t>¡ </a:t>
            </a:r>
            <a:r>
              <a:rPr lang="en-US" sz="2400" b="1" dirty="0" err="1">
                <a:solidFill>
                  <a:schemeClr val="accent1"/>
                </a:solidFill>
              </a:rPr>
              <a:t>duplicado</a:t>
            </a:r>
            <a:r>
              <a:rPr lang="en-US" sz="2400" b="1" dirty="0">
                <a:solidFill>
                  <a:schemeClr val="accent1"/>
                </a:solidFill>
              </a:rPr>
              <a:t>');</a:t>
            </a:r>
            <a:r>
              <a:rPr lang="en-US" sz="2400" b="1" dirty="0" err="1">
                <a:solidFill>
                  <a:schemeClr val="accent1"/>
                </a:solidFill>
              </a:rPr>
              <a:t>history.back</a:t>
            </a:r>
            <a:r>
              <a:rPr lang="en-US" sz="2400" b="1" dirty="0">
                <a:solidFill>
                  <a:schemeClr val="accent1"/>
                </a:solidFill>
              </a:rPr>
              <a:t>()&lt;/script</a:t>
            </a:r>
            <a:r>
              <a:rPr lang="en-US" sz="2400" b="1" dirty="0" smtClean="0">
                <a:solidFill>
                  <a:schemeClr val="accent1"/>
                </a:solidFill>
              </a:rPr>
              <a:t>&gt;"}}}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new </a:t>
            </a:r>
            <a:r>
              <a:rPr lang="en-US" sz="2400" b="1" dirty="0" err="1">
                <a:solidFill>
                  <a:schemeClr val="accent1"/>
                </a:solidFill>
              </a:rPr>
              <a:t>cadastroController</a:t>
            </a:r>
            <a:r>
              <a:rPr lang="en-US" sz="2400" b="1" dirty="0">
                <a:solidFill>
                  <a:schemeClr val="accent1"/>
                </a:solidFill>
              </a:rPr>
              <a:t>();</a:t>
            </a:r>
          </a:p>
          <a:p>
            <a:pPr algn="ctr"/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42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retangular com cantos arredondados 1"/>
          <p:cNvSpPr/>
          <p:nvPr/>
        </p:nvSpPr>
        <p:spPr>
          <a:xfrm>
            <a:off x="1142392" y="166953"/>
            <a:ext cx="9870430" cy="570793"/>
          </a:xfrm>
          <a:prstGeom prst="wedgeRoundRectCallout">
            <a:avLst>
              <a:gd name="adj1" fmla="val -28793"/>
              <a:gd name="adj2" fmla="val 6582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Iniciando o Controller Deletar</a:t>
            </a:r>
            <a:endParaRPr lang="pt-BR" sz="2800" b="1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204952" y="1072056"/>
            <a:ext cx="11745310" cy="55179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ysClr val="windowText" lastClr="000000"/>
                </a:solidFill>
              </a:rPr>
              <a:t>Crie </a:t>
            </a:r>
            <a:r>
              <a:rPr lang="pt-BR" sz="2400" b="1" dirty="0" smtClean="0">
                <a:solidFill>
                  <a:sysClr val="windowText" lastClr="000000"/>
                </a:solidFill>
              </a:rPr>
              <a:t>um arquivo chamado “</a:t>
            </a:r>
            <a:r>
              <a:rPr lang="pt-BR" sz="2400" b="1" dirty="0" smtClean="0">
                <a:solidFill>
                  <a:sysClr val="windowText" lastClr="000000"/>
                </a:solidFill>
              </a:rPr>
              <a:t>ControllerDeletar.php” e salve na pasta Controller</a:t>
            </a:r>
            <a:endParaRPr lang="pt-BR" sz="2400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86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retangular com cantos arredondados 1"/>
          <p:cNvSpPr/>
          <p:nvPr/>
        </p:nvSpPr>
        <p:spPr>
          <a:xfrm>
            <a:off x="1142392" y="166953"/>
            <a:ext cx="9870430" cy="570793"/>
          </a:xfrm>
          <a:prstGeom prst="wedgeRoundRectCallout">
            <a:avLst>
              <a:gd name="adj1" fmla="val -28793"/>
              <a:gd name="adj2" fmla="val 6582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Criando a </a:t>
            </a:r>
            <a:r>
              <a:rPr lang="pt-BR" sz="2800" b="1" dirty="0" smtClean="0"/>
              <a:t>Deletar Livro</a:t>
            </a:r>
            <a:endParaRPr lang="pt-BR" sz="2800" b="1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204952" y="945931"/>
            <a:ext cx="11745310" cy="56440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1"/>
                </a:solidFill>
              </a:rPr>
              <a:t>&lt;?</a:t>
            </a:r>
            <a:r>
              <a:rPr lang="en-US" sz="2400" b="1" dirty="0" err="1">
                <a:solidFill>
                  <a:schemeClr val="accent1"/>
                </a:solidFill>
              </a:rPr>
              <a:t>php</a:t>
            </a:r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 err="1">
                <a:solidFill>
                  <a:schemeClr val="accent1"/>
                </a:solidFill>
              </a:rPr>
              <a:t>require_once</a:t>
            </a:r>
            <a:r>
              <a:rPr lang="en-US" sz="2400" b="1" dirty="0">
                <a:solidFill>
                  <a:schemeClr val="accent1"/>
                </a:solidFill>
              </a:rPr>
              <a:t>("../model/</a:t>
            </a:r>
            <a:r>
              <a:rPr lang="en-US" sz="2400" b="1" dirty="0" err="1">
                <a:solidFill>
                  <a:schemeClr val="accent1"/>
                </a:solidFill>
              </a:rPr>
              <a:t>banco.php</a:t>
            </a:r>
            <a:r>
              <a:rPr lang="en-US" sz="2400" b="1" dirty="0" smtClean="0">
                <a:solidFill>
                  <a:schemeClr val="accent1"/>
                </a:solidFill>
              </a:rPr>
              <a:t>");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Importanto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banco.php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class </a:t>
            </a:r>
            <a:r>
              <a:rPr lang="en-US" sz="2400" b="1" dirty="0" err="1">
                <a:solidFill>
                  <a:schemeClr val="accent1"/>
                </a:solidFill>
              </a:rPr>
              <a:t>deleta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smtClean="0">
                <a:solidFill>
                  <a:schemeClr val="accent1"/>
                </a:solidFill>
              </a:rPr>
              <a:t>{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Criando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classe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deleta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    private $</a:t>
            </a:r>
            <a:r>
              <a:rPr lang="en-US" sz="2400" b="1" dirty="0" err="1">
                <a:solidFill>
                  <a:schemeClr val="accent1"/>
                </a:solidFill>
              </a:rPr>
              <a:t>deleta</a:t>
            </a:r>
            <a:r>
              <a:rPr lang="en-US" sz="2400" b="1" dirty="0" smtClean="0">
                <a:solidFill>
                  <a:schemeClr val="accent1"/>
                </a:solidFill>
              </a:rPr>
              <a:t>;</a:t>
            </a:r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    public function __construct($id){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    $this-&gt;</a:t>
            </a:r>
            <a:r>
              <a:rPr lang="en-US" sz="2400" b="1" dirty="0" err="1">
                <a:solidFill>
                  <a:schemeClr val="accent1"/>
                </a:solidFill>
              </a:rPr>
              <a:t>deleta</a:t>
            </a:r>
            <a:r>
              <a:rPr lang="en-US" sz="2400" b="1" dirty="0">
                <a:solidFill>
                  <a:schemeClr val="accent1"/>
                </a:solidFill>
              </a:rPr>
              <a:t> = new </a:t>
            </a:r>
            <a:r>
              <a:rPr lang="en-US" sz="2400" b="1" dirty="0" err="1">
                <a:solidFill>
                  <a:schemeClr val="accent1"/>
                </a:solidFill>
              </a:rPr>
              <a:t>Banco</a:t>
            </a:r>
            <a:r>
              <a:rPr lang="en-US" sz="2400" b="1" dirty="0">
                <a:solidFill>
                  <a:schemeClr val="accent1"/>
                </a:solidFill>
              </a:rPr>
              <a:t>();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        if($this-&gt;</a:t>
            </a:r>
            <a:r>
              <a:rPr lang="en-US" sz="2400" b="1" dirty="0" err="1" smtClean="0">
                <a:solidFill>
                  <a:schemeClr val="accent1"/>
                </a:solidFill>
              </a:rPr>
              <a:t>deleta</a:t>
            </a:r>
            <a:r>
              <a:rPr lang="en-US" sz="2400" b="1" dirty="0" smtClean="0">
                <a:solidFill>
                  <a:schemeClr val="accent1"/>
                </a:solidFill>
              </a:rPr>
              <a:t>-&gt;</a:t>
            </a:r>
            <a:r>
              <a:rPr lang="en-US" sz="2400" b="1" dirty="0" err="1" smtClean="0">
                <a:solidFill>
                  <a:schemeClr val="accent1"/>
                </a:solidFill>
              </a:rPr>
              <a:t>deleteLivro</a:t>
            </a:r>
            <a:r>
              <a:rPr lang="en-US" sz="2400" b="1" dirty="0" smtClean="0">
                <a:solidFill>
                  <a:schemeClr val="accent1"/>
                </a:solidFill>
              </a:rPr>
              <a:t>($id)== TRUE){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Condição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para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verificar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foi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deletado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ou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r>
              <a:rPr lang="en-US" sz="2400" b="1" dirty="0" smtClean="0">
                <a:solidFill>
                  <a:schemeClr val="accent1"/>
                </a:solidFill>
              </a:rPr>
              <a:t>            </a:t>
            </a:r>
            <a:r>
              <a:rPr lang="en-US" sz="2400" b="1" dirty="0">
                <a:solidFill>
                  <a:schemeClr val="accent1"/>
                </a:solidFill>
              </a:rPr>
              <a:t>echo "&lt;script&gt;alert('</a:t>
            </a:r>
            <a:r>
              <a:rPr lang="en-US" sz="2400" b="1" dirty="0" err="1">
                <a:solidFill>
                  <a:schemeClr val="accent1"/>
                </a:solidFill>
              </a:rPr>
              <a:t>Registro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deletado</a:t>
            </a:r>
            <a:r>
              <a:rPr lang="en-US" sz="2400" b="1" dirty="0">
                <a:solidFill>
                  <a:schemeClr val="accent1"/>
                </a:solidFill>
              </a:rPr>
              <a:t> com </a:t>
            </a:r>
            <a:r>
              <a:rPr lang="en-US" sz="2400" b="1" dirty="0" err="1">
                <a:solidFill>
                  <a:schemeClr val="accent1"/>
                </a:solidFill>
              </a:rPr>
              <a:t>sucesso</a:t>
            </a:r>
            <a:r>
              <a:rPr lang="en-US" sz="2400" b="1" dirty="0">
                <a:solidFill>
                  <a:schemeClr val="accent1"/>
                </a:solidFill>
              </a:rPr>
              <a:t>!');</a:t>
            </a:r>
            <a:r>
              <a:rPr lang="en-US" sz="2400" b="1" dirty="0" err="1">
                <a:solidFill>
                  <a:schemeClr val="accent1"/>
                </a:solidFill>
              </a:rPr>
              <a:t>document.location</a:t>
            </a:r>
            <a:r>
              <a:rPr lang="en-US" sz="2400" b="1" dirty="0">
                <a:solidFill>
                  <a:schemeClr val="accent1"/>
                </a:solidFill>
              </a:rPr>
              <a:t>='../view/</a:t>
            </a:r>
            <a:r>
              <a:rPr lang="en-US" sz="2400" b="1" dirty="0" err="1">
                <a:solidFill>
                  <a:schemeClr val="accent1"/>
                </a:solidFill>
              </a:rPr>
              <a:t>index.php</a:t>
            </a:r>
            <a:r>
              <a:rPr lang="en-US" sz="2400" b="1" dirty="0">
                <a:solidFill>
                  <a:schemeClr val="accent1"/>
                </a:solidFill>
              </a:rPr>
              <a:t>'&lt;/script&gt;";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    }else{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        echo "&lt;script&gt;alert('</a:t>
            </a:r>
            <a:r>
              <a:rPr lang="en-US" sz="2400" b="1" dirty="0" err="1">
                <a:solidFill>
                  <a:schemeClr val="accent1"/>
                </a:solidFill>
              </a:rPr>
              <a:t>Erro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ao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deletar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registro</a:t>
            </a:r>
            <a:r>
              <a:rPr lang="en-US" sz="2400" b="1" dirty="0">
                <a:solidFill>
                  <a:schemeClr val="accent1"/>
                </a:solidFill>
              </a:rPr>
              <a:t>!');</a:t>
            </a:r>
            <a:r>
              <a:rPr lang="en-US" sz="2400" b="1" dirty="0" err="1">
                <a:solidFill>
                  <a:schemeClr val="accent1"/>
                </a:solidFill>
              </a:rPr>
              <a:t>history.back</a:t>
            </a:r>
            <a:r>
              <a:rPr lang="en-US" sz="2400" b="1" dirty="0">
                <a:solidFill>
                  <a:schemeClr val="accent1"/>
                </a:solidFill>
              </a:rPr>
              <a:t>()&lt;/script</a:t>
            </a:r>
            <a:r>
              <a:rPr lang="en-US" sz="2400" b="1" dirty="0" smtClean="0">
                <a:solidFill>
                  <a:schemeClr val="accent1"/>
                </a:solidFill>
              </a:rPr>
              <a:t>&gt;";}}}</a:t>
            </a:r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 smtClean="0">
                <a:solidFill>
                  <a:schemeClr val="accent1"/>
                </a:solidFill>
              </a:rPr>
              <a:t>new </a:t>
            </a:r>
            <a:r>
              <a:rPr lang="en-US" sz="2400" b="1" dirty="0" err="1">
                <a:solidFill>
                  <a:schemeClr val="accent1"/>
                </a:solidFill>
              </a:rPr>
              <a:t>deleta</a:t>
            </a:r>
            <a:r>
              <a:rPr lang="en-US" sz="2400" b="1" dirty="0">
                <a:solidFill>
                  <a:schemeClr val="accent1"/>
                </a:solidFill>
              </a:rPr>
              <a:t>($_GET['id']);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?&gt;</a:t>
            </a:r>
          </a:p>
          <a:p>
            <a:pPr algn="ctr"/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77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retangular com cantos arredondados 1"/>
          <p:cNvSpPr/>
          <p:nvPr/>
        </p:nvSpPr>
        <p:spPr>
          <a:xfrm>
            <a:off x="1142392" y="166953"/>
            <a:ext cx="9870430" cy="570793"/>
          </a:xfrm>
          <a:prstGeom prst="wedgeRoundRectCallout">
            <a:avLst>
              <a:gd name="adj1" fmla="val -28793"/>
              <a:gd name="adj2" fmla="val 6582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Iniciando o Controller Listar</a:t>
            </a:r>
            <a:endParaRPr lang="pt-BR" sz="2800" b="1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204952" y="1072056"/>
            <a:ext cx="11745310" cy="55179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ysClr val="windowText" lastClr="000000"/>
                </a:solidFill>
              </a:rPr>
              <a:t>Crie </a:t>
            </a:r>
            <a:r>
              <a:rPr lang="pt-BR" sz="2400" b="1" dirty="0" smtClean="0">
                <a:solidFill>
                  <a:sysClr val="windowText" lastClr="000000"/>
                </a:solidFill>
              </a:rPr>
              <a:t>um arquivo chamado “</a:t>
            </a:r>
            <a:r>
              <a:rPr lang="pt-BR" sz="2400" b="1" dirty="0" smtClean="0">
                <a:solidFill>
                  <a:sysClr val="windowText" lastClr="000000"/>
                </a:solidFill>
              </a:rPr>
              <a:t>ControllerListar.php” e salve na pasta Controller</a:t>
            </a:r>
            <a:endParaRPr lang="pt-BR" sz="2400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19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retangular com cantos arredondados 1"/>
          <p:cNvSpPr/>
          <p:nvPr/>
        </p:nvSpPr>
        <p:spPr>
          <a:xfrm>
            <a:off x="1142392" y="166953"/>
            <a:ext cx="9870430" cy="570793"/>
          </a:xfrm>
          <a:prstGeom prst="wedgeRoundRectCallout">
            <a:avLst>
              <a:gd name="adj1" fmla="val -28793"/>
              <a:gd name="adj2" fmla="val 6582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Criando a </a:t>
            </a:r>
            <a:r>
              <a:rPr lang="pt-BR" sz="2800" b="1" dirty="0" smtClean="0"/>
              <a:t>Listar Livro</a:t>
            </a:r>
            <a:endParaRPr lang="pt-BR" sz="2800" b="1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204952" y="945931"/>
            <a:ext cx="11745310" cy="56440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1"/>
                </a:solidFill>
              </a:rPr>
              <a:t>&lt;?</a:t>
            </a:r>
            <a:r>
              <a:rPr lang="en-US" sz="2400" b="1" dirty="0" err="1">
                <a:solidFill>
                  <a:schemeClr val="accent1"/>
                </a:solidFill>
              </a:rPr>
              <a:t>php</a:t>
            </a:r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 err="1">
                <a:solidFill>
                  <a:schemeClr val="accent1"/>
                </a:solidFill>
              </a:rPr>
              <a:t>require_once</a:t>
            </a:r>
            <a:r>
              <a:rPr lang="en-US" sz="2400" b="1" dirty="0">
                <a:solidFill>
                  <a:schemeClr val="accent1"/>
                </a:solidFill>
              </a:rPr>
              <a:t>("../model/</a:t>
            </a:r>
            <a:r>
              <a:rPr lang="en-US" sz="2400" b="1" dirty="0" err="1">
                <a:solidFill>
                  <a:schemeClr val="accent1"/>
                </a:solidFill>
              </a:rPr>
              <a:t>banco.php</a:t>
            </a:r>
            <a:r>
              <a:rPr lang="en-US" sz="2400" b="1" dirty="0" smtClean="0">
                <a:solidFill>
                  <a:schemeClr val="accent1"/>
                </a:solidFill>
              </a:rPr>
              <a:t>");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Importanto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banco.php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class </a:t>
            </a:r>
            <a:r>
              <a:rPr lang="en-US" sz="2400" b="1" dirty="0" err="1" smtClean="0">
                <a:solidFill>
                  <a:schemeClr val="accent1"/>
                </a:solidFill>
              </a:rPr>
              <a:t>listarController</a:t>
            </a:r>
            <a:r>
              <a:rPr lang="en-US" sz="2400" b="1" dirty="0" smtClean="0">
                <a:solidFill>
                  <a:schemeClr val="accent1"/>
                </a:solidFill>
              </a:rPr>
              <a:t>{  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Criando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classe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listaController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2400" b="1" dirty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    private $</a:t>
            </a:r>
            <a:r>
              <a:rPr lang="en-US" sz="2400" b="1" dirty="0" err="1">
                <a:solidFill>
                  <a:schemeClr val="accent1"/>
                </a:solidFill>
              </a:rPr>
              <a:t>lista</a:t>
            </a:r>
            <a:r>
              <a:rPr lang="en-US" sz="2400" b="1" dirty="0">
                <a:solidFill>
                  <a:schemeClr val="accent1"/>
                </a:solidFill>
              </a:rPr>
              <a:t>;</a:t>
            </a: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    public function __construct</a:t>
            </a:r>
            <a:r>
              <a:rPr lang="en-US" sz="2400" b="1" dirty="0" smtClean="0">
                <a:solidFill>
                  <a:schemeClr val="accent1"/>
                </a:solidFill>
              </a:rPr>
              <a:t>(){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Criando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função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construct)</a:t>
            </a:r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        $this-&gt;</a:t>
            </a:r>
            <a:r>
              <a:rPr lang="en-US" sz="2400" b="1" dirty="0" err="1">
                <a:solidFill>
                  <a:schemeClr val="accent1"/>
                </a:solidFill>
              </a:rPr>
              <a:t>lista</a:t>
            </a:r>
            <a:r>
              <a:rPr lang="en-US" sz="2400" b="1" dirty="0">
                <a:solidFill>
                  <a:schemeClr val="accent1"/>
                </a:solidFill>
              </a:rPr>
              <a:t> = new </a:t>
            </a:r>
            <a:r>
              <a:rPr lang="en-US" sz="2400" b="1" dirty="0" err="1">
                <a:solidFill>
                  <a:schemeClr val="accent1"/>
                </a:solidFill>
              </a:rPr>
              <a:t>Banco</a:t>
            </a:r>
            <a:r>
              <a:rPr lang="en-US" sz="2400" b="1" dirty="0">
                <a:solidFill>
                  <a:schemeClr val="accent1"/>
                </a:solidFill>
              </a:rPr>
              <a:t>();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    $this-&gt;</a:t>
            </a:r>
            <a:r>
              <a:rPr lang="en-US" sz="2400" b="1" dirty="0" err="1">
                <a:solidFill>
                  <a:schemeClr val="accent1"/>
                </a:solidFill>
              </a:rPr>
              <a:t>criarTabela</a:t>
            </a:r>
            <a:r>
              <a:rPr lang="en-US" sz="2400" b="1" dirty="0">
                <a:solidFill>
                  <a:schemeClr val="accent1"/>
                </a:solidFill>
              </a:rPr>
              <a:t>();</a:t>
            </a: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    </a:t>
            </a:r>
            <a:r>
              <a:rPr lang="en-US" sz="2400" b="1" dirty="0" smtClean="0">
                <a:solidFill>
                  <a:schemeClr val="accent1"/>
                </a:solidFill>
              </a:rPr>
              <a:t>}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37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retangular com cantos arredondados 1"/>
          <p:cNvSpPr/>
          <p:nvPr/>
        </p:nvSpPr>
        <p:spPr>
          <a:xfrm>
            <a:off x="1142392" y="-36382"/>
            <a:ext cx="9870430" cy="570793"/>
          </a:xfrm>
          <a:prstGeom prst="wedgeRoundRectCallout">
            <a:avLst>
              <a:gd name="adj1" fmla="val -28793"/>
              <a:gd name="adj2" fmla="val 6582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Criando a </a:t>
            </a:r>
            <a:r>
              <a:rPr lang="pt-BR" sz="2800" b="1" dirty="0" smtClean="0"/>
              <a:t>Listar Livro</a:t>
            </a:r>
            <a:endParaRPr lang="pt-BR" sz="2800" b="1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141888" y="740981"/>
            <a:ext cx="11987048" cy="59908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1"/>
                </a:solidFill>
              </a:rPr>
              <a:t> private function </a:t>
            </a:r>
            <a:r>
              <a:rPr lang="en-US" sz="2400" b="1" dirty="0" err="1">
                <a:solidFill>
                  <a:schemeClr val="accent1"/>
                </a:solidFill>
              </a:rPr>
              <a:t>criarTabela</a:t>
            </a:r>
            <a:r>
              <a:rPr lang="en-US" sz="2400" b="1" dirty="0">
                <a:solidFill>
                  <a:schemeClr val="accent1"/>
                </a:solidFill>
              </a:rPr>
              <a:t>(){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</a:t>
            </a:r>
            <a:r>
              <a:rPr lang="en-US" sz="2400" b="1" dirty="0" smtClean="0">
                <a:solidFill>
                  <a:schemeClr val="accent1"/>
                </a:solidFill>
              </a:rPr>
              <a:t>$</a:t>
            </a:r>
            <a:r>
              <a:rPr lang="en-US" sz="2400" b="1" dirty="0">
                <a:solidFill>
                  <a:schemeClr val="accent1"/>
                </a:solidFill>
              </a:rPr>
              <a:t>row = $this-&gt;</a:t>
            </a:r>
            <a:r>
              <a:rPr lang="en-US" sz="2400" b="1" dirty="0" err="1">
                <a:solidFill>
                  <a:schemeClr val="accent1"/>
                </a:solidFill>
              </a:rPr>
              <a:t>lista</a:t>
            </a:r>
            <a:r>
              <a:rPr lang="en-US" sz="2400" b="1" dirty="0">
                <a:solidFill>
                  <a:schemeClr val="accent1"/>
                </a:solidFill>
              </a:rPr>
              <a:t>-&gt;</a:t>
            </a:r>
            <a:r>
              <a:rPr lang="en-US" sz="2400" b="1" dirty="0" err="1">
                <a:solidFill>
                  <a:schemeClr val="accent1"/>
                </a:solidFill>
              </a:rPr>
              <a:t>getLivro</a:t>
            </a:r>
            <a:r>
              <a:rPr lang="en-US" sz="2400" b="1" dirty="0">
                <a:solidFill>
                  <a:schemeClr val="accent1"/>
                </a:solidFill>
              </a:rPr>
              <a:t>();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</a:t>
            </a:r>
            <a:r>
              <a:rPr lang="en-US" sz="2400" b="1" dirty="0" err="1" smtClean="0">
                <a:solidFill>
                  <a:schemeClr val="accent1"/>
                </a:solidFill>
              </a:rPr>
              <a:t>foreach</a:t>
            </a:r>
            <a:r>
              <a:rPr lang="en-US" sz="2400" b="1" dirty="0" smtClean="0">
                <a:solidFill>
                  <a:schemeClr val="accent1"/>
                </a:solidFill>
              </a:rPr>
              <a:t> </a:t>
            </a:r>
            <a:r>
              <a:rPr lang="en-US" sz="2400" b="1" dirty="0">
                <a:solidFill>
                  <a:schemeClr val="accent1"/>
                </a:solidFill>
              </a:rPr>
              <a:t>($row as $value){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        echo "&lt;</a:t>
            </a:r>
            <a:r>
              <a:rPr lang="en-US" sz="2400" b="1" dirty="0" err="1">
                <a:solidFill>
                  <a:schemeClr val="accent1"/>
                </a:solidFill>
              </a:rPr>
              <a:t>tr</a:t>
            </a:r>
            <a:r>
              <a:rPr lang="en-US" sz="2400" b="1" dirty="0">
                <a:solidFill>
                  <a:schemeClr val="accent1"/>
                </a:solidFill>
              </a:rPr>
              <a:t>&gt;";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        echo "&lt;</a:t>
            </a:r>
            <a:r>
              <a:rPr lang="en-US" sz="2400" b="1" dirty="0" err="1">
                <a:solidFill>
                  <a:schemeClr val="accent1"/>
                </a:solidFill>
              </a:rPr>
              <a:t>th</a:t>
            </a:r>
            <a:r>
              <a:rPr lang="en-US" sz="2400" b="1" dirty="0">
                <a:solidFill>
                  <a:schemeClr val="accent1"/>
                </a:solidFill>
              </a:rPr>
              <a:t>&gt;".$value['</a:t>
            </a:r>
            <a:r>
              <a:rPr lang="en-US" sz="2400" b="1" dirty="0" err="1">
                <a:solidFill>
                  <a:schemeClr val="accent1"/>
                </a:solidFill>
              </a:rPr>
              <a:t>nome</a:t>
            </a:r>
            <a:r>
              <a:rPr lang="en-US" sz="2400" b="1" dirty="0">
                <a:solidFill>
                  <a:schemeClr val="accent1"/>
                </a:solidFill>
              </a:rPr>
              <a:t>'] ."&lt;/</a:t>
            </a:r>
            <a:r>
              <a:rPr lang="en-US" sz="2400" b="1" dirty="0" err="1">
                <a:solidFill>
                  <a:schemeClr val="accent1"/>
                </a:solidFill>
              </a:rPr>
              <a:t>th</a:t>
            </a:r>
            <a:r>
              <a:rPr lang="en-US" sz="2400" b="1" dirty="0">
                <a:solidFill>
                  <a:schemeClr val="accent1"/>
                </a:solidFill>
              </a:rPr>
              <a:t>&gt;";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        echo "&lt;td&gt;".$value['</a:t>
            </a:r>
            <a:r>
              <a:rPr lang="en-US" sz="2400" b="1" dirty="0" err="1">
                <a:solidFill>
                  <a:schemeClr val="accent1"/>
                </a:solidFill>
              </a:rPr>
              <a:t>autor</a:t>
            </a:r>
            <a:r>
              <a:rPr lang="en-US" sz="2400" b="1" dirty="0">
                <a:solidFill>
                  <a:schemeClr val="accent1"/>
                </a:solidFill>
              </a:rPr>
              <a:t>'] ."&lt;/td&gt;";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        echo "&lt;td&gt;".$value['</a:t>
            </a:r>
            <a:r>
              <a:rPr lang="en-US" sz="2400" b="1" dirty="0" err="1">
                <a:solidFill>
                  <a:schemeClr val="accent1"/>
                </a:solidFill>
              </a:rPr>
              <a:t>quantidade</a:t>
            </a:r>
            <a:r>
              <a:rPr lang="en-US" sz="2400" b="1" dirty="0">
                <a:solidFill>
                  <a:schemeClr val="accent1"/>
                </a:solidFill>
              </a:rPr>
              <a:t>'] ."&lt;/td&gt;";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        echo "&lt;td&gt; R$:".$value['</a:t>
            </a:r>
            <a:r>
              <a:rPr lang="en-US" sz="2400" b="1" dirty="0" err="1">
                <a:solidFill>
                  <a:schemeClr val="accent1"/>
                </a:solidFill>
              </a:rPr>
              <a:t>preco</a:t>
            </a:r>
            <a:r>
              <a:rPr lang="en-US" sz="2400" b="1" dirty="0">
                <a:solidFill>
                  <a:schemeClr val="accent1"/>
                </a:solidFill>
              </a:rPr>
              <a:t>'] ."&lt;/td&gt;";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        echo "&lt;td&gt;".$value['data'] ."&lt;/td&gt;";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        echo "&lt;td&gt;".$value['flag'] = ($value['flag'] == "0") ? "</a:t>
            </a:r>
            <a:r>
              <a:rPr lang="en-US" sz="2400" b="1" dirty="0" err="1">
                <a:solidFill>
                  <a:schemeClr val="accent1"/>
                </a:solidFill>
              </a:rPr>
              <a:t>Desativado</a:t>
            </a:r>
            <a:r>
              <a:rPr lang="en-US" sz="2400" b="1" dirty="0">
                <a:solidFill>
                  <a:schemeClr val="accent1"/>
                </a:solidFill>
              </a:rPr>
              <a:t>":"</a:t>
            </a:r>
            <a:r>
              <a:rPr lang="en-US" sz="2400" b="1" dirty="0" err="1">
                <a:solidFill>
                  <a:schemeClr val="accent1"/>
                </a:solidFill>
              </a:rPr>
              <a:t>Ativado</a:t>
            </a:r>
            <a:r>
              <a:rPr lang="en-US" sz="2400" b="1" dirty="0">
                <a:solidFill>
                  <a:schemeClr val="accent1"/>
                </a:solidFill>
              </a:rPr>
              <a:t>" ."&lt;/td&gt;";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        echo "&lt;td&gt;&lt;a class='</a:t>
            </a:r>
            <a:r>
              <a:rPr lang="en-US" sz="2400" b="1" dirty="0" err="1">
                <a:solidFill>
                  <a:schemeClr val="accent1"/>
                </a:solidFill>
              </a:rPr>
              <a:t>btn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btn</a:t>
            </a:r>
            <a:r>
              <a:rPr lang="en-US" sz="2400" b="1" dirty="0">
                <a:solidFill>
                  <a:schemeClr val="accent1"/>
                </a:solidFill>
              </a:rPr>
              <a:t>-warning' </a:t>
            </a:r>
            <a:r>
              <a:rPr lang="en-US" sz="2400" b="1" dirty="0" err="1">
                <a:solidFill>
                  <a:schemeClr val="accent1"/>
                </a:solidFill>
              </a:rPr>
              <a:t>href</a:t>
            </a:r>
            <a:r>
              <a:rPr lang="en-US" sz="2400" b="1" dirty="0">
                <a:solidFill>
                  <a:schemeClr val="accent1"/>
                </a:solidFill>
              </a:rPr>
              <a:t>='</a:t>
            </a:r>
            <a:r>
              <a:rPr lang="en-US" sz="2400" b="1" dirty="0" err="1">
                <a:solidFill>
                  <a:schemeClr val="accent1"/>
                </a:solidFill>
              </a:rPr>
              <a:t>editar.php?id</a:t>
            </a:r>
            <a:r>
              <a:rPr lang="en-US" sz="2400" b="1" dirty="0">
                <a:solidFill>
                  <a:schemeClr val="accent1"/>
                </a:solidFill>
              </a:rPr>
              <a:t>=".$value['</a:t>
            </a:r>
            <a:r>
              <a:rPr lang="en-US" sz="2400" b="1" dirty="0" err="1">
                <a:solidFill>
                  <a:schemeClr val="accent1"/>
                </a:solidFill>
              </a:rPr>
              <a:t>nome</a:t>
            </a:r>
            <a:r>
              <a:rPr lang="en-US" sz="2400" b="1" dirty="0">
                <a:solidFill>
                  <a:schemeClr val="accent1"/>
                </a:solidFill>
              </a:rPr>
              <a:t>']."'&gt;</a:t>
            </a:r>
            <a:r>
              <a:rPr lang="en-US" sz="2400" b="1" dirty="0" err="1">
                <a:solidFill>
                  <a:schemeClr val="accent1"/>
                </a:solidFill>
              </a:rPr>
              <a:t>Editar</a:t>
            </a:r>
            <a:r>
              <a:rPr lang="en-US" sz="2400" b="1" dirty="0">
                <a:solidFill>
                  <a:schemeClr val="accent1"/>
                </a:solidFill>
              </a:rPr>
              <a:t>&lt;/a&gt;&lt;a class='</a:t>
            </a:r>
            <a:r>
              <a:rPr lang="en-US" sz="2400" b="1" dirty="0" err="1">
                <a:solidFill>
                  <a:schemeClr val="accent1"/>
                </a:solidFill>
              </a:rPr>
              <a:t>btn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btn</a:t>
            </a:r>
            <a:r>
              <a:rPr lang="en-US" sz="2400" b="1" dirty="0">
                <a:solidFill>
                  <a:schemeClr val="accent1"/>
                </a:solidFill>
              </a:rPr>
              <a:t>-danger' </a:t>
            </a:r>
            <a:r>
              <a:rPr lang="en-US" sz="2400" b="1" dirty="0" err="1">
                <a:solidFill>
                  <a:schemeClr val="accent1"/>
                </a:solidFill>
              </a:rPr>
              <a:t>href</a:t>
            </a:r>
            <a:r>
              <a:rPr lang="en-US" sz="2400" b="1" dirty="0">
                <a:solidFill>
                  <a:schemeClr val="accent1"/>
                </a:solidFill>
              </a:rPr>
              <a:t>='../controller/</a:t>
            </a:r>
            <a:r>
              <a:rPr lang="en-US" sz="2400" b="1" dirty="0" err="1">
                <a:solidFill>
                  <a:schemeClr val="accent1"/>
                </a:solidFill>
              </a:rPr>
              <a:t>ControllerDeletar.php?id</a:t>
            </a:r>
            <a:r>
              <a:rPr lang="en-US" sz="2400" b="1" dirty="0">
                <a:solidFill>
                  <a:schemeClr val="accent1"/>
                </a:solidFill>
              </a:rPr>
              <a:t>=".$value['</a:t>
            </a:r>
            <a:r>
              <a:rPr lang="en-US" sz="2400" b="1" dirty="0" err="1">
                <a:solidFill>
                  <a:schemeClr val="accent1"/>
                </a:solidFill>
              </a:rPr>
              <a:t>nome</a:t>
            </a:r>
            <a:r>
              <a:rPr lang="en-US" sz="2400" b="1" dirty="0">
                <a:solidFill>
                  <a:schemeClr val="accent1"/>
                </a:solidFill>
              </a:rPr>
              <a:t>']."'&gt;</a:t>
            </a:r>
            <a:r>
              <a:rPr lang="en-US" sz="2400" b="1" dirty="0" err="1">
                <a:solidFill>
                  <a:schemeClr val="accent1"/>
                </a:solidFill>
              </a:rPr>
              <a:t>Excluir</a:t>
            </a:r>
            <a:r>
              <a:rPr lang="en-US" sz="2400" b="1" dirty="0">
                <a:solidFill>
                  <a:schemeClr val="accent1"/>
                </a:solidFill>
              </a:rPr>
              <a:t>&lt;/a&gt;&lt;/td&gt;";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        echo "&lt;/</a:t>
            </a:r>
            <a:r>
              <a:rPr lang="en-US" sz="2400" b="1" dirty="0" err="1">
                <a:solidFill>
                  <a:schemeClr val="accent1"/>
                </a:solidFill>
              </a:rPr>
              <a:t>tr</a:t>
            </a:r>
            <a:r>
              <a:rPr lang="en-US" sz="2400" b="1" dirty="0" smtClean="0">
                <a:solidFill>
                  <a:schemeClr val="accent1"/>
                </a:solidFill>
              </a:rPr>
              <a:t>&gt;";}}}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6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retangular com cantos arredondados 1"/>
          <p:cNvSpPr/>
          <p:nvPr/>
        </p:nvSpPr>
        <p:spPr>
          <a:xfrm>
            <a:off x="1142392" y="166953"/>
            <a:ext cx="9870430" cy="570793"/>
          </a:xfrm>
          <a:prstGeom prst="wedgeRoundRectCallout">
            <a:avLst>
              <a:gd name="adj1" fmla="val -28793"/>
              <a:gd name="adj2" fmla="val 6582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Iniciando o Controller Editar</a:t>
            </a:r>
            <a:endParaRPr lang="pt-BR" sz="2800" b="1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204952" y="1072056"/>
            <a:ext cx="11745310" cy="55179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ysClr val="windowText" lastClr="000000"/>
                </a:solidFill>
              </a:rPr>
              <a:t>Crie </a:t>
            </a:r>
            <a:r>
              <a:rPr lang="pt-BR" sz="2400" b="1" dirty="0" smtClean="0">
                <a:solidFill>
                  <a:sysClr val="windowText" lastClr="000000"/>
                </a:solidFill>
              </a:rPr>
              <a:t>um arquivo chamado “</a:t>
            </a:r>
            <a:r>
              <a:rPr lang="pt-BR" sz="2400" b="1" dirty="0" smtClean="0">
                <a:solidFill>
                  <a:sysClr val="windowText" lastClr="000000"/>
                </a:solidFill>
              </a:rPr>
              <a:t>ControllerEditar.php” e salve na pasta Controller</a:t>
            </a:r>
            <a:endParaRPr lang="pt-BR" sz="2400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72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retangular com cantos arredondados 1"/>
          <p:cNvSpPr/>
          <p:nvPr/>
        </p:nvSpPr>
        <p:spPr>
          <a:xfrm>
            <a:off x="1142392" y="-36382"/>
            <a:ext cx="9870430" cy="570793"/>
          </a:xfrm>
          <a:prstGeom prst="wedgeRoundRectCallout">
            <a:avLst>
              <a:gd name="adj1" fmla="val -28793"/>
              <a:gd name="adj2" fmla="val 6582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Criando a </a:t>
            </a:r>
            <a:r>
              <a:rPr lang="pt-BR" sz="2800" b="1" dirty="0" smtClean="0"/>
              <a:t>Editar</a:t>
            </a:r>
            <a:r>
              <a:rPr lang="pt-BR" sz="2800" b="1" dirty="0" smtClean="0"/>
              <a:t> Livro</a:t>
            </a:r>
            <a:endParaRPr lang="pt-BR" sz="2800" b="1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141888" y="740981"/>
            <a:ext cx="11987048" cy="59908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1"/>
                </a:solidFill>
              </a:rPr>
              <a:t>&lt;?</a:t>
            </a:r>
            <a:r>
              <a:rPr lang="en-US" sz="2400" b="1" dirty="0" err="1">
                <a:solidFill>
                  <a:schemeClr val="accent1"/>
                </a:solidFill>
              </a:rPr>
              <a:t>php</a:t>
            </a:r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 err="1">
                <a:solidFill>
                  <a:schemeClr val="accent1"/>
                </a:solidFill>
              </a:rPr>
              <a:t>require_once</a:t>
            </a:r>
            <a:r>
              <a:rPr lang="en-US" sz="2400" b="1" dirty="0">
                <a:solidFill>
                  <a:schemeClr val="accent1"/>
                </a:solidFill>
              </a:rPr>
              <a:t>("../model/</a:t>
            </a:r>
            <a:r>
              <a:rPr lang="en-US" sz="2400" b="1" dirty="0" err="1">
                <a:solidFill>
                  <a:schemeClr val="accent1"/>
                </a:solidFill>
              </a:rPr>
              <a:t>banco.php</a:t>
            </a:r>
            <a:r>
              <a:rPr lang="en-US" sz="2400" b="1" dirty="0">
                <a:solidFill>
                  <a:schemeClr val="accent1"/>
                </a:solidFill>
              </a:rPr>
              <a:t>");</a:t>
            </a: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class </a:t>
            </a:r>
            <a:r>
              <a:rPr lang="en-US" sz="2400" b="1" dirty="0" err="1">
                <a:solidFill>
                  <a:schemeClr val="accent1"/>
                </a:solidFill>
              </a:rPr>
              <a:t>editarController</a:t>
            </a:r>
            <a:r>
              <a:rPr lang="en-US" sz="2400" b="1" dirty="0">
                <a:solidFill>
                  <a:schemeClr val="accent1"/>
                </a:solidFill>
              </a:rPr>
              <a:t> {</a:t>
            </a: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    private $</a:t>
            </a:r>
            <a:r>
              <a:rPr lang="en-US" sz="2400" b="1" dirty="0" err="1">
                <a:solidFill>
                  <a:schemeClr val="accent1"/>
                </a:solidFill>
              </a:rPr>
              <a:t>editar</a:t>
            </a:r>
            <a:r>
              <a:rPr lang="en-US" sz="2400" b="1" dirty="0">
                <a:solidFill>
                  <a:schemeClr val="accent1"/>
                </a:solidFill>
              </a:rPr>
              <a:t>;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private $</a:t>
            </a:r>
            <a:r>
              <a:rPr lang="en-US" sz="2400" b="1" dirty="0" err="1">
                <a:solidFill>
                  <a:schemeClr val="accent1"/>
                </a:solidFill>
              </a:rPr>
              <a:t>nome</a:t>
            </a:r>
            <a:r>
              <a:rPr lang="en-US" sz="2400" b="1" dirty="0">
                <a:solidFill>
                  <a:schemeClr val="accent1"/>
                </a:solidFill>
              </a:rPr>
              <a:t>;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private $</a:t>
            </a:r>
            <a:r>
              <a:rPr lang="en-US" sz="2400" b="1" dirty="0" err="1">
                <a:solidFill>
                  <a:schemeClr val="accent1"/>
                </a:solidFill>
              </a:rPr>
              <a:t>autor</a:t>
            </a:r>
            <a:r>
              <a:rPr lang="en-US" sz="2400" b="1" dirty="0">
                <a:solidFill>
                  <a:schemeClr val="accent1"/>
                </a:solidFill>
              </a:rPr>
              <a:t>;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private $</a:t>
            </a:r>
            <a:r>
              <a:rPr lang="en-US" sz="2400" b="1" dirty="0" err="1">
                <a:solidFill>
                  <a:schemeClr val="accent1"/>
                </a:solidFill>
              </a:rPr>
              <a:t>quantidade</a:t>
            </a:r>
            <a:r>
              <a:rPr lang="en-US" sz="2400" b="1" dirty="0">
                <a:solidFill>
                  <a:schemeClr val="accent1"/>
                </a:solidFill>
              </a:rPr>
              <a:t>;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private $</a:t>
            </a:r>
            <a:r>
              <a:rPr lang="en-US" sz="2400" b="1" dirty="0" err="1">
                <a:solidFill>
                  <a:schemeClr val="accent1"/>
                </a:solidFill>
              </a:rPr>
              <a:t>preco</a:t>
            </a:r>
            <a:r>
              <a:rPr lang="en-US" sz="2400" b="1" dirty="0">
                <a:solidFill>
                  <a:schemeClr val="accent1"/>
                </a:solidFill>
              </a:rPr>
              <a:t>;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private $data;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private $flag;</a:t>
            </a: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    public function __construct($id){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    $this-&gt;</a:t>
            </a:r>
            <a:r>
              <a:rPr lang="en-US" sz="2400" b="1" dirty="0" err="1">
                <a:solidFill>
                  <a:schemeClr val="accent1"/>
                </a:solidFill>
              </a:rPr>
              <a:t>editar</a:t>
            </a:r>
            <a:r>
              <a:rPr lang="en-US" sz="2400" b="1" dirty="0">
                <a:solidFill>
                  <a:schemeClr val="accent1"/>
                </a:solidFill>
              </a:rPr>
              <a:t> = new </a:t>
            </a:r>
            <a:r>
              <a:rPr lang="en-US" sz="2400" b="1" dirty="0" err="1">
                <a:solidFill>
                  <a:schemeClr val="accent1"/>
                </a:solidFill>
              </a:rPr>
              <a:t>Banco</a:t>
            </a:r>
            <a:r>
              <a:rPr lang="en-US" sz="2400" b="1" dirty="0">
                <a:solidFill>
                  <a:schemeClr val="accent1"/>
                </a:solidFill>
              </a:rPr>
              <a:t>();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    $this-&gt;</a:t>
            </a:r>
            <a:r>
              <a:rPr lang="en-US" sz="2400" b="1" dirty="0" err="1">
                <a:solidFill>
                  <a:schemeClr val="accent1"/>
                </a:solidFill>
              </a:rPr>
              <a:t>criarFormulario</a:t>
            </a:r>
            <a:r>
              <a:rPr lang="en-US" sz="2400" b="1" dirty="0">
                <a:solidFill>
                  <a:schemeClr val="accent1"/>
                </a:solidFill>
              </a:rPr>
              <a:t>($id</a:t>
            </a:r>
            <a:r>
              <a:rPr lang="en-US" sz="2400" b="1" dirty="0" smtClean="0">
                <a:solidFill>
                  <a:schemeClr val="accent1"/>
                </a:solidFill>
              </a:rPr>
              <a:t>);}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47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retangular com cantos arredondados 1"/>
          <p:cNvSpPr/>
          <p:nvPr/>
        </p:nvSpPr>
        <p:spPr>
          <a:xfrm>
            <a:off x="1142392" y="-36382"/>
            <a:ext cx="9870430" cy="570793"/>
          </a:xfrm>
          <a:prstGeom prst="wedgeRoundRectCallout">
            <a:avLst>
              <a:gd name="adj1" fmla="val -28793"/>
              <a:gd name="adj2" fmla="val 6582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Criando a </a:t>
            </a:r>
            <a:r>
              <a:rPr lang="pt-BR" sz="2800" b="1" dirty="0" smtClean="0"/>
              <a:t>Editar</a:t>
            </a:r>
            <a:r>
              <a:rPr lang="pt-BR" sz="2800" b="1" dirty="0" smtClean="0"/>
              <a:t> Livro</a:t>
            </a:r>
            <a:endParaRPr lang="pt-BR" sz="2800" b="1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141888" y="740981"/>
            <a:ext cx="11987048" cy="59908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1"/>
                </a:solidFill>
              </a:rPr>
              <a:t> private function </a:t>
            </a:r>
            <a:r>
              <a:rPr lang="en-US" sz="2400" b="1" dirty="0" err="1">
                <a:solidFill>
                  <a:schemeClr val="accent1"/>
                </a:solidFill>
              </a:rPr>
              <a:t>criarFormulario</a:t>
            </a:r>
            <a:r>
              <a:rPr lang="en-US" sz="2400" b="1" dirty="0">
                <a:solidFill>
                  <a:schemeClr val="accent1"/>
                </a:solidFill>
              </a:rPr>
              <a:t>($id){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    $row = $this-&gt;</a:t>
            </a:r>
            <a:r>
              <a:rPr lang="en-US" sz="2400" b="1" dirty="0" err="1">
                <a:solidFill>
                  <a:schemeClr val="accent1"/>
                </a:solidFill>
              </a:rPr>
              <a:t>editar</a:t>
            </a:r>
            <a:r>
              <a:rPr lang="en-US" sz="2400" b="1" dirty="0">
                <a:solidFill>
                  <a:schemeClr val="accent1"/>
                </a:solidFill>
              </a:rPr>
              <a:t>-&gt;</a:t>
            </a:r>
            <a:r>
              <a:rPr lang="en-US" sz="2400" b="1" dirty="0" err="1">
                <a:solidFill>
                  <a:schemeClr val="accent1"/>
                </a:solidFill>
              </a:rPr>
              <a:t>pesquisaLivro</a:t>
            </a:r>
            <a:r>
              <a:rPr lang="en-US" sz="2400" b="1" dirty="0">
                <a:solidFill>
                  <a:schemeClr val="accent1"/>
                </a:solidFill>
              </a:rPr>
              <a:t>($id);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    $this-&gt;</a:t>
            </a:r>
            <a:r>
              <a:rPr lang="en-US" sz="2400" b="1" dirty="0" err="1">
                <a:solidFill>
                  <a:schemeClr val="accent1"/>
                </a:solidFill>
              </a:rPr>
              <a:t>nome</a:t>
            </a:r>
            <a:r>
              <a:rPr lang="en-US" sz="2400" b="1" dirty="0">
                <a:solidFill>
                  <a:schemeClr val="accent1"/>
                </a:solidFill>
              </a:rPr>
              <a:t>         =$row['</a:t>
            </a:r>
            <a:r>
              <a:rPr lang="en-US" sz="2400" b="1" dirty="0" err="1">
                <a:solidFill>
                  <a:schemeClr val="accent1"/>
                </a:solidFill>
              </a:rPr>
              <a:t>nome</a:t>
            </a:r>
            <a:r>
              <a:rPr lang="en-US" sz="2400" b="1" dirty="0">
                <a:solidFill>
                  <a:schemeClr val="accent1"/>
                </a:solidFill>
              </a:rPr>
              <a:t>'];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    $this-&gt;</a:t>
            </a:r>
            <a:r>
              <a:rPr lang="en-US" sz="2400" b="1" dirty="0" err="1">
                <a:solidFill>
                  <a:schemeClr val="accent1"/>
                </a:solidFill>
              </a:rPr>
              <a:t>autor</a:t>
            </a:r>
            <a:r>
              <a:rPr lang="en-US" sz="2400" b="1" dirty="0">
                <a:solidFill>
                  <a:schemeClr val="accent1"/>
                </a:solidFill>
              </a:rPr>
              <a:t>        =$row['</a:t>
            </a:r>
            <a:r>
              <a:rPr lang="en-US" sz="2400" b="1" dirty="0" err="1">
                <a:solidFill>
                  <a:schemeClr val="accent1"/>
                </a:solidFill>
              </a:rPr>
              <a:t>autor</a:t>
            </a:r>
            <a:r>
              <a:rPr lang="en-US" sz="2400" b="1" dirty="0">
                <a:solidFill>
                  <a:schemeClr val="accent1"/>
                </a:solidFill>
              </a:rPr>
              <a:t>'];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    $this-&gt;</a:t>
            </a:r>
            <a:r>
              <a:rPr lang="en-US" sz="2400" b="1" dirty="0" err="1">
                <a:solidFill>
                  <a:schemeClr val="accent1"/>
                </a:solidFill>
              </a:rPr>
              <a:t>quantidade</a:t>
            </a:r>
            <a:r>
              <a:rPr lang="en-US" sz="2400" b="1" dirty="0">
                <a:solidFill>
                  <a:schemeClr val="accent1"/>
                </a:solidFill>
              </a:rPr>
              <a:t>   =$row['</a:t>
            </a:r>
            <a:r>
              <a:rPr lang="en-US" sz="2400" b="1" dirty="0" err="1">
                <a:solidFill>
                  <a:schemeClr val="accent1"/>
                </a:solidFill>
              </a:rPr>
              <a:t>quantidade</a:t>
            </a:r>
            <a:r>
              <a:rPr lang="en-US" sz="2400" b="1" dirty="0">
                <a:solidFill>
                  <a:schemeClr val="accent1"/>
                </a:solidFill>
              </a:rPr>
              <a:t>'];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    $this-&gt;</a:t>
            </a:r>
            <a:r>
              <a:rPr lang="en-US" sz="2400" b="1" dirty="0" err="1">
                <a:solidFill>
                  <a:schemeClr val="accent1"/>
                </a:solidFill>
              </a:rPr>
              <a:t>preco</a:t>
            </a:r>
            <a:r>
              <a:rPr lang="en-US" sz="2400" b="1" dirty="0">
                <a:solidFill>
                  <a:schemeClr val="accent1"/>
                </a:solidFill>
              </a:rPr>
              <a:t>        =$row['</a:t>
            </a:r>
            <a:r>
              <a:rPr lang="en-US" sz="2400" b="1" dirty="0" err="1">
                <a:solidFill>
                  <a:schemeClr val="accent1"/>
                </a:solidFill>
              </a:rPr>
              <a:t>preco</a:t>
            </a:r>
            <a:r>
              <a:rPr lang="en-US" sz="2400" b="1" dirty="0">
                <a:solidFill>
                  <a:schemeClr val="accent1"/>
                </a:solidFill>
              </a:rPr>
              <a:t>'];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    $this-&gt;data         =$row['data'];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    $this-&gt;flag         =$row['flag'];</a:t>
            </a: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91437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917" y="506687"/>
            <a:ext cx="3872843" cy="2746300"/>
          </a:xfrm>
          <a:prstGeom prst="rect">
            <a:avLst/>
          </a:prstGeom>
        </p:spPr>
      </p:pic>
      <p:sp>
        <p:nvSpPr>
          <p:cNvPr id="2" name="Texto explicativo retangular com cantos arredondados 1"/>
          <p:cNvSpPr/>
          <p:nvPr/>
        </p:nvSpPr>
        <p:spPr>
          <a:xfrm>
            <a:off x="1528039" y="3398882"/>
            <a:ext cx="9308123" cy="2766645"/>
          </a:xfrm>
          <a:prstGeom prst="wedgeRoundRectCallout">
            <a:avLst>
              <a:gd name="adj1" fmla="val -8807"/>
              <a:gd name="adj2" fmla="val -61726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Nesta aula iremos demonstrar e apresentar um CRUD em PHP e explorar um pouco seu funcionamento 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9431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retangular com cantos arredondados 1"/>
          <p:cNvSpPr/>
          <p:nvPr/>
        </p:nvSpPr>
        <p:spPr>
          <a:xfrm>
            <a:off x="1142392" y="-36382"/>
            <a:ext cx="9870430" cy="570793"/>
          </a:xfrm>
          <a:prstGeom prst="wedgeRoundRectCallout">
            <a:avLst>
              <a:gd name="adj1" fmla="val -28793"/>
              <a:gd name="adj2" fmla="val 6582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Criando a </a:t>
            </a:r>
            <a:r>
              <a:rPr lang="pt-BR" sz="2800" b="1" dirty="0" smtClean="0"/>
              <a:t>Editar</a:t>
            </a:r>
            <a:r>
              <a:rPr lang="pt-BR" sz="2800" b="1" dirty="0" smtClean="0"/>
              <a:t> Livro</a:t>
            </a:r>
            <a:endParaRPr lang="pt-BR" sz="2800" b="1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141888" y="740981"/>
            <a:ext cx="11987048" cy="59908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1"/>
                </a:solidFill>
              </a:rPr>
              <a:t> public function </a:t>
            </a:r>
            <a:r>
              <a:rPr lang="en-US" sz="2400" b="1" dirty="0" err="1">
                <a:solidFill>
                  <a:schemeClr val="accent1"/>
                </a:solidFill>
              </a:rPr>
              <a:t>editarFormulario</a:t>
            </a:r>
            <a:r>
              <a:rPr lang="en-US" sz="2400" b="1" dirty="0">
                <a:solidFill>
                  <a:schemeClr val="accent1"/>
                </a:solidFill>
              </a:rPr>
              <a:t>($</a:t>
            </a:r>
            <a:r>
              <a:rPr lang="en-US" sz="2400" b="1" dirty="0" err="1">
                <a:solidFill>
                  <a:schemeClr val="accent1"/>
                </a:solidFill>
              </a:rPr>
              <a:t>nome</a:t>
            </a:r>
            <a:r>
              <a:rPr lang="en-US" sz="2400" b="1" dirty="0">
                <a:solidFill>
                  <a:schemeClr val="accent1"/>
                </a:solidFill>
              </a:rPr>
              <a:t>,$</a:t>
            </a:r>
            <a:r>
              <a:rPr lang="en-US" sz="2400" b="1" dirty="0" err="1">
                <a:solidFill>
                  <a:schemeClr val="accent1"/>
                </a:solidFill>
              </a:rPr>
              <a:t>autor</a:t>
            </a:r>
            <a:r>
              <a:rPr lang="en-US" sz="2400" b="1" dirty="0">
                <a:solidFill>
                  <a:schemeClr val="accent1"/>
                </a:solidFill>
              </a:rPr>
              <a:t>,$</a:t>
            </a:r>
            <a:r>
              <a:rPr lang="en-US" sz="2400" b="1" dirty="0" err="1">
                <a:solidFill>
                  <a:schemeClr val="accent1"/>
                </a:solidFill>
              </a:rPr>
              <a:t>quantidade</a:t>
            </a:r>
            <a:r>
              <a:rPr lang="en-US" sz="2400" b="1" dirty="0">
                <a:solidFill>
                  <a:schemeClr val="accent1"/>
                </a:solidFill>
              </a:rPr>
              <a:t>,$</a:t>
            </a:r>
            <a:r>
              <a:rPr lang="en-US" sz="2400" b="1" dirty="0" err="1">
                <a:solidFill>
                  <a:schemeClr val="accent1"/>
                </a:solidFill>
              </a:rPr>
              <a:t>preco</a:t>
            </a:r>
            <a:r>
              <a:rPr lang="en-US" sz="2400" b="1" dirty="0">
                <a:solidFill>
                  <a:schemeClr val="accent1"/>
                </a:solidFill>
              </a:rPr>
              <a:t>,$</a:t>
            </a:r>
            <a:r>
              <a:rPr lang="en-US" sz="2400" b="1" dirty="0" err="1">
                <a:solidFill>
                  <a:schemeClr val="accent1"/>
                </a:solidFill>
              </a:rPr>
              <a:t>data,$flag,$id</a:t>
            </a:r>
            <a:r>
              <a:rPr lang="en-US" sz="2400" b="1" dirty="0">
                <a:solidFill>
                  <a:schemeClr val="accent1"/>
                </a:solidFill>
              </a:rPr>
              <a:t>){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    if($this-&gt;</a:t>
            </a:r>
            <a:r>
              <a:rPr lang="en-US" sz="2400" b="1" dirty="0" err="1">
                <a:solidFill>
                  <a:schemeClr val="accent1"/>
                </a:solidFill>
              </a:rPr>
              <a:t>editar</a:t>
            </a:r>
            <a:r>
              <a:rPr lang="en-US" sz="2400" b="1" dirty="0">
                <a:solidFill>
                  <a:schemeClr val="accent1"/>
                </a:solidFill>
              </a:rPr>
              <a:t>-&gt;</a:t>
            </a:r>
            <a:r>
              <a:rPr lang="en-US" sz="2400" b="1" dirty="0" err="1">
                <a:solidFill>
                  <a:schemeClr val="accent1"/>
                </a:solidFill>
              </a:rPr>
              <a:t>updateLivro</a:t>
            </a:r>
            <a:r>
              <a:rPr lang="en-US" sz="2400" b="1" dirty="0">
                <a:solidFill>
                  <a:schemeClr val="accent1"/>
                </a:solidFill>
              </a:rPr>
              <a:t>($</a:t>
            </a:r>
            <a:r>
              <a:rPr lang="en-US" sz="2400" b="1" dirty="0" err="1">
                <a:solidFill>
                  <a:schemeClr val="accent1"/>
                </a:solidFill>
              </a:rPr>
              <a:t>nome</a:t>
            </a:r>
            <a:r>
              <a:rPr lang="en-US" sz="2400" b="1" dirty="0">
                <a:solidFill>
                  <a:schemeClr val="accent1"/>
                </a:solidFill>
              </a:rPr>
              <a:t>,$</a:t>
            </a:r>
            <a:r>
              <a:rPr lang="en-US" sz="2400" b="1" dirty="0" err="1">
                <a:solidFill>
                  <a:schemeClr val="accent1"/>
                </a:solidFill>
              </a:rPr>
              <a:t>autor</a:t>
            </a:r>
            <a:r>
              <a:rPr lang="en-US" sz="2400" b="1" dirty="0">
                <a:solidFill>
                  <a:schemeClr val="accent1"/>
                </a:solidFill>
              </a:rPr>
              <a:t>,$</a:t>
            </a:r>
            <a:r>
              <a:rPr lang="en-US" sz="2400" b="1" dirty="0" err="1">
                <a:solidFill>
                  <a:schemeClr val="accent1"/>
                </a:solidFill>
              </a:rPr>
              <a:t>quantidade</a:t>
            </a:r>
            <a:r>
              <a:rPr lang="en-US" sz="2400" b="1" dirty="0">
                <a:solidFill>
                  <a:schemeClr val="accent1"/>
                </a:solidFill>
              </a:rPr>
              <a:t>,$</a:t>
            </a:r>
            <a:r>
              <a:rPr lang="en-US" sz="2400" b="1" dirty="0" err="1">
                <a:solidFill>
                  <a:schemeClr val="accent1"/>
                </a:solidFill>
              </a:rPr>
              <a:t>preco</a:t>
            </a:r>
            <a:r>
              <a:rPr lang="en-US" sz="2400" b="1" dirty="0">
                <a:solidFill>
                  <a:schemeClr val="accent1"/>
                </a:solidFill>
              </a:rPr>
              <a:t>,$</a:t>
            </a:r>
            <a:r>
              <a:rPr lang="en-US" sz="2400" b="1" dirty="0" err="1">
                <a:solidFill>
                  <a:schemeClr val="accent1"/>
                </a:solidFill>
              </a:rPr>
              <a:t>flag,$data,$id</a:t>
            </a:r>
            <a:r>
              <a:rPr lang="en-US" sz="2400" b="1" dirty="0">
                <a:solidFill>
                  <a:schemeClr val="accent1"/>
                </a:solidFill>
              </a:rPr>
              <a:t>) == TRUE){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        echo "&lt;script&gt;alert('</a:t>
            </a:r>
            <a:r>
              <a:rPr lang="en-US" sz="2400" b="1" dirty="0" err="1">
                <a:solidFill>
                  <a:schemeClr val="accent1"/>
                </a:solidFill>
              </a:rPr>
              <a:t>Registro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incluÃ­do</a:t>
            </a:r>
            <a:r>
              <a:rPr lang="en-US" sz="2400" b="1" dirty="0">
                <a:solidFill>
                  <a:schemeClr val="accent1"/>
                </a:solidFill>
              </a:rPr>
              <a:t> com </a:t>
            </a:r>
            <a:r>
              <a:rPr lang="en-US" sz="2400" b="1" dirty="0" err="1">
                <a:solidFill>
                  <a:schemeClr val="accent1"/>
                </a:solidFill>
              </a:rPr>
              <a:t>sucesso</a:t>
            </a:r>
            <a:r>
              <a:rPr lang="en-US" sz="2400" b="1" dirty="0">
                <a:solidFill>
                  <a:schemeClr val="accent1"/>
                </a:solidFill>
              </a:rPr>
              <a:t>!');</a:t>
            </a:r>
            <a:r>
              <a:rPr lang="en-US" sz="2400" b="1" dirty="0" err="1">
                <a:solidFill>
                  <a:schemeClr val="accent1"/>
                </a:solidFill>
              </a:rPr>
              <a:t>document.location</a:t>
            </a:r>
            <a:r>
              <a:rPr lang="en-US" sz="2400" b="1" dirty="0">
                <a:solidFill>
                  <a:schemeClr val="accent1"/>
                </a:solidFill>
              </a:rPr>
              <a:t>='../view/</a:t>
            </a:r>
            <a:r>
              <a:rPr lang="en-US" sz="2400" b="1" dirty="0" err="1">
                <a:solidFill>
                  <a:schemeClr val="accent1"/>
                </a:solidFill>
              </a:rPr>
              <a:t>index.php</a:t>
            </a:r>
            <a:r>
              <a:rPr lang="en-US" sz="2400" b="1" dirty="0">
                <a:solidFill>
                  <a:schemeClr val="accent1"/>
                </a:solidFill>
              </a:rPr>
              <a:t>'&lt;/script&gt;";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    }else{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        echo "&lt;script&gt;alert('</a:t>
            </a:r>
            <a:r>
              <a:rPr lang="en-US" sz="2400" b="1" dirty="0" err="1">
                <a:solidFill>
                  <a:schemeClr val="accent1"/>
                </a:solidFill>
              </a:rPr>
              <a:t>Erro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ao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gravar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registro</a:t>
            </a:r>
            <a:r>
              <a:rPr lang="en-US" sz="2400" b="1" dirty="0">
                <a:solidFill>
                  <a:schemeClr val="accent1"/>
                </a:solidFill>
              </a:rPr>
              <a:t>!');</a:t>
            </a:r>
            <a:r>
              <a:rPr lang="en-US" sz="2400" b="1" dirty="0" err="1">
                <a:solidFill>
                  <a:schemeClr val="accent1"/>
                </a:solidFill>
              </a:rPr>
              <a:t>history.back</a:t>
            </a:r>
            <a:r>
              <a:rPr lang="en-US" sz="2400" b="1" dirty="0">
                <a:solidFill>
                  <a:schemeClr val="accent1"/>
                </a:solidFill>
              </a:rPr>
              <a:t>()&lt;/script&gt;";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    }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87748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retangular com cantos arredondados 1"/>
          <p:cNvSpPr/>
          <p:nvPr/>
        </p:nvSpPr>
        <p:spPr>
          <a:xfrm>
            <a:off x="1142392" y="-36382"/>
            <a:ext cx="9870430" cy="570793"/>
          </a:xfrm>
          <a:prstGeom prst="wedgeRoundRectCallout">
            <a:avLst>
              <a:gd name="adj1" fmla="val -28793"/>
              <a:gd name="adj2" fmla="val 6582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Criando a </a:t>
            </a:r>
            <a:r>
              <a:rPr lang="pt-BR" sz="2800" b="1" dirty="0" smtClean="0"/>
              <a:t>Editar</a:t>
            </a:r>
            <a:r>
              <a:rPr lang="pt-BR" sz="2800" b="1" dirty="0" smtClean="0"/>
              <a:t> Livro</a:t>
            </a:r>
            <a:endParaRPr lang="pt-BR" sz="2800" b="1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141888" y="740981"/>
            <a:ext cx="11987048" cy="59908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accent1"/>
                </a:solidFill>
              </a:rPr>
              <a:t> public function </a:t>
            </a:r>
            <a:r>
              <a:rPr lang="en-US" sz="2300" b="1" dirty="0" err="1">
                <a:solidFill>
                  <a:schemeClr val="accent1"/>
                </a:solidFill>
              </a:rPr>
              <a:t>getNome</a:t>
            </a:r>
            <a:r>
              <a:rPr lang="en-US" sz="2300" b="1" dirty="0">
                <a:solidFill>
                  <a:schemeClr val="accent1"/>
                </a:solidFill>
              </a:rPr>
              <a:t>(){</a:t>
            </a:r>
          </a:p>
          <a:p>
            <a:r>
              <a:rPr lang="en-US" sz="2300" b="1" dirty="0">
                <a:solidFill>
                  <a:schemeClr val="accent1"/>
                </a:solidFill>
              </a:rPr>
              <a:t>        return $this-&gt;</a:t>
            </a:r>
            <a:r>
              <a:rPr lang="en-US" sz="2300" b="1" dirty="0" err="1">
                <a:solidFill>
                  <a:schemeClr val="accent1"/>
                </a:solidFill>
              </a:rPr>
              <a:t>nome</a:t>
            </a:r>
            <a:r>
              <a:rPr lang="en-US" sz="2300" b="1" dirty="0" smtClean="0">
                <a:solidFill>
                  <a:schemeClr val="accent1"/>
                </a:solidFill>
              </a:rPr>
              <a:t>;}</a:t>
            </a:r>
          </a:p>
          <a:p>
            <a:endParaRPr lang="en-US" sz="2300" b="1" dirty="0">
              <a:solidFill>
                <a:schemeClr val="accent1"/>
              </a:solidFill>
            </a:endParaRPr>
          </a:p>
          <a:p>
            <a:r>
              <a:rPr lang="en-US" sz="2300" b="1" dirty="0">
                <a:solidFill>
                  <a:schemeClr val="accent1"/>
                </a:solidFill>
              </a:rPr>
              <a:t>    public function </a:t>
            </a:r>
            <a:r>
              <a:rPr lang="en-US" sz="2300" b="1" dirty="0" err="1">
                <a:solidFill>
                  <a:schemeClr val="accent1"/>
                </a:solidFill>
              </a:rPr>
              <a:t>getAutor</a:t>
            </a:r>
            <a:r>
              <a:rPr lang="en-US" sz="2300" b="1" dirty="0">
                <a:solidFill>
                  <a:schemeClr val="accent1"/>
                </a:solidFill>
              </a:rPr>
              <a:t>(){</a:t>
            </a:r>
          </a:p>
          <a:p>
            <a:r>
              <a:rPr lang="en-US" sz="2300" b="1" dirty="0">
                <a:solidFill>
                  <a:schemeClr val="accent1"/>
                </a:solidFill>
              </a:rPr>
              <a:t>        return $this-&gt;</a:t>
            </a:r>
            <a:r>
              <a:rPr lang="en-US" sz="2300" b="1" dirty="0" err="1">
                <a:solidFill>
                  <a:schemeClr val="accent1"/>
                </a:solidFill>
              </a:rPr>
              <a:t>autor</a:t>
            </a:r>
            <a:r>
              <a:rPr lang="en-US" sz="2300" b="1" dirty="0" smtClean="0">
                <a:solidFill>
                  <a:schemeClr val="accent1"/>
                </a:solidFill>
              </a:rPr>
              <a:t>;}</a:t>
            </a:r>
          </a:p>
          <a:p>
            <a:endParaRPr lang="en-US" sz="2300" b="1" dirty="0">
              <a:solidFill>
                <a:schemeClr val="accent1"/>
              </a:solidFill>
            </a:endParaRPr>
          </a:p>
          <a:p>
            <a:r>
              <a:rPr lang="en-US" sz="2300" b="1" dirty="0">
                <a:solidFill>
                  <a:schemeClr val="accent1"/>
                </a:solidFill>
              </a:rPr>
              <a:t>    public function </a:t>
            </a:r>
            <a:r>
              <a:rPr lang="en-US" sz="2300" b="1" dirty="0" err="1">
                <a:solidFill>
                  <a:schemeClr val="accent1"/>
                </a:solidFill>
              </a:rPr>
              <a:t>getQuantidade</a:t>
            </a:r>
            <a:r>
              <a:rPr lang="en-US" sz="2300" b="1" dirty="0">
                <a:solidFill>
                  <a:schemeClr val="accent1"/>
                </a:solidFill>
              </a:rPr>
              <a:t>(){</a:t>
            </a:r>
          </a:p>
          <a:p>
            <a:r>
              <a:rPr lang="en-US" sz="2300" b="1" dirty="0">
                <a:solidFill>
                  <a:schemeClr val="accent1"/>
                </a:solidFill>
              </a:rPr>
              <a:t>        return $this-&gt;</a:t>
            </a:r>
            <a:r>
              <a:rPr lang="en-US" sz="2300" b="1" dirty="0" err="1">
                <a:solidFill>
                  <a:schemeClr val="accent1"/>
                </a:solidFill>
              </a:rPr>
              <a:t>quantidade</a:t>
            </a:r>
            <a:r>
              <a:rPr lang="en-US" sz="2300" b="1" dirty="0" smtClean="0">
                <a:solidFill>
                  <a:schemeClr val="accent1"/>
                </a:solidFill>
              </a:rPr>
              <a:t>;}</a:t>
            </a:r>
          </a:p>
          <a:p>
            <a:endParaRPr lang="en-US" sz="2300" b="1" dirty="0">
              <a:solidFill>
                <a:schemeClr val="accent1"/>
              </a:solidFill>
            </a:endParaRPr>
          </a:p>
          <a:p>
            <a:r>
              <a:rPr lang="en-US" sz="2300" b="1" dirty="0">
                <a:solidFill>
                  <a:schemeClr val="accent1"/>
                </a:solidFill>
              </a:rPr>
              <a:t>    public function </a:t>
            </a:r>
            <a:r>
              <a:rPr lang="en-US" sz="2300" b="1" dirty="0" err="1">
                <a:solidFill>
                  <a:schemeClr val="accent1"/>
                </a:solidFill>
              </a:rPr>
              <a:t>getPreco</a:t>
            </a:r>
            <a:r>
              <a:rPr lang="en-US" sz="2300" b="1" dirty="0">
                <a:solidFill>
                  <a:schemeClr val="accent1"/>
                </a:solidFill>
              </a:rPr>
              <a:t>(){</a:t>
            </a:r>
          </a:p>
          <a:p>
            <a:r>
              <a:rPr lang="en-US" sz="2300" b="1" dirty="0">
                <a:solidFill>
                  <a:schemeClr val="accent1"/>
                </a:solidFill>
              </a:rPr>
              <a:t>        return $this-&gt;</a:t>
            </a:r>
            <a:r>
              <a:rPr lang="en-US" sz="2300" b="1" dirty="0" err="1">
                <a:solidFill>
                  <a:schemeClr val="accent1"/>
                </a:solidFill>
              </a:rPr>
              <a:t>preco</a:t>
            </a:r>
            <a:r>
              <a:rPr lang="en-US" sz="2300" b="1" dirty="0" smtClean="0">
                <a:solidFill>
                  <a:schemeClr val="accent1"/>
                </a:solidFill>
              </a:rPr>
              <a:t>;}</a:t>
            </a:r>
          </a:p>
          <a:p>
            <a:endParaRPr lang="en-US" sz="2300" b="1" dirty="0">
              <a:solidFill>
                <a:schemeClr val="accent1"/>
              </a:solidFill>
            </a:endParaRPr>
          </a:p>
          <a:p>
            <a:r>
              <a:rPr lang="en-US" sz="2300" b="1" dirty="0">
                <a:solidFill>
                  <a:schemeClr val="accent1"/>
                </a:solidFill>
              </a:rPr>
              <a:t>    public function </a:t>
            </a:r>
            <a:r>
              <a:rPr lang="en-US" sz="2300" b="1" dirty="0" err="1">
                <a:solidFill>
                  <a:schemeClr val="accent1"/>
                </a:solidFill>
              </a:rPr>
              <a:t>getData</a:t>
            </a:r>
            <a:r>
              <a:rPr lang="en-US" sz="2300" b="1" dirty="0">
                <a:solidFill>
                  <a:schemeClr val="accent1"/>
                </a:solidFill>
              </a:rPr>
              <a:t>(){</a:t>
            </a:r>
          </a:p>
          <a:p>
            <a:r>
              <a:rPr lang="en-US" sz="2300" b="1" dirty="0">
                <a:solidFill>
                  <a:schemeClr val="accent1"/>
                </a:solidFill>
              </a:rPr>
              <a:t>        return $this-&gt;data</a:t>
            </a:r>
            <a:r>
              <a:rPr lang="en-US" sz="2300" b="1" dirty="0" smtClean="0">
                <a:solidFill>
                  <a:schemeClr val="accent1"/>
                </a:solidFill>
              </a:rPr>
              <a:t>;}</a:t>
            </a:r>
          </a:p>
          <a:p>
            <a:endParaRPr lang="en-US" sz="2300" b="1" dirty="0">
              <a:solidFill>
                <a:schemeClr val="accent1"/>
              </a:solidFill>
            </a:endParaRPr>
          </a:p>
          <a:p>
            <a:r>
              <a:rPr lang="en-US" sz="2300" b="1" dirty="0">
                <a:solidFill>
                  <a:schemeClr val="accent1"/>
                </a:solidFill>
              </a:rPr>
              <a:t>    public function </a:t>
            </a:r>
            <a:r>
              <a:rPr lang="en-US" sz="2300" b="1" dirty="0" err="1">
                <a:solidFill>
                  <a:schemeClr val="accent1"/>
                </a:solidFill>
              </a:rPr>
              <a:t>getFlag</a:t>
            </a:r>
            <a:r>
              <a:rPr lang="en-US" sz="2300" b="1" dirty="0">
                <a:solidFill>
                  <a:schemeClr val="accent1"/>
                </a:solidFill>
              </a:rPr>
              <a:t>(){</a:t>
            </a:r>
          </a:p>
          <a:p>
            <a:r>
              <a:rPr lang="en-US" sz="2300" b="1" dirty="0">
                <a:solidFill>
                  <a:schemeClr val="accent1"/>
                </a:solidFill>
              </a:rPr>
              <a:t>        return $this-&gt;flag</a:t>
            </a:r>
            <a:r>
              <a:rPr lang="en-US" sz="2300" b="1" dirty="0" smtClean="0">
                <a:solidFill>
                  <a:schemeClr val="accent1"/>
                </a:solidFill>
              </a:rPr>
              <a:t>;}</a:t>
            </a:r>
            <a:endParaRPr lang="en-US" sz="23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8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retangular com cantos arredondados 1"/>
          <p:cNvSpPr/>
          <p:nvPr/>
        </p:nvSpPr>
        <p:spPr>
          <a:xfrm>
            <a:off x="1142392" y="-36382"/>
            <a:ext cx="9870430" cy="570793"/>
          </a:xfrm>
          <a:prstGeom prst="wedgeRoundRectCallout">
            <a:avLst>
              <a:gd name="adj1" fmla="val -28793"/>
              <a:gd name="adj2" fmla="val 6582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Criando a </a:t>
            </a:r>
            <a:r>
              <a:rPr lang="pt-BR" sz="2800" b="1" dirty="0" smtClean="0"/>
              <a:t>Editar</a:t>
            </a:r>
            <a:r>
              <a:rPr lang="pt-BR" sz="2800" b="1" dirty="0" smtClean="0"/>
              <a:t> Livro</a:t>
            </a:r>
            <a:endParaRPr lang="pt-BR" sz="2800" b="1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141888" y="740981"/>
            <a:ext cx="11987048" cy="59908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accent1"/>
                </a:solidFill>
              </a:rPr>
              <a:t>$id = </a:t>
            </a:r>
            <a:r>
              <a:rPr lang="en-US" sz="2300" b="1" dirty="0" err="1">
                <a:solidFill>
                  <a:schemeClr val="accent1"/>
                </a:solidFill>
              </a:rPr>
              <a:t>filter_input</a:t>
            </a:r>
            <a:r>
              <a:rPr lang="en-US" sz="2300" b="1" dirty="0">
                <a:solidFill>
                  <a:schemeClr val="accent1"/>
                </a:solidFill>
              </a:rPr>
              <a:t>(INPUT_GET, 'id');</a:t>
            </a:r>
          </a:p>
          <a:p>
            <a:r>
              <a:rPr lang="en-US" sz="2300" b="1" dirty="0">
                <a:solidFill>
                  <a:schemeClr val="accent1"/>
                </a:solidFill>
              </a:rPr>
              <a:t>$</a:t>
            </a:r>
            <a:r>
              <a:rPr lang="en-US" sz="2300" b="1" dirty="0" err="1">
                <a:solidFill>
                  <a:schemeClr val="accent1"/>
                </a:solidFill>
              </a:rPr>
              <a:t>editar</a:t>
            </a:r>
            <a:r>
              <a:rPr lang="en-US" sz="2300" b="1" dirty="0">
                <a:solidFill>
                  <a:schemeClr val="accent1"/>
                </a:solidFill>
              </a:rPr>
              <a:t> = new </a:t>
            </a:r>
            <a:r>
              <a:rPr lang="en-US" sz="2300" b="1" dirty="0" err="1">
                <a:solidFill>
                  <a:schemeClr val="accent1"/>
                </a:solidFill>
              </a:rPr>
              <a:t>editarController</a:t>
            </a:r>
            <a:r>
              <a:rPr lang="en-US" sz="2300" b="1" dirty="0">
                <a:solidFill>
                  <a:schemeClr val="accent1"/>
                </a:solidFill>
              </a:rPr>
              <a:t>($id);</a:t>
            </a:r>
          </a:p>
          <a:p>
            <a:r>
              <a:rPr lang="en-US" sz="2300" b="1" dirty="0">
                <a:solidFill>
                  <a:schemeClr val="accent1"/>
                </a:solidFill>
              </a:rPr>
              <a:t>if(</a:t>
            </a:r>
            <a:r>
              <a:rPr lang="en-US" sz="2300" b="1" dirty="0" err="1">
                <a:solidFill>
                  <a:schemeClr val="accent1"/>
                </a:solidFill>
              </a:rPr>
              <a:t>isset</a:t>
            </a:r>
            <a:r>
              <a:rPr lang="en-US" sz="2300" b="1" dirty="0">
                <a:solidFill>
                  <a:schemeClr val="accent1"/>
                </a:solidFill>
              </a:rPr>
              <a:t>($_POST['submit'])){</a:t>
            </a:r>
          </a:p>
          <a:p>
            <a:r>
              <a:rPr lang="en-US" sz="2300" b="1" dirty="0">
                <a:solidFill>
                  <a:schemeClr val="accent1"/>
                </a:solidFill>
              </a:rPr>
              <a:t>    $</a:t>
            </a:r>
            <a:r>
              <a:rPr lang="en-US" sz="2300" b="1" dirty="0" err="1">
                <a:solidFill>
                  <a:schemeClr val="accent1"/>
                </a:solidFill>
              </a:rPr>
              <a:t>editar</a:t>
            </a:r>
            <a:r>
              <a:rPr lang="en-US" sz="2300" b="1" dirty="0">
                <a:solidFill>
                  <a:schemeClr val="accent1"/>
                </a:solidFill>
              </a:rPr>
              <a:t>-&gt;</a:t>
            </a:r>
            <a:r>
              <a:rPr lang="en-US" sz="2300" b="1" dirty="0" err="1">
                <a:solidFill>
                  <a:schemeClr val="accent1"/>
                </a:solidFill>
              </a:rPr>
              <a:t>editarFormulario</a:t>
            </a:r>
            <a:r>
              <a:rPr lang="en-US" sz="2300" b="1" dirty="0">
                <a:solidFill>
                  <a:schemeClr val="accent1"/>
                </a:solidFill>
              </a:rPr>
              <a:t>($_POST['</a:t>
            </a:r>
            <a:r>
              <a:rPr lang="en-US" sz="2300" b="1" dirty="0" err="1">
                <a:solidFill>
                  <a:schemeClr val="accent1"/>
                </a:solidFill>
              </a:rPr>
              <a:t>nome</a:t>
            </a:r>
            <a:r>
              <a:rPr lang="en-US" sz="2300" b="1" dirty="0">
                <a:solidFill>
                  <a:schemeClr val="accent1"/>
                </a:solidFill>
              </a:rPr>
              <a:t>'],$_POST['</a:t>
            </a:r>
            <a:r>
              <a:rPr lang="en-US" sz="2300" b="1" dirty="0" err="1">
                <a:solidFill>
                  <a:schemeClr val="accent1"/>
                </a:solidFill>
              </a:rPr>
              <a:t>autor</a:t>
            </a:r>
            <a:r>
              <a:rPr lang="en-US" sz="2300" b="1" dirty="0">
                <a:solidFill>
                  <a:schemeClr val="accent1"/>
                </a:solidFill>
              </a:rPr>
              <a:t>'],$_POST['</a:t>
            </a:r>
            <a:r>
              <a:rPr lang="en-US" sz="2300" b="1" dirty="0" err="1">
                <a:solidFill>
                  <a:schemeClr val="accent1"/>
                </a:solidFill>
              </a:rPr>
              <a:t>quantidade</a:t>
            </a:r>
            <a:r>
              <a:rPr lang="en-US" sz="2300" b="1" dirty="0">
                <a:solidFill>
                  <a:schemeClr val="accent1"/>
                </a:solidFill>
              </a:rPr>
              <a:t>'],$_POST['</a:t>
            </a:r>
            <a:r>
              <a:rPr lang="en-US" sz="2300" b="1" dirty="0" err="1">
                <a:solidFill>
                  <a:schemeClr val="accent1"/>
                </a:solidFill>
              </a:rPr>
              <a:t>preco</a:t>
            </a:r>
            <a:r>
              <a:rPr lang="en-US" sz="2300" b="1" dirty="0">
                <a:solidFill>
                  <a:schemeClr val="accent1"/>
                </a:solidFill>
              </a:rPr>
              <a:t>'],$_POST['data'],$_POST['flag'],$_POST['id']);</a:t>
            </a:r>
          </a:p>
          <a:p>
            <a:r>
              <a:rPr lang="en-US" sz="2300" b="1" dirty="0">
                <a:solidFill>
                  <a:schemeClr val="accent1"/>
                </a:solidFill>
              </a:rPr>
              <a:t>}</a:t>
            </a:r>
          </a:p>
          <a:p>
            <a:r>
              <a:rPr lang="en-US" sz="2300" b="1" dirty="0">
                <a:solidFill>
                  <a:schemeClr val="accent1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26232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retangular com cantos arredondados 1"/>
          <p:cNvSpPr/>
          <p:nvPr/>
        </p:nvSpPr>
        <p:spPr>
          <a:xfrm>
            <a:off x="1142392" y="166953"/>
            <a:ext cx="9870430" cy="570793"/>
          </a:xfrm>
          <a:prstGeom prst="wedgeRoundRectCallout">
            <a:avLst>
              <a:gd name="adj1" fmla="val -28793"/>
              <a:gd name="adj2" fmla="val 6582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Final do Projeto</a:t>
            </a:r>
            <a:endParaRPr lang="pt-BR" sz="2800" b="1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204952" y="1072056"/>
            <a:ext cx="11745310" cy="55179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ysClr val="windowText" lastClr="000000"/>
                </a:solidFill>
              </a:rPr>
              <a:t>A partir desse momento todos os arquivos (BackEnd) foram criados, para testar se de fato estão funcionando podemos criar alguns scripts em php para utilizar os controllers.</a:t>
            </a:r>
          </a:p>
          <a:p>
            <a:pPr algn="ctr"/>
            <a:r>
              <a:rPr lang="pt-BR" sz="2400" b="1" dirty="0" smtClean="0">
                <a:solidFill>
                  <a:sysClr val="windowText" lastClr="000000"/>
                </a:solidFill>
              </a:rPr>
              <a:t>Ou podemos criar o FrontEnd e interligar com as funções do Controllers e nosso sistema de cadastro de livros estará funcionando perfeitamente</a:t>
            </a:r>
            <a:endParaRPr lang="pt-BR" sz="2400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1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retangular com cantos arredondados 1"/>
          <p:cNvSpPr/>
          <p:nvPr/>
        </p:nvSpPr>
        <p:spPr>
          <a:xfrm>
            <a:off x="1142392" y="166953"/>
            <a:ext cx="9870430" cy="570793"/>
          </a:xfrm>
          <a:prstGeom prst="wedgeRoundRectCallout">
            <a:avLst>
              <a:gd name="adj1" fmla="val -28793"/>
              <a:gd name="adj2" fmla="val 6582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Final do Projeto</a:t>
            </a:r>
            <a:endParaRPr lang="pt-BR" sz="2800" b="1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204952" y="1072056"/>
            <a:ext cx="11745310" cy="55179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ysClr val="windowText" lastClr="000000"/>
                </a:solidFill>
              </a:rPr>
              <a:t>Um modelo de Crud simples que pode ser utilizado de diversas formas (tudo o que envolver manipulação de banco de dados)</a:t>
            </a:r>
          </a:p>
        </p:txBody>
      </p:sp>
    </p:spTree>
    <p:extLst>
      <p:ext uri="{BB962C8B-B14F-4D97-AF65-F5344CB8AC3E}">
        <p14:creationId xmlns:p14="http://schemas.microsoft.com/office/powerpoint/2010/main" val="421692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Dúvidas?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978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Obrigado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589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retangular com cantos arredondados 1"/>
          <p:cNvSpPr/>
          <p:nvPr/>
        </p:nvSpPr>
        <p:spPr>
          <a:xfrm>
            <a:off x="804041" y="671448"/>
            <a:ext cx="10641725" cy="1693380"/>
          </a:xfrm>
          <a:prstGeom prst="wedgeRoundRectCallout">
            <a:avLst>
              <a:gd name="adj1" fmla="val -28793"/>
              <a:gd name="adj2" fmla="val 6582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Para começar o projeto é necessário entender as duas camadas básicas no desenvolvimento de um sistema Web.</a:t>
            </a:r>
            <a:endParaRPr lang="pt-BR" sz="2800" b="1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57200" y="2995448"/>
            <a:ext cx="10878207" cy="14977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>
                <a:solidFill>
                  <a:srgbClr val="FF0000"/>
                </a:solidFill>
              </a:rPr>
              <a:t>Front-</a:t>
            </a:r>
            <a:r>
              <a:rPr lang="pt-BR" sz="4000" b="1" dirty="0" err="1" smtClean="0">
                <a:solidFill>
                  <a:srgbClr val="FF0000"/>
                </a:solidFill>
              </a:rPr>
              <a:t>End</a:t>
            </a:r>
            <a:endParaRPr lang="pt-BR" sz="4000" b="1" dirty="0" smtClean="0">
              <a:solidFill>
                <a:srgbClr val="FF0000"/>
              </a:solidFill>
            </a:endParaRPr>
          </a:p>
          <a:p>
            <a:pPr algn="ctr"/>
            <a:r>
              <a:rPr lang="pt-BR" sz="2400" b="1" dirty="0" smtClean="0">
                <a:solidFill>
                  <a:sysClr val="windowText" lastClr="000000"/>
                </a:solidFill>
              </a:rPr>
              <a:t>É </a:t>
            </a:r>
            <a:r>
              <a:rPr lang="pt-BR" sz="2400" b="1" dirty="0">
                <a:solidFill>
                  <a:sysClr val="windowText" lastClr="000000"/>
                </a:solidFill>
              </a:rPr>
              <a:t>responsável por “dar vida” à interface. Trabalha com a parte da aplicação que interage diretamente com o </a:t>
            </a:r>
            <a:r>
              <a:rPr lang="pt-BR" sz="2400" b="1" dirty="0" smtClean="0">
                <a:solidFill>
                  <a:sysClr val="windowText" lastClr="000000"/>
                </a:solidFill>
              </a:rPr>
              <a:t>usuário (parte visual)</a:t>
            </a:r>
            <a:endParaRPr lang="pt-BR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457200" y="4645572"/>
            <a:ext cx="10878207" cy="14977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>
                <a:solidFill>
                  <a:srgbClr val="FF0000"/>
                </a:solidFill>
              </a:rPr>
              <a:t>Back-</a:t>
            </a:r>
            <a:r>
              <a:rPr lang="pt-BR" sz="4000" b="1" dirty="0" err="1" smtClean="0">
                <a:solidFill>
                  <a:srgbClr val="FF0000"/>
                </a:solidFill>
              </a:rPr>
              <a:t>End</a:t>
            </a:r>
            <a:endParaRPr lang="pt-BR" sz="4000" b="1" dirty="0" smtClean="0">
              <a:solidFill>
                <a:srgbClr val="FF0000"/>
              </a:solidFill>
            </a:endParaRPr>
          </a:p>
          <a:p>
            <a:pPr algn="ctr"/>
            <a:r>
              <a:rPr lang="pt-BR" sz="2400" b="1" dirty="0" smtClean="0">
                <a:solidFill>
                  <a:sysClr val="windowText" lastClr="000000"/>
                </a:solidFill>
              </a:rPr>
              <a:t>É </a:t>
            </a:r>
            <a:r>
              <a:rPr lang="pt-BR" sz="2400" b="1" dirty="0">
                <a:solidFill>
                  <a:sysClr val="windowText" lastClr="000000"/>
                </a:solidFill>
              </a:rPr>
              <a:t>responsável, em termos gerais, pela implementação da regra de </a:t>
            </a:r>
            <a:r>
              <a:rPr lang="pt-BR" sz="2400" b="1" dirty="0" smtClean="0">
                <a:solidFill>
                  <a:sysClr val="windowText" lastClr="000000"/>
                </a:solidFill>
              </a:rPr>
              <a:t>negócio e criação da lógica do sistema (parte de “trás da aplicação) </a:t>
            </a:r>
            <a:endParaRPr lang="pt-BR" sz="2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7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409904" y="409903"/>
            <a:ext cx="11477296" cy="5990897"/>
            <a:chOff x="409904" y="409903"/>
            <a:chExt cx="11477296" cy="5990897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409904" y="409903"/>
              <a:ext cx="11477296" cy="599089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b="1" dirty="0" smtClean="0">
                  <a:solidFill>
                    <a:srgbClr val="FF0000"/>
                  </a:solidFill>
                </a:rPr>
                <a:t>Front-</a:t>
              </a:r>
              <a:r>
                <a:rPr lang="pt-BR" sz="4000" b="1" dirty="0" err="1" smtClean="0">
                  <a:solidFill>
                    <a:srgbClr val="FF0000"/>
                  </a:solidFill>
                </a:rPr>
                <a:t>End</a:t>
              </a:r>
              <a:endParaRPr lang="pt-BR" sz="4000" b="1" dirty="0" smtClean="0">
                <a:solidFill>
                  <a:srgbClr val="FF0000"/>
                </a:solidFill>
              </a:endParaRPr>
            </a:p>
            <a:p>
              <a:pPr algn="ctr"/>
              <a:endParaRPr lang="pt-BR" sz="4000" b="1" dirty="0" smtClean="0">
                <a:solidFill>
                  <a:srgbClr val="FF0000"/>
                </a:solidFill>
              </a:endParaRPr>
            </a:p>
            <a:p>
              <a:pPr algn="ctr"/>
              <a:endParaRPr lang="pt-BR" sz="4000" b="1" dirty="0" smtClean="0">
                <a:solidFill>
                  <a:srgbClr val="FF0000"/>
                </a:solidFill>
              </a:endParaRPr>
            </a:p>
            <a:p>
              <a:pPr algn="ctr"/>
              <a:endParaRPr lang="pt-BR" sz="4000" b="1" dirty="0" smtClean="0">
                <a:solidFill>
                  <a:srgbClr val="FF0000"/>
                </a:solidFill>
              </a:endParaRPr>
            </a:p>
            <a:p>
              <a:pPr algn="ctr"/>
              <a:endParaRPr lang="pt-BR" sz="4000" b="1" dirty="0">
                <a:solidFill>
                  <a:srgbClr val="FF0000"/>
                </a:solidFill>
              </a:endParaRPr>
            </a:p>
            <a:p>
              <a:pPr algn="ctr"/>
              <a:endParaRPr lang="pt-BR" sz="4000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pt-BR" sz="2400" b="1" dirty="0">
                  <a:solidFill>
                    <a:sysClr val="windowText" lastClr="000000"/>
                  </a:solidFill>
                </a:rPr>
                <a:t>P</a:t>
              </a:r>
              <a:r>
                <a:rPr lang="pt-BR" sz="2400" b="1" dirty="0" smtClean="0">
                  <a:solidFill>
                    <a:sysClr val="windowText" lastClr="000000"/>
                  </a:solidFill>
                </a:rPr>
                <a:t>ara o desenvolvimento do Front-</a:t>
              </a:r>
              <a:r>
                <a:rPr lang="pt-BR" sz="2400" b="1" dirty="0" err="1" smtClean="0">
                  <a:solidFill>
                    <a:sysClr val="windowText" lastClr="000000"/>
                  </a:solidFill>
                </a:rPr>
                <a:t>End</a:t>
              </a:r>
              <a:r>
                <a:rPr lang="pt-BR" sz="2400" b="1" dirty="0" smtClean="0">
                  <a:solidFill>
                    <a:sysClr val="windowText" lastClr="000000"/>
                  </a:solidFill>
                </a:rPr>
                <a:t> de uma aplicação WEB, existem diversas ferramentas que podem ser utilizadas, sendo as mais comum:</a:t>
              </a:r>
            </a:p>
            <a:p>
              <a:pPr algn="ctr"/>
              <a:endParaRPr lang="pt-BR" sz="2400" b="1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pt-BR" sz="2400" b="1" dirty="0" smtClean="0">
                  <a:solidFill>
                    <a:schemeClr val="accent1"/>
                  </a:solidFill>
                </a:rPr>
                <a:t>HTML</a:t>
              </a:r>
              <a:r>
                <a:rPr lang="pt-BR" sz="2400" b="1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pt-BR" sz="2400" b="1" dirty="0">
                  <a:solidFill>
                    <a:sysClr val="windowText" lastClr="000000"/>
                  </a:solidFill>
                </a:rPr>
                <a:t>(linguagem de marcação</a:t>
              </a:r>
              <a:r>
                <a:rPr lang="pt-BR" sz="2400" b="1" dirty="0" smtClean="0">
                  <a:solidFill>
                    <a:sysClr val="windowText" lastClr="000000"/>
                  </a:solidFill>
                </a:rPr>
                <a:t>)</a:t>
              </a:r>
            </a:p>
            <a:p>
              <a:pPr algn="ctr"/>
              <a:r>
                <a:rPr lang="pt-BR" sz="2400" b="1" dirty="0" smtClean="0">
                  <a:solidFill>
                    <a:schemeClr val="accent5">
                      <a:lumMod val="75000"/>
                    </a:schemeClr>
                  </a:solidFill>
                </a:rPr>
                <a:t>CSS</a:t>
              </a:r>
              <a:r>
                <a:rPr lang="pt-BR" sz="2400" b="1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pt-BR" sz="2400" b="1" dirty="0">
                  <a:solidFill>
                    <a:sysClr val="windowText" lastClr="000000"/>
                  </a:solidFill>
                </a:rPr>
                <a:t>(linguagem de estilo) </a:t>
              </a:r>
              <a:endParaRPr lang="pt-BR" sz="2400" b="1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pt-BR" sz="24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JavaScript</a:t>
              </a:r>
              <a:r>
                <a:rPr lang="pt-BR" sz="2400" b="1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pt-BR" sz="2400" b="1" dirty="0">
                  <a:solidFill>
                    <a:sysClr val="windowText" lastClr="000000"/>
                  </a:solidFill>
                </a:rPr>
                <a:t>(linguagem de script/programação</a:t>
              </a:r>
              <a:r>
                <a:rPr lang="pt-BR" sz="2400" b="1" dirty="0" smtClean="0">
                  <a:solidFill>
                    <a:sysClr val="windowText" lastClr="000000"/>
                  </a:solidFill>
                </a:rPr>
                <a:t>)</a:t>
              </a:r>
              <a:endParaRPr lang="pt-BR" sz="2400" b="1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3355" y="409903"/>
              <a:ext cx="4281652" cy="42816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747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409904" y="409903"/>
            <a:ext cx="11477296" cy="5990897"/>
            <a:chOff x="409904" y="409903"/>
            <a:chExt cx="11477296" cy="5990897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409904" y="409903"/>
              <a:ext cx="11477296" cy="599089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b="1" dirty="0" smtClean="0">
                  <a:solidFill>
                    <a:srgbClr val="FF0000"/>
                  </a:solidFill>
                </a:rPr>
                <a:t>Back-</a:t>
              </a:r>
              <a:r>
                <a:rPr lang="pt-BR" sz="4000" b="1" dirty="0" err="1" smtClean="0">
                  <a:solidFill>
                    <a:srgbClr val="FF0000"/>
                  </a:solidFill>
                </a:rPr>
                <a:t>End</a:t>
              </a:r>
              <a:endParaRPr lang="pt-BR" sz="4000" b="1" dirty="0" smtClean="0">
                <a:solidFill>
                  <a:srgbClr val="FF0000"/>
                </a:solidFill>
              </a:endParaRPr>
            </a:p>
            <a:p>
              <a:pPr algn="ctr"/>
              <a:endParaRPr lang="pt-BR" sz="4000" b="1" dirty="0" smtClean="0">
                <a:solidFill>
                  <a:srgbClr val="FF0000"/>
                </a:solidFill>
              </a:endParaRPr>
            </a:p>
            <a:p>
              <a:pPr algn="ctr"/>
              <a:endParaRPr lang="pt-BR" sz="4000" b="1" dirty="0">
                <a:solidFill>
                  <a:srgbClr val="FF0000"/>
                </a:solidFill>
              </a:endParaRPr>
            </a:p>
            <a:p>
              <a:pPr algn="ctr"/>
              <a:endParaRPr lang="pt-BR" sz="4000" b="1" dirty="0">
                <a:solidFill>
                  <a:srgbClr val="FF0000"/>
                </a:solidFill>
              </a:endParaRPr>
            </a:p>
            <a:p>
              <a:pPr algn="ctr"/>
              <a:endParaRPr lang="pt-BR" sz="4000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pt-BR" sz="2400" b="1" dirty="0">
                  <a:solidFill>
                    <a:sysClr val="windowText" lastClr="000000"/>
                  </a:solidFill>
                </a:rPr>
                <a:t>P</a:t>
              </a:r>
              <a:r>
                <a:rPr lang="pt-BR" sz="2400" b="1" dirty="0" smtClean="0">
                  <a:solidFill>
                    <a:sysClr val="windowText" lastClr="000000"/>
                  </a:solidFill>
                </a:rPr>
                <a:t>ara o desenvolvimento do Back-</a:t>
              </a:r>
              <a:r>
                <a:rPr lang="pt-BR" sz="2400" b="1" dirty="0" err="1" smtClean="0">
                  <a:solidFill>
                    <a:sysClr val="windowText" lastClr="000000"/>
                  </a:solidFill>
                </a:rPr>
                <a:t>End</a:t>
              </a:r>
              <a:r>
                <a:rPr lang="pt-BR" sz="2400" b="1" dirty="0" smtClean="0">
                  <a:solidFill>
                    <a:sysClr val="windowText" lastClr="000000"/>
                  </a:solidFill>
                </a:rPr>
                <a:t> de uma aplicação WEB, as principais linguagens são:</a:t>
              </a:r>
            </a:p>
            <a:p>
              <a:pPr algn="ctr"/>
              <a:r>
                <a:rPr lang="pt-BR" sz="2400" b="1" dirty="0" smtClean="0">
                  <a:solidFill>
                    <a:schemeClr val="accent1"/>
                  </a:solidFill>
                </a:rPr>
                <a:t>PHP</a:t>
              </a:r>
            </a:p>
            <a:p>
              <a:pPr algn="ctr"/>
              <a:r>
                <a:rPr lang="pt-BR" sz="2400" b="1" dirty="0" smtClean="0">
                  <a:solidFill>
                    <a:schemeClr val="accent1"/>
                  </a:solidFill>
                </a:rPr>
                <a:t>JAVA</a:t>
              </a:r>
            </a:p>
            <a:p>
              <a:pPr algn="ctr"/>
              <a:r>
                <a:rPr lang="pt-BR" sz="2400" b="1" dirty="0" smtClean="0">
                  <a:solidFill>
                    <a:schemeClr val="accent1"/>
                  </a:solidFill>
                </a:rPr>
                <a:t>PYTHON</a:t>
              </a:r>
            </a:p>
            <a:p>
              <a:pPr algn="ctr"/>
              <a:r>
                <a:rPr lang="pt-BR" sz="2400" b="1" dirty="0" smtClean="0">
                  <a:solidFill>
                    <a:schemeClr val="accent1"/>
                  </a:solidFill>
                </a:rPr>
                <a:t>C#</a:t>
              </a:r>
            </a:p>
            <a:p>
              <a:pPr algn="ctr"/>
              <a:r>
                <a:rPr lang="pt-BR" sz="2400" b="1" dirty="0" smtClean="0">
                  <a:solidFill>
                    <a:schemeClr val="accent1"/>
                  </a:solidFill>
                </a:rPr>
                <a:t>RUBY</a:t>
              </a:r>
              <a:endParaRPr lang="pt-BR" sz="2400" b="1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3076" y="1274379"/>
              <a:ext cx="2301765" cy="23017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843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 explicativo retangular com cantos arredondados 5"/>
          <p:cNvSpPr/>
          <p:nvPr/>
        </p:nvSpPr>
        <p:spPr>
          <a:xfrm>
            <a:off x="1070839" y="466497"/>
            <a:ext cx="9870430" cy="1693380"/>
          </a:xfrm>
          <a:prstGeom prst="wedgeRoundRectCallout">
            <a:avLst>
              <a:gd name="adj1" fmla="val -28793"/>
              <a:gd name="adj2" fmla="val 6582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Além da linguagem de programação da aplicação, o Back-</a:t>
            </a:r>
            <a:r>
              <a:rPr lang="pt-BR" sz="2800" b="1" dirty="0" err="1" smtClean="0"/>
              <a:t>End</a:t>
            </a:r>
            <a:r>
              <a:rPr lang="pt-BR" sz="2800" b="1" dirty="0" smtClean="0"/>
              <a:t> possui ligação direta com banco de dados e servidor web (software)</a:t>
            </a:r>
            <a:endParaRPr lang="pt-BR" sz="2800" b="1" dirty="0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1070839" y="2605352"/>
            <a:ext cx="9870430" cy="3401310"/>
          </a:xfrm>
          <a:prstGeom prst="wedgeRoundRectCallout">
            <a:avLst>
              <a:gd name="adj1" fmla="val -28793"/>
              <a:gd name="adj2" fmla="val 6582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Os bancos de dados mais comuns são:</a:t>
            </a:r>
            <a:endParaRPr lang="pt-BR" sz="2800" b="1" dirty="0"/>
          </a:p>
          <a:p>
            <a:pPr algn="ctr"/>
            <a:r>
              <a:rPr lang="pt-BR" sz="2800" b="1" dirty="0" err="1" smtClean="0"/>
              <a:t>My</a:t>
            </a:r>
            <a:r>
              <a:rPr lang="pt-BR" sz="2800" b="1" dirty="0" smtClean="0"/>
              <a:t> SQL, SQL Server, </a:t>
            </a:r>
            <a:r>
              <a:rPr lang="pt-BR" sz="2800" b="1" dirty="0" err="1" smtClean="0"/>
              <a:t>PostgreSQL</a:t>
            </a:r>
            <a:r>
              <a:rPr lang="pt-BR" sz="2800" b="1" dirty="0" smtClean="0"/>
              <a:t>, </a:t>
            </a:r>
            <a:r>
              <a:rPr lang="pt-BR" sz="2800" b="1" dirty="0" err="1" smtClean="0"/>
              <a:t>MariaDB</a:t>
            </a:r>
            <a:r>
              <a:rPr lang="pt-BR" sz="2800" b="1" dirty="0" smtClean="0"/>
              <a:t>...</a:t>
            </a:r>
          </a:p>
          <a:p>
            <a:pPr algn="ctr"/>
            <a:endParaRPr lang="pt-BR" sz="2800" b="1" dirty="0"/>
          </a:p>
          <a:p>
            <a:pPr algn="ctr"/>
            <a:r>
              <a:rPr lang="pt-BR" sz="2800" b="1" dirty="0" smtClean="0"/>
              <a:t>Os servidores web mais utilizados são:</a:t>
            </a:r>
          </a:p>
          <a:p>
            <a:pPr algn="ctr"/>
            <a:r>
              <a:rPr lang="pt-BR" sz="2800" b="1" dirty="0" smtClean="0"/>
              <a:t>Apache, </a:t>
            </a:r>
            <a:r>
              <a:rPr lang="pt-BR" sz="2800" b="1" dirty="0" err="1" smtClean="0"/>
              <a:t>Nginx</a:t>
            </a:r>
            <a:r>
              <a:rPr lang="pt-BR" sz="2800" b="1" dirty="0" smtClean="0"/>
              <a:t>, Microsoft IIS, TomCat,Node.js...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40381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build="p" animBg="1"/>
    </p:bld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1461</TotalTime>
  <Words>3475</Words>
  <Application>Microsoft Office PowerPoint</Application>
  <PresentationFormat>Custom</PresentationFormat>
  <Paragraphs>434</Paragraphs>
  <Slides>56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Atlas</vt:lpstr>
      <vt:lpstr>CRUD com PHP</vt:lpstr>
      <vt:lpstr>Leonardo Santana Lucas Carmo Robson Mendes Vinicius Canuto Vinicius Gil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Dúvidas?</vt:lpstr>
      <vt:lpstr>Obrigado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win7</dc:creator>
  <cp:lastModifiedBy>Carmo, Lucas</cp:lastModifiedBy>
  <cp:revision>56</cp:revision>
  <dcterms:created xsi:type="dcterms:W3CDTF">2017-04-12T06:43:19Z</dcterms:created>
  <dcterms:modified xsi:type="dcterms:W3CDTF">2019-06-17T22:02:40Z</dcterms:modified>
</cp:coreProperties>
</file>