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62" r:id="rId8"/>
    <p:sldId id="296" r:id="rId9"/>
    <p:sldId id="289" r:id="rId10"/>
    <p:sldId id="295" r:id="rId11"/>
    <p:sldId id="264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E75C96-6954-4169-86C5-0628F3F633E6}" type="datetime1">
              <a:rPr lang="pt-BR" smtClean="0"/>
              <a:t>28/03/2023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5291-0B95-4A00-9C6C-54CBD6EF268B}" type="datetime1">
              <a:rPr lang="pt-BR" smtClean="0"/>
              <a:pPr/>
              <a:t>28/03/2023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3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3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94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5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78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soas da Equipe do Slide 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BR" noProof="0"/>
              <a:t>Clique no ícone para adicionar uma imagem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BR" noProof="0"/>
              <a:t>Clique para adicionar o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9519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Robson Candido dos Santos Alves</a:t>
            </a:r>
          </a:p>
          <a:p>
            <a:pPr rtl="0"/>
            <a:r>
              <a:rPr lang="pt-BR" dirty="0"/>
              <a:t>contato@robsonalves.dev.br</a:t>
            </a:r>
            <a:br>
              <a:rPr lang="pt-BR" dirty="0"/>
            </a:br>
            <a:r>
              <a:rPr lang="pt-BR" dirty="0"/>
              <a:t>www.robsonalves.dev.br</a:t>
            </a:r>
          </a:p>
          <a:p>
            <a:pPr rtl="0"/>
            <a:endParaRPr lang="pt-BR" dirty="0"/>
          </a:p>
        </p:txBody>
      </p:sp>
      <p:pic>
        <p:nvPicPr>
          <p:cNvPr id="7" name="Imagem 6" descr="Homem de óculos e camisa vermelha&#10;&#10;Descrição gerada automaticamente">
            <a:extLst>
              <a:ext uri="{FF2B5EF4-FFF2-40B4-BE49-F238E27FC236}">
                <a16:creationId xmlns:a16="http://schemas.microsoft.com/office/drawing/2014/main" id="{25ECC8C3-9422-B078-BFAF-2B8CB5A3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16" y="2263026"/>
            <a:ext cx="2861521" cy="26540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0F7905-F40D-A93A-AA9C-2931A1E5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913" y="2263026"/>
            <a:ext cx="201958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SOBRE 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Implementar autenticação de </a:t>
            </a:r>
            <a:r>
              <a:rPr lang="pt-BR" dirty="0" err="1"/>
              <a:t>api’s</a:t>
            </a:r>
            <a:r>
              <a:rPr lang="pt-BR" dirty="0"/>
              <a:t> usando o servidor de autenticação </a:t>
            </a:r>
            <a:r>
              <a:rPr lang="pt-BR" dirty="0" err="1"/>
              <a:t>KeyCloak</a:t>
            </a:r>
            <a:r>
              <a:rPr lang="pt-BR" dirty="0"/>
              <a:t> e .NET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24317BAD-37A3-4BB8-7475-A7D9C43F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02" y="4128438"/>
            <a:ext cx="1630279" cy="1630279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B1DD988-653E-9DDB-8321-0CA4770DD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97" y="4389161"/>
            <a:ext cx="1108835" cy="110883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6AEE91E-887D-F514-64D4-124D8931FC45}"/>
              </a:ext>
            </a:extLst>
          </p:cNvPr>
          <p:cNvSpPr/>
          <p:nvPr/>
        </p:nvSpPr>
        <p:spPr>
          <a:xfrm>
            <a:off x="2179036" y="4389161"/>
            <a:ext cx="564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KEYCLOAK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2543002"/>
            <a:ext cx="403194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1900" dirty="0"/>
              <a:t>PROTOCOLOS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364" y="3050227"/>
            <a:ext cx="4031030" cy="691004"/>
          </a:xfrm>
        </p:spPr>
        <p:txBody>
          <a:bodyPr rtlCol="0">
            <a:normAutofit/>
          </a:bodyPr>
          <a:lstStyle/>
          <a:p>
            <a:pPr rtl="0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OpenID Connect, OAuth 2.0, and SAML.</a:t>
            </a:r>
          </a:p>
          <a:p>
            <a:pPr rtl="0"/>
            <a:r>
              <a:rPr lang="pt-BR" dirty="0"/>
              <a:t>https://oauth.net/2/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F5221D1-B6D7-6020-EC15-84A91CBD9CBF}"/>
              </a:ext>
            </a:extLst>
          </p:cNvPr>
          <p:cNvSpPr txBox="1"/>
          <p:nvPr/>
        </p:nvSpPr>
        <p:spPr>
          <a:xfrm>
            <a:off x="4646762" y="1734792"/>
            <a:ext cx="28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https://www.keycloak.org/</a:t>
            </a:r>
            <a:endParaRPr lang="pt-BR" dirty="0"/>
          </a:p>
        </p:txBody>
      </p:sp>
      <p:sp>
        <p:nvSpPr>
          <p:cNvPr id="35" name="Espaço Reservado para Conteúdo 2">
            <a:extLst>
              <a:ext uri="{FF2B5EF4-FFF2-40B4-BE49-F238E27FC236}">
                <a16:creationId xmlns:a16="http://schemas.microsoft.com/office/drawing/2014/main" id="{8DAA65F8-4854-E39E-E501-F37DAB9DD7BA}"/>
              </a:ext>
            </a:extLst>
          </p:cNvPr>
          <p:cNvSpPr txBox="1">
            <a:spLocks/>
          </p:cNvSpPr>
          <p:nvPr/>
        </p:nvSpPr>
        <p:spPr>
          <a:xfrm>
            <a:off x="3963549" y="5594205"/>
            <a:ext cx="2856669" cy="20524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900" dirty="0"/>
              <a:t>PATROCINADO POR</a:t>
            </a:r>
          </a:p>
        </p:txBody>
      </p:sp>
      <p:pic>
        <p:nvPicPr>
          <p:cNvPr id="40" name="Imagem 39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B894E10-6992-C709-043F-41536592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57" y="5482166"/>
            <a:ext cx="1328827" cy="36635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96C63F9-8129-1B6F-4C8F-0783E80E5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50" y="3952632"/>
            <a:ext cx="1430548" cy="6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1FDFD85-0521-FD36-A5FA-6208F694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19" y="1568947"/>
            <a:ext cx="6047761" cy="3637017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DAFCE7A6-2579-A7EE-EFEA-0AD4E0F6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418561"/>
            <a:ext cx="8421688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oAuth2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1F42AC-5BE7-E3C6-CD9C-AF05FCCFD6E6}"/>
              </a:ext>
            </a:extLst>
          </p:cNvPr>
          <p:cNvSpPr txBox="1"/>
          <p:nvPr/>
        </p:nvSpPr>
        <p:spPr>
          <a:xfrm>
            <a:off x="4287329" y="5596491"/>
            <a:ext cx="393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https://www.rfc-editor.org/rfc/rfc6749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t-BR" dirty="0"/>
              <a:t>VISÃO GERAL DO </a:t>
            </a:r>
            <a:r>
              <a:rPr lang="pt-BR" dirty="0" err="1"/>
              <a:t>PROcesso</a:t>
            </a:r>
            <a:endParaRPr lang="pt-BR" dirty="0"/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B4718211-98E2-7FA2-B428-4833FAED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80" y="2136972"/>
            <a:ext cx="1179885" cy="1179885"/>
          </a:xfrm>
          <a:prstGeom prst="rect">
            <a:avLst/>
          </a:prstGeom>
        </p:spPr>
      </p:pic>
      <p:pic>
        <p:nvPicPr>
          <p:cNvPr id="36" name="Imagem 3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B9F075E-B0C5-D734-AD70-7CCA7C5F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31" y="4044262"/>
            <a:ext cx="1208039" cy="1208039"/>
          </a:xfrm>
          <a:prstGeom prst="rect">
            <a:avLst/>
          </a:prstGeom>
        </p:spPr>
      </p:pic>
      <p:pic>
        <p:nvPicPr>
          <p:cNvPr id="37" name="Imagem 3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FEBF569-DDD5-A8AD-6E93-3558B48CC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495" y="840734"/>
            <a:ext cx="1208039" cy="1208039"/>
          </a:xfrm>
          <a:prstGeom prst="rect">
            <a:avLst/>
          </a:prstGeom>
        </p:spPr>
      </p:pic>
      <p:pic>
        <p:nvPicPr>
          <p:cNvPr id="38" name="Imagem 3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F5C309A-62AF-18DC-6435-63D5C815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34" y="4044262"/>
            <a:ext cx="1208039" cy="1208039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D334CF9B-2EB5-5998-1D1A-1EDDDD68304B}"/>
              </a:ext>
            </a:extLst>
          </p:cNvPr>
          <p:cNvSpPr txBox="1"/>
          <p:nvPr/>
        </p:nvSpPr>
        <p:spPr>
          <a:xfrm>
            <a:off x="8890245" y="458469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KEYCLOAK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F0ADAD-30DD-952E-4A59-58E8C2C18179}"/>
              </a:ext>
            </a:extLst>
          </p:cNvPr>
          <p:cNvSpPr txBox="1"/>
          <p:nvPr/>
        </p:nvSpPr>
        <p:spPr>
          <a:xfrm>
            <a:off x="8183632" y="525230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VENDA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D500603-C0A1-BE49-B965-310FEBD2342F}"/>
              </a:ext>
            </a:extLst>
          </p:cNvPr>
          <p:cNvSpPr txBox="1"/>
          <p:nvPr/>
        </p:nvSpPr>
        <p:spPr>
          <a:xfrm>
            <a:off x="10180124" y="5252301"/>
            <a:ext cx="11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ESTOQUE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4A1DA39-A58B-B766-C6A0-C628B2B3186B}"/>
              </a:ext>
            </a:extLst>
          </p:cNvPr>
          <p:cNvCxnSpPr>
            <a:cxnSpLocks/>
          </p:cNvCxnSpPr>
          <p:nvPr/>
        </p:nvCxnSpPr>
        <p:spPr>
          <a:xfrm flipV="1">
            <a:off x="7249436" y="1381413"/>
            <a:ext cx="1816232" cy="8442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Estrela: 8 Pontas 48">
            <a:extLst>
              <a:ext uri="{FF2B5EF4-FFF2-40B4-BE49-F238E27FC236}">
                <a16:creationId xmlns:a16="http://schemas.microsoft.com/office/drawing/2014/main" id="{BC4E8914-B973-20C3-D790-4131ACA28DD6}"/>
              </a:ext>
            </a:extLst>
          </p:cNvPr>
          <p:cNvSpPr/>
          <p:nvPr/>
        </p:nvSpPr>
        <p:spPr>
          <a:xfrm>
            <a:off x="7786476" y="1381414"/>
            <a:ext cx="377360" cy="34692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AFA09BD-36C2-B339-7A5A-613EA26EF51F}"/>
              </a:ext>
            </a:extLst>
          </p:cNvPr>
          <p:cNvCxnSpPr/>
          <p:nvPr/>
        </p:nvCxnSpPr>
        <p:spPr>
          <a:xfrm>
            <a:off x="7249436" y="3027872"/>
            <a:ext cx="914400" cy="9144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Estrela: 8 Pontas 51">
            <a:extLst>
              <a:ext uri="{FF2B5EF4-FFF2-40B4-BE49-F238E27FC236}">
                <a16:creationId xmlns:a16="http://schemas.microsoft.com/office/drawing/2014/main" id="{5FB337BE-60DE-ED4D-AE99-2A5B5957E909}"/>
              </a:ext>
            </a:extLst>
          </p:cNvPr>
          <p:cNvSpPr/>
          <p:nvPr/>
        </p:nvSpPr>
        <p:spPr>
          <a:xfrm>
            <a:off x="7329276" y="3468565"/>
            <a:ext cx="377360" cy="34692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83A399FF-C40C-D032-23AF-60DEF6BCA92B}"/>
              </a:ext>
            </a:extLst>
          </p:cNvPr>
          <p:cNvCxnSpPr>
            <a:cxnSpLocks/>
          </p:cNvCxnSpPr>
          <p:nvPr/>
        </p:nvCxnSpPr>
        <p:spPr>
          <a:xfrm flipV="1">
            <a:off x="8761934" y="2136972"/>
            <a:ext cx="749955" cy="173044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Estrela: 8 Pontas 56">
            <a:extLst>
              <a:ext uri="{FF2B5EF4-FFF2-40B4-BE49-F238E27FC236}">
                <a16:creationId xmlns:a16="http://schemas.microsoft.com/office/drawing/2014/main" id="{76D91658-8EE9-FEB0-E148-AD184A9EA09D}"/>
              </a:ext>
            </a:extLst>
          </p:cNvPr>
          <p:cNvSpPr/>
          <p:nvPr/>
        </p:nvSpPr>
        <p:spPr>
          <a:xfrm>
            <a:off x="9405432" y="2310559"/>
            <a:ext cx="377360" cy="34692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A5283F6-706A-27F7-9C0C-32430E35564C}"/>
              </a:ext>
            </a:extLst>
          </p:cNvPr>
          <p:cNvCxnSpPr>
            <a:cxnSpLocks/>
          </p:cNvCxnSpPr>
          <p:nvPr/>
        </p:nvCxnSpPr>
        <p:spPr>
          <a:xfrm>
            <a:off x="7329276" y="2936379"/>
            <a:ext cx="2950907" cy="130251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E480D676-2F0E-3D88-7BEB-BEDF1677CE06}"/>
              </a:ext>
            </a:extLst>
          </p:cNvPr>
          <p:cNvCxnSpPr>
            <a:cxnSpLocks/>
          </p:cNvCxnSpPr>
          <p:nvPr/>
        </p:nvCxnSpPr>
        <p:spPr>
          <a:xfrm flipH="1" flipV="1">
            <a:off x="9676334" y="2124749"/>
            <a:ext cx="1070585" cy="181752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4C74ECF8-8D2E-77C1-3126-B95BAA2DA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66" y="1116842"/>
            <a:ext cx="4698227" cy="28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D8B44CED-EF9E-36D6-C4F4-C92FF3904F60}"/>
              </a:ext>
            </a:extLst>
          </p:cNvPr>
          <p:cNvSpPr/>
          <p:nvPr/>
        </p:nvSpPr>
        <p:spPr>
          <a:xfrm>
            <a:off x="7073661" y="1095554"/>
            <a:ext cx="4744528" cy="502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8B59F7AD-DA74-6E64-01DE-C813902AB2B8}"/>
              </a:ext>
            </a:extLst>
          </p:cNvPr>
          <p:cNvSpPr/>
          <p:nvPr/>
        </p:nvSpPr>
        <p:spPr>
          <a:xfrm>
            <a:off x="3125954" y="1095554"/>
            <a:ext cx="3806273" cy="502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AD18ABD9-7154-ECB3-4ADA-87A83EF11462}"/>
              </a:ext>
            </a:extLst>
          </p:cNvPr>
          <p:cNvSpPr/>
          <p:nvPr/>
        </p:nvSpPr>
        <p:spPr>
          <a:xfrm>
            <a:off x="457200" y="1095555"/>
            <a:ext cx="2580279" cy="5020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36" name="Imagem 3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B9F075E-B0C5-D734-AD70-7CCA7C5F8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98" y="1897592"/>
            <a:ext cx="1208039" cy="1208039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F0ADAD-30DD-952E-4A59-58E8C2C18179}"/>
              </a:ext>
            </a:extLst>
          </p:cNvPr>
          <p:cNvSpPr txBox="1"/>
          <p:nvPr/>
        </p:nvSpPr>
        <p:spPr>
          <a:xfrm>
            <a:off x="1292353" y="3105631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VENDA</a:t>
            </a:r>
          </a:p>
        </p:txBody>
      </p:sp>
      <p:pic>
        <p:nvPicPr>
          <p:cNvPr id="69" name="Imagem 68" descr="Ícone&#10;&#10;Descrição gerada automaticamente">
            <a:extLst>
              <a:ext uri="{FF2B5EF4-FFF2-40B4-BE49-F238E27FC236}">
                <a16:creationId xmlns:a16="http://schemas.microsoft.com/office/drawing/2014/main" id="{773DEA76-8557-860A-5B38-7120000E0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353" y="4683002"/>
            <a:ext cx="1179885" cy="1179885"/>
          </a:xfrm>
          <a:prstGeom prst="rect">
            <a:avLst/>
          </a:prstGeom>
        </p:spPr>
      </p:pic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5923AA2-A2F6-5148-347A-A7CA1237A25B}"/>
              </a:ext>
            </a:extLst>
          </p:cNvPr>
          <p:cNvCxnSpPr/>
          <p:nvPr/>
        </p:nvCxnSpPr>
        <p:spPr>
          <a:xfrm>
            <a:off x="1733371" y="3653996"/>
            <a:ext cx="7646" cy="9230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95948D5-4DEE-76E6-B09F-7D6998B55E78}"/>
              </a:ext>
            </a:extLst>
          </p:cNvPr>
          <p:cNvSpPr txBox="1"/>
          <p:nvPr/>
        </p:nvSpPr>
        <p:spPr>
          <a:xfrm>
            <a:off x="795590" y="1469875"/>
            <a:ext cx="178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e Senha</a:t>
            </a:r>
          </a:p>
        </p:txBody>
      </p:sp>
      <p:pic>
        <p:nvPicPr>
          <p:cNvPr id="73" name="Imagem 7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4AB70BF-AD71-F21B-01AD-0C338A26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56" y="1535502"/>
            <a:ext cx="1208039" cy="1208039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20E5F79E-EC26-1C28-68BF-0239599AB48B}"/>
              </a:ext>
            </a:extLst>
          </p:cNvPr>
          <p:cNvSpPr txBox="1"/>
          <p:nvPr/>
        </p:nvSpPr>
        <p:spPr>
          <a:xfrm>
            <a:off x="4322211" y="2743541"/>
            <a:ext cx="88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VENDA</a:t>
            </a:r>
          </a:p>
        </p:txBody>
      </p:sp>
      <p:pic>
        <p:nvPicPr>
          <p:cNvPr id="75" name="Imagem 74" descr="Ícone&#10;&#10;Descrição gerada automaticamente">
            <a:extLst>
              <a:ext uri="{FF2B5EF4-FFF2-40B4-BE49-F238E27FC236}">
                <a16:creationId xmlns:a16="http://schemas.microsoft.com/office/drawing/2014/main" id="{53A80069-B6E8-4412-0979-39CC92B31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73" y="4320912"/>
            <a:ext cx="1179885" cy="1179885"/>
          </a:xfrm>
          <a:prstGeom prst="rect">
            <a:avLst/>
          </a:prstGeom>
        </p:spPr>
      </p:pic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6D274766-5CDD-7F6F-98CE-CB181D71CA8B}"/>
              </a:ext>
            </a:extLst>
          </p:cNvPr>
          <p:cNvCxnSpPr>
            <a:cxnSpLocks/>
          </p:cNvCxnSpPr>
          <p:nvPr/>
        </p:nvCxnSpPr>
        <p:spPr>
          <a:xfrm>
            <a:off x="4685591" y="3291906"/>
            <a:ext cx="7646" cy="9230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B8492B9-F78B-7BA8-BC27-2DB3A93E5A2B}"/>
              </a:ext>
            </a:extLst>
          </p:cNvPr>
          <p:cNvSpPr txBox="1"/>
          <p:nvPr/>
        </p:nvSpPr>
        <p:spPr>
          <a:xfrm>
            <a:off x="3232673" y="3351889"/>
            <a:ext cx="14352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/login</a:t>
            </a:r>
          </a:p>
          <a:p>
            <a:r>
              <a:rPr lang="pt-BR" sz="1400" dirty="0"/>
              <a:t>Usuário e Senha</a:t>
            </a:r>
          </a:p>
          <a:p>
            <a:r>
              <a:rPr lang="pt-BR" sz="1400" dirty="0"/>
              <a:t>=&gt; JWT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47F7F923-EBE3-B06C-0EBC-6EA8A02E2CB3}"/>
              </a:ext>
            </a:extLst>
          </p:cNvPr>
          <p:cNvCxnSpPr>
            <a:cxnSpLocks/>
          </p:cNvCxnSpPr>
          <p:nvPr/>
        </p:nvCxnSpPr>
        <p:spPr>
          <a:xfrm>
            <a:off x="4984640" y="3276699"/>
            <a:ext cx="7646" cy="9230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2D0A586-1079-E7DE-DA47-EEE6E5F0DCB9}"/>
              </a:ext>
            </a:extLst>
          </p:cNvPr>
          <p:cNvSpPr txBox="1"/>
          <p:nvPr/>
        </p:nvSpPr>
        <p:spPr>
          <a:xfrm>
            <a:off x="5126609" y="3430253"/>
            <a:ext cx="183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Header </a:t>
            </a:r>
            <a:r>
              <a:rPr lang="pt-BR" sz="1400" dirty="0" err="1"/>
              <a:t>Authorization</a:t>
            </a:r>
            <a:br>
              <a:rPr lang="pt-BR" sz="1400" dirty="0"/>
            </a:br>
            <a:r>
              <a:rPr lang="pt-BR" sz="1400" dirty="0" err="1"/>
              <a:t>Bearer</a:t>
            </a:r>
            <a:r>
              <a:rPr lang="pt-BR" sz="1400" dirty="0"/>
              <a:t> =&gt; JWT</a:t>
            </a:r>
          </a:p>
        </p:txBody>
      </p:sp>
      <p:pic>
        <p:nvPicPr>
          <p:cNvPr id="84" name="Imagem 8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A5C86F9-C252-1D78-C3FD-C5F3A535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874" y="1951717"/>
            <a:ext cx="1208039" cy="1208039"/>
          </a:xfrm>
          <a:prstGeom prst="rect">
            <a:avLst/>
          </a:prstGeom>
        </p:spPr>
      </p:pic>
      <p:pic>
        <p:nvPicPr>
          <p:cNvPr id="85" name="Imagem 8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1043FA7-EB8A-52E8-F01B-833B238C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02" y="1951716"/>
            <a:ext cx="1208039" cy="1208039"/>
          </a:xfrm>
          <a:prstGeom prst="rect">
            <a:avLst/>
          </a:prstGeom>
        </p:spPr>
      </p:pic>
      <p:pic>
        <p:nvPicPr>
          <p:cNvPr id="86" name="Imagem 8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8A7DA63-4C23-2DF6-49D6-3F07ED97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4" y="1951716"/>
            <a:ext cx="1208039" cy="1208039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9CAB62A9-55F5-286F-127B-18BB4F05F96C}"/>
              </a:ext>
            </a:extLst>
          </p:cNvPr>
          <p:cNvSpPr txBox="1"/>
          <p:nvPr/>
        </p:nvSpPr>
        <p:spPr>
          <a:xfrm>
            <a:off x="7568644" y="3130881"/>
            <a:ext cx="16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Autenticação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F45EDCF-E140-E2F8-9F76-CC2C8F49DC80}"/>
              </a:ext>
            </a:extLst>
          </p:cNvPr>
          <p:cNvSpPr txBox="1"/>
          <p:nvPr/>
        </p:nvSpPr>
        <p:spPr>
          <a:xfrm>
            <a:off x="9321820" y="3130881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Venda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12ED221-A119-C861-AEF8-29B114E0C769}"/>
              </a:ext>
            </a:extLst>
          </p:cNvPr>
          <p:cNvSpPr txBox="1"/>
          <p:nvPr/>
        </p:nvSpPr>
        <p:spPr>
          <a:xfrm>
            <a:off x="10561626" y="3083294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Estoque</a:t>
            </a:r>
          </a:p>
        </p:txBody>
      </p:sp>
      <p:sp>
        <p:nvSpPr>
          <p:cNvPr id="92" name="Chave Esquerda 91">
            <a:extLst>
              <a:ext uri="{FF2B5EF4-FFF2-40B4-BE49-F238E27FC236}">
                <a16:creationId xmlns:a16="http://schemas.microsoft.com/office/drawing/2014/main" id="{2CF97767-A8F7-D846-B357-4D52FE34B07F}"/>
              </a:ext>
            </a:extLst>
          </p:cNvPr>
          <p:cNvSpPr/>
          <p:nvPr/>
        </p:nvSpPr>
        <p:spPr>
          <a:xfrm>
            <a:off x="7233581" y="1799371"/>
            <a:ext cx="320552" cy="17291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have Direita 92">
            <a:extLst>
              <a:ext uri="{FF2B5EF4-FFF2-40B4-BE49-F238E27FC236}">
                <a16:creationId xmlns:a16="http://schemas.microsoft.com/office/drawing/2014/main" id="{A68136D8-5A57-0B65-51F8-1E099E4D88E7}"/>
              </a:ext>
            </a:extLst>
          </p:cNvPr>
          <p:cNvSpPr/>
          <p:nvPr/>
        </p:nvSpPr>
        <p:spPr>
          <a:xfrm>
            <a:off x="11419583" y="1771078"/>
            <a:ext cx="267067" cy="17291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9754393-2C24-D059-CFEF-8A9EA360532A}"/>
              </a:ext>
            </a:extLst>
          </p:cNvPr>
          <p:cNvSpPr txBox="1"/>
          <p:nvPr/>
        </p:nvSpPr>
        <p:spPr>
          <a:xfrm>
            <a:off x="8372068" y="1166170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 compartilhada</a:t>
            </a:r>
          </a:p>
        </p:txBody>
      </p:sp>
      <p:pic>
        <p:nvPicPr>
          <p:cNvPr id="95" name="Imagem 94" descr="Ícone&#10;&#10;Descrição gerada automaticamente">
            <a:extLst>
              <a:ext uri="{FF2B5EF4-FFF2-40B4-BE49-F238E27FC236}">
                <a16:creationId xmlns:a16="http://schemas.microsoft.com/office/drawing/2014/main" id="{4E65F2AA-DC93-E6F4-BBFB-924C6CCA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142" y="4577022"/>
            <a:ext cx="1179885" cy="1179885"/>
          </a:xfrm>
          <a:prstGeom prst="rect">
            <a:avLst/>
          </a:prstGeom>
        </p:spPr>
      </p:pic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B7535A96-69EE-BFD4-5E5D-D83600712884}"/>
              </a:ext>
            </a:extLst>
          </p:cNvPr>
          <p:cNvCxnSpPr/>
          <p:nvPr/>
        </p:nvCxnSpPr>
        <p:spPr>
          <a:xfrm flipH="1" flipV="1">
            <a:off x="8458291" y="3630050"/>
            <a:ext cx="515851" cy="8478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B61616F-FD53-8452-2274-60D45D31D5B2}"/>
              </a:ext>
            </a:extLst>
          </p:cNvPr>
          <p:cNvCxnSpPr/>
          <p:nvPr/>
        </p:nvCxnSpPr>
        <p:spPr>
          <a:xfrm>
            <a:off x="9724321" y="3637292"/>
            <a:ext cx="0" cy="7129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7A5E7A6B-8C0F-F94F-A5D2-28424B4D7C9C}"/>
              </a:ext>
            </a:extLst>
          </p:cNvPr>
          <p:cNvCxnSpPr/>
          <p:nvPr/>
        </p:nvCxnSpPr>
        <p:spPr>
          <a:xfrm flipH="1">
            <a:off x="10332242" y="3568752"/>
            <a:ext cx="512769" cy="850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A8607C-86DA-E281-171B-A4C5C0B19B4A}"/>
              </a:ext>
            </a:extLst>
          </p:cNvPr>
          <p:cNvSpPr txBox="1"/>
          <p:nvPr/>
        </p:nvSpPr>
        <p:spPr>
          <a:xfrm>
            <a:off x="9856508" y="1544820"/>
            <a:ext cx="102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solidFill>
                  <a:srgbClr val="FF0000"/>
                </a:solidFill>
              </a:rPr>
              <a:t>AUTO</a:t>
            </a:r>
          </a:p>
          <a:p>
            <a:pPr algn="ctr"/>
            <a:r>
              <a:rPr lang="pt-BR" sz="8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sz="800" dirty="0">
                <a:solidFill>
                  <a:srgbClr val="FF0000"/>
                </a:solidFill>
              </a:rPr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6D27C1-4C8F-07AC-47C0-5AC8955A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100" y="902169"/>
            <a:ext cx="6439799" cy="27245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3AE73A-B2A7-178D-CB62-53D7B89A03E9}"/>
              </a:ext>
            </a:extLst>
          </p:cNvPr>
          <p:cNvSpPr txBox="1"/>
          <p:nvPr/>
        </p:nvSpPr>
        <p:spPr>
          <a:xfrm>
            <a:off x="3007525" y="3925019"/>
            <a:ext cx="617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https://balta.io/blog/aspnet-core-autenticacao-autorizacao</a:t>
            </a:r>
          </a:p>
        </p:txBody>
      </p:sp>
    </p:spTree>
    <p:extLst>
      <p:ext uri="{BB962C8B-B14F-4D97-AF65-F5344CB8AC3E}">
        <p14:creationId xmlns:p14="http://schemas.microsoft.com/office/powerpoint/2010/main" val="419310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F7CC4427-0D38-5E91-462D-AEB3D6D548A0}"/>
              </a:ext>
            </a:extLst>
          </p:cNvPr>
          <p:cNvSpPr/>
          <p:nvPr/>
        </p:nvSpPr>
        <p:spPr>
          <a:xfrm>
            <a:off x="7780344" y="1350711"/>
            <a:ext cx="3607768" cy="494072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144FF8A-46A4-E845-9145-02F50562A587}"/>
              </a:ext>
            </a:extLst>
          </p:cNvPr>
          <p:cNvSpPr/>
          <p:nvPr/>
        </p:nvSpPr>
        <p:spPr>
          <a:xfrm>
            <a:off x="2604279" y="1696244"/>
            <a:ext cx="3985404" cy="352074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FA193C1-75A8-E87F-EF93-213875599C2A}"/>
              </a:ext>
            </a:extLst>
          </p:cNvPr>
          <p:cNvSpPr/>
          <p:nvPr/>
        </p:nvSpPr>
        <p:spPr>
          <a:xfrm>
            <a:off x="8026339" y="4453548"/>
            <a:ext cx="3122763" cy="152687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00A12AC-F7E6-1E94-B6CC-880BA34FBBDB}"/>
              </a:ext>
            </a:extLst>
          </p:cNvPr>
          <p:cNvSpPr/>
          <p:nvPr/>
        </p:nvSpPr>
        <p:spPr>
          <a:xfrm>
            <a:off x="2874888" y="3976777"/>
            <a:ext cx="2584136" cy="104205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Seta: para Baixo 53">
            <a:extLst>
              <a:ext uri="{FF2B5EF4-FFF2-40B4-BE49-F238E27FC236}">
                <a16:creationId xmlns:a16="http://schemas.microsoft.com/office/drawing/2014/main" id="{59F9E5ED-E577-D497-B38D-630DD4B5A86A}"/>
              </a:ext>
            </a:extLst>
          </p:cNvPr>
          <p:cNvSpPr/>
          <p:nvPr/>
        </p:nvSpPr>
        <p:spPr>
          <a:xfrm rot="16796195">
            <a:off x="6738831" y="3842298"/>
            <a:ext cx="129280" cy="2746738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B744B90-A289-E5A6-80A1-6604DC68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255"/>
            <a:ext cx="731808" cy="731808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DF1DD7C-FFA2-BA8B-E368-22172FF06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601" y="1795048"/>
            <a:ext cx="731808" cy="731808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D3DDA3A-3081-0DC3-618F-4C7DEF48B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11" y="2033530"/>
            <a:ext cx="964487" cy="964487"/>
          </a:xfrm>
          <a:prstGeom prst="rect">
            <a:avLst/>
          </a:prstGeom>
        </p:spPr>
      </p:pic>
      <p:pic>
        <p:nvPicPr>
          <p:cNvPr id="12" name="Imagem 1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951594-5219-1FB5-6D0F-6ED0E4E6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88" y="4138549"/>
            <a:ext cx="731808" cy="731808"/>
          </a:xfrm>
          <a:prstGeom prst="rect">
            <a:avLst/>
          </a:prstGeom>
        </p:spPr>
      </p:pic>
      <p:pic>
        <p:nvPicPr>
          <p:cNvPr id="13" name="Imagem 1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D4C7798-B23B-1763-D032-A981F44A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896" y="4138549"/>
            <a:ext cx="731808" cy="731808"/>
          </a:xfrm>
          <a:prstGeom prst="rect">
            <a:avLst/>
          </a:prstGeom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BD3E60F-3B48-5CEA-DF48-A49ECAEA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16" y="4138549"/>
            <a:ext cx="731808" cy="731808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E1526D61-17B1-FB92-7763-F8A0B0DF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771" y="2929018"/>
            <a:ext cx="964487" cy="964487"/>
          </a:xfrm>
          <a:prstGeom prst="rect">
            <a:avLst/>
          </a:prstGeom>
        </p:spPr>
      </p:pic>
      <p:pic>
        <p:nvPicPr>
          <p:cNvPr id="17" name="Imagem 1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6D2884A-0404-8C31-9869-6E6BDB03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93" y="4851082"/>
            <a:ext cx="731808" cy="731808"/>
          </a:xfrm>
          <a:prstGeom prst="rect">
            <a:avLst/>
          </a:prstGeom>
        </p:spPr>
      </p:pic>
      <p:pic>
        <p:nvPicPr>
          <p:cNvPr id="18" name="Imagem 1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EA01BB2-9C76-33E4-523D-88B503C8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601" y="4851082"/>
            <a:ext cx="731808" cy="731808"/>
          </a:xfrm>
          <a:prstGeom prst="rect">
            <a:avLst/>
          </a:prstGeom>
        </p:spPr>
      </p:pic>
      <p:pic>
        <p:nvPicPr>
          <p:cNvPr id="19" name="Imagem 1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2C06B48-A3AA-89F6-9519-7D5ED2BB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921" y="4851082"/>
            <a:ext cx="731808" cy="731808"/>
          </a:xfrm>
          <a:prstGeom prst="rect">
            <a:avLst/>
          </a:prstGeom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483BABB-04BE-14D1-5D54-978AA9ED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48" y="4138549"/>
            <a:ext cx="731808" cy="731808"/>
          </a:xfrm>
          <a:prstGeom prst="rect">
            <a:avLst/>
          </a:prstGeom>
        </p:spPr>
      </p:pic>
      <p:pic>
        <p:nvPicPr>
          <p:cNvPr id="28" name="Gráfico 27" descr="Chave com preenchimento sólido">
            <a:extLst>
              <a:ext uri="{FF2B5EF4-FFF2-40B4-BE49-F238E27FC236}">
                <a16:creationId xmlns:a16="http://schemas.microsoft.com/office/drawing/2014/main" id="{5FB870BB-8518-6004-6291-945C303BC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8483" y="2454193"/>
            <a:ext cx="285812" cy="285812"/>
          </a:xfrm>
          <a:prstGeom prst="rect">
            <a:avLst/>
          </a:prstGeom>
        </p:spPr>
      </p:pic>
      <p:pic>
        <p:nvPicPr>
          <p:cNvPr id="29" name="Gráfico 28" descr="Chave com preenchimento sólido">
            <a:extLst>
              <a:ext uri="{FF2B5EF4-FFF2-40B4-BE49-F238E27FC236}">
                <a16:creationId xmlns:a16="http://schemas.microsoft.com/office/drawing/2014/main" id="{3CF8A3EF-A88D-D9E2-8778-352A8FA51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8483" y="2643219"/>
            <a:ext cx="285812" cy="285812"/>
          </a:xfrm>
          <a:prstGeom prst="rect">
            <a:avLst/>
          </a:prstGeom>
        </p:spPr>
      </p:pic>
      <p:pic>
        <p:nvPicPr>
          <p:cNvPr id="30" name="Gráfico 29" descr="Chave com preenchimento sólido">
            <a:extLst>
              <a:ext uri="{FF2B5EF4-FFF2-40B4-BE49-F238E27FC236}">
                <a16:creationId xmlns:a16="http://schemas.microsoft.com/office/drawing/2014/main" id="{31B030D3-CF84-8161-ABC9-5F896FFC42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2401" y="1960362"/>
            <a:ext cx="285812" cy="285812"/>
          </a:xfrm>
          <a:prstGeom prst="rect">
            <a:avLst/>
          </a:prstGeom>
        </p:spPr>
      </p:pic>
      <p:pic>
        <p:nvPicPr>
          <p:cNvPr id="31" name="Gráfico 30" descr="Chave com preenchimento sólido">
            <a:extLst>
              <a:ext uri="{FF2B5EF4-FFF2-40B4-BE49-F238E27FC236}">
                <a16:creationId xmlns:a16="http://schemas.microsoft.com/office/drawing/2014/main" id="{0EC06C8E-63D5-F299-0109-2D79080B6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0312" y="2156420"/>
            <a:ext cx="285812" cy="285812"/>
          </a:xfrm>
          <a:prstGeom prst="rect">
            <a:avLst/>
          </a:prstGeom>
        </p:spPr>
      </p:pic>
      <p:pic>
        <p:nvPicPr>
          <p:cNvPr id="32" name="Gráfico 31" descr="Chave com preenchimento sólido">
            <a:extLst>
              <a:ext uri="{FF2B5EF4-FFF2-40B4-BE49-F238E27FC236}">
                <a16:creationId xmlns:a16="http://schemas.microsoft.com/office/drawing/2014/main" id="{9FFDB6E1-74D0-02CA-3515-498582645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1392" y="1952016"/>
            <a:ext cx="285812" cy="285812"/>
          </a:xfrm>
          <a:prstGeom prst="rect">
            <a:avLst/>
          </a:prstGeom>
        </p:spPr>
      </p:pic>
      <p:pic>
        <p:nvPicPr>
          <p:cNvPr id="33" name="Gráfico 32" descr="Chave com preenchimento sólido">
            <a:extLst>
              <a:ext uri="{FF2B5EF4-FFF2-40B4-BE49-F238E27FC236}">
                <a16:creationId xmlns:a16="http://schemas.microsoft.com/office/drawing/2014/main" id="{5B41083D-1C2C-DEF0-E85E-5F3A7D6CE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2254" y="1948884"/>
            <a:ext cx="285812" cy="285812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71BF99-78C7-7469-CF7B-4456698F5DC5}"/>
              </a:ext>
            </a:extLst>
          </p:cNvPr>
          <p:cNvSpPr txBox="1"/>
          <p:nvPr/>
        </p:nvSpPr>
        <p:spPr>
          <a:xfrm>
            <a:off x="532285" y="193056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 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9286329-42A8-3F92-9A6F-A2F09798616B}"/>
              </a:ext>
            </a:extLst>
          </p:cNvPr>
          <p:cNvSpPr txBox="1"/>
          <p:nvPr/>
        </p:nvSpPr>
        <p:spPr>
          <a:xfrm>
            <a:off x="8797299" y="98658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 B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3F3C99-6C74-45E2-39F1-944EFB0A7261}"/>
              </a:ext>
            </a:extLst>
          </p:cNvPr>
          <p:cNvSpPr txBox="1"/>
          <p:nvPr/>
        </p:nvSpPr>
        <p:spPr>
          <a:xfrm>
            <a:off x="4024443" y="52444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 C</a:t>
            </a:r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4C45ECE1-4D34-1AED-AD34-96B5DEA3AABA}"/>
              </a:ext>
            </a:extLst>
          </p:cNvPr>
          <p:cNvSpPr/>
          <p:nvPr/>
        </p:nvSpPr>
        <p:spPr>
          <a:xfrm rot="18786846">
            <a:off x="2443443" y="2622491"/>
            <a:ext cx="119802" cy="1669739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9F3E1AB1-B36B-9F72-5AE3-033734C27D7D}"/>
              </a:ext>
            </a:extLst>
          </p:cNvPr>
          <p:cNvSpPr/>
          <p:nvPr/>
        </p:nvSpPr>
        <p:spPr>
          <a:xfrm rot="15835484">
            <a:off x="2966336" y="1426111"/>
            <a:ext cx="230045" cy="215374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DBD97192-CA00-775B-BD45-3458CEA55794}"/>
              </a:ext>
            </a:extLst>
          </p:cNvPr>
          <p:cNvSpPr/>
          <p:nvPr/>
        </p:nvSpPr>
        <p:spPr>
          <a:xfrm rot="5113627">
            <a:off x="6880876" y="525629"/>
            <a:ext cx="230045" cy="35538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: para Baixo 48">
            <a:extLst>
              <a:ext uri="{FF2B5EF4-FFF2-40B4-BE49-F238E27FC236}">
                <a16:creationId xmlns:a16="http://schemas.microsoft.com/office/drawing/2014/main" id="{09A0ECD4-67A0-AFC3-B98C-4EBE884D0802}"/>
              </a:ext>
            </a:extLst>
          </p:cNvPr>
          <p:cNvSpPr/>
          <p:nvPr/>
        </p:nvSpPr>
        <p:spPr>
          <a:xfrm rot="3678102">
            <a:off x="7533604" y="1640439"/>
            <a:ext cx="107054" cy="338231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 descr="Chave com preenchimento sólido">
            <a:extLst>
              <a:ext uri="{FF2B5EF4-FFF2-40B4-BE49-F238E27FC236}">
                <a16:creationId xmlns:a16="http://schemas.microsoft.com/office/drawing/2014/main" id="{FFBD83D7-6F1E-5254-CCC3-6AEF504381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75990" y="5211896"/>
            <a:ext cx="285812" cy="285812"/>
          </a:xfrm>
          <a:prstGeom prst="rect">
            <a:avLst/>
          </a:prstGeom>
        </p:spPr>
      </p:pic>
      <p:pic>
        <p:nvPicPr>
          <p:cNvPr id="52" name="Gráfico 51" descr="Chave com preenchimento sólido">
            <a:extLst>
              <a:ext uri="{FF2B5EF4-FFF2-40B4-BE49-F238E27FC236}">
                <a16:creationId xmlns:a16="http://schemas.microsoft.com/office/drawing/2014/main" id="{78503309-1C68-610B-A9ED-62ACDBF99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5990" y="5400922"/>
            <a:ext cx="285812" cy="285812"/>
          </a:xfrm>
          <a:prstGeom prst="rect">
            <a:avLst/>
          </a:prstGeom>
        </p:spPr>
      </p:pic>
      <p:pic>
        <p:nvPicPr>
          <p:cNvPr id="53" name="Gráfico 52" descr="Chave com preenchimento sólido">
            <a:extLst>
              <a:ext uri="{FF2B5EF4-FFF2-40B4-BE49-F238E27FC236}">
                <a16:creationId xmlns:a16="http://schemas.microsoft.com/office/drawing/2014/main" id="{126BEF65-B232-292D-F60D-4DD7BDB0A9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40805" y="2943993"/>
            <a:ext cx="285812" cy="285812"/>
          </a:xfrm>
          <a:prstGeom prst="rect">
            <a:avLst/>
          </a:prstGeom>
        </p:spPr>
      </p:pic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0DFD4588-30D2-1863-DA48-F61856EDEE24}"/>
              </a:ext>
            </a:extLst>
          </p:cNvPr>
          <p:cNvSpPr/>
          <p:nvPr/>
        </p:nvSpPr>
        <p:spPr>
          <a:xfrm rot="11320314">
            <a:off x="4311570" y="2883146"/>
            <a:ext cx="230045" cy="1002447"/>
          </a:xfrm>
          <a:prstGeom prst="downArrow">
            <a:avLst>
              <a:gd name="adj1" fmla="val 4560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Seta: para Baixo 49">
            <a:extLst>
              <a:ext uri="{FF2B5EF4-FFF2-40B4-BE49-F238E27FC236}">
                <a16:creationId xmlns:a16="http://schemas.microsoft.com/office/drawing/2014/main" id="{6E1F7913-701C-9915-B6AE-E192C57BF868}"/>
              </a:ext>
            </a:extLst>
          </p:cNvPr>
          <p:cNvSpPr/>
          <p:nvPr/>
        </p:nvSpPr>
        <p:spPr>
          <a:xfrm rot="15659792">
            <a:off x="6426392" y="1699049"/>
            <a:ext cx="230045" cy="402385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Baixo 56">
            <a:extLst>
              <a:ext uri="{FF2B5EF4-FFF2-40B4-BE49-F238E27FC236}">
                <a16:creationId xmlns:a16="http://schemas.microsoft.com/office/drawing/2014/main" id="{3CC42905-2B87-68AD-1772-036CCDE61E83}"/>
              </a:ext>
            </a:extLst>
          </p:cNvPr>
          <p:cNvSpPr/>
          <p:nvPr/>
        </p:nvSpPr>
        <p:spPr>
          <a:xfrm rot="11320314">
            <a:off x="9168824" y="3805494"/>
            <a:ext cx="230045" cy="839699"/>
          </a:xfrm>
          <a:prstGeom prst="downArrow">
            <a:avLst>
              <a:gd name="adj1" fmla="val 45605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29_TF56180624_Win32" id="{A41EDDBB-5953-4360-9427-46649C724676}" vid="{A01FACCB-45ED-4159-A2A7-476D33FAEB2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clara e minimalista</Template>
  <TotalTime>284</TotalTime>
  <Words>159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system-ui</vt:lpstr>
      <vt:lpstr>Tenorite</vt:lpstr>
      <vt:lpstr>Linha única</vt:lpstr>
      <vt:lpstr>Apresentação</vt:lpstr>
      <vt:lpstr>SOBRE A APRESENTAÇÃO</vt:lpstr>
      <vt:lpstr>KEYCLOAK</vt:lpstr>
      <vt:lpstr>oAuth2</vt:lpstr>
      <vt:lpstr>VISÃO GERAL DO PROcesso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ANA JULIA</dc:creator>
  <cp:lastModifiedBy>ANA JULIA</cp:lastModifiedBy>
  <cp:revision>34</cp:revision>
  <dcterms:created xsi:type="dcterms:W3CDTF">2023-03-28T00:07:29Z</dcterms:created>
  <dcterms:modified xsi:type="dcterms:W3CDTF">2023-03-29T02:26:08Z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