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0"/>
            <a:ext cx="17145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89" y="640708"/>
            <a:ext cx="2900153" cy="4647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6244" y="523112"/>
            <a:ext cx="2941954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28849"/>
            <a:ext cx="9144000" cy="4629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0" y="0"/>
            <a:ext cx="17145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9849" y="2495141"/>
            <a:ext cx="1076732" cy="15527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29500" y="0"/>
            <a:ext cx="1714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217754"/>
            <a:ext cx="8071510" cy="1246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555" y="1532227"/>
            <a:ext cx="8082889" cy="4114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2675" y="6454059"/>
            <a:ext cx="381634" cy="273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5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9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7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jp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5.png"/><Relationship Id="rId7" Type="http://schemas.openxmlformats.org/officeDocument/2006/relationships/image" Target="../media/image28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8D2AB-39B8-6D50-8F55-4DCD7BB16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F0CD2CE9-4935-FCC7-6ECC-4F000EC054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FB5345F-6717-027F-739A-EDA48AB70F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A8022A-31C1-4C5E-7AEA-23B6E8673672}"/>
              </a:ext>
            </a:extLst>
          </p:cNvPr>
          <p:cNvSpPr/>
          <p:nvPr/>
        </p:nvSpPr>
        <p:spPr>
          <a:xfrm>
            <a:off x="3048000" y="2057400"/>
            <a:ext cx="2362200" cy="236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8934D24-10EB-E02A-E6DD-5019C2345D37}"/>
              </a:ext>
            </a:extLst>
          </p:cNvPr>
          <p:cNvSpPr/>
          <p:nvPr/>
        </p:nvSpPr>
        <p:spPr>
          <a:xfrm>
            <a:off x="712758" y="605135"/>
            <a:ext cx="703269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Aula 02 </a:t>
            </a:r>
          </a:p>
          <a:p>
            <a:pPr algn="ctr"/>
            <a:r>
              <a:rPr lang="pt-BR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Hardware e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67257D-A775-3163-3A8A-BD622DD7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99692"/>
            <a:ext cx="6324600" cy="16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070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Placa</a:t>
            </a:r>
            <a:r>
              <a:rPr spc="-30" dirty="0"/>
              <a:t> </a:t>
            </a:r>
            <a:r>
              <a:rPr spc="-25" dirty="0"/>
              <a:t>mãe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31061"/>
            <a:ext cx="620268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Interliga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os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componentes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do </a:t>
            </a:r>
            <a:r>
              <a:rPr sz="3200" spc="-10" dirty="0">
                <a:latin typeface="Verdana"/>
                <a:cs typeface="Verdana"/>
              </a:rPr>
              <a:t>computador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9184" y="2596895"/>
            <a:ext cx="3745991" cy="35326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15" y="67056"/>
            <a:ext cx="7367270" cy="2651760"/>
            <a:chOff x="204215" y="67056"/>
            <a:chExt cx="7367270" cy="26517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1871" y="606551"/>
              <a:ext cx="2499360" cy="21122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5" y="67056"/>
              <a:ext cx="6300978" cy="1143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215" y="676656"/>
              <a:ext cx="5066538" cy="114376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/>
              <a:t>Unidade</a:t>
            </a:r>
            <a:r>
              <a:rPr spc="-65" dirty="0"/>
              <a:t> </a:t>
            </a:r>
            <a:r>
              <a:rPr dirty="0"/>
              <a:t>Central</a:t>
            </a:r>
            <a:r>
              <a:rPr spc="-10" dirty="0"/>
              <a:t> </a:t>
            </a:r>
            <a:r>
              <a:rPr spc="-25" dirty="0"/>
              <a:t>de </a:t>
            </a:r>
            <a:r>
              <a:rPr spc="-10" dirty="0"/>
              <a:t>Processamento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6244" y="1631061"/>
            <a:ext cx="28225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Verdana"/>
                <a:cs typeface="Verdana"/>
              </a:rPr>
              <a:t>Processador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3387039"/>
            <a:ext cx="334581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Placa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Áudio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5143880"/>
            <a:ext cx="32994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Placa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vídeo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5400" y="2691383"/>
            <a:ext cx="2465831" cy="184708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5488" y="4724400"/>
            <a:ext cx="2606040" cy="1987295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15" y="349578"/>
            <a:ext cx="5383530" cy="1471295"/>
            <a:chOff x="204215" y="349578"/>
            <a:chExt cx="5383530" cy="1471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769" y="349578"/>
              <a:ext cx="3496969" cy="4511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5" y="676655"/>
              <a:ext cx="5383530" cy="11437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/>
              <a:t>Unidades</a:t>
            </a:r>
            <a:r>
              <a:rPr spc="-65" dirty="0"/>
              <a:t> </a:t>
            </a:r>
            <a:r>
              <a:rPr spc="-25" dirty="0"/>
              <a:t>de </a:t>
            </a:r>
            <a:r>
              <a:rPr spc="-10" dirty="0"/>
              <a:t>Armazenamento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244" y="1631061"/>
            <a:ext cx="6677025" cy="33420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Vários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tipos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memória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Permanentes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ou</a:t>
            </a:r>
            <a:r>
              <a:rPr sz="3200" spc="-13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temporárias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Memória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RAM</a:t>
            </a:r>
            <a:r>
              <a:rPr sz="3200" spc="-10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(Random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Access Memory)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63111" y="4480558"/>
            <a:ext cx="3096767" cy="231399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2262" y="2353070"/>
            <a:ext cx="1827896" cy="18958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4215" y="349578"/>
            <a:ext cx="5383530" cy="1471295"/>
            <a:chOff x="204215" y="349578"/>
            <a:chExt cx="5383530" cy="14712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769" y="349578"/>
              <a:ext cx="3496969" cy="4511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215" y="676655"/>
              <a:ext cx="5383530" cy="114376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/>
              <a:t>Unidades</a:t>
            </a:r>
            <a:r>
              <a:rPr spc="-65" dirty="0"/>
              <a:t> </a:t>
            </a:r>
            <a:r>
              <a:rPr spc="-25" dirty="0"/>
              <a:t>de </a:t>
            </a:r>
            <a:r>
              <a:rPr spc="-10" dirty="0"/>
              <a:t>Armazenamento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6244" y="1631061"/>
            <a:ext cx="759460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Memória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ROM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(Read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Only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Memory)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244" y="3972509"/>
            <a:ext cx="332295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Memória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Flash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18488" y="4730455"/>
            <a:ext cx="2145791" cy="16761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74335" y="4794503"/>
            <a:ext cx="1544536" cy="155448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8903" y="3325367"/>
            <a:ext cx="2078736" cy="174650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04215" y="349578"/>
            <a:ext cx="5383530" cy="1471295"/>
            <a:chOff x="204215" y="349578"/>
            <a:chExt cx="5383530" cy="14712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769" y="349578"/>
              <a:ext cx="3496969" cy="4511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215" y="676655"/>
              <a:ext cx="5383530" cy="114376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/>
              <a:t>Unidades</a:t>
            </a:r>
            <a:r>
              <a:rPr spc="-65" dirty="0"/>
              <a:t> </a:t>
            </a:r>
            <a:r>
              <a:rPr spc="-25" dirty="0"/>
              <a:t>de </a:t>
            </a:r>
            <a:r>
              <a:rPr spc="-10" dirty="0"/>
              <a:t>Armazenamento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6244" y="1585340"/>
            <a:ext cx="3943985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0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Disco</a:t>
            </a:r>
            <a:r>
              <a:rPr sz="3000" spc="-6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Rígido</a:t>
            </a:r>
            <a:r>
              <a:rPr sz="3000" spc="-3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(HD)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3000">
              <a:latin typeface="Verdana"/>
              <a:cs typeface="Verdana"/>
            </a:endParaRPr>
          </a:p>
          <a:p>
            <a:pPr marL="356870" marR="5080" indent="-344805">
              <a:lnSpc>
                <a:spcPts val="3240"/>
              </a:lnSpc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Unidade</a:t>
            </a:r>
            <a:r>
              <a:rPr sz="3000" spc="-2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-8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Estado </a:t>
            </a:r>
            <a:r>
              <a:rPr sz="3000" dirty="0">
                <a:latin typeface="Verdana"/>
                <a:cs typeface="Verdana"/>
              </a:rPr>
              <a:t>Sólido</a:t>
            </a:r>
            <a:r>
              <a:rPr sz="3000" spc="-9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(SSD)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3000">
              <a:latin typeface="Verdana"/>
              <a:cs typeface="Verdana"/>
            </a:endParaRPr>
          </a:p>
          <a:p>
            <a:pPr marL="356870" marR="236220" indent="-344805">
              <a:lnSpc>
                <a:spcPts val="3240"/>
              </a:lnSpc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Mídia</a:t>
            </a:r>
            <a:r>
              <a:rPr sz="3000" spc="-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Óptica</a:t>
            </a:r>
            <a:r>
              <a:rPr sz="3000" spc="-4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(CD, </a:t>
            </a:r>
            <a:r>
              <a:rPr sz="3000" dirty="0">
                <a:latin typeface="Verdana"/>
                <a:cs typeface="Verdana"/>
              </a:rPr>
              <a:t>DVD,</a:t>
            </a:r>
            <a:r>
              <a:rPr sz="3000" spc="-65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Blu-</a:t>
            </a:r>
            <a:r>
              <a:rPr sz="3000" spc="-20" dirty="0">
                <a:latin typeface="Verdana"/>
                <a:cs typeface="Verdana"/>
              </a:rPr>
              <a:t>ray)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80303" y="1124711"/>
            <a:ext cx="1807463" cy="1981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38471" y="5047488"/>
            <a:ext cx="1606296" cy="155752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782" y="627037"/>
            <a:ext cx="6493383" cy="5741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Hierarquia</a:t>
            </a:r>
            <a:r>
              <a:rPr spc="-65" dirty="0"/>
              <a:t> </a:t>
            </a:r>
            <a:r>
              <a:rPr dirty="0"/>
              <a:t>de</a:t>
            </a:r>
            <a:r>
              <a:rPr spc="-10" dirty="0"/>
              <a:t> Memória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39621"/>
            <a:ext cx="7130415" cy="455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Definida</a:t>
            </a:r>
            <a:r>
              <a:rPr sz="3000" spc="-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por</a:t>
            </a:r>
            <a:r>
              <a:rPr sz="3000" spc="-7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3</a:t>
            </a:r>
            <a:r>
              <a:rPr sz="3000" spc="-6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aspectos:</a:t>
            </a:r>
            <a:endParaRPr sz="3000">
              <a:latin typeface="Verdana"/>
              <a:cs typeface="Verdana"/>
            </a:endParaRPr>
          </a:p>
          <a:p>
            <a:pPr marL="756285" indent="-286385">
              <a:lnSpc>
                <a:spcPts val="3115"/>
              </a:lnSpc>
              <a:spcBef>
                <a:spcPts val="3135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600" b="1" dirty="0">
                <a:latin typeface="Verdana"/>
                <a:cs typeface="Verdana"/>
              </a:rPr>
              <a:t>Tempo</a:t>
            </a:r>
            <a:r>
              <a:rPr sz="2600" b="1" spc="-7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de</a:t>
            </a:r>
            <a:r>
              <a:rPr sz="2600" b="1" spc="-60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acesso</a:t>
            </a:r>
            <a:r>
              <a:rPr sz="2600" b="1" spc="-7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(</a:t>
            </a:r>
            <a:r>
              <a:rPr sz="2600" b="1" spc="-60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menor</a:t>
            </a:r>
            <a:r>
              <a:rPr sz="2600" b="1" spc="-4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tempo</a:t>
            </a:r>
            <a:r>
              <a:rPr sz="2600" b="1" spc="-45" dirty="0">
                <a:latin typeface="Verdana"/>
                <a:cs typeface="Verdana"/>
              </a:rPr>
              <a:t> </a:t>
            </a:r>
            <a:r>
              <a:rPr sz="2600" b="1" spc="-50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1155700" lvl="1" indent="-228600">
              <a:lnSpc>
                <a:spcPts val="2375"/>
              </a:lnSpc>
              <a:buClr>
                <a:srgbClr val="1F487C"/>
              </a:buClr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latin typeface="Verdana"/>
                <a:cs typeface="Verdana"/>
              </a:rPr>
              <a:t>Registrador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Cache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RAM</a:t>
            </a:r>
            <a:r>
              <a:rPr sz="2200" spc="-8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Memória</a:t>
            </a:r>
            <a:endParaRPr sz="2200">
              <a:latin typeface="Verdana"/>
              <a:cs typeface="Verdana"/>
            </a:endParaRPr>
          </a:p>
          <a:p>
            <a:pPr marL="1155700">
              <a:lnSpc>
                <a:spcPts val="2375"/>
              </a:lnSpc>
            </a:pPr>
            <a:r>
              <a:rPr sz="2200" spc="-10" dirty="0">
                <a:latin typeface="Verdana"/>
                <a:cs typeface="Verdana"/>
              </a:rPr>
              <a:t>Secundária</a:t>
            </a:r>
            <a:endParaRPr sz="2200">
              <a:latin typeface="Verdana"/>
              <a:cs typeface="Verdana"/>
            </a:endParaRPr>
          </a:p>
          <a:p>
            <a:pPr marL="756285" indent="-286385">
              <a:lnSpc>
                <a:spcPts val="3115"/>
              </a:lnSpc>
              <a:spcBef>
                <a:spcPts val="2650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600" b="1" dirty="0">
                <a:latin typeface="Verdana"/>
                <a:cs typeface="Verdana"/>
              </a:rPr>
              <a:t>Capacidade</a:t>
            </a:r>
            <a:r>
              <a:rPr sz="2600" b="1" spc="-10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(</a:t>
            </a:r>
            <a:r>
              <a:rPr sz="2600" b="1" spc="-100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menor</a:t>
            </a:r>
            <a:r>
              <a:rPr sz="2600" b="1" spc="-10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capacidade</a:t>
            </a:r>
            <a:r>
              <a:rPr sz="2600" b="1" spc="-120" dirty="0">
                <a:latin typeface="Verdana"/>
                <a:cs typeface="Verdana"/>
              </a:rPr>
              <a:t> </a:t>
            </a:r>
            <a:r>
              <a:rPr sz="2600" b="1" spc="-50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1155700" lvl="1" indent="-228600">
              <a:lnSpc>
                <a:spcPts val="2375"/>
              </a:lnSpc>
              <a:buClr>
                <a:srgbClr val="1F487C"/>
              </a:buClr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latin typeface="Verdana"/>
                <a:cs typeface="Verdana"/>
              </a:rPr>
              <a:t>Registrador</a:t>
            </a:r>
            <a:r>
              <a:rPr sz="2200" spc="-1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Cache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RAM</a:t>
            </a:r>
            <a:r>
              <a:rPr sz="2200" spc="-8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Memória</a:t>
            </a:r>
            <a:endParaRPr sz="2200">
              <a:latin typeface="Verdana"/>
              <a:cs typeface="Verdana"/>
            </a:endParaRPr>
          </a:p>
          <a:p>
            <a:pPr marL="1155700">
              <a:lnSpc>
                <a:spcPts val="2380"/>
              </a:lnSpc>
            </a:pPr>
            <a:r>
              <a:rPr sz="2200" spc="-10" dirty="0">
                <a:latin typeface="Verdana"/>
                <a:cs typeface="Verdana"/>
              </a:rPr>
              <a:t>Secundária</a:t>
            </a:r>
            <a:endParaRPr sz="2200">
              <a:latin typeface="Verdana"/>
              <a:cs typeface="Verdana"/>
            </a:endParaRPr>
          </a:p>
          <a:p>
            <a:pPr marL="756285" indent="-286385">
              <a:lnSpc>
                <a:spcPts val="3115"/>
              </a:lnSpc>
              <a:spcBef>
                <a:spcPts val="2650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600" b="1" dirty="0">
                <a:latin typeface="Verdana"/>
                <a:cs typeface="Verdana"/>
              </a:rPr>
              <a:t>Custo</a:t>
            </a:r>
            <a:r>
              <a:rPr sz="2600" b="1" spc="-2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(</a:t>
            </a:r>
            <a:r>
              <a:rPr sz="2600" b="1" spc="-60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menor</a:t>
            </a:r>
            <a:r>
              <a:rPr sz="2600" b="1" spc="-6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custo</a:t>
            </a:r>
            <a:r>
              <a:rPr sz="2600" b="1" spc="-40" dirty="0">
                <a:latin typeface="Verdana"/>
                <a:cs typeface="Verdana"/>
              </a:rPr>
              <a:t> </a:t>
            </a:r>
            <a:r>
              <a:rPr sz="2600" b="1" spc="-50" dirty="0">
                <a:latin typeface="Verdana"/>
                <a:cs typeface="Verdana"/>
              </a:rPr>
              <a:t>)</a:t>
            </a:r>
            <a:endParaRPr sz="2600">
              <a:latin typeface="Verdana"/>
              <a:cs typeface="Verdana"/>
            </a:endParaRPr>
          </a:p>
          <a:p>
            <a:pPr marL="1155700" lvl="1" indent="-228600">
              <a:lnSpc>
                <a:spcPts val="2370"/>
              </a:lnSpc>
              <a:buClr>
                <a:srgbClr val="1F487C"/>
              </a:buClr>
              <a:buFont typeface="Arial MT"/>
              <a:buChar char="•"/>
              <a:tabLst>
                <a:tab pos="1155700" algn="l"/>
              </a:tabLst>
            </a:pPr>
            <a:r>
              <a:rPr sz="2200" dirty="0">
                <a:latin typeface="Verdana"/>
                <a:cs typeface="Verdana"/>
              </a:rPr>
              <a:t>Memória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Secundária</a:t>
            </a:r>
            <a:r>
              <a:rPr sz="2200" spc="-2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</a:t>
            </a:r>
            <a:r>
              <a:rPr sz="2200" spc="-3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RAM</a:t>
            </a:r>
            <a:r>
              <a:rPr sz="2200" spc="-4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&lt;</a:t>
            </a:r>
            <a:r>
              <a:rPr sz="2200" spc="-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Cache</a:t>
            </a:r>
            <a:r>
              <a:rPr sz="2200" spc="-30" dirty="0">
                <a:latin typeface="Verdana"/>
                <a:cs typeface="Verdana"/>
              </a:rPr>
              <a:t> </a:t>
            </a:r>
            <a:r>
              <a:rPr sz="2200" spc="-50" dirty="0">
                <a:latin typeface="Verdana"/>
                <a:cs typeface="Verdana"/>
              </a:rPr>
              <a:t>&lt;</a:t>
            </a:r>
            <a:endParaRPr sz="2200">
              <a:latin typeface="Verdana"/>
              <a:cs typeface="Verdana"/>
            </a:endParaRPr>
          </a:p>
          <a:p>
            <a:pPr marL="1155700">
              <a:lnSpc>
                <a:spcPts val="2375"/>
              </a:lnSpc>
            </a:pPr>
            <a:r>
              <a:rPr sz="2200" spc="-10" dirty="0">
                <a:latin typeface="Verdana"/>
                <a:cs typeface="Verdana"/>
              </a:rPr>
              <a:t>Registrador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31" y="654378"/>
            <a:ext cx="3352688" cy="5468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Registrador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1061"/>
            <a:ext cx="7357745" cy="402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Interno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ao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processador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Mais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rápida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todas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as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memórias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Menor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capacidade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Maior</a:t>
            </a:r>
            <a:r>
              <a:rPr sz="3200" spc="-20" dirty="0">
                <a:latin typeface="Verdana"/>
                <a:cs typeface="Verdana"/>
              </a:rPr>
              <a:t> custo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571" y="654378"/>
            <a:ext cx="1716343" cy="451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Cache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1060"/>
            <a:ext cx="7654290" cy="423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Interno</a:t>
            </a:r>
            <a:r>
              <a:rPr sz="3000" spc="-2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ao</a:t>
            </a:r>
            <a:r>
              <a:rPr sz="3000" spc="-6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processador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4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Segunda</a:t>
            </a:r>
            <a:r>
              <a:rPr sz="3000" spc="-4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mais</a:t>
            </a:r>
            <a:r>
              <a:rPr sz="3000" spc="-4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rápida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30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2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Capacidade</a:t>
            </a:r>
            <a:r>
              <a:rPr sz="3000" spc="-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maior</a:t>
            </a:r>
            <a:r>
              <a:rPr sz="3000" spc="-7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que</a:t>
            </a:r>
            <a:r>
              <a:rPr sz="3000" spc="-7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-9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um </a:t>
            </a:r>
            <a:r>
              <a:rPr sz="3000" spc="-35" dirty="0">
                <a:latin typeface="Verdana"/>
                <a:cs typeface="Verdana"/>
              </a:rPr>
              <a:t>registrador,</a:t>
            </a:r>
            <a:r>
              <a:rPr sz="3000" spc="-7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mas</a:t>
            </a:r>
            <a:r>
              <a:rPr sz="3000" spc="-1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pequena</a:t>
            </a:r>
            <a:r>
              <a:rPr sz="3000" spc="-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ainda</a:t>
            </a:r>
            <a:r>
              <a:rPr sz="3000" spc="-9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assim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34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Custo</a:t>
            </a:r>
            <a:r>
              <a:rPr sz="3000" spc="-4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elevado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5" y="371856"/>
            <a:ext cx="7837170" cy="1143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</a:t>
            </a:r>
            <a:r>
              <a:rPr spc="-50" dirty="0"/>
              <a:t> </a:t>
            </a:r>
            <a:r>
              <a:rPr dirty="0"/>
              <a:t>Principal</a:t>
            </a:r>
            <a:r>
              <a:rPr spc="-45" dirty="0"/>
              <a:t> </a:t>
            </a:r>
            <a:r>
              <a:rPr spc="-10" dirty="0"/>
              <a:t>(RAM)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85340"/>
            <a:ext cx="8035290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Inserida</a:t>
            </a:r>
            <a:r>
              <a:rPr sz="3000" spc="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na</a:t>
            </a:r>
            <a:r>
              <a:rPr sz="3000" spc="-4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placa-</a:t>
            </a:r>
            <a:r>
              <a:rPr sz="3000" spc="-25" dirty="0">
                <a:latin typeface="Verdana"/>
                <a:cs typeface="Verdana"/>
              </a:rPr>
              <a:t>mãe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3000">
              <a:latin typeface="Verdana"/>
              <a:cs typeface="Verdana"/>
            </a:endParaRPr>
          </a:p>
          <a:p>
            <a:pPr marL="356870" marR="5080" indent="-344805">
              <a:lnSpc>
                <a:spcPts val="3240"/>
              </a:lnSpc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3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Verdana"/>
                <a:cs typeface="Verdana"/>
              </a:rPr>
              <a:t>Velocidade</a:t>
            </a:r>
            <a:r>
              <a:rPr sz="3000" spc="-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é</a:t>
            </a:r>
            <a:r>
              <a:rPr sz="3000" spc="-1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dada</a:t>
            </a:r>
            <a:r>
              <a:rPr sz="3000" spc="-114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pelo</a:t>
            </a:r>
            <a:r>
              <a:rPr sz="3000" spc="-7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barramento,</a:t>
            </a:r>
            <a:r>
              <a:rPr sz="3000" spc="-10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por </a:t>
            </a:r>
            <a:r>
              <a:rPr sz="3000" dirty="0">
                <a:latin typeface="Verdana"/>
                <a:cs typeface="Verdana"/>
              </a:rPr>
              <a:t>isso</a:t>
            </a:r>
            <a:r>
              <a:rPr sz="3000" spc="-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é</a:t>
            </a:r>
            <a:r>
              <a:rPr sz="3000" spc="-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mais</a:t>
            </a:r>
            <a:r>
              <a:rPr sz="3000" spc="-5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lenta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3000">
              <a:latin typeface="Verdana"/>
              <a:cs typeface="Verdana"/>
            </a:endParaRPr>
          </a:p>
          <a:p>
            <a:pPr marL="356870" marR="1642745" indent="-344805">
              <a:lnSpc>
                <a:spcPts val="3240"/>
              </a:lnSpc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Capacidade</a:t>
            </a:r>
            <a:r>
              <a:rPr sz="3000" spc="-5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-11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armazenamento mediana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34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Custo</a:t>
            </a:r>
            <a:r>
              <a:rPr sz="3000" spc="-4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médio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762" y="627037"/>
            <a:ext cx="5803049" cy="4784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Memória</a:t>
            </a:r>
            <a:r>
              <a:rPr spc="-50" dirty="0"/>
              <a:t> </a:t>
            </a:r>
            <a:r>
              <a:rPr spc="-10" dirty="0"/>
              <a:t>Secundária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1061"/>
            <a:ext cx="7983220" cy="402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54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HD,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SSD,</a:t>
            </a:r>
            <a:r>
              <a:rPr sz="3200" spc="-14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Flash,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CD,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DVD,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Blu-</a:t>
            </a:r>
            <a:r>
              <a:rPr sz="3200" spc="-25" dirty="0">
                <a:latin typeface="Verdana"/>
                <a:cs typeface="Verdana"/>
              </a:rPr>
              <a:t>ray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Mais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lenta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entre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todas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as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memórias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Maior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capacidade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armazenamento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Custo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baixo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5" y="371856"/>
            <a:ext cx="7261098" cy="1143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Nessa</a:t>
            </a:r>
            <a:r>
              <a:rPr spc="-35" dirty="0"/>
              <a:t> </a:t>
            </a:r>
            <a:r>
              <a:rPr dirty="0"/>
              <a:t>aula</a:t>
            </a:r>
            <a:r>
              <a:rPr spc="-45" dirty="0"/>
              <a:t> </a:t>
            </a:r>
            <a:r>
              <a:rPr dirty="0"/>
              <a:t>você</a:t>
            </a:r>
            <a:r>
              <a:rPr spc="-20" dirty="0"/>
              <a:t> </a:t>
            </a:r>
            <a:r>
              <a:rPr spc="-10" dirty="0"/>
              <a:t>verá...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88388"/>
            <a:ext cx="5126355" cy="421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6870" algn="l"/>
              </a:tabLst>
            </a:pPr>
            <a:r>
              <a:rPr sz="1650" spc="-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5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Verdana"/>
                <a:cs typeface="Verdana"/>
              </a:rPr>
              <a:t>Hardware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x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Software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650" spc="-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5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Verdana"/>
                <a:cs typeface="Verdana"/>
              </a:rPr>
              <a:t>Componentes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Periféricos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650" spc="-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5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Verdana"/>
                <a:cs typeface="Verdana"/>
              </a:rPr>
              <a:t>Programas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650" spc="-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5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Verdana"/>
                <a:cs typeface="Verdana"/>
              </a:rPr>
              <a:t>Sistema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Operacional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sz="1650" spc="-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5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Verdana"/>
                <a:cs typeface="Verdana"/>
              </a:rPr>
              <a:t>Segurança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da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Informação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717" y="627037"/>
            <a:ext cx="2531099" cy="4784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Pirâmide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29769" y="1240536"/>
            <a:ext cx="5465445" cy="4913630"/>
            <a:chOff x="429769" y="1240536"/>
            <a:chExt cx="5465445" cy="4913630"/>
          </a:xfrm>
        </p:grpSpPr>
        <p:sp>
          <p:nvSpPr>
            <p:cNvPr id="5" name="object 5"/>
            <p:cNvSpPr/>
            <p:nvPr/>
          </p:nvSpPr>
          <p:spPr>
            <a:xfrm>
              <a:off x="2487168" y="1267968"/>
              <a:ext cx="1353820" cy="1216660"/>
            </a:xfrm>
            <a:custGeom>
              <a:avLst/>
              <a:gdLst/>
              <a:ahLst/>
              <a:cxnLst/>
              <a:rect l="l" t="t" r="r" b="b"/>
              <a:pathLst>
                <a:path w="1353820" h="1216660">
                  <a:moveTo>
                    <a:pt x="676656" y="0"/>
                  </a:moveTo>
                  <a:lnTo>
                    <a:pt x="0" y="1216152"/>
                  </a:lnTo>
                  <a:lnTo>
                    <a:pt x="1353311" y="1216152"/>
                  </a:lnTo>
                  <a:lnTo>
                    <a:pt x="67665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59736" y="1240536"/>
              <a:ext cx="1408430" cy="1271270"/>
            </a:xfrm>
            <a:custGeom>
              <a:avLst/>
              <a:gdLst/>
              <a:ahLst/>
              <a:cxnLst/>
              <a:rect l="l" t="t" r="r" b="b"/>
              <a:pathLst>
                <a:path w="1408429" h="1271270">
                  <a:moveTo>
                    <a:pt x="704088" y="0"/>
                  </a:moveTo>
                  <a:lnTo>
                    <a:pt x="3428" y="1230249"/>
                  </a:lnTo>
                  <a:lnTo>
                    <a:pt x="0" y="1243885"/>
                  </a:lnTo>
                  <a:lnTo>
                    <a:pt x="1000" y="1250840"/>
                  </a:lnTo>
                  <a:lnTo>
                    <a:pt x="27431" y="1271015"/>
                  </a:lnTo>
                  <a:lnTo>
                    <a:pt x="1380743" y="1271015"/>
                  </a:lnTo>
                  <a:lnTo>
                    <a:pt x="1408176" y="1243885"/>
                  </a:lnTo>
                  <a:lnTo>
                    <a:pt x="1407507" y="1238123"/>
                  </a:lnTo>
                  <a:lnTo>
                    <a:pt x="36702" y="1238123"/>
                  </a:lnTo>
                  <a:lnTo>
                    <a:pt x="704088" y="38735"/>
                  </a:lnTo>
                  <a:lnTo>
                    <a:pt x="741799" y="38735"/>
                  </a:lnTo>
                  <a:lnTo>
                    <a:pt x="728090" y="14097"/>
                  </a:lnTo>
                  <a:lnTo>
                    <a:pt x="723697" y="8197"/>
                  </a:lnTo>
                  <a:lnTo>
                    <a:pt x="717994" y="3762"/>
                  </a:lnTo>
                  <a:lnTo>
                    <a:pt x="711338" y="970"/>
                  </a:lnTo>
                  <a:lnTo>
                    <a:pt x="704088" y="0"/>
                  </a:lnTo>
                  <a:close/>
                </a:path>
                <a:path w="1408429" h="1271270">
                  <a:moveTo>
                    <a:pt x="741799" y="38735"/>
                  </a:moveTo>
                  <a:lnTo>
                    <a:pt x="704088" y="38735"/>
                  </a:lnTo>
                  <a:lnTo>
                    <a:pt x="1371473" y="1238123"/>
                  </a:lnTo>
                  <a:lnTo>
                    <a:pt x="1407507" y="1238123"/>
                  </a:lnTo>
                  <a:lnTo>
                    <a:pt x="1407366" y="1236906"/>
                  </a:lnTo>
                  <a:lnTo>
                    <a:pt x="1404747" y="1230249"/>
                  </a:lnTo>
                  <a:lnTo>
                    <a:pt x="741799" y="38735"/>
                  </a:lnTo>
                  <a:close/>
                </a:path>
                <a:path w="1408429" h="1271270">
                  <a:moveTo>
                    <a:pt x="704088" y="61340"/>
                  </a:moveTo>
                  <a:lnTo>
                    <a:pt x="55371" y="1227074"/>
                  </a:lnTo>
                  <a:lnTo>
                    <a:pt x="1352803" y="1227074"/>
                  </a:lnTo>
                  <a:lnTo>
                    <a:pt x="1346726" y="1216152"/>
                  </a:lnTo>
                  <a:lnTo>
                    <a:pt x="74040" y="1216152"/>
                  </a:lnTo>
                  <a:lnTo>
                    <a:pt x="704088" y="83819"/>
                  </a:lnTo>
                  <a:lnTo>
                    <a:pt x="716597" y="83819"/>
                  </a:lnTo>
                  <a:lnTo>
                    <a:pt x="704088" y="61340"/>
                  </a:lnTo>
                  <a:close/>
                </a:path>
                <a:path w="1408429" h="1271270">
                  <a:moveTo>
                    <a:pt x="716597" y="83819"/>
                  </a:moveTo>
                  <a:lnTo>
                    <a:pt x="704088" y="83819"/>
                  </a:lnTo>
                  <a:lnTo>
                    <a:pt x="1334135" y="1216152"/>
                  </a:lnTo>
                  <a:lnTo>
                    <a:pt x="1346726" y="1216152"/>
                  </a:lnTo>
                  <a:lnTo>
                    <a:pt x="716597" y="83819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10511" y="2484119"/>
              <a:ext cx="2703830" cy="1213485"/>
            </a:xfrm>
            <a:custGeom>
              <a:avLst/>
              <a:gdLst/>
              <a:ahLst/>
              <a:cxnLst/>
              <a:rect l="l" t="t" r="r" b="b"/>
              <a:pathLst>
                <a:path w="2703829" h="1213485">
                  <a:moveTo>
                    <a:pt x="2027936" y="0"/>
                  </a:moveTo>
                  <a:lnTo>
                    <a:pt x="675639" y="0"/>
                  </a:lnTo>
                  <a:lnTo>
                    <a:pt x="0" y="1213103"/>
                  </a:lnTo>
                  <a:lnTo>
                    <a:pt x="2703576" y="1213103"/>
                  </a:lnTo>
                  <a:lnTo>
                    <a:pt x="202793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3080" y="2456688"/>
              <a:ext cx="2758440" cy="1268095"/>
            </a:xfrm>
            <a:custGeom>
              <a:avLst/>
              <a:gdLst/>
              <a:ahLst/>
              <a:cxnLst/>
              <a:rect l="l" t="t" r="r" b="b"/>
              <a:pathLst>
                <a:path w="2758440" h="1268095">
                  <a:moveTo>
                    <a:pt x="2055368" y="0"/>
                  </a:moveTo>
                  <a:lnTo>
                    <a:pt x="703071" y="0"/>
                  </a:lnTo>
                  <a:lnTo>
                    <a:pt x="695840" y="970"/>
                  </a:lnTo>
                  <a:lnTo>
                    <a:pt x="3428" y="1227201"/>
                  </a:lnTo>
                  <a:lnTo>
                    <a:pt x="0" y="1240837"/>
                  </a:lnTo>
                  <a:lnTo>
                    <a:pt x="1000" y="1247792"/>
                  </a:lnTo>
                  <a:lnTo>
                    <a:pt x="27431" y="1267968"/>
                  </a:lnTo>
                  <a:lnTo>
                    <a:pt x="2731008" y="1267968"/>
                  </a:lnTo>
                  <a:lnTo>
                    <a:pt x="2758440" y="1240837"/>
                  </a:lnTo>
                  <a:lnTo>
                    <a:pt x="2757771" y="1235075"/>
                  </a:lnTo>
                  <a:lnTo>
                    <a:pt x="36830" y="1235075"/>
                  </a:lnTo>
                  <a:lnTo>
                    <a:pt x="706374" y="32892"/>
                  </a:lnTo>
                  <a:lnTo>
                    <a:pt x="2089714" y="32892"/>
                  </a:lnTo>
                  <a:lnTo>
                    <a:pt x="2079244" y="14097"/>
                  </a:lnTo>
                  <a:lnTo>
                    <a:pt x="2074870" y="8197"/>
                  </a:lnTo>
                  <a:lnTo>
                    <a:pt x="2069211" y="3762"/>
                  </a:lnTo>
                  <a:lnTo>
                    <a:pt x="2062599" y="970"/>
                  </a:lnTo>
                  <a:lnTo>
                    <a:pt x="2055368" y="0"/>
                  </a:lnTo>
                  <a:close/>
                </a:path>
                <a:path w="2758440" h="1268095">
                  <a:moveTo>
                    <a:pt x="2089714" y="32892"/>
                  </a:moveTo>
                  <a:lnTo>
                    <a:pt x="2052066" y="32892"/>
                  </a:lnTo>
                  <a:lnTo>
                    <a:pt x="2721610" y="1235075"/>
                  </a:lnTo>
                  <a:lnTo>
                    <a:pt x="2757771" y="1235075"/>
                  </a:lnTo>
                  <a:lnTo>
                    <a:pt x="2757630" y="1233858"/>
                  </a:lnTo>
                  <a:lnTo>
                    <a:pt x="2755010" y="1227201"/>
                  </a:lnTo>
                  <a:lnTo>
                    <a:pt x="2089714" y="32892"/>
                  </a:lnTo>
                  <a:close/>
                </a:path>
                <a:path w="2758440" h="1268095">
                  <a:moveTo>
                    <a:pt x="2045716" y="43941"/>
                  </a:moveTo>
                  <a:lnTo>
                    <a:pt x="712724" y="43941"/>
                  </a:lnTo>
                  <a:lnTo>
                    <a:pt x="55499" y="1224026"/>
                  </a:lnTo>
                  <a:lnTo>
                    <a:pt x="2702941" y="1224026"/>
                  </a:lnTo>
                  <a:lnTo>
                    <a:pt x="2696858" y="1213104"/>
                  </a:lnTo>
                  <a:lnTo>
                    <a:pt x="74168" y="1213104"/>
                  </a:lnTo>
                  <a:lnTo>
                    <a:pt x="719201" y="54863"/>
                  </a:lnTo>
                  <a:lnTo>
                    <a:pt x="2051798" y="54863"/>
                  </a:lnTo>
                  <a:lnTo>
                    <a:pt x="2045716" y="43941"/>
                  </a:lnTo>
                  <a:close/>
                </a:path>
                <a:path w="2758440" h="1268095">
                  <a:moveTo>
                    <a:pt x="2051798" y="54863"/>
                  </a:moveTo>
                  <a:lnTo>
                    <a:pt x="2039239" y="54863"/>
                  </a:lnTo>
                  <a:lnTo>
                    <a:pt x="2684272" y="1213104"/>
                  </a:lnTo>
                  <a:lnTo>
                    <a:pt x="2696858" y="1213104"/>
                  </a:lnTo>
                  <a:lnTo>
                    <a:pt x="2051798" y="54863"/>
                  </a:lnTo>
                  <a:close/>
                </a:path>
              </a:pathLst>
            </a:custGeom>
            <a:solidFill>
              <a:srgbClr val="7088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3856" y="3718559"/>
              <a:ext cx="4057015" cy="1213485"/>
            </a:xfrm>
            <a:custGeom>
              <a:avLst/>
              <a:gdLst/>
              <a:ahLst/>
              <a:cxnLst/>
              <a:rect l="l" t="t" r="r" b="b"/>
              <a:pathLst>
                <a:path w="4057015" h="1213485">
                  <a:moveTo>
                    <a:pt x="3381248" y="0"/>
                  </a:moveTo>
                  <a:lnTo>
                    <a:pt x="675639" y="0"/>
                  </a:lnTo>
                  <a:lnTo>
                    <a:pt x="0" y="1213103"/>
                  </a:lnTo>
                  <a:lnTo>
                    <a:pt x="4056888" y="1213103"/>
                  </a:lnTo>
                  <a:lnTo>
                    <a:pt x="338124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6425" y="3691128"/>
              <a:ext cx="4112260" cy="1268095"/>
            </a:xfrm>
            <a:custGeom>
              <a:avLst/>
              <a:gdLst/>
              <a:ahLst/>
              <a:cxnLst/>
              <a:rect l="l" t="t" r="r" b="b"/>
              <a:pathLst>
                <a:path w="4112260" h="1268095">
                  <a:moveTo>
                    <a:pt x="3408678" y="0"/>
                  </a:moveTo>
                  <a:lnTo>
                    <a:pt x="703070" y="0"/>
                  </a:lnTo>
                  <a:lnTo>
                    <a:pt x="695839" y="970"/>
                  </a:lnTo>
                  <a:lnTo>
                    <a:pt x="3465" y="1227201"/>
                  </a:lnTo>
                  <a:lnTo>
                    <a:pt x="0" y="1240837"/>
                  </a:lnTo>
                  <a:lnTo>
                    <a:pt x="988" y="1247792"/>
                  </a:lnTo>
                  <a:lnTo>
                    <a:pt x="27430" y="1267968"/>
                  </a:lnTo>
                  <a:lnTo>
                    <a:pt x="4084318" y="1267968"/>
                  </a:lnTo>
                  <a:lnTo>
                    <a:pt x="4111750" y="1240837"/>
                  </a:lnTo>
                  <a:lnTo>
                    <a:pt x="4111081" y="1235075"/>
                  </a:lnTo>
                  <a:lnTo>
                    <a:pt x="36764" y="1235075"/>
                  </a:lnTo>
                  <a:lnTo>
                    <a:pt x="706372" y="32893"/>
                  </a:lnTo>
                  <a:lnTo>
                    <a:pt x="3443024" y="32893"/>
                  </a:lnTo>
                  <a:lnTo>
                    <a:pt x="3432554" y="14097"/>
                  </a:lnTo>
                  <a:lnTo>
                    <a:pt x="3428180" y="8197"/>
                  </a:lnTo>
                  <a:lnTo>
                    <a:pt x="3422521" y="3762"/>
                  </a:lnTo>
                  <a:lnTo>
                    <a:pt x="3415909" y="970"/>
                  </a:lnTo>
                  <a:lnTo>
                    <a:pt x="3408678" y="0"/>
                  </a:lnTo>
                  <a:close/>
                </a:path>
                <a:path w="4112260" h="1268095">
                  <a:moveTo>
                    <a:pt x="3443024" y="32893"/>
                  </a:moveTo>
                  <a:lnTo>
                    <a:pt x="3405376" y="32893"/>
                  </a:lnTo>
                  <a:lnTo>
                    <a:pt x="4074920" y="1235075"/>
                  </a:lnTo>
                  <a:lnTo>
                    <a:pt x="4111081" y="1235075"/>
                  </a:lnTo>
                  <a:lnTo>
                    <a:pt x="4110940" y="1233858"/>
                  </a:lnTo>
                  <a:lnTo>
                    <a:pt x="4108321" y="1227201"/>
                  </a:lnTo>
                  <a:lnTo>
                    <a:pt x="3443024" y="32893"/>
                  </a:lnTo>
                  <a:close/>
                </a:path>
                <a:path w="4112260" h="1268095">
                  <a:moveTo>
                    <a:pt x="3399026" y="43942"/>
                  </a:moveTo>
                  <a:lnTo>
                    <a:pt x="712722" y="43942"/>
                  </a:lnTo>
                  <a:lnTo>
                    <a:pt x="55433" y="1224026"/>
                  </a:lnTo>
                  <a:lnTo>
                    <a:pt x="4056251" y="1224026"/>
                  </a:lnTo>
                  <a:lnTo>
                    <a:pt x="4050168" y="1213104"/>
                  </a:lnTo>
                  <a:lnTo>
                    <a:pt x="74115" y="1213104"/>
                  </a:lnTo>
                  <a:lnTo>
                    <a:pt x="719199" y="54864"/>
                  </a:lnTo>
                  <a:lnTo>
                    <a:pt x="3405109" y="54864"/>
                  </a:lnTo>
                  <a:lnTo>
                    <a:pt x="3399026" y="43942"/>
                  </a:lnTo>
                  <a:close/>
                </a:path>
                <a:path w="4112260" h="1268095">
                  <a:moveTo>
                    <a:pt x="3405109" y="54864"/>
                  </a:moveTo>
                  <a:lnTo>
                    <a:pt x="3392549" y="54864"/>
                  </a:lnTo>
                  <a:lnTo>
                    <a:pt x="4037582" y="1213104"/>
                  </a:lnTo>
                  <a:lnTo>
                    <a:pt x="4050168" y="1213104"/>
                  </a:lnTo>
                  <a:lnTo>
                    <a:pt x="3405109" y="54864"/>
                  </a:lnTo>
                  <a:close/>
                </a:path>
              </a:pathLst>
            </a:custGeom>
            <a:solidFill>
              <a:srgbClr val="B66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910327"/>
              <a:ext cx="5410200" cy="1216660"/>
            </a:xfrm>
            <a:custGeom>
              <a:avLst/>
              <a:gdLst/>
              <a:ahLst/>
              <a:cxnLst/>
              <a:rect l="l" t="t" r="r" b="b"/>
              <a:pathLst>
                <a:path w="5410200" h="1216660">
                  <a:moveTo>
                    <a:pt x="4732782" y="0"/>
                  </a:moveTo>
                  <a:lnTo>
                    <a:pt x="677367" y="0"/>
                  </a:lnTo>
                  <a:lnTo>
                    <a:pt x="0" y="1216152"/>
                  </a:lnTo>
                  <a:lnTo>
                    <a:pt x="5410200" y="1216152"/>
                  </a:lnTo>
                  <a:lnTo>
                    <a:pt x="473278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769" y="4882895"/>
              <a:ext cx="5465445" cy="1271270"/>
            </a:xfrm>
            <a:custGeom>
              <a:avLst/>
              <a:gdLst/>
              <a:ahLst/>
              <a:cxnLst/>
              <a:rect l="l" t="t" r="r" b="b"/>
              <a:pathLst>
                <a:path w="5465445" h="1271270">
                  <a:moveTo>
                    <a:pt x="4760212" y="0"/>
                  </a:moveTo>
                  <a:lnTo>
                    <a:pt x="704797" y="0"/>
                  </a:lnTo>
                  <a:lnTo>
                    <a:pt x="697538" y="970"/>
                  </a:lnTo>
                  <a:lnTo>
                    <a:pt x="3465" y="1230236"/>
                  </a:lnTo>
                  <a:lnTo>
                    <a:pt x="0" y="1243899"/>
                  </a:lnTo>
                  <a:lnTo>
                    <a:pt x="988" y="1250879"/>
                  </a:lnTo>
                  <a:lnTo>
                    <a:pt x="27430" y="1271015"/>
                  </a:lnTo>
                  <a:lnTo>
                    <a:pt x="5437630" y="1271015"/>
                  </a:lnTo>
                  <a:lnTo>
                    <a:pt x="5465062" y="1243899"/>
                  </a:lnTo>
                  <a:lnTo>
                    <a:pt x="5464391" y="1238097"/>
                  </a:lnTo>
                  <a:lnTo>
                    <a:pt x="36764" y="1238097"/>
                  </a:lnTo>
                  <a:lnTo>
                    <a:pt x="708023" y="32892"/>
                  </a:lnTo>
                  <a:lnTo>
                    <a:pt x="4794685" y="32892"/>
                  </a:lnTo>
                  <a:lnTo>
                    <a:pt x="4784215" y="14096"/>
                  </a:lnTo>
                  <a:lnTo>
                    <a:pt x="4779839" y="8197"/>
                  </a:lnTo>
                  <a:lnTo>
                    <a:pt x="4774166" y="3762"/>
                  </a:lnTo>
                  <a:lnTo>
                    <a:pt x="4767516" y="970"/>
                  </a:lnTo>
                  <a:lnTo>
                    <a:pt x="4760212" y="0"/>
                  </a:lnTo>
                  <a:close/>
                </a:path>
                <a:path w="5465445" h="1271270">
                  <a:moveTo>
                    <a:pt x="4794685" y="32892"/>
                  </a:moveTo>
                  <a:lnTo>
                    <a:pt x="4757037" y="32892"/>
                  </a:lnTo>
                  <a:lnTo>
                    <a:pt x="5428232" y="1238097"/>
                  </a:lnTo>
                  <a:lnTo>
                    <a:pt x="5464391" y="1238097"/>
                  </a:lnTo>
                  <a:lnTo>
                    <a:pt x="5464252" y="1236898"/>
                  </a:lnTo>
                  <a:lnTo>
                    <a:pt x="5461633" y="1230236"/>
                  </a:lnTo>
                  <a:lnTo>
                    <a:pt x="4794685" y="32892"/>
                  </a:lnTo>
                  <a:close/>
                </a:path>
                <a:path w="5465445" h="1271270">
                  <a:moveTo>
                    <a:pt x="4750560" y="43941"/>
                  </a:moveTo>
                  <a:lnTo>
                    <a:pt x="714475" y="43941"/>
                  </a:lnTo>
                  <a:lnTo>
                    <a:pt x="55433" y="1227124"/>
                  </a:lnTo>
                  <a:lnTo>
                    <a:pt x="5409563" y="1227124"/>
                  </a:lnTo>
                  <a:lnTo>
                    <a:pt x="5403451" y="1216152"/>
                  </a:lnTo>
                  <a:lnTo>
                    <a:pt x="74115" y="1216152"/>
                  </a:lnTo>
                  <a:lnTo>
                    <a:pt x="720926" y="54863"/>
                  </a:lnTo>
                  <a:lnTo>
                    <a:pt x="4756643" y="54863"/>
                  </a:lnTo>
                  <a:lnTo>
                    <a:pt x="4750560" y="43941"/>
                  </a:lnTo>
                  <a:close/>
                </a:path>
                <a:path w="5465445" h="1271270">
                  <a:moveTo>
                    <a:pt x="4756643" y="54863"/>
                  </a:moveTo>
                  <a:lnTo>
                    <a:pt x="4744083" y="54863"/>
                  </a:lnTo>
                  <a:lnTo>
                    <a:pt x="5390894" y="1216152"/>
                  </a:lnTo>
                  <a:lnTo>
                    <a:pt x="5403451" y="1216152"/>
                  </a:lnTo>
                  <a:lnTo>
                    <a:pt x="4756643" y="54863"/>
                  </a:lnTo>
                  <a:close/>
                </a:path>
              </a:pathLst>
            </a:custGeom>
            <a:solidFill>
              <a:srgbClr val="8B3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46352" y="1771853"/>
            <a:ext cx="3234055" cy="394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ts val="2245"/>
              </a:lnSpc>
              <a:spcBef>
                <a:spcPts val="95"/>
              </a:spcBef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Regis-</a:t>
            </a:r>
            <a:endParaRPr sz="2000">
              <a:latin typeface="Trebuchet MS"/>
              <a:cs typeface="Trebuchet MS"/>
            </a:endParaRPr>
          </a:p>
          <a:p>
            <a:pPr marL="635" algn="ctr">
              <a:lnSpc>
                <a:spcPts val="2245"/>
              </a:lnSpc>
            </a:pP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trador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Cache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80"/>
              </a:spcBef>
            </a:pPr>
            <a:endParaRPr sz="2800">
              <a:latin typeface="Trebuchet MS"/>
              <a:cs typeface="Trebuchet MS"/>
            </a:endParaRPr>
          </a:p>
          <a:p>
            <a:pPr marL="937260" marR="927735" algn="ctr">
              <a:lnSpc>
                <a:spcPts val="3120"/>
              </a:lnSpc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Memória Primária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2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Trebuchet MS"/>
                <a:cs typeface="Trebuchet MS"/>
              </a:rPr>
              <a:t>Memória</a:t>
            </a:r>
            <a:r>
              <a:rPr sz="2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Secundária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6354207" y="1341117"/>
            <a:ext cx="322580" cy="4891405"/>
            <a:chOff x="6354207" y="1341117"/>
            <a:chExt cx="322580" cy="489140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4207" y="1341117"/>
              <a:ext cx="322547" cy="48913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93356" y="1341119"/>
              <a:ext cx="247015" cy="4824730"/>
            </a:xfrm>
            <a:custGeom>
              <a:avLst/>
              <a:gdLst/>
              <a:ahLst/>
              <a:cxnLst/>
              <a:rect l="l" t="t" r="r" b="b"/>
              <a:pathLst>
                <a:path w="247015" h="4824730">
                  <a:moveTo>
                    <a:pt x="23715" y="4578413"/>
                  </a:moveTo>
                  <a:lnTo>
                    <a:pt x="13412" y="4581931"/>
                  </a:lnTo>
                  <a:lnTo>
                    <a:pt x="5274" y="4589173"/>
                  </a:lnTo>
                  <a:lnTo>
                    <a:pt x="696" y="4598646"/>
                  </a:lnTo>
                  <a:lnTo>
                    <a:pt x="0" y="4609140"/>
                  </a:lnTo>
                  <a:lnTo>
                    <a:pt x="3506" y="4619447"/>
                  </a:lnTo>
                  <a:lnTo>
                    <a:pt x="123267" y="4824666"/>
                  </a:lnTo>
                  <a:lnTo>
                    <a:pt x="155025" y="4770246"/>
                  </a:lnTo>
                  <a:lnTo>
                    <a:pt x="95835" y="4770246"/>
                  </a:lnTo>
                  <a:lnTo>
                    <a:pt x="95835" y="4668652"/>
                  </a:lnTo>
                  <a:lnTo>
                    <a:pt x="51004" y="4591799"/>
                  </a:lnTo>
                  <a:lnTo>
                    <a:pt x="43701" y="4583665"/>
                  </a:lnTo>
                  <a:lnTo>
                    <a:pt x="34208" y="4579097"/>
                  </a:lnTo>
                  <a:lnTo>
                    <a:pt x="23715" y="4578413"/>
                  </a:lnTo>
                  <a:close/>
                </a:path>
                <a:path w="247015" h="4824730">
                  <a:moveTo>
                    <a:pt x="95835" y="4668652"/>
                  </a:moveTo>
                  <a:lnTo>
                    <a:pt x="95835" y="4770246"/>
                  </a:lnTo>
                  <a:lnTo>
                    <a:pt x="106757" y="4770246"/>
                  </a:lnTo>
                  <a:lnTo>
                    <a:pt x="106757" y="4756391"/>
                  </a:lnTo>
                  <a:lnTo>
                    <a:pt x="99518" y="4756391"/>
                  </a:lnTo>
                  <a:lnTo>
                    <a:pt x="106757" y="4743981"/>
                  </a:lnTo>
                  <a:lnTo>
                    <a:pt x="106757" y="4687375"/>
                  </a:lnTo>
                  <a:lnTo>
                    <a:pt x="95835" y="4668652"/>
                  </a:lnTo>
                  <a:close/>
                </a:path>
                <a:path w="247015" h="4824730">
                  <a:moveTo>
                    <a:pt x="117806" y="4725040"/>
                  </a:moveTo>
                  <a:lnTo>
                    <a:pt x="106757" y="4743981"/>
                  </a:lnTo>
                  <a:lnTo>
                    <a:pt x="106757" y="4770246"/>
                  </a:lnTo>
                  <a:lnTo>
                    <a:pt x="117806" y="4770246"/>
                  </a:lnTo>
                  <a:lnTo>
                    <a:pt x="117806" y="4725040"/>
                  </a:lnTo>
                  <a:close/>
                </a:path>
                <a:path w="247015" h="4824730">
                  <a:moveTo>
                    <a:pt x="123267" y="4715678"/>
                  </a:moveTo>
                  <a:lnTo>
                    <a:pt x="117806" y="4725040"/>
                  </a:lnTo>
                  <a:lnTo>
                    <a:pt x="117806" y="4770246"/>
                  </a:lnTo>
                  <a:lnTo>
                    <a:pt x="150699" y="4770246"/>
                  </a:lnTo>
                  <a:lnTo>
                    <a:pt x="150699" y="4756391"/>
                  </a:lnTo>
                  <a:lnTo>
                    <a:pt x="147016" y="4756391"/>
                  </a:lnTo>
                  <a:lnTo>
                    <a:pt x="123267" y="4715678"/>
                  </a:lnTo>
                  <a:close/>
                </a:path>
                <a:path w="247015" h="4824730">
                  <a:moveTo>
                    <a:pt x="222819" y="4578413"/>
                  </a:moveTo>
                  <a:lnTo>
                    <a:pt x="212326" y="4579097"/>
                  </a:lnTo>
                  <a:lnTo>
                    <a:pt x="202832" y="4583665"/>
                  </a:lnTo>
                  <a:lnTo>
                    <a:pt x="195530" y="4591799"/>
                  </a:lnTo>
                  <a:lnTo>
                    <a:pt x="150699" y="4668652"/>
                  </a:lnTo>
                  <a:lnTo>
                    <a:pt x="150699" y="4770246"/>
                  </a:lnTo>
                  <a:lnTo>
                    <a:pt x="155025" y="4770246"/>
                  </a:lnTo>
                  <a:lnTo>
                    <a:pt x="243028" y="4619447"/>
                  </a:lnTo>
                  <a:lnTo>
                    <a:pt x="246534" y="4609140"/>
                  </a:lnTo>
                  <a:lnTo>
                    <a:pt x="245838" y="4598646"/>
                  </a:lnTo>
                  <a:lnTo>
                    <a:pt x="241260" y="4589173"/>
                  </a:lnTo>
                  <a:lnTo>
                    <a:pt x="233122" y="4581931"/>
                  </a:lnTo>
                  <a:lnTo>
                    <a:pt x="222819" y="4578413"/>
                  </a:lnTo>
                  <a:close/>
                </a:path>
                <a:path w="247015" h="4824730">
                  <a:moveTo>
                    <a:pt x="106757" y="4743981"/>
                  </a:moveTo>
                  <a:lnTo>
                    <a:pt x="99518" y="4756391"/>
                  </a:lnTo>
                  <a:lnTo>
                    <a:pt x="106757" y="4756391"/>
                  </a:lnTo>
                  <a:lnTo>
                    <a:pt x="106757" y="4743981"/>
                  </a:lnTo>
                  <a:close/>
                </a:path>
                <a:path w="247015" h="4824730">
                  <a:moveTo>
                    <a:pt x="150699" y="4668652"/>
                  </a:moveTo>
                  <a:lnTo>
                    <a:pt x="123267" y="4715678"/>
                  </a:lnTo>
                  <a:lnTo>
                    <a:pt x="147016" y="4756391"/>
                  </a:lnTo>
                  <a:lnTo>
                    <a:pt x="150699" y="4756391"/>
                  </a:lnTo>
                  <a:lnTo>
                    <a:pt x="150699" y="4668652"/>
                  </a:lnTo>
                  <a:close/>
                </a:path>
                <a:path w="247015" h="4824730">
                  <a:moveTo>
                    <a:pt x="106757" y="4687375"/>
                  </a:moveTo>
                  <a:lnTo>
                    <a:pt x="106757" y="4743981"/>
                  </a:lnTo>
                  <a:lnTo>
                    <a:pt x="117806" y="4725040"/>
                  </a:lnTo>
                  <a:lnTo>
                    <a:pt x="117806" y="4706317"/>
                  </a:lnTo>
                  <a:lnTo>
                    <a:pt x="106757" y="4687375"/>
                  </a:lnTo>
                  <a:close/>
                </a:path>
                <a:path w="247015" h="4824730">
                  <a:moveTo>
                    <a:pt x="117806" y="4706317"/>
                  </a:moveTo>
                  <a:lnTo>
                    <a:pt x="117806" y="4725040"/>
                  </a:lnTo>
                  <a:lnTo>
                    <a:pt x="123267" y="4715678"/>
                  </a:lnTo>
                  <a:lnTo>
                    <a:pt x="117806" y="4706317"/>
                  </a:lnTo>
                  <a:close/>
                </a:path>
                <a:path w="247015" h="4824730">
                  <a:moveTo>
                    <a:pt x="150699" y="0"/>
                  </a:moveTo>
                  <a:lnTo>
                    <a:pt x="117806" y="0"/>
                  </a:lnTo>
                  <a:lnTo>
                    <a:pt x="117806" y="4706317"/>
                  </a:lnTo>
                  <a:lnTo>
                    <a:pt x="123267" y="4715678"/>
                  </a:lnTo>
                  <a:lnTo>
                    <a:pt x="150699" y="4668652"/>
                  </a:lnTo>
                  <a:lnTo>
                    <a:pt x="150699" y="0"/>
                  </a:lnTo>
                  <a:close/>
                </a:path>
                <a:path w="247015" h="4824730">
                  <a:moveTo>
                    <a:pt x="106757" y="0"/>
                  </a:moveTo>
                  <a:lnTo>
                    <a:pt x="95835" y="0"/>
                  </a:lnTo>
                  <a:lnTo>
                    <a:pt x="95835" y="4668652"/>
                  </a:lnTo>
                  <a:lnTo>
                    <a:pt x="106757" y="4687375"/>
                  </a:lnTo>
                  <a:lnTo>
                    <a:pt x="10675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080504" y="1042416"/>
            <a:ext cx="595630" cy="5176520"/>
            <a:chOff x="7080504" y="1042416"/>
            <a:chExt cx="595630" cy="517652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0504" y="1042416"/>
              <a:ext cx="595122" cy="517626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255940" y="1304417"/>
              <a:ext cx="247015" cy="4824730"/>
            </a:xfrm>
            <a:custGeom>
              <a:avLst/>
              <a:gdLst/>
              <a:ahLst/>
              <a:cxnLst/>
              <a:rect l="l" t="t" r="r" b="b"/>
              <a:pathLst>
                <a:path w="247015" h="4824730">
                  <a:moveTo>
                    <a:pt x="106757" y="137341"/>
                  </a:moveTo>
                  <a:lnTo>
                    <a:pt x="95835" y="156064"/>
                  </a:lnTo>
                  <a:lnTo>
                    <a:pt x="95835" y="4824666"/>
                  </a:lnTo>
                  <a:lnTo>
                    <a:pt x="106757" y="4824666"/>
                  </a:lnTo>
                  <a:lnTo>
                    <a:pt x="106757" y="137341"/>
                  </a:lnTo>
                  <a:close/>
                </a:path>
                <a:path w="247015" h="4824730">
                  <a:moveTo>
                    <a:pt x="123267" y="109038"/>
                  </a:moveTo>
                  <a:lnTo>
                    <a:pt x="117806" y="118400"/>
                  </a:lnTo>
                  <a:lnTo>
                    <a:pt x="117806" y="4824666"/>
                  </a:lnTo>
                  <a:lnTo>
                    <a:pt x="150699" y="4824666"/>
                  </a:lnTo>
                  <a:lnTo>
                    <a:pt x="150699" y="156064"/>
                  </a:lnTo>
                  <a:lnTo>
                    <a:pt x="123267" y="109038"/>
                  </a:lnTo>
                  <a:close/>
                </a:path>
                <a:path w="247015" h="4824730">
                  <a:moveTo>
                    <a:pt x="123267" y="0"/>
                  </a:moveTo>
                  <a:lnTo>
                    <a:pt x="3506" y="205232"/>
                  </a:lnTo>
                  <a:lnTo>
                    <a:pt x="0" y="215532"/>
                  </a:lnTo>
                  <a:lnTo>
                    <a:pt x="696" y="226012"/>
                  </a:lnTo>
                  <a:lnTo>
                    <a:pt x="5274" y="235467"/>
                  </a:lnTo>
                  <a:lnTo>
                    <a:pt x="13412" y="242697"/>
                  </a:lnTo>
                  <a:lnTo>
                    <a:pt x="23715" y="246223"/>
                  </a:lnTo>
                  <a:lnTo>
                    <a:pt x="34208" y="245570"/>
                  </a:lnTo>
                  <a:lnTo>
                    <a:pt x="43701" y="241036"/>
                  </a:lnTo>
                  <a:lnTo>
                    <a:pt x="51004" y="232918"/>
                  </a:lnTo>
                  <a:lnTo>
                    <a:pt x="95835" y="156064"/>
                  </a:lnTo>
                  <a:lnTo>
                    <a:pt x="95835" y="54356"/>
                  </a:lnTo>
                  <a:lnTo>
                    <a:pt x="154986" y="54356"/>
                  </a:lnTo>
                  <a:lnTo>
                    <a:pt x="123267" y="0"/>
                  </a:lnTo>
                  <a:close/>
                </a:path>
                <a:path w="247015" h="4824730">
                  <a:moveTo>
                    <a:pt x="154986" y="54356"/>
                  </a:moveTo>
                  <a:lnTo>
                    <a:pt x="150699" y="54356"/>
                  </a:lnTo>
                  <a:lnTo>
                    <a:pt x="150699" y="156064"/>
                  </a:lnTo>
                  <a:lnTo>
                    <a:pt x="195530" y="232918"/>
                  </a:lnTo>
                  <a:lnTo>
                    <a:pt x="202832" y="241036"/>
                  </a:lnTo>
                  <a:lnTo>
                    <a:pt x="212326" y="245570"/>
                  </a:lnTo>
                  <a:lnTo>
                    <a:pt x="222819" y="246223"/>
                  </a:lnTo>
                  <a:lnTo>
                    <a:pt x="233122" y="242697"/>
                  </a:lnTo>
                  <a:lnTo>
                    <a:pt x="241260" y="235467"/>
                  </a:lnTo>
                  <a:lnTo>
                    <a:pt x="245838" y="226012"/>
                  </a:lnTo>
                  <a:lnTo>
                    <a:pt x="246534" y="215532"/>
                  </a:lnTo>
                  <a:lnTo>
                    <a:pt x="243028" y="205232"/>
                  </a:lnTo>
                  <a:lnTo>
                    <a:pt x="154986" y="54356"/>
                  </a:lnTo>
                  <a:close/>
                </a:path>
                <a:path w="247015" h="4824730">
                  <a:moveTo>
                    <a:pt x="106757" y="54356"/>
                  </a:moveTo>
                  <a:lnTo>
                    <a:pt x="95835" y="54356"/>
                  </a:lnTo>
                  <a:lnTo>
                    <a:pt x="95835" y="156064"/>
                  </a:lnTo>
                  <a:lnTo>
                    <a:pt x="106757" y="137341"/>
                  </a:lnTo>
                  <a:lnTo>
                    <a:pt x="106757" y="80735"/>
                  </a:lnTo>
                  <a:lnTo>
                    <a:pt x="99518" y="68325"/>
                  </a:lnTo>
                  <a:lnTo>
                    <a:pt x="106757" y="68325"/>
                  </a:lnTo>
                  <a:lnTo>
                    <a:pt x="106757" y="54356"/>
                  </a:lnTo>
                  <a:close/>
                </a:path>
                <a:path w="247015" h="4824730">
                  <a:moveTo>
                    <a:pt x="150699" y="68325"/>
                  </a:moveTo>
                  <a:lnTo>
                    <a:pt x="147016" y="68325"/>
                  </a:lnTo>
                  <a:lnTo>
                    <a:pt x="123267" y="109038"/>
                  </a:lnTo>
                  <a:lnTo>
                    <a:pt x="150699" y="156064"/>
                  </a:lnTo>
                  <a:lnTo>
                    <a:pt x="150699" y="68325"/>
                  </a:lnTo>
                  <a:close/>
                </a:path>
                <a:path w="247015" h="4824730">
                  <a:moveTo>
                    <a:pt x="106757" y="80735"/>
                  </a:moveTo>
                  <a:lnTo>
                    <a:pt x="106757" y="137341"/>
                  </a:lnTo>
                  <a:lnTo>
                    <a:pt x="117806" y="118400"/>
                  </a:lnTo>
                  <a:lnTo>
                    <a:pt x="117806" y="99676"/>
                  </a:lnTo>
                  <a:lnTo>
                    <a:pt x="106757" y="80735"/>
                  </a:lnTo>
                  <a:close/>
                </a:path>
                <a:path w="247015" h="4824730">
                  <a:moveTo>
                    <a:pt x="117806" y="99676"/>
                  </a:moveTo>
                  <a:lnTo>
                    <a:pt x="117806" y="118400"/>
                  </a:lnTo>
                  <a:lnTo>
                    <a:pt x="123267" y="109038"/>
                  </a:lnTo>
                  <a:lnTo>
                    <a:pt x="117806" y="99676"/>
                  </a:lnTo>
                  <a:close/>
                </a:path>
                <a:path w="247015" h="4824730">
                  <a:moveTo>
                    <a:pt x="150699" y="54356"/>
                  </a:moveTo>
                  <a:lnTo>
                    <a:pt x="117806" y="54356"/>
                  </a:lnTo>
                  <a:lnTo>
                    <a:pt x="117806" y="99676"/>
                  </a:lnTo>
                  <a:lnTo>
                    <a:pt x="123267" y="109038"/>
                  </a:lnTo>
                  <a:lnTo>
                    <a:pt x="147016" y="68325"/>
                  </a:lnTo>
                  <a:lnTo>
                    <a:pt x="150699" y="68325"/>
                  </a:lnTo>
                  <a:lnTo>
                    <a:pt x="150699" y="54356"/>
                  </a:lnTo>
                  <a:close/>
                </a:path>
                <a:path w="247015" h="4824730">
                  <a:moveTo>
                    <a:pt x="117806" y="54356"/>
                  </a:moveTo>
                  <a:lnTo>
                    <a:pt x="106757" y="54356"/>
                  </a:lnTo>
                  <a:lnTo>
                    <a:pt x="106757" y="80735"/>
                  </a:lnTo>
                  <a:lnTo>
                    <a:pt x="117806" y="99676"/>
                  </a:lnTo>
                  <a:lnTo>
                    <a:pt x="117806" y="54356"/>
                  </a:lnTo>
                  <a:close/>
                </a:path>
                <a:path w="247015" h="4824730">
                  <a:moveTo>
                    <a:pt x="106757" y="68325"/>
                  </a:moveTo>
                  <a:lnTo>
                    <a:pt x="99518" y="68325"/>
                  </a:lnTo>
                  <a:lnTo>
                    <a:pt x="106757" y="80735"/>
                  </a:lnTo>
                  <a:lnTo>
                    <a:pt x="106757" y="6832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04506" y="2902009"/>
            <a:ext cx="319405" cy="19627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000" b="1" spc="-10" dirty="0">
                <a:latin typeface="Trebuchet MS"/>
                <a:cs typeface="Trebuchet MS"/>
              </a:rPr>
              <a:t>Armazenamento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6921065" y="2349890"/>
            <a:ext cx="319405" cy="2947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000" b="1" dirty="0">
                <a:latin typeface="Trebuchet MS"/>
                <a:cs typeface="Trebuchet MS"/>
              </a:rPr>
              <a:t>Custo</a:t>
            </a:r>
            <a:r>
              <a:rPr sz="2000" b="1" spc="-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/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Tempo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</a:t>
            </a:r>
            <a:r>
              <a:rPr sz="2000" b="1" spc="-14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Acesso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6727" y="1962911"/>
            <a:ext cx="3582162" cy="12504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1345" y="2128266"/>
            <a:ext cx="28606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Software</a:t>
            </a:r>
            <a:endParaRPr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036" y="654378"/>
            <a:ext cx="2596292" cy="451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1061"/>
            <a:ext cx="8044815" cy="3829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Parte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lógica,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abstrata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Programas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do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computador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Conjunto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ordenado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instruções </a:t>
            </a:r>
            <a:r>
              <a:rPr sz="3200" dirty="0">
                <a:latin typeface="Verdana"/>
                <a:cs typeface="Verdana"/>
              </a:rPr>
              <a:t>expresso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em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uma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linguagem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especial </a:t>
            </a:r>
            <a:r>
              <a:rPr sz="3200" dirty="0">
                <a:latin typeface="Verdana"/>
                <a:cs typeface="Verdana"/>
              </a:rPr>
              <a:t>reconhecida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pela</a:t>
            </a:r>
            <a:r>
              <a:rPr sz="3200" spc="-10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máquina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5" y="371856"/>
            <a:ext cx="8672322" cy="1143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Linguagem</a:t>
            </a:r>
            <a:r>
              <a:rPr spc="-5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spc="-10" dirty="0"/>
              <a:t>Programação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1061"/>
            <a:ext cx="7952105" cy="3829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Linguagem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específica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não-</a:t>
            </a:r>
            <a:r>
              <a:rPr sz="3200" spc="-10" dirty="0">
                <a:latin typeface="Verdana"/>
                <a:cs typeface="Verdana"/>
              </a:rPr>
              <a:t>ambígua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356870" marR="553720" indent="-344805">
              <a:lnSpc>
                <a:spcPct val="100000"/>
              </a:lnSpc>
              <a:tabLst>
                <a:tab pos="3296920" algn="l"/>
              </a:tabLst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8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Utilizada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para</a:t>
            </a:r>
            <a:r>
              <a:rPr sz="3200" dirty="0">
                <a:latin typeface="Verdana"/>
                <a:cs typeface="Verdana"/>
              </a:rPr>
              <a:t>	desenvolvimento</a:t>
            </a:r>
            <a:r>
              <a:rPr sz="3200" spc="-254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de </a:t>
            </a:r>
            <a:r>
              <a:rPr sz="3200" dirty="0">
                <a:latin typeface="Verdana"/>
                <a:cs typeface="Verdana"/>
              </a:rPr>
              <a:t>aplicativos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softwares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em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geral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3200">
              <a:latin typeface="Verdana"/>
              <a:cs typeface="Verdana"/>
            </a:endParaRPr>
          </a:p>
          <a:p>
            <a:pPr marL="356870" marR="478155" indent="-344805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C,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C++,</a:t>
            </a:r>
            <a:r>
              <a:rPr sz="3200" spc="-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C#,</a:t>
            </a:r>
            <a:r>
              <a:rPr sz="3200" spc="-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Java,</a:t>
            </a:r>
            <a:r>
              <a:rPr sz="3200" spc="-90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PHP,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Javascript, </a:t>
            </a:r>
            <a:r>
              <a:rPr sz="3200" spc="-30" dirty="0">
                <a:latin typeface="Verdana"/>
                <a:cs typeface="Verdana"/>
              </a:rPr>
              <a:t>Ruby,</a:t>
            </a:r>
            <a:r>
              <a:rPr sz="3200" spc="-1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Python,</a:t>
            </a:r>
            <a:r>
              <a:rPr sz="3200" spc="-10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HTML,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Lua,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etc.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5" y="371856"/>
            <a:ext cx="8077961" cy="1143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Sistema</a:t>
            </a:r>
            <a:r>
              <a:rPr spc="-40" dirty="0"/>
              <a:t> </a:t>
            </a:r>
            <a:r>
              <a:rPr dirty="0"/>
              <a:t>Operacional</a:t>
            </a:r>
            <a:r>
              <a:rPr spc="-100" dirty="0"/>
              <a:t> </a:t>
            </a:r>
            <a:r>
              <a:rPr spc="-20" dirty="0"/>
              <a:t>(SO)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1061"/>
            <a:ext cx="7820659" cy="3829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“One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program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to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rule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them</a:t>
            </a:r>
            <a:r>
              <a:rPr sz="3200" spc="-1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all”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356870" marR="620395" indent="-344805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7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Conjunto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programas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que </a:t>
            </a:r>
            <a:r>
              <a:rPr sz="3200" dirty="0">
                <a:latin typeface="Verdana"/>
                <a:cs typeface="Verdana"/>
              </a:rPr>
              <a:t>gerenciam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todas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as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operações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de </a:t>
            </a:r>
            <a:r>
              <a:rPr sz="3200" dirty="0">
                <a:latin typeface="Verdana"/>
                <a:cs typeface="Verdana"/>
              </a:rPr>
              <a:t>funcionamento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do</a:t>
            </a:r>
            <a:r>
              <a:rPr sz="3200" spc="-15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computador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Interface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do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homem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com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máquina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917" y="654378"/>
            <a:ext cx="5867043" cy="5468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Sistema</a:t>
            </a:r>
            <a:r>
              <a:rPr spc="-60" dirty="0"/>
              <a:t> </a:t>
            </a:r>
            <a:r>
              <a:rPr spc="-10" dirty="0"/>
              <a:t>Operacional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31966"/>
            <a:ext cx="6846570" cy="43884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Pode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ter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uso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geral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ou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específico</a:t>
            </a:r>
            <a:endParaRPr sz="32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5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spc="-10" dirty="0">
                <a:latin typeface="Verdana"/>
                <a:cs typeface="Verdana"/>
              </a:rPr>
              <a:t>Redes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40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Dispositivo</a:t>
            </a:r>
            <a:r>
              <a:rPr sz="2800" spc="-1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móvel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3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Sistemas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embarcados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buClr>
                <a:srgbClr val="1F487C"/>
              </a:buClr>
              <a:buFont typeface="Wingdings"/>
              <a:buChar char=""/>
            </a:pP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SO’s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populares</a:t>
            </a:r>
            <a:endParaRPr sz="32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5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spc="-10" dirty="0">
                <a:latin typeface="Verdana"/>
                <a:cs typeface="Verdana"/>
              </a:rPr>
              <a:t>Windows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3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spc="-10" dirty="0">
                <a:latin typeface="Verdana"/>
                <a:cs typeface="Verdana"/>
              </a:rPr>
              <a:t>Linux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40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Mac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OS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8952" y="3645408"/>
            <a:ext cx="3745992" cy="280720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0552" y="3645408"/>
            <a:ext cx="1941576" cy="19446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991" y="654378"/>
            <a:ext cx="5589518" cy="5468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</a:t>
            </a:r>
            <a:r>
              <a:rPr spc="-100" dirty="0"/>
              <a:t> </a:t>
            </a:r>
            <a:r>
              <a:rPr spc="-10" dirty="0"/>
              <a:t>Aplicativo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244" y="1582293"/>
            <a:ext cx="6278245" cy="42411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56870" marR="5080" indent="-344805">
              <a:lnSpc>
                <a:spcPts val="3460"/>
              </a:lnSpc>
              <a:spcBef>
                <a:spcPts val="525"/>
              </a:spcBef>
              <a:tabLst>
                <a:tab pos="2465705" algn="l"/>
              </a:tabLst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Verdana"/>
                <a:cs typeface="Verdana"/>
              </a:rPr>
              <a:t>Programa</a:t>
            </a:r>
            <a:r>
              <a:rPr sz="3200" dirty="0">
                <a:latin typeface="Verdana"/>
                <a:cs typeface="Verdana"/>
              </a:rPr>
              <a:t>	que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realiza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tarefas específicas</a:t>
            </a:r>
            <a:endParaRPr sz="32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29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Edição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texto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40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Edição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 </a:t>
            </a:r>
            <a:r>
              <a:rPr sz="2800" spc="-10" dirty="0">
                <a:latin typeface="Verdana"/>
                <a:cs typeface="Verdana"/>
              </a:rPr>
              <a:t>fotos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3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spc="-10" dirty="0">
                <a:latin typeface="Verdana"/>
                <a:cs typeface="Verdana"/>
              </a:rPr>
              <a:t>Desenho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40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Edição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vídeo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3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spc="-20" dirty="0">
                <a:latin typeface="Verdana"/>
                <a:cs typeface="Verdana"/>
              </a:rPr>
              <a:t>Jogo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40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Player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música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ou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vídeo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3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spc="-10" dirty="0">
                <a:latin typeface="Verdana"/>
                <a:cs typeface="Verdana"/>
              </a:rPr>
              <a:t>Etc...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1664" y="2420111"/>
            <a:ext cx="1423415" cy="14234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747" y="627037"/>
            <a:ext cx="2509431" cy="4784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Utilitário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1061"/>
            <a:ext cx="7461250" cy="3539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Aplicativo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cuja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finalidade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é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auxiliar </a:t>
            </a:r>
            <a:r>
              <a:rPr sz="3200" dirty="0">
                <a:latin typeface="Verdana"/>
                <a:cs typeface="Verdana"/>
              </a:rPr>
              <a:t>no</a:t>
            </a:r>
            <a:r>
              <a:rPr sz="3200" spc="-14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desempenho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</a:t>
            </a:r>
            <a:r>
              <a:rPr sz="3200" spc="-1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manutenção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do </a:t>
            </a:r>
            <a:r>
              <a:rPr sz="3200" spc="-10" dirty="0">
                <a:latin typeface="Verdana"/>
                <a:cs typeface="Verdana"/>
              </a:rPr>
              <a:t>sistema</a:t>
            </a:r>
            <a:endParaRPr sz="32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69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spc="-10" dirty="0">
                <a:latin typeface="Verdana"/>
                <a:cs typeface="Verdana"/>
              </a:rPr>
              <a:t>Antivírus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Desfragmentador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disco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670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Restaurador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sistema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Assistente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b="1" spc="-10" dirty="0">
                <a:latin typeface="Verdana"/>
                <a:cs typeface="Verdana"/>
              </a:rPr>
              <a:t>Backup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868" y="676089"/>
            <a:ext cx="3570083" cy="4060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5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Drive</a:t>
            </a:r>
            <a:r>
              <a:rPr sz="3600" spc="-50" dirty="0"/>
              <a:t> </a:t>
            </a:r>
            <a:r>
              <a:rPr sz="3600" dirty="0"/>
              <a:t>x</a:t>
            </a:r>
            <a:r>
              <a:rPr sz="3600" spc="-30" dirty="0"/>
              <a:t> </a:t>
            </a:r>
            <a:r>
              <a:rPr sz="3600" spc="-10" dirty="0"/>
              <a:t>Driver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6244" y="1582293"/>
            <a:ext cx="7151370" cy="431165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75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Drive: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unidade,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dispositivo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físico, </a:t>
            </a:r>
            <a:r>
              <a:rPr sz="3200" dirty="0">
                <a:latin typeface="Verdana"/>
                <a:cs typeface="Verdana"/>
              </a:rPr>
              <a:t>geralmente</a:t>
            </a:r>
            <a:r>
              <a:rPr sz="3200" spc="-1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associado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a </a:t>
            </a:r>
            <a:r>
              <a:rPr sz="3200" spc="-10" dirty="0">
                <a:latin typeface="Verdana"/>
                <a:cs typeface="Verdana"/>
              </a:rPr>
              <a:t>armazenamento</a:t>
            </a:r>
            <a:endParaRPr sz="32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5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Drive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Disquete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3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Drive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CD/DVD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3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Hard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Drive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(HD)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/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Pendrive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Verdana"/>
              <a:cs typeface="Verdana"/>
            </a:endParaRPr>
          </a:p>
          <a:p>
            <a:pPr marL="356870" marR="545465" indent="-344805">
              <a:lnSpc>
                <a:spcPts val="3460"/>
              </a:lnSpc>
              <a:tabLst>
                <a:tab pos="4054475" algn="l"/>
              </a:tabLst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Driver: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programa</a:t>
            </a:r>
            <a:r>
              <a:rPr sz="3200" dirty="0">
                <a:latin typeface="Verdana"/>
                <a:cs typeface="Verdana"/>
              </a:rPr>
              <a:t>	que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controla </a:t>
            </a:r>
            <a:r>
              <a:rPr sz="3200" dirty="0">
                <a:latin typeface="Verdana"/>
                <a:cs typeface="Verdana"/>
              </a:rPr>
              <a:t>periféricos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em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geral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1671" y="1962911"/>
            <a:ext cx="2192274" cy="12504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6670" y="2128266"/>
            <a:ext cx="147129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20" dirty="0"/>
              <a:t>Boot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536" y="1962911"/>
            <a:ext cx="7416546" cy="12504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568" y="2128266"/>
            <a:ext cx="6696709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dirty="0"/>
              <a:t>Hardware</a:t>
            </a:r>
            <a:r>
              <a:rPr sz="4400" spc="-90" dirty="0"/>
              <a:t> </a:t>
            </a:r>
            <a:r>
              <a:rPr sz="4400" dirty="0"/>
              <a:t>x</a:t>
            </a:r>
            <a:r>
              <a:rPr sz="4400" spc="-140" dirty="0"/>
              <a:t> </a:t>
            </a:r>
            <a:r>
              <a:rPr sz="4400" spc="-10" dirty="0"/>
              <a:t>Software</a:t>
            </a:r>
            <a:endParaRPr sz="4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5" y="371856"/>
            <a:ext cx="7901178" cy="1143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Processo</a:t>
            </a:r>
            <a:r>
              <a:rPr spc="-30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Inicialização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82293"/>
            <a:ext cx="7915275" cy="4171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Mais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conhecido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como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Boot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BIOS</a:t>
            </a:r>
            <a:r>
              <a:rPr sz="3200" spc="-10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(Basic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Input/Output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System)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Verdana"/>
                <a:cs typeface="Verdana"/>
              </a:rPr>
              <a:t>Verificação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dos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componentes</a:t>
            </a:r>
            <a:r>
              <a:rPr sz="3200" spc="-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básicos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3200">
              <a:latin typeface="Verdana"/>
              <a:cs typeface="Verdana"/>
            </a:endParaRPr>
          </a:p>
          <a:p>
            <a:pPr marL="356870" marR="74295" indent="-344805">
              <a:lnSpc>
                <a:spcPts val="346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Verdana"/>
                <a:cs typeface="Verdana"/>
              </a:rPr>
              <a:t>Placa-</a:t>
            </a:r>
            <a:r>
              <a:rPr sz="3200" dirty="0">
                <a:latin typeface="Verdana"/>
                <a:cs typeface="Verdana"/>
              </a:rPr>
              <a:t>mãe,</a:t>
            </a:r>
            <a:r>
              <a:rPr sz="3200" spc="-10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processador,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memória, </a:t>
            </a:r>
            <a:r>
              <a:rPr sz="3200" dirty="0">
                <a:latin typeface="Verdana"/>
                <a:cs typeface="Verdana"/>
              </a:rPr>
              <a:t>placa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vídeo,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HD,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teclado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mouse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560" y="640708"/>
            <a:ext cx="2648745" cy="5604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Partições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39621"/>
            <a:ext cx="7907020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O</a:t>
            </a:r>
            <a:r>
              <a:rPr sz="3000" spc="-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HD</a:t>
            </a:r>
            <a:r>
              <a:rPr sz="3000" spc="-7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pode</a:t>
            </a:r>
            <a:r>
              <a:rPr sz="3000" spc="-6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conter</a:t>
            </a:r>
            <a:r>
              <a:rPr sz="3000" spc="-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múltiplas</a:t>
            </a:r>
            <a:r>
              <a:rPr sz="3000" spc="1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partições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09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Diferentes</a:t>
            </a:r>
            <a:r>
              <a:rPr sz="3000" spc="-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sistemas</a:t>
            </a:r>
            <a:r>
              <a:rPr sz="3000" spc="-7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operacionais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000">
              <a:latin typeface="Verdana"/>
              <a:cs typeface="Verdana"/>
            </a:endParaRPr>
          </a:p>
          <a:p>
            <a:pPr marL="356870" marR="5080" indent="-344805">
              <a:lnSpc>
                <a:spcPct val="8000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59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No</a:t>
            </a:r>
            <a:r>
              <a:rPr sz="3000" spc="-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programa</a:t>
            </a:r>
            <a:r>
              <a:rPr sz="3000" spc="-6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da</a:t>
            </a:r>
            <a:r>
              <a:rPr sz="3000" spc="-3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BIOS</a:t>
            </a:r>
            <a:r>
              <a:rPr sz="3000" spc="-3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você</a:t>
            </a:r>
            <a:r>
              <a:rPr sz="3000" spc="-5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pode </a:t>
            </a:r>
            <a:r>
              <a:rPr sz="3000" dirty="0">
                <a:latin typeface="Verdana"/>
                <a:cs typeface="Verdana"/>
              </a:rPr>
              <a:t>selecionar</a:t>
            </a:r>
            <a:r>
              <a:rPr sz="3000" spc="-9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dispositivo</a:t>
            </a:r>
            <a:r>
              <a:rPr sz="3000" spc="-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principal</a:t>
            </a:r>
            <a:r>
              <a:rPr sz="3000" spc="-11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para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o </a:t>
            </a:r>
            <a:r>
              <a:rPr sz="3000" spc="-20" dirty="0">
                <a:latin typeface="Verdana"/>
                <a:cs typeface="Verdana"/>
              </a:rPr>
              <a:t>boot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3000">
              <a:latin typeface="Verdana"/>
              <a:cs typeface="Verdana"/>
            </a:endParaRPr>
          </a:p>
          <a:p>
            <a:pPr marL="356870" marR="15240" indent="-344805">
              <a:lnSpc>
                <a:spcPts val="2880"/>
              </a:lnSpc>
              <a:spcBef>
                <a:spcPts val="5"/>
              </a:spcBef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09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Gerenciador</a:t>
            </a:r>
            <a:r>
              <a:rPr sz="3000" spc="-3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-10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boot</a:t>
            </a:r>
            <a:r>
              <a:rPr sz="3000" spc="-9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auxilia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na</a:t>
            </a:r>
            <a:r>
              <a:rPr sz="3000" spc="-9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escolha </a:t>
            </a:r>
            <a:r>
              <a:rPr sz="3000" dirty="0">
                <a:latin typeface="Verdana"/>
                <a:cs typeface="Verdana"/>
              </a:rPr>
              <a:t>do</a:t>
            </a:r>
            <a:r>
              <a:rPr sz="3000" spc="-9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sistema</a:t>
            </a:r>
            <a:r>
              <a:rPr sz="3000" spc="-5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operacional</a:t>
            </a:r>
            <a:r>
              <a:rPr sz="3000" spc="-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</a:t>
            </a:r>
            <a:r>
              <a:rPr sz="3000" spc="-9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ser</a:t>
            </a:r>
            <a:r>
              <a:rPr sz="3000" spc="-10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carregado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27632"/>
            <a:ext cx="9144000" cy="5230495"/>
            <a:chOff x="0" y="1627632"/>
            <a:chExt cx="9144000" cy="5230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3495" y="1627632"/>
              <a:ext cx="5200650" cy="12504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1344" y="2298192"/>
              <a:ext cx="4392930" cy="12504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28113" y="1792300"/>
            <a:ext cx="428688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95"/>
              </a:spcBef>
            </a:pPr>
            <a:r>
              <a:rPr sz="4400" dirty="0"/>
              <a:t>Segurança</a:t>
            </a:r>
            <a:r>
              <a:rPr sz="4400" spc="-260" dirty="0"/>
              <a:t> </a:t>
            </a:r>
            <a:r>
              <a:rPr sz="4400" spc="-25" dirty="0"/>
              <a:t>da </a:t>
            </a:r>
            <a:r>
              <a:rPr sz="4400" spc="-10" dirty="0"/>
              <a:t>Informação</a:t>
            </a:r>
            <a:endParaRPr sz="4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5" y="371856"/>
            <a:ext cx="8065770" cy="1143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Segurança</a:t>
            </a:r>
            <a:r>
              <a:rPr spc="-60" dirty="0"/>
              <a:t> </a:t>
            </a:r>
            <a:r>
              <a:rPr dirty="0"/>
              <a:t>da</a:t>
            </a:r>
            <a:r>
              <a:rPr spc="-5" dirty="0"/>
              <a:t> </a:t>
            </a:r>
            <a:r>
              <a:rPr spc="-10" dirty="0"/>
              <a:t>Informação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82293"/>
            <a:ext cx="7906384" cy="4149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0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Proteção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dados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2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Características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básicas:</a:t>
            </a:r>
            <a:endParaRPr sz="3200">
              <a:latin typeface="Verdana"/>
              <a:cs typeface="Verdana"/>
            </a:endParaRPr>
          </a:p>
          <a:p>
            <a:pPr marL="755015" marR="5080" indent="-285750">
              <a:lnSpc>
                <a:spcPts val="3030"/>
              </a:lnSpc>
              <a:spcBef>
                <a:spcPts val="730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800" b="1" dirty="0">
                <a:latin typeface="Verdana"/>
                <a:cs typeface="Verdana"/>
              </a:rPr>
              <a:t>Confidencialidade:</a:t>
            </a:r>
            <a:r>
              <a:rPr sz="2800" b="1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acesso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apenas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por 	</a:t>
            </a:r>
            <a:r>
              <a:rPr sz="2800" dirty="0">
                <a:latin typeface="Verdana"/>
                <a:cs typeface="Verdana"/>
              </a:rPr>
              <a:t>pessoas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autorizadas</a:t>
            </a:r>
            <a:endParaRPr sz="2800">
              <a:latin typeface="Verdana"/>
              <a:cs typeface="Verdana"/>
            </a:endParaRPr>
          </a:p>
          <a:p>
            <a:pPr marL="755015" marR="624205" indent="-285750">
              <a:lnSpc>
                <a:spcPts val="3030"/>
              </a:lnSpc>
              <a:spcBef>
                <a:spcPts val="665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800" b="1" dirty="0">
                <a:latin typeface="Verdana"/>
                <a:cs typeface="Verdana"/>
              </a:rPr>
              <a:t>Integridade:</a:t>
            </a:r>
            <a:r>
              <a:rPr sz="2800" b="1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é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proibida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</a:t>
            </a:r>
            <a:r>
              <a:rPr sz="2800" spc="-10" dirty="0">
                <a:latin typeface="Verdana"/>
                <a:cs typeface="Verdana"/>
              </a:rPr>
              <a:t> alteração 	</a:t>
            </a:r>
            <a:r>
              <a:rPr sz="2800" dirty="0">
                <a:latin typeface="Verdana"/>
                <a:cs typeface="Verdana"/>
              </a:rPr>
              <a:t>sem</a:t>
            </a:r>
            <a:r>
              <a:rPr sz="2800" spc="-10" dirty="0">
                <a:latin typeface="Verdana"/>
                <a:cs typeface="Verdana"/>
              </a:rPr>
              <a:t> autorização</a:t>
            </a:r>
            <a:endParaRPr sz="2800">
              <a:latin typeface="Verdana"/>
              <a:cs typeface="Verdana"/>
            </a:endParaRPr>
          </a:p>
          <a:p>
            <a:pPr marL="755015" marR="594360" indent="-285750">
              <a:lnSpc>
                <a:spcPts val="3030"/>
              </a:lnSpc>
              <a:spcBef>
                <a:spcPts val="660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800" b="1" dirty="0">
                <a:latin typeface="Verdana"/>
                <a:cs typeface="Verdana"/>
              </a:rPr>
              <a:t>Disponibilidade:</a:t>
            </a:r>
            <a:r>
              <a:rPr sz="2800" b="1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acesso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deve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ser 	</a:t>
            </a:r>
            <a:r>
              <a:rPr sz="2800" dirty="0">
                <a:latin typeface="Verdana"/>
                <a:cs typeface="Verdana"/>
              </a:rPr>
              <a:t>sempre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garantido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168" y="672606"/>
            <a:ext cx="2581360" cy="5285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Ameaças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31966"/>
            <a:ext cx="7692390" cy="436435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Verdana"/>
                <a:cs typeface="Verdana"/>
              </a:rPr>
              <a:t>Vírus</a:t>
            </a:r>
            <a:endParaRPr sz="32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35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Programa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malicioso</a:t>
            </a:r>
            <a:endParaRPr sz="2800">
              <a:latin typeface="Verdana"/>
              <a:cs typeface="Verdana"/>
            </a:endParaRPr>
          </a:p>
          <a:p>
            <a:pPr marL="755015" marR="772795" indent="-285750">
              <a:lnSpc>
                <a:spcPts val="3030"/>
              </a:lnSpc>
              <a:spcBef>
                <a:spcPts val="715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800" dirty="0">
                <a:latin typeface="Verdana"/>
                <a:cs typeface="Verdana"/>
              </a:rPr>
              <a:t>Faz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cópias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si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mesmo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tenta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se 	</a:t>
            </a:r>
            <a:r>
              <a:rPr sz="2800" dirty="0">
                <a:latin typeface="Verdana"/>
                <a:cs typeface="Verdana"/>
              </a:rPr>
              <a:t>proliferar</a:t>
            </a:r>
            <a:r>
              <a:rPr sz="2800" spc="-10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por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outras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máquinas</a:t>
            </a:r>
            <a:endParaRPr sz="2800">
              <a:latin typeface="Verdana"/>
              <a:cs typeface="Verdana"/>
            </a:endParaRPr>
          </a:p>
          <a:p>
            <a:pPr marL="755015" marR="131445" indent="-285750">
              <a:lnSpc>
                <a:spcPts val="3030"/>
              </a:lnSpc>
              <a:spcBef>
                <a:spcPts val="660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800" dirty="0">
                <a:latin typeface="Verdana"/>
                <a:cs typeface="Verdana"/>
              </a:rPr>
              <a:t>Contaminação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geralmente</a:t>
            </a:r>
            <a:r>
              <a:rPr sz="2800" spc="-1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por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anexos 	</a:t>
            </a:r>
            <a:r>
              <a:rPr sz="2800" dirty="0">
                <a:latin typeface="Verdana"/>
                <a:cs typeface="Verdana"/>
              </a:rPr>
              <a:t>de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e-</a:t>
            </a:r>
            <a:r>
              <a:rPr sz="2800" dirty="0">
                <a:latin typeface="Verdana"/>
                <a:cs typeface="Verdana"/>
              </a:rPr>
              <a:t>mail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ou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por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dispositivos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de 	</a:t>
            </a:r>
            <a:r>
              <a:rPr sz="2800" spc="-10" dirty="0">
                <a:latin typeface="Verdana"/>
                <a:cs typeface="Verdana"/>
              </a:rPr>
              <a:t>armazenamento</a:t>
            </a:r>
            <a:endParaRPr sz="2800">
              <a:latin typeface="Verdana"/>
              <a:cs typeface="Verdana"/>
            </a:endParaRPr>
          </a:p>
          <a:p>
            <a:pPr marL="755015" marR="5080" indent="-285750">
              <a:lnSpc>
                <a:spcPts val="3030"/>
              </a:lnSpc>
              <a:spcBef>
                <a:spcPts val="660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800" dirty="0">
                <a:latin typeface="Verdana"/>
                <a:cs typeface="Verdana"/>
              </a:rPr>
              <a:t>Sistema</a:t>
            </a:r>
            <a:r>
              <a:rPr sz="2800" spc="-10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operacional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desatualizado</a:t>
            </a:r>
            <a:r>
              <a:rPr sz="2800" spc="-12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ou 	</a:t>
            </a:r>
            <a:r>
              <a:rPr sz="2800" dirty="0">
                <a:latin typeface="Verdana"/>
                <a:cs typeface="Verdana"/>
              </a:rPr>
              <a:t>ausência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antivírus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podem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facilitar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a 	</a:t>
            </a:r>
            <a:r>
              <a:rPr sz="2800" spc="-10" dirty="0">
                <a:latin typeface="Verdana"/>
                <a:cs typeface="Verdana"/>
              </a:rPr>
              <a:t>contaminação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168" y="672606"/>
            <a:ext cx="2581360" cy="5285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Ameaças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869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5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/>
              <a:t>Worm</a:t>
            </a:r>
            <a:r>
              <a:rPr spc="-150" dirty="0"/>
              <a:t> </a:t>
            </a:r>
            <a:r>
              <a:rPr spc="-10" dirty="0"/>
              <a:t>(verme)</a:t>
            </a:r>
            <a:endParaRPr sz="1900">
              <a:latin typeface="Times New Roman"/>
              <a:cs typeface="Times New Roman"/>
            </a:endParaRPr>
          </a:p>
          <a:p>
            <a:pPr marL="760730" indent="-285750">
              <a:lnSpc>
                <a:spcPct val="100000"/>
              </a:lnSpc>
              <a:spcBef>
                <a:spcPts val="690"/>
              </a:spcBef>
              <a:buClr>
                <a:srgbClr val="1F487C"/>
              </a:buClr>
              <a:buFont typeface="Wingdings"/>
              <a:buChar char=""/>
              <a:tabLst>
                <a:tab pos="761365" algn="l"/>
              </a:tabLst>
            </a:pPr>
            <a:r>
              <a:rPr sz="2800" dirty="0"/>
              <a:t>Programa</a:t>
            </a:r>
            <a:r>
              <a:rPr sz="2800" spc="-60" dirty="0"/>
              <a:t> </a:t>
            </a:r>
            <a:r>
              <a:rPr sz="2800" spc="-10" dirty="0"/>
              <a:t>auto-replicante</a:t>
            </a:r>
            <a:endParaRPr sz="2800"/>
          </a:p>
          <a:p>
            <a:pPr marL="760730" indent="-285750">
              <a:lnSpc>
                <a:spcPct val="100000"/>
              </a:lnSpc>
              <a:spcBef>
                <a:spcPts val="670"/>
              </a:spcBef>
              <a:buClr>
                <a:srgbClr val="1F487C"/>
              </a:buClr>
              <a:buFont typeface="Wingdings"/>
              <a:buChar char=""/>
              <a:tabLst>
                <a:tab pos="761365" algn="l"/>
              </a:tabLst>
            </a:pPr>
            <a:r>
              <a:rPr sz="2800" dirty="0"/>
              <a:t>Podem</a:t>
            </a:r>
            <a:r>
              <a:rPr sz="2800" spc="-70" dirty="0"/>
              <a:t> </a:t>
            </a:r>
            <a:r>
              <a:rPr sz="2800" dirty="0"/>
              <a:t>realizar</a:t>
            </a:r>
            <a:r>
              <a:rPr sz="2800" spc="-85" dirty="0"/>
              <a:t> </a:t>
            </a:r>
            <a:r>
              <a:rPr sz="2800" dirty="0"/>
              <a:t>ações</a:t>
            </a:r>
            <a:r>
              <a:rPr sz="2800" spc="-25" dirty="0"/>
              <a:t> </a:t>
            </a:r>
            <a:r>
              <a:rPr sz="2800" spc="-10" dirty="0"/>
              <a:t>maliciosas</a:t>
            </a:r>
            <a:endParaRPr sz="2800"/>
          </a:p>
          <a:p>
            <a:pPr marL="760730" indent="-285750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Font typeface="Wingdings"/>
              <a:buChar char=""/>
              <a:tabLst>
                <a:tab pos="761365" algn="l"/>
              </a:tabLst>
            </a:pPr>
            <a:r>
              <a:rPr sz="2800" dirty="0"/>
              <a:t>Não</a:t>
            </a:r>
            <a:r>
              <a:rPr sz="2800" spc="-15" dirty="0"/>
              <a:t> </a:t>
            </a:r>
            <a:r>
              <a:rPr sz="2800" dirty="0"/>
              <a:t>precisa</a:t>
            </a:r>
            <a:r>
              <a:rPr sz="2800" spc="-65" dirty="0"/>
              <a:t> </a:t>
            </a:r>
            <a:r>
              <a:rPr sz="2800" dirty="0"/>
              <a:t>de</a:t>
            </a:r>
            <a:r>
              <a:rPr sz="2800" spc="-20" dirty="0"/>
              <a:t> </a:t>
            </a:r>
            <a:r>
              <a:rPr sz="2800" dirty="0"/>
              <a:t>um</a:t>
            </a:r>
            <a:r>
              <a:rPr sz="2800" spc="-5" dirty="0"/>
              <a:t> </a:t>
            </a:r>
            <a:r>
              <a:rPr sz="2800" dirty="0"/>
              <a:t>programa</a:t>
            </a:r>
            <a:r>
              <a:rPr sz="2800" spc="-15" dirty="0"/>
              <a:t> </a:t>
            </a:r>
            <a:r>
              <a:rPr sz="2800" spc="-10" dirty="0"/>
              <a:t>hospedeiro</a:t>
            </a:r>
            <a:endParaRPr sz="2800"/>
          </a:p>
          <a:p>
            <a:pPr marL="760730" indent="-285750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Font typeface="Wingdings"/>
              <a:buChar char=""/>
              <a:tabLst>
                <a:tab pos="761365" algn="l"/>
              </a:tabLst>
            </a:pPr>
            <a:r>
              <a:rPr sz="2800" dirty="0"/>
              <a:t>Deletar</a:t>
            </a:r>
            <a:r>
              <a:rPr sz="2800" spc="-45" dirty="0"/>
              <a:t> </a:t>
            </a:r>
            <a:r>
              <a:rPr sz="2800" spc="-10" dirty="0"/>
              <a:t>arquivos</a:t>
            </a:r>
            <a:endParaRPr sz="2800"/>
          </a:p>
          <a:p>
            <a:pPr marL="760730" indent="-285750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Font typeface="Wingdings"/>
              <a:buChar char=""/>
              <a:tabLst>
                <a:tab pos="761365" algn="l"/>
              </a:tabLst>
            </a:pPr>
            <a:r>
              <a:rPr sz="2800" dirty="0"/>
              <a:t>Enviar</a:t>
            </a:r>
            <a:r>
              <a:rPr sz="2800" spc="-65" dirty="0"/>
              <a:t> </a:t>
            </a:r>
            <a:r>
              <a:rPr sz="2800" dirty="0"/>
              <a:t>e-mails</a:t>
            </a:r>
            <a:r>
              <a:rPr sz="2800" spc="-110" dirty="0"/>
              <a:t> </a:t>
            </a:r>
            <a:r>
              <a:rPr sz="2800" dirty="0"/>
              <a:t>para</a:t>
            </a:r>
            <a:r>
              <a:rPr sz="2800" spc="-25" dirty="0"/>
              <a:t> </a:t>
            </a:r>
            <a:r>
              <a:rPr sz="2800" dirty="0"/>
              <a:t>se</a:t>
            </a:r>
            <a:r>
              <a:rPr sz="2800" spc="-50" dirty="0"/>
              <a:t> </a:t>
            </a:r>
            <a:r>
              <a:rPr sz="2800" spc="-10" dirty="0"/>
              <a:t>propagar</a:t>
            </a:r>
            <a:endParaRPr sz="2800"/>
          </a:p>
          <a:p>
            <a:pPr marL="760095" marR="2086610" indent="-285750">
              <a:lnSpc>
                <a:spcPct val="100000"/>
              </a:lnSpc>
              <a:spcBef>
                <a:spcPts val="670"/>
              </a:spcBef>
              <a:buClr>
                <a:srgbClr val="1F487C"/>
              </a:buClr>
              <a:buFont typeface="Wingdings"/>
              <a:buChar char=""/>
              <a:tabLst>
                <a:tab pos="762000" algn="l"/>
              </a:tabLst>
            </a:pPr>
            <a:r>
              <a:rPr sz="2800" dirty="0"/>
              <a:t>Abrir</a:t>
            </a:r>
            <a:r>
              <a:rPr sz="2800" spc="-25" dirty="0"/>
              <a:t> </a:t>
            </a:r>
            <a:r>
              <a:rPr sz="2800" dirty="0"/>
              <a:t>brechas,</a:t>
            </a:r>
            <a:r>
              <a:rPr sz="2800" spc="-45" dirty="0"/>
              <a:t> </a:t>
            </a:r>
            <a:r>
              <a:rPr sz="2800" dirty="0"/>
              <a:t>aumentando</a:t>
            </a:r>
            <a:r>
              <a:rPr sz="2800" spc="-30" dirty="0"/>
              <a:t> </a:t>
            </a:r>
            <a:r>
              <a:rPr sz="2800" spc="-50" dirty="0"/>
              <a:t>a 	</a:t>
            </a:r>
            <a:r>
              <a:rPr sz="2800" dirty="0"/>
              <a:t>vulnerabilidade</a:t>
            </a:r>
            <a:r>
              <a:rPr sz="2800" spc="-110" dirty="0"/>
              <a:t> </a:t>
            </a:r>
            <a:r>
              <a:rPr sz="2800" dirty="0"/>
              <a:t>do</a:t>
            </a:r>
            <a:r>
              <a:rPr sz="2800" spc="-35" dirty="0"/>
              <a:t> </a:t>
            </a:r>
            <a:r>
              <a:rPr sz="2800" spc="-10" dirty="0"/>
              <a:t>sistema</a:t>
            </a:r>
            <a:endParaRPr sz="28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168" y="672606"/>
            <a:ext cx="2581360" cy="5285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Ameaças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32227"/>
            <a:ext cx="7197725" cy="39433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Cavalo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Tróia</a:t>
            </a:r>
            <a:endParaRPr sz="3200">
              <a:latin typeface="Verdana"/>
              <a:cs typeface="Verdana"/>
            </a:endParaRPr>
          </a:p>
          <a:p>
            <a:pPr marL="755015" marR="5080" indent="-285750">
              <a:lnSpc>
                <a:spcPct val="100000"/>
              </a:lnSpc>
              <a:spcBef>
                <a:spcPts val="690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800" dirty="0">
                <a:latin typeface="Verdana"/>
                <a:cs typeface="Verdana"/>
              </a:rPr>
              <a:t>Permite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acesso e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controle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externo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à 	</a:t>
            </a:r>
            <a:r>
              <a:rPr sz="2800" spc="-10" dirty="0">
                <a:latin typeface="Verdana"/>
                <a:cs typeface="Verdana"/>
              </a:rPr>
              <a:t>máquina</a:t>
            </a:r>
            <a:endParaRPr sz="2800">
              <a:latin typeface="Verdana"/>
              <a:cs typeface="Verdana"/>
            </a:endParaRPr>
          </a:p>
          <a:p>
            <a:pPr marL="755015" marR="141605" indent="-285750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800" dirty="0">
                <a:latin typeface="Verdana"/>
                <a:cs typeface="Verdana"/>
              </a:rPr>
              <a:t>Geralmente</a:t>
            </a:r>
            <a:r>
              <a:rPr sz="2800" spc="-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não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causam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danos</a:t>
            </a:r>
            <a:r>
              <a:rPr sz="2800" spc="-1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aos 	</a:t>
            </a:r>
            <a:r>
              <a:rPr sz="2800" dirty="0">
                <a:latin typeface="Verdana"/>
                <a:cs typeface="Verdana"/>
              </a:rPr>
              <a:t>programas,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muito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pelo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contrário</a:t>
            </a:r>
            <a:endParaRPr sz="2800">
              <a:latin typeface="Verdana"/>
              <a:cs typeface="Verdana"/>
            </a:endParaRPr>
          </a:p>
          <a:p>
            <a:pPr marL="755015" marR="1934210" indent="-285750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800" dirty="0">
                <a:latin typeface="Verdana"/>
                <a:cs typeface="Verdana"/>
              </a:rPr>
              <a:t>Podem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vir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disfarçados</a:t>
            </a:r>
            <a:r>
              <a:rPr sz="2800" spc="-25" dirty="0">
                <a:latin typeface="Verdana"/>
                <a:cs typeface="Verdana"/>
              </a:rPr>
              <a:t> de 	</a:t>
            </a:r>
            <a:r>
              <a:rPr sz="2800" spc="-10" dirty="0">
                <a:latin typeface="Verdana"/>
                <a:cs typeface="Verdana"/>
              </a:rPr>
              <a:t>funcionalidades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Portas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acesso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168" y="672606"/>
            <a:ext cx="2581360" cy="5285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Ameaças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32227"/>
            <a:ext cx="7306309" cy="38576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Verdana"/>
                <a:cs typeface="Verdana"/>
              </a:rPr>
              <a:t>Spyware</a:t>
            </a:r>
            <a:endParaRPr sz="32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690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Programa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espião</a:t>
            </a:r>
            <a:endParaRPr sz="2800">
              <a:latin typeface="Verdana"/>
              <a:cs typeface="Verdana"/>
            </a:endParaRPr>
          </a:p>
          <a:p>
            <a:pPr marL="755015" marR="513715" indent="-285750">
              <a:lnSpc>
                <a:spcPct val="100000"/>
              </a:lnSpc>
              <a:spcBef>
                <a:spcPts val="670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800" dirty="0">
                <a:latin typeface="Verdana"/>
                <a:cs typeface="Verdana"/>
              </a:rPr>
              <a:t>Recolhe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informações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do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usuário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e 	</a:t>
            </a:r>
            <a:r>
              <a:rPr sz="2800" dirty="0">
                <a:latin typeface="Verdana"/>
                <a:cs typeface="Verdana"/>
              </a:rPr>
              <a:t>transmite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pela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internet,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sem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seu 	</a:t>
            </a:r>
            <a:r>
              <a:rPr sz="2800" dirty="0">
                <a:latin typeface="Verdana"/>
                <a:cs typeface="Verdana"/>
              </a:rPr>
              <a:t>conhecimento</a:t>
            </a:r>
            <a:r>
              <a:rPr sz="2800" spc="-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ou</a:t>
            </a:r>
            <a:r>
              <a:rPr sz="2800" spc="1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autorização</a:t>
            </a:r>
            <a:endParaRPr sz="2800">
              <a:latin typeface="Verdana"/>
              <a:cs typeface="Verdana"/>
            </a:endParaRPr>
          </a:p>
          <a:p>
            <a:pPr marL="755015" marR="5080" indent="-285750">
              <a:lnSpc>
                <a:spcPct val="100000"/>
              </a:lnSpc>
              <a:spcBef>
                <a:spcPts val="680"/>
              </a:spcBef>
              <a:buClr>
                <a:srgbClr val="1F487C"/>
              </a:buClr>
              <a:buFont typeface="Wingdings"/>
              <a:buChar char=""/>
              <a:tabLst>
                <a:tab pos="756285" algn="l"/>
              </a:tabLst>
            </a:pPr>
            <a:r>
              <a:rPr sz="2800" dirty="0">
                <a:latin typeface="Verdana"/>
                <a:cs typeface="Verdana"/>
              </a:rPr>
              <a:t>Spywares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podem</a:t>
            </a:r>
            <a:r>
              <a:rPr sz="2800" spc="-3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ser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elaborados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por 	</a:t>
            </a:r>
            <a:r>
              <a:rPr sz="2800" dirty="0">
                <a:latin typeface="Verdana"/>
                <a:cs typeface="Verdana"/>
              </a:rPr>
              <a:t>empresas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que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desejam</a:t>
            </a:r>
            <a:r>
              <a:rPr sz="2800" spc="-5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monitorar 	</a:t>
            </a:r>
            <a:r>
              <a:rPr sz="2800" dirty="0">
                <a:latin typeface="Verdana"/>
                <a:cs typeface="Verdana"/>
              </a:rPr>
              <a:t>hábitos</a:t>
            </a:r>
            <a:r>
              <a:rPr sz="2800" spc="-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dos</a:t>
            </a:r>
            <a:r>
              <a:rPr sz="2800" spc="-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seus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usuários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22" y="640708"/>
            <a:ext cx="3242985" cy="5604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Precauções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1061"/>
            <a:ext cx="6303010" cy="402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Verdana"/>
                <a:cs typeface="Verdana"/>
              </a:rPr>
              <a:t>Antivírus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Verdana"/>
                <a:cs typeface="Verdana"/>
              </a:rPr>
              <a:t>Antispyware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Verdana"/>
                <a:cs typeface="Verdana"/>
              </a:rPr>
              <a:t>Firewall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Nada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substitui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olhar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atento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317" y="654378"/>
            <a:ext cx="2450002" cy="451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Pirataria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1061"/>
            <a:ext cx="7604759" cy="2658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Cópia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ilegal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</a:t>
            </a:r>
            <a:r>
              <a:rPr sz="3200" spc="-10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compartilhamento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de </a:t>
            </a:r>
            <a:r>
              <a:rPr sz="3200" dirty="0">
                <a:latin typeface="Verdana"/>
                <a:cs typeface="Verdana"/>
              </a:rPr>
              <a:t>programas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ou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arquivos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356870" marR="1427480" indent="-344805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3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Falsificação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distribuição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de </a:t>
            </a:r>
            <a:r>
              <a:rPr sz="3200" dirty="0">
                <a:latin typeface="Verdana"/>
                <a:cs typeface="Verdana"/>
              </a:rPr>
              <a:t>software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ilegítimo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43783" y="4437888"/>
            <a:ext cx="2648712" cy="20756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325" y="654378"/>
            <a:ext cx="2797454" cy="451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Hardware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1061"/>
            <a:ext cx="7655559" cy="4318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87630" indent="-344805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Conjunto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todos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os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componentes </a:t>
            </a:r>
            <a:r>
              <a:rPr sz="3200" dirty="0">
                <a:latin typeface="Verdana"/>
                <a:cs typeface="Verdana"/>
              </a:rPr>
              <a:t>físicos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que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formam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computador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7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Parte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integrante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todas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as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etapas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2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funcionamento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3200">
              <a:latin typeface="Verdana"/>
              <a:cs typeface="Verdana"/>
            </a:endParaRPr>
          </a:p>
          <a:p>
            <a:pPr marL="356870" marR="367030" indent="-344805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9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Entrada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saída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dados, </a:t>
            </a:r>
            <a:r>
              <a:rPr sz="3200" dirty="0">
                <a:latin typeface="Verdana"/>
                <a:cs typeface="Verdana"/>
              </a:rPr>
              <a:t>processamento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</a:t>
            </a:r>
            <a:r>
              <a:rPr sz="3200" spc="-13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armazenamento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25" y="654378"/>
            <a:ext cx="4873084" cy="451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Hacker</a:t>
            </a:r>
            <a:r>
              <a:rPr spc="-55" dirty="0"/>
              <a:t> </a:t>
            </a:r>
            <a:r>
              <a:rPr dirty="0"/>
              <a:t>x </a:t>
            </a:r>
            <a:r>
              <a:rPr spc="-10" dirty="0"/>
              <a:t>Cracker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1061"/>
            <a:ext cx="7156450" cy="2171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Já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ouviu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falar</a:t>
            </a:r>
            <a:r>
              <a:rPr sz="3200" spc="-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em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cracker?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tabLst>
                <a:tab pos="1815464" algn="l"/>
              </a:tabLst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Qual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a</a:t>
            </a:r>
            <a:r>
              <a:rPr sz="3200" dirty="0">
                <a:latin typeface="Verdana"/>
                <a:cs typeface="Verdana"/>
              </a:rPr>
              <a:t>	diferença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entre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esses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dois </a:t>
            </a:r>
            <a:r>
              <a:rPr sz="3200" spc="-10" dirty="0">
                <a:latin typeface="Verdana"/>
                <a:cs typeface="Verdana"/>
              </a:rPr>
              <a:t>termos?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64" y="654378"/>
            <a:ext cx="1996265" cy="451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44" y="523112"/>
            <a:ext cx="20256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Hacker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5965" y="1448257"/>
            <a:ext cx="7828915" cy="48856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56870" marR="3948429" indent="-344805">
              <a:lnSpc>
                <a:spcPts val="2590"/>
              </a:lnSpc>
              <a:spcBef>
                <a:spcPts val="740"/>
              </a:spcBef>
              <a:tabLst>
                <a:tab pos="356870" algn="l"/>
              </a:tabLst>
            </a:pPr>
            <a:r>
              <a:rPr sz="1600" spc="-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Verdana"/>
                <a:cs typeface="Verdana"/>
              </a:rPr>
              <a:t>Pessoa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com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grandes </a:t>
            </a:r>
            <a:r>
              <a:rPr sz="2700" dirty="0">
                <a:latin typeface="Verdana"/>
                <a:cs typeface="Verdana"/>
              </a:rPr>
              <a:t>habilidades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em </a:t>
            </a:r>
            <a:r>
              <a:rPr sz="2700" spc="-10" dirty="0">
                <a:latin typeface="Verdana"/>
                <a:cs typeface="Verdana"/>
              </a:rPr>
              <a:t>computação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700">
              <a:latin typeface="Verdana"/>
              <a:cs typeface="Verdana"/>
            </a:endParaRPr>
          </a:p>
          <a:p>
            <a:pPr marL="356870" marR="2607945" indent="-344805">
              <a:lnSpc>
                <a:spcPct val="80000"/>
              </a:lnSpc>
              <a:spcBef>
                <a:spcPts val="5"/>
              </a:spcBef>
              <a:tabLst>
                <a:tab pos="356870" algn="l"/>
              </a:tabLst>
            </a:pPr>
            <a:r>
              <a:rPr sz="1600" spc="-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Verdana"/>
                <a:cs typeface="Verdana"/>
              </a:rPr>
              <a:t>Desenvolvem</a:t>
            </a:r>
            <a:r>
              <a:rPr sz="2700" spc="-19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novas </a:t>
            </a:r>
            <a:r>
              <a:rPr sz="2700" dirty="0">
                <a:latin typeface="Verdana"/>
                <a:cs typeface="Verdana"/>
              </a:rPr>
              <a:t>funcionalidades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ou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adaptam antigas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700">
              <a:latin typeface="Verdana"/>
              <a:cs typeface="Verdana"/>
            </a:endParaRPr>
          </a:p>
          <a:p>
            <a:pPr marL="356870" marR="2320925" indent="-344805">
              <a:lnSpc>
                <a:spcPct val="80000"/>
              </a:lnSpc>
              <a:tabLst>
                <a:tab pos="356870" algn="l"/>
              </a:tabLst>
            </a:pPr>
            <a:r>
              <a:rPr sz="1600" spc="-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Verdana"/>
                <a:cs typeface="Verdana"/>
              </a:rPr>
              <a:t>Não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invadem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nada </a:t>
            </a:r>
            <a:r>
              <a:rPr sz="2700" dirty="0">
                <a:latin typeface="Verdana"/>
                <a:cs typeface="Verdana"/>
              </a:rPr>
              <a:t>ilegalmente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ou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causam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danos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2700">
              <a:latin typeface="Verdana"/>
              <a:cs typeface="Verdana"/>
            </a:endParaRPr>
          </a:p>
          <a:p>
            <a:pPr marL="356870" marR="5080" indent="-344805">
              <a:lnSpc>
                <a:spcPts val="2590"/>
              </a:lnSpc>
              <a:spcBef>
                <a:spcPts val="5"/>
              </a:spcBef>
              <a:tabLst>
                <a:tab pos="356870" algn="l"/>
              </a:tabLst>
            </a:pPr>
            <a:r>
              <a:rPr sz="1600" spc="-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Verdana"/>
                <a:cs typeface="Verdana"/>
              </a:rPr>
              <a:t>Encontram</a:t>
            </a:r>
            <a:r>
              <a:rPr sz="2700" spc="-12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falhas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em</a:t>
            </a:r>
            <a:r>
              <a:rPr sz="2700" spc="-5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sistemas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e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avisam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as </a:t>
            </a:r>
            <a:r>
              <a:rPr sz="2700" dirty="0">
                <a:latin typeface="Verdana"/>
                <a:cs typeface="Verdana"/>
              </a:rPr>
              <a:t>empresas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responsáveis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5103" y="1139952"/>
            <a:ext cx="2740152" cy="30754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663" y="654378"/>
            <a:ext cx="2214491" cy="451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Cracker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82293"/>
            <a:ext cx="6629400" cy="42811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6870" marR="2447925" indent="-344805">
              <a:lnSpc>
                <a:spcPct val="90000"/>
              </a:lnSpc>
              <a:spcBef>
                <a:spcPts val="475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8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Pessoa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que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pratica </a:t>
            </a:r>
            <a:r>
              <a:rPr sz="3200" dirty="0">
                <a:latin typeface="Verdana"/>
                <a:cs typeface="Verdana"/>
              </a:rPr>
              <a:t>quebra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um </a:t>
            </a:r>
            <a:r>
              <a:rPr sz="3200" dirty="0">
                <a:latin typeface="Verdana"/>
                <a:cs typeface="Verdana"/>
              </a:rPr>
              <a:t>sistema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de </a:t>
            </a:r>
            <a:r>
              <a:rPr sz="3200" spc="-10" dirty="0">
                <a:latin typeface="Verdana"/>
                <a:cs typeface="Verdana"/>
              </a:rPr>
              <a:t>segurança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3200">
              <a:latin typeface="Verdana"/>
              <a:cs typeface="Verdana"/>
            </a:endParaRPr>
          </a:p>
          <a:p>
            <a:pPr marR="24765" algn="ctr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1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Age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forma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ilegal,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sem</a:t>
            </a:r>
            <a:r>
              <a:rPr sz="3200" spc="-3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ética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3200">
              <a:latin typeface="Verdana"/>
              <a:cs typeface="Verdana"/>
            </a:endParaRPr>
          </a:p>
          <a:p>
            <a:pPr marL="12700" marR="5080" algn="ctr">
              <a:lnSpc>
                <a:spcPts val="3460"/>
              </a:lnSpc>
              <a:tabLst>
                <a:tab pos="4196080" algn="l"/>
              </a:tabLst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6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Verdana"/>
                <a:cs typeface="Verdana"/>
              </a:rPr>
              <a:t>Termo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criado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para</a:t>
            </a:r>
            <a:r>
              <a:rPr sz="3200" dirty="0">
                <a:latin typeface="Verdana"/>
                <a:cs typeface="Verdana"/>
              </a:rPr>
              <a:t>	evitar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</a:t>
            </a:r>
            <a:r>
              <a:rPr sz="3200" spc="-4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uso </a:t>
            </a:r>
            <a:r>
              <a:rPr sz="3200" dirty="0">
                <a:latin typeface="Verdana"/>
                <a:cs typeface="Verdana"/>
              </a:rPr>
              <a:t>depreciativo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do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termo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hacker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7008" y="1280160"/>
            <a:ext cx="3154680" cy="23652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927" y="654378"/>
            <a:ext cx="5069681" cy="54681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Engenharia</a:t>
            </a:r>
            <a:r>
              <a:rPr spc="-75" dirty="0"/>
              <a:t> </a:t>
            </a:r>
            <a:r>
              <a:rPr spc="-10" dirty="0"/>
              <a:t>Social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59458"/>
            <a:ext cx="7973059" cy="48456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6870" marR="90805" indent="-344805">
              <a:lnSpc>
                <a:spcPct val="90200"/>
              </a:lnSpc>
              <a:spcBef>
                <a:spcPts val="430"/>
              </a:spcBef>
              <a:tabLst>
                <a:tab pos="356870" algn="l"/>
              </a:tabLst>
            </a:pPr>
            <a:r>
              <a:rPr sz="1600" spc="-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Verdana"/>
                <a:cs typeface="Verdana"/>
              </a:rPr>
              <a:t>É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termo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utilizado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para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descrever</a:t>
            </a:r>
            <a:r>
              <a:rPr sz="2700" spc="-5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um </a:t>
            </a:r>
            <a:r>
              <a:rPr sz="2700" dirty="0">
                <a:latin typeface="Verdana"/>
                <a:cs typeface="Verdana"/>
              </a:rPr>
              <a:t>método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de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ataque,</a:t>
            </a:r>
            <a:r>
              <a:rPr sz="2700" spc="-3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onde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alguém</a:t>
            </a:r>
            <a:r>
              <a:rPr sz="2700" spc="-2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faz</a:t>
            </a:r>
            <a:r>
              <a:rPr sz="2700" spc="-2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uso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da </a:t>
            </a:r>
            <a:r>
              <a:rPr sz="2700" dirty="0">
                <a:latin typeface="Verdana"/>
                <a:cs typeface="Verdana"/>
              </a:rPr>
              <a:t>persuasão,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muitas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vezes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abusando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da </a:t>
            </a:r>
            <a:r>
              <a:rPr sz="2700" dirty="0">
                <a:latin typeface="Verdana"/>
                <a:cs typeface="Verdana"/>
              </a:rPr>
              <a:t>ingenuidade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ou</a:t>
            </a:r>
            <a:r>
              <a:rPr sz="2700" spc="-5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confiança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das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pessoa.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700">
              <a:latin typeface="Verdana"/>
              <a:cs typeface="Verdana"/>
            </a:endParaRPr>
          </a:p>
          <a:p>
            <a:pPr marL="356870" marR="5080" indent="-344805">
              <a:lnSpc>
                <a:spcPct val="90000"/>
              </a:lnSpc>
              <a:spcBef>
                <a:spcPts val="5"/>
              </a:spcBef>
              <a:tabLst>
                <a:tab pos="356870" algn="l"/>
              </a:tabLst>
            </a:pPr>
            <a:r>
              <a:rPr sz="1600" spc="-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700" spc="-60" dirty="0">
                <a:latin typeface="Verdana"/>
                <a:cs typeface="Verdana"/>
              </a:rPr>
              <a:t>Tem</a:t>
            </a:r>
            <a:r>
              <a:rPr sz="2700" spc="-9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objetivo</a:t>
            </a:r>
            <a:r>
              <a:rPr sz="2700" spc="-8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de</a:t>
            </a:r>
            <a:r>
              <a:rPr sz="2700" spc="-5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obter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informações</a:t>
            </a:r>
            <a:r>
              <a:rPr sz="2700" spc="-10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que </a:t>
            </a:r>
            <a:r>
              <a:rPr sz="2700" dirty="0">
                <a:latin typeface="Verdana"/>
                <a:cs typeface="Verdana"/>
              </a:rPr>
              <a:t>podem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ser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utilizadas</a:t>
            </a:r>
            <a:r>
              <a:rPr sz="2700" spc="-4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para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ter</a:t>
            </a:r>
            <a:r>
              <a:rPr sz="2700" spc="-5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acesso</a:t>
            </a:r>
            <a:r>
              <a:rPr sz="2700" spc="-60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não </a:t>
            </a:r>
            <a:r>
              <a:rPr sz="2700" dirty="0">
                <a:latin typeface="Verdana"/>
                <a:cs typeface="Verdana"/>
              </a:rPr>
              <a:t>autorizado</a:t>
            </a:r>
            <a:r>
              <a:rPr sz="2700" spc="-9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a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computadores</a:t>
            </a:r>
            <a:r>
              <a:rPr sz="2700" spc="-11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ou</a:t>
            </a:r>
            <a:r>
              <a:rPr sz="2700" spc="-2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informações.</a:t>
            </a:r>
            <a:endParaRPr sz="2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700">
              <a:latin typeface="Verdana"/>
              <a:cs typeface="Verdana"/>
            </a:endParaRPr>
          </a:p>
          <a:p>
            <a:pPr marL="356870" marR="596900" indent="-344805">
              <a:lnSpc>
                <a:spcPct val="90000"/>
              </a:lnSpc>
              <a:tabLst>
                <a:tab pos="356870" algn="l"/>
              </a:tabLst>
            </a:pPr>
            <a:r>
              <a:rPr sz="1600" spc="-5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600" dirty="0">
                <a:solidFill>
                  <a:srgbClr val="1F487C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Verdana"/>
                <a:cs typeface="Verdana"/>
              </a:rPr>
              <a:t>Kevin</a:t>
            </a:r>
            <a:r>
              <a:rPr sz="2700" spc="-2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Mitnick,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um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mestre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na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Engenharia </a:t>
            </a:r>
            <a:r>
              <a:rPr sz="2700" dirty="0">
                <a:latin typeface="Verdana"/>
                <a:cs typeface="Verdana"/>
              </a:rPr>
              <a:t>Social,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podemos</a:t>
            </a:r>
            <a:r>
              <a:rPr sz="2700" spc="-7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dizer</a:t>
            </a:r>
            <a:r>
              <a:rPr sz="2700" spc="-1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que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ele</a:t>
            </a:r>
            <a:r>
              <a:rPr sz="2700" spc="-4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é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um</a:t>
            </a:r>
            <a:r>
              <a:rPr sz="2700" spc="-65" dirty="0">
                <a:latin typeface="Verdana"/>
                <a:cs typeface="Verdana"/>
              </a:rPr>
              <a:t> </a:t>
            </a:r>
            <a:r>
              <a:rPr sz="2700" spc="-25" dirty="0">
                <a:latin typeface="Verdana"/>
                <a:cs typeface="Verdana"/>
              </a:rPr>
              <a:t>dos </a:t>
            </a:r>
            <a:r>
              <a:rPr sz="2700" dirty="0">
                <a:latin typeface="Verdana"/>
                <a:cs typeface="Verdana"/>
              </a:rPr>
              <a:t>hackers</a:t>
            </a:r>
            <a:r>
              <a:rPr sz="2700" spc="-7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mais</a:t>
            </a:r>
            <a:r>
              <a:rPr sz="2700" spc="-15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famosos</a:t>
            </a:r>
            <a:r>
              <a:rPr sz="2700" spc="-80" dirty="0">
                <a:latin typeface="Verdana"/>
                <a:cs typeface="Verdana"/>
              </a:rPr>
              <a:t> </a:t>
            </a:r>
            <a:r>
              <a:rPr sz="2700" dirty="0">
                <a:latin typeface="Verdana"/>
                <a:cs typeface="Verdana"/>
              </a:rPr>
              <a:t>do</a:t>
            </a:r>
            <a:r>
              <a:rPr sz="2700" spc="-30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mundo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7552" y="6397755"/>
            <a:ext cx="536448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15" y="67056"/>
            <a:ext cx="7279640" cy="1753870"/>
            <a:chOff x="204215" y="67056"/>
            <a:chExt cx="7279640" cy="1753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215" y="67056"/>
              <a:ext cx="7279385" cy="11437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5" y="676656"/>
              <a:ext cx="2262378" cy="11437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244" y="217754"/>
            <a:ext cx="644398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/>
              <a:t>Unidades</a:t>
            </a:r>
            <a:r>
              <a:rPr spc="-70" dirty="0"/>
              <a:t> </a:t>
            </a:r>
            <a:r>
              <a:rPr dirty="0"/>
              <a:t>de Entrada</a:t>
            </a:r>
            <a:r>
              <a:rPr spc="-40" dirty="0"/>
              <a:t> </a:t>
            </a:r>
            <a:r>
              <a:rPr spc="-50" dirty="0"/>
              <a:t>e </a:t>
            </a:r>
            <a:r>
              <a:rPr spc="-10" dirty="0"/>
              <a:t>Saída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244" y="1585340"/>
            <a:ext cx="7823200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E/S</a:t>
            </a:r>
            <a:r>
              <a:rPr sz="3000" spc="-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ou</a:t>
            </a:r>
            <a:r>
              <a:rPr sz="3000" spc="-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I/O</a:t>
            </a:r>
            <a:r>
              <a:rPr sz="3000" spc="-2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(Input/Output)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Verdana"/>
                <a:cs typeface="Verdana"/>
              </a:rPr>
              <a:t>Também</a:t>
            </a:r>
            <a:r>
              <a:rPr sz="3000" spc="-9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conhecidos</a:t>
            </a:r>
            <a:r>
              <a:rPr sz="3000" spc="-5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como</a:t>
            </a:r>
            <a:r>
              <a:rPr sz="3000" spc="-90" dirty="0">
                <a:latin typeface="Verdana"/>
                <a:cs typeface="Verdana"/>
              </a:rPr>
              <a:t> </a:t>
            </a:r>
            <a:r>
              <a:rPr sz="3000" b="1" spc="-10" dirty="0">
                <a:latin typeface="Verdana"/>
                <a:cs typeface="Verdana"/>
              </a:rPr>
              <a:t>periféricos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3000">
              <a:latin typeface="Verdana"/>
              <a:cs typeface="Verdana"/>
            </a:endParaRPr>
          </a:p>
          <a:p>
            <a:pPr marL="356870" marR="699135" indent="-344805">
              <a:lnSpc>
                <a:spcPct val="90000"/>
              </a:lnSpc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3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Dispositivos</a:t>
            </a:r>
            <a:r>
              <a:rPr sz="3000" spc="-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físicos</a:t>
            </a:r>
            <a:r>
              <a:rPr sz="3000" spc="-8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que</a:t>
            </a:r>
            <a:r>
              <a:rPr sz="3000" spc="-15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permitem</a:t>
            </a:r>
            <a:r>
              <a:rPr sz="3000" spc="-100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a </a:t>
            </a:r>
            <a:r>
              <a:rPr sz="3000" dirty="0">
                <a:latin typeface="Verdana"/>
                <a:cs typeface="Verdana"/>
              </a:rPr>
              <a:t>comunicação</a:t>
            </a:r>
            <a:r>
              <a:rPr sz="3000" spc="-6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entre</a:t>
            </a:r>
            <a:r>
              <a:rPr sz="3000" spc="-4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computador</a:t>
            </a:r>
            <a:r>
              <a:rPr sz="3000" spc="-80" dirty="0">
                <a:latin typeface="Verdana"/>
                <a:cs typeface="Verdana"/>
              </a:rPr>
              <a:t> </a:t>
            </a:r>
            <a:r>
              <a:rPr sz="3000" spc="-50" dirty="0">
                <a:latin typeface="Verdana"/>
                <a:cs typeface="Verdana"/>
              </a:rPr>
              <a:t>e </a:t>
            </a:r>
            <a:r>
              <a:rPr sz="3000" spc="-10" dirty="0">
                <a:latin typeface="Verdana"/>
                <a:cs typeface="Verdana"/>
              </a:rPr>
              <a:t>usuário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800" spc="43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Verdana"/>
                <a:cs typeface="Verdana"/>
              </a:rPr>
              <a:t>Recepção</a:t>
            </a:r>
            <a:r>
              <a:rPr sz="3000" spc="-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e</a:t>
            </a:r>
            <a:r>
              <a:rPr sz="3000" spc="-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exibição</a:t>
            </a:r>
            <a:r>
              <a:rPr sz="3000" spc="-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de</a:t>
            </a:r>
            <a:r>
              <a:rPr sz="3000" spc="-6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dados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0704" y="6397755"/>
            <a:ext cx="424421" cy="4602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788" y="627037"/>
            <a:ext cx="5664025" cy="5741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Tipos</a:t>
            </a:r>
            <a:r>
              <a:rPr spc="-50" dirty="0"/>
              <a:t> </a:t>
            </a:r>
            <a:r>
              <a:rPr dirty="0"/>
              <a:t>de </a:t>
            </a:r>
            <a:r>
              <a:rPr spc="-10" dirty="0"/>
              <a:t>Periféricos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1061"/>
            <a:ext cx="8003540" cy="3051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tabLst>
                <a:tab pos="6633845" algn="l"/>
              </a:tabLst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Classificados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acordo</a:t>
            </a:r>
            <a:r>
              <a:rPr sz="3200" spc="-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com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a</a:t>
            </a:r>
            <a:r>
              <a:rPr sz="3200" dirty="0">
                <a:latin typeface="Verdana"/>
                <a:cs typeface="Verdana"/>
              </a:rPr>
              <a:t>	</a:t>
            </a:r>
            <a:r>
              <a:rPr sz="3200" spc="-10" dirty="0">
                <a:latin typeface="Verdana"/>
                <a:cs typeface="Verdana"/>
              </a:rPr>
              <a:t>função desempenhada</a:t>
            </a:r>
            <a:endParaRPr sz="32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690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De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entrada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De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saída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675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De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entrada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e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saída</a:t>
            </a:r>
            <a:endParaRPr sz="2800">
              <a:latin typeface="Verdana"/>
              <a:cs typeface="Verdana"/>
            </a:endParaRPr>
          </a:p>
          <a:p>
            <a:pPr marL="755650" indent="-285750">
              <a:lnSpc>
                <a:spcPct val="100000"/>
              </a:lnSpc>
              <a:spcBef>
                <a:spcPts val="670"/>
              </a:spcBef>
              <a:buClr>
                <a:srgbClr val="1F487C"/>
              </a:buClr>
              <a:buFont typeface="Wingdings"/>
              <a:buChar char=""/>
              <a:tabLst>
                <a:tab pos="755650" algn="l"/>
              </a:tabLst>
            </a:pPr>
            <a:r>
              <a:rPr sz="2800" dirty="0">
                <a:latin typeface="Verdana"/>
                <a:cs typeface="Verdana"/>
              </a:rPr>
              <a:t>De</a:t>
            </a:r>
            <a:r>
              <a:rPr sz="2800" spc="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armazenamento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0704" y="6397755"/>
            <a:ext cx="424421" cy="4602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15" y="67056"/>
            <a:ext cx="7633334" cy="1753870"/>
            <a:chOff x="204215" y="67056"/>
            <a:chExt cx="7633334" cy="1753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215" y="67056"/>
              <a:ext cx="7632954" cy="11437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5" y="676656"/>
              <a:ext cx="2460498" cy="11437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/>
              <a:t>Unidades</a:t>
            </a:r>
            <a:r>
              <a:rPr spc="-80" dirty="0"/>
              <a:t> </a:t>
            </a:r>
            <a:r>
              <a:rPr dirty="0"/>
              <a:t>de Entrada</a:t>
            </a:r>
            <a:r>
              <a:rPr spc="-40" dirty="0"/>
              <a:t> </a:t>
            </a:r>
            <a:r>
              <a:rPr spc="-25" dirty="0"/>
              <a:t>de </a:t>
            </a:r>
            <a:r>
              <a:rPr spc="-10" dirty="0"/>
              <a:t>Dados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244" y="1631061"/>
            <a:ext cx="4271645" cy="2853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Verdana"/>
                <a:cs typeface="Verdana"/>
              </a:rPr>
              <a:t>Mouse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4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Verdana"/>
                <a:cs typeface="Verdana"/>
              </a:rPr>
              <a:t>Trackball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Mesa</a:t>
            </a:r>
            <a:r>
              <a:rPr sz="3200" spc="-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digitalizadora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0704" y="6397755"/>
            <a:ext cx="424421" cy="46024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642566" y="1420367"/>
            <a:ext cx="5983605" cy="5287010"/>
            <a:chOff x="1642566" y="1420367"/>
            <a:chExt cx="5983605" cy="528701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1255" y="1420367"/>
              <a:ext cx="2744703" cy="16013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4583" y="2822447"/>
              <a:ext cx="2191512" cy="20878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2566" y="4812106"/>
              <a:ext cx="2825462" cy="189468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15" y="67056"/>
            <a:ext cx="7633334" cy="1753870"/>
            <a:chOff x="204215" y="67056"/>
            <a:chExt cx="7633334" cy="1753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215" y="67056"/>
              <a:ext cx="7632954" cy="11437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5" y="676656"/>
              <a:ext cx="2460498" cy="11437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/>
              <a:t>Unidades</a:t>
            </a:r>
            <a:r>
              <a:rPr spc="-80" dirty="0"/>
              <a:t> </a:t>
            </a:r>
            <a:r>
              <a:rPr dirty="0"/>
              <a:t>de Entrada</a:t>
            </a:r>
            <a:r>
              <a:rPr spc="-40" dirty="0"/>
              <a:t> </a:t>
            </a:r>
            <a:r>
              <a:rPr spc="-25" dirty="0"/>
              <a:t>de </a:t>
            </a:r>
            <a:r>
              <a:rPr spc="-10" dirty="0"/>
              <a:t>Dados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244" y="1631061"/>
            <a:ext cx="18815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Verdana"/>
                <a:cs typeface="Verdana"/>
              </a:rPr>
              <a:t>Teclado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244" y="3972509"/>
            <a:ext cx="202755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Verdana"/>
                <a:cs typeface="Verdana"/>
              </a:rPr>
              <a:t>Scanner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0704" y="6397755"/>
            <a:ext cx="424421" cy="4602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5928" y="1414272"/>
            <a:ext cx="3456431" cy="22981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9877" y="3933440"/>
            <a:ext cx="3318513" cy="26586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215" y="67056"/>
            <a:ext cx="7751445" cy="3145790"/>
            <a:chOff x="204215" y="67056"/>
            <a:chExt cx="7751445" cy="3145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2536" y="1069847"/>
              <a:ext cx="2142743" cy="21427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5" y="67056"/>
              <a:ext cx="6974585" cy="11437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4215" y="676656"/>
              <a:ext cx="2460498" cy="114376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6244" y="217754"/>
            <a:ext cx="6139180" cy="1246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/>
              <a:t>Unidades</a:t>
            </a:r>
            <a:r>
              <a:rPr spc="-80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dirty="0"/>
              <a:t>Saída</a:t>
            </a:r>
            <a:r>
              <a:rPr spc="-55" dirty="0"/>
              <a:t> </a:t>
            </a:r>
            <a:r>
              <a:rPr spc="-25" dirty="0"/>
              <a:t>de </a:t>
            </a:r>
            <a:r>
              <a:rPr spc="-10" dirty="0"/>
              <a:t>Dados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6244" y="1631061"/>
            <a:ext cx="6635750" cy="402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5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Verdana"/>
                <a:cs typeface="Verdana"/>
              </a:rPr>
              <a:t>Monitor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290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Projetor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Vídeo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(Data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Show)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6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Verdana"/>
                <a:cs typeface="Verdana"/>
              </a:rPr>
              <a:t>Impressora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solidFill>
                  <a:srgbClr val="1F487C"/>
                </a:solidFill>
                <a:latin typeface="Wingdings"/>
                <a:cs typeface="Wingdings"/>
              </a:rPr>
              <a:t></a:t>
            </a:r>
            <a:r>
              <a:rPr sz="1900" spc="315" dirty="0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Verdana"/>
                <a:cs typeface="Verdana"/>
              </a:rPr>
              <a:t>Caixas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de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Som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0704" y="6397755"/>
            <a:ext cx="424421" cy="4602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3783" y="1124711"/>
            <a:ext cx="2706623" cy="168554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212335" y="3297935"/>
            <a:ext cx="3660775" cy="3459479"/>
            <a:chOff x="4212335" y="3297935"/>
            <a:chExt cx="3660775" cy="3459479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1327" y="3297935"/>
              <a:ext cx="2581655" cy="17739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12335" y="4867655"/>
              <a:ext cx="1950719" cy="188976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1124</Words>
  <Application>Microsoft Office PowerPoint</Application>
  <PresentationFormat>Apresentação na tela (4:3)</PresentationFormat>
  <Paragraphs>300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Arial MT</vt:lpstr>
      <vt:lpstr>Times New Roman</vt:lpstr>
      <vt:lpstr>Trebuchet MS</vt:lpstr>
      <vt:lpstr>Verdana</vt:lpstr>
      <vt:lpstr>Wingdings</vt:lpstr>
      <vt:lpstr>Office Theme</vt:lpstr>
      <vt:lpstr>Apresentação do PowerPoint</vt:lpstr>
      <vt:lpstr>Nessa aula você verá...</vt:lpstr>
      <vt:lpstr>Hardware x Software</vt:lpstr>
      <vt:lpstr>Hardware</vt:lpstr>
      <vt:lpstr>Unidades de Entrada e Saída</vt:lpstr>
      <vt:lpstr>Tipos de Periféricos</vt:lpstr>
      <vt:lpstr>Unidades de Entrada de Dados</vt:lpstr>
      <vt:lpstr>Unidades de Entrada de Dados</vt:lpstr>
      <vt:lpstr>Unidades de Saída de Dados</vt:lpstr>
      <vt:lpstr>Placa mãe</vt:lpstr>
      <vt:lpstr>Unidade Central de Processamento</vt:lpstr>
      <vt:lpstr>Unidades de Armazenamento</vt:lpstr>
      <vt:lpstr>Unidades de Armazenamento</vt:lpstr>
      <vt:lpstr>Unidades de Armazenamento</vt:lpstr>
      <vt:lpstr>Hierarquia de Memória</vt:lpstr>
      <vt:lpstr>Registrador</vt:lpstr>
      <vt:lpstr>Cache</vt:lpstr>
      <vt:lpstr>Memória Principal (RAM)</vt:lpstr>
      <vt:lpstr>Memória Secundária</vt:lpstr>
      <vt:lpstr>Pirâmide</vt:lpstr>
      <vt:lpstr>Software</vt:lpstr>
      <vt:lpstr>Software</vt:lpstr>
      <vt:lpstr>Linguagem de Programação</vt:lpstr>
      <vt:lpstr>Sistema Operacional (SO)</vt:lpstr>
      <vt:lpstr>Sistema Operacional</vt:lpstr>
      <vt:lpstr>Software Aplicativo</vt:lpstr>
      <vt:lpstr>Utilitário</vt:lpstr>
      <vt:lpstr>Drive x Driver</vt:lpstr>
      <vt:lpstr>Boot</vt:lpstr>
      <vt:lpstr>Processo de Inicialização</vt:lpstr>
      <vt:lpstr>Partições</vt:lpstr>
      <vt:lpstr>Segurança da Informação</vt:lpstr>
      <vt:lpstr>Segurança da Informação</vt:lpstr>
      <vt:lpstr>Ameaças</vt:lpstr>
      <vt:lpstr>Ameaças</vt:lpstr>
      <vt:lpstr>Ameaças</vt:lpstr>
      <vt:lpstr>Ameaças</vt:lpstr>
      <vt:lpstr>Precauções</vt:lpstr>
      <vt:lpstr>Pirataria</vt:lpstr>
      <vt:lpstr>Hacker x Cracker</vt:lpstr>
      <vt:lpstr>Hacker</vt:lpstr>
      <vt:lpstr>Cracker</vt:lpstr>
      <vt:lpstr>Engenharia Social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4 Hardware &amp; Software</dc:title>
  <dc:creator>Icaro</dc:creator>
  <cp:lastModifiedBy>Icaro</cp:lastModifiedBy>
  <cp:revision>1</cp:revision>
  <dcterms:created xsi:type="dcterms:W3CDTF">2025-01-21T10:33:25Z</dcterms:created>
  <dcterms:modified xsi:type="dcterms:W3CDTF">2025-01-21T14:04:40Z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2025-01-21T00:00:00Z</vt:filetime>
  </property>
  <property fmtid="{D5CDD505-2E9C-101B-9397-08002B2CF9AE}" pid="5" name="Producer">
    <vt:lpwstr>Microsoft® PowerPoint® 2016</vt:lpwstr>
  </property>
</Properties>
</file>