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4016" y="3119022"/>
            <a:ext cx="3394710" cy="1999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228600">
              <a:lnSpc>
                <a:spcPts val="3125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228600">
              <a:lnSpc>
                <a:spcPts val="3125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228600">
              <a:lnSpc>
                <a:spcPts val="3125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228600">
              <a:lnSpc>
                <a:spcPts val="3125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228600">
              <a:lnSpc>
                <a:spcPts val="3125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1469" y="1116533"/>
            <a:ext cx="184785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1882266"/>
            <a:ext cx="8977630" cy="3811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138409" y="6362260"/>
            <a:ext cx="488569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228600">
              <a:lnSpc>
                <a:spcPts val="3125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jpg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3000" y="1066800"/>
            <a:ext cx="72390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60" dirty="0">
                <a:solidFill>
                  <a:srgbClr val="FFFFFF"/>
                </a:solidFill>
                <a:latin typeface="Bauhaus 93" panose="04030905020B02020C02" pitchFamily="82" charset="0"/>
                <a:cs typeface="Corbel"/>
              </a:rPr>
              <a:t>História</a:t>
            </a:r>
            <a:r>
              <a:rPr sz="8000" spc="340" dirty="0">
                <a:solidFill>
                  <a:srgbClr val="FFFFFF"/>
                </a:solidFill>
                <a:latin typeface="Bauhaus 93" panose="04030905020B02020C02" pitchFamily="82" charset="0"/>
                <a:cs typeface="Corbel"/>
              </a:rPr>
              <a:t> </a:t>
            </a:r>
            <a:r>
              <a:rPr sz="8000" dirty="0">
                <a:solidFill>
                  <a:srgbClr val="FFFFFF"/>
                </a:solidFill>
                <a:latin typeface="Bauhaus 93" panose="04030905020B02020C02" pitchFamily="82" charset="0"/>
                <a:cs typeface="Corbel"/>
              </a:rPr>
              <a:t>dos</a:t>
            </a:r>
            <a:r>
              <a:rPr sz="8000" spc="90" dirty="0">
                <a:solidFill>
                  <a:srgbClr val="FFFFFF"/>
                </a:solidFill>
                <a:latin typeface="Bauhaus 93" panose="04030905020B02020C02" pitchFamily="82" charset="0"/>
                <a:cs typeface="Corbel"/>
              </a:rPr>
              <a:t> </a:t>
            </a:r>
            <a:r>
              <a:rPr sz="8000" spc="-25" dirty="0">
                <a:solidFill>
                  <a:srgbClr val="FFFFFF"/>
                </a:solidFill>
                <a:latin typeface="Bauhaus 93" panose="04030905020B02020C02" pitchFamily="82" charset="0"/>
                <a:cs typeface="Corbel"/>
              </a:rPr>
              <a:t>SOs</a:t>
            </a:r>
            <a:endParaRPr sz="8000" dirty="0">
              <a:latin typeface="Bauhaus 93" panose="04030905020B02020C02" pitchFamily="82" charset="0"/>
              <a:cs typeface="Corbel"/>
            </a:endParaRPr>
          </a:p>
        </p:txBody>
      </p:sp>
      <p:pic>
        <p:nvPicPr>
          <p:cNvPr id="1028" name="Picture 4" descr="SENAI Logo – PNG e Vetor – Download de Logo">
            <a:extLst>
              <a:ext uri="{FF2B5EF4-FFF2-40B4-BE49-F238E27FC236}">
                <a16:creationId xmlns:a16="http://schemas.microsoft.com/office/drawing/2014/main" id="{DB7A599D-259F-8C89-FFC1-BAEDD664A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5966706" cy="1529743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3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Evolução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31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6220" marR="5080" indent="-224154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36220" algn="l"/>
                <a:tab pos="286385" algn="l"/>
              </a:tabLst>
            </a:pPr>
            <a:r>
              <a:rPr dirty="0">
                <a:solidFill>
                  <a:srgbClr val="55C5FF"/>
                </a:solidFill>
              </a:rPr>
              <a:t>	</a:t>
            </a:r>
            <a:r>
              <a:rPr dirty="0"/>
              <a:t>Um</a:t>
            </a:r>
            <a:r>
              <a:rPr spc="325" dirty="0"/>
              <a:t> </a:t>
            </a:r>
            <a:r>
              <a:rPr dirty="0"/>
              <a:t>dos</a:t>
            </a:r>
            <a:r>
              <a:rPr spc="325" dirty="0"/>
              <a:t> </a:t>
            </a:r>
            <a:r>
              <a:rPr dirty="0"/>
              <a:t>principais</a:t>
            </a:r>
            <a:r>
              <a:rPr spc="320" dirty="0"/>
              <a:t> </a:t>
            </a:r>
            <a:r>
              <a:rPr dirty="0"/>
              <a:t>objetivos</a:t>
            </a:r>
            <a:r>
              <a:rPr spc="330" dirty="0"/>
              <a:t> </a:t>
            </a:r>
            <a:r>
              <a:rPr dirty="0"/>
              <a:t>da</a:t>
            </a:r>
            <a:r>
              <a:rPr spc="320" dirty="0"/>
              <a:t> </a:t>
            </a:r>
            <a:r>
              <a:rPr dirty="0"/>
              <a:t>GNU</a:t>
            </a:r>
            <a:r>
              <a:rPr spc="325" dirty="0"/>
              <a:t> </a:t>
            </a:r>
            <a:r>
              <a:rPr dirty="0"/>
              <a:t>sempre</a:t>
            </a:r>
            <a:r>
              <a:rPr spc="325" dirty="0"/>
              <a:t> </a:t>
            </a:r>
            <a:r>
              <a:rPr dirty="0"/>
              <a:t>foi</a:t>
            </a:r>
            <a:r>
              <a:rPr spc="315" dirty="0"/>
              <a:t> </a:t>
            </a:r>
            <a:r>
              <a:rPr dirty="0"/>
              <a:t>desenvolver</a:t>
            </a:r>
            <a:r>
              <a:rPr spc="330" dirty="0"/>
              <a:t> </a:t>
            </a:r>
            <a:r>
              <a:rPr dirty="0"/>
              <a:t>a</a:t>
            </a:r>
            <a:r>
              <a:rPr spc="325" dirty="0"/>
              <a:t> </a:t>
            </a:r>
            <a:r>
              <a:rPr spc="-25" dirty="0"/>
              <a:t>sua </a:t>
            </a:r>
            <a:r>
              <a:rPr dirty="0"/>
              <a:t>própria</a:t>
            </a:r>
            <a:r>
              <a:rPr spc="295" dirty="0"/>
              <a:t> </a:t>
            </a:r>
            <a:r>
              <a:rPr dirty="0"/>
              <a:t>versão</a:t>
            </a:r>
            <a:r>
              <a:rPr spc="310" dirty="0"/>
              <a:t> </a:t>
            </a:r>
            <a:r>
              <a:rPr dirty="0"/>
              <a:t>do</a:t>
            </a:r>
            <a:r>
              <a:rPr spc="310" dirty="0"/>
              <a:t> </a:t>
            </a:r>
            <a:r>
              <a:rPr dirty="0"/>
              <a:t>Unix,</a:t>
            </a:r>
            <a:r>
              <a:rPr spc="300" dirty="0"/>
              <a:t> </a:t>
            </a:r>
            <a:r>
              <a:rPr dirty="0"/>
              <a:t>através</a:t>
            </a:r>
            <a:r>
              <a:rPr spc="310" dirty="0"/>
              <a:t> </a:t>
            </a:r>
            <a:r>
              <a:rPr dirty="0"/>
              <a:t>de</a:t>
            </a:r>
            <a:r>
              <a:rPr spc="320" dirty="0"/>
              <a:t> </a:t>
            </a:r>
            <a:r>
              <a:rPr dirty="0"/>
              <a:t>um</a:t>
            </a:r>
            <a:r>
              <a:rPr spc="290" dirty="0"/>
              <a:t> </a:t>
            </a:r>
            <a:r>
              <a:rPr dirty="0"/>
              <a:t>Kernel</a:t>
            </a:r>
            <a:r>
              <a:rPr spc="305" dirty="0"/>
              <a:t> </a:t>
            </a:r>
            <a:r>
              <a:rPr dirty="0"/>
              <a:t>próprio,</a:t>
            </a:r>
            <a:r>
              <a:rPr spc="300" dirty="0"/>
              <a:t> </a:t>
            </a:r>
            <a:r>
              <a:rPr dirty="0"/>
              <a:t>chamado</a:t>
            </a:r>
            <a:r>
              <a:rPr spc="305" dirty="0"/>
              <a:t> </a:t>
            </a:r>
            <a:r>
              <a:rPr spc="-25" dirty="0"/>
              <a:t>de </a:t>
            </a:r>
            <a:r>
              <a:rPr dirty="0"/>
              <a:t>GNU</a:t>
            </a:r>
            <a:r>
              <a:rPr spc="265" dirty="0"/>
              <a:t> </a:t>
            </a:r>
            <a:r>
              <a:rPr dirty="0"/>
              <a:t>Hurd.</a:t>
            </a:r>
            <a:r>
              <a:rPr spc="270" dirty="0"/>
              <a:t> </a:t>
            </a:r>
            <a:r>
              <a:rPr dirty="0"/>
              <a:t>Contudo,</a:t>
            </a:r>
            <a:r>
              <a:rPr spc="280" dirty="0"/>
              <a:t> </a:t>
            </a:r>
            <a:r>
              <a:rPr dirty="0"/>
              <a:t>este</a:t>
            </a:r>
            <a:r>
              <a:rPr spc="275" dirty="0"/>
              <a:t> </a:t>
            </a:r>
            <a:r>
              <a:rPr dirty="0"/>
              <a:t>núcleo</a:t>
            </a:r>
            <a:r>
              <a:rPr spc="275" dirty="0"/>
              <a:t> </a:t>
            </a:r>
            <a:r>
              <a:rPr dirty="0"/>
              <a:t>possuía</a:t>
            </a:r>
            <a:r>
              <a:rPr spc="260" dirty="0"/>
              <a:t> </a:t>
            </a:r>
            <a:r>
              <a:rPr dirty="0"/>
              <a:t>muitas</a:t>
            </a:r>
            <a:r>
              <a:rPr spc="275" dirty="0"/>
              <a:t> </a:t>
            </a:r>
            <a:r>
              <a:rPr dirty="0"/>
              <a:t>falhas</a:t>
            </a:r>
            <a:r>
              <a:rPr spc="275" dirty="0"/>
              <a:t> </a:t>
            </a:r>
            <a:r>
              <a:rPr dirty="0"/>
              <a:t>de</a:t>
            </a:r>
            <a:r>
              <a:rPr spc="280" dirty="0"/>
              <a:t> </a:t>
            </a:r>
            <a:r>
              <a:rPr spc="-10" dirty="0"/>
              <a:t>sistema, </a:t>
            </a:r>
            <a:r>
              <a:rPr dirty="0"/>
              <a:t>comprometeu</a:t>
            </a:r>
            <a:r>
              <a:rPr spc="-50" dirty="0"/>
              <a:t> </a:t>
            </a:r>
            <a:r>
              <a:rPr dirty="0"/>
              <a:t>muito</a:t>
            </a:r>
            <a:r>
              <a:rPr spc="-25" dirty="0"/>
              <a:t> </a:t>
            </a:r>
            <a:r>
              <a:rPr dirty="0"/>
              <a:t>o</a:t>
            </a:r>
            <a:r>
              <a:rPr spc="-25" dirty="0"/>
              <a:t> </a:t>
            </a:r>
            <a:r>
              <a:rPr dirty="0"/>
              <a:t>seu</a:t>
            </a:r>
            <a:r>
              <a:rPr spc="-20" dirty="0"/>
              <a:t> </a:t>
            </a:r>
            <a:r>
              <a:rPr spc="-10" dirty="0"/>
              <a:t>desenvolvimento.</a:t>
            </a:r>
          </a:p>
          <a:p>
            <a:pPr>
              <a:lnSpc>
                <a:spcPct val="100000"/>
              </a:lnSpc>
              <a:buClr>
                <a:srgbClr val="55C5FF"/>
              </a:buClr>
              <a:buFont typeface="Arial MT"/>
              <a:buChar char="•"/>
            </a:pPr>
            <a:endParaRPr spc="-10" dirty="0"/>
          </a:p>
          <a:p>
            <a:pPr>
              <a:lnSpc>
                <a:spcPct val="100000"/>
              </a:lnSpc>
              <a:spcBef>
                <a:spcPts val="305"/>
              </a:spcBef>
              <a:buClr>
                <a:srgbClr val="55C5FF"/>
              </a:buClr>
              <a:buFont typeface="Arial MT"/>
              <a:buChar char="•"/>
            </a:pPr>
            <a:endParaRPr spc="-10" dirty="0"/>
          </a:p>
          <a:p>
            <a:pPr marL="234950" marR="5715" indent="-222885" algn="just">
              <a:lnSpc>
                <a:spcPct val="90000"/>
              </a:lnSpc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dirty="0"/>
              <a:t>Visando</a:t>
            </a:r>
            <a:r>
              <a:rPr spc="190" dirty="0"/>
              <a:t>  </a:t>
            </a:r>
            <a:r>
              <a:rPr dirty="0"/>
              <a:t>estas</a:t>
            </a:r>
            <a:r>
              <a:rPr spc="190" dirty="0"/>
              <a:t>  </a:t>
            </a:r>
            <a:r>
              <a:rPr dirty="0"/>
              <a:t>falhas,</a:t>
            </a:r>
            <a:r>
              <a:rPr spc="200" dirty="0"/>
              <a:t>  </a:t>
            </a:r>
            <a:r>
              <a:rPr dirty="0"/>
              <a:t>um</a:t>
            </a:r>
            <a:r>
              <a:rPr spc="190" dirty="0"/>
              <a:t>  </a:t>
            </a:r>
            <a:r>
              <a:rPr dirty="0"/>
              <a:t>programador</a:t>
            </a:r>
            <a:r>
              <a:rPr spc="190" dirty="0"/>
              <a:t>  </a:t>
            </a:r>
            <a:r>
              <a:rPr dirty="0"/>
              <a:t>chamado</a:t>
            </a:r>
            <a:r>
              <a:rPr spc="190" dirty="0"/>
              <a:t>  </a:t>
            </a:r>
            <a:r>
              <a:rPr dirty="0"/>
              <a:t>Linus</a:t>
            </a:r>
            <a:r>
              <a:rPr spc="190" dirty="0"/>
              <a:t>  </a:t>
            </a:r>
            <a:r>
              <a:rPr spc="-10" dirty="0"/>
              <a:t>Torvalds 	</a:t>
            </a:r>
            <a:r>
              <a:rPr dirty="0"/>
              <a:t>estava</a:t>
            </a:r>
            <a:r>
              <a:rPr spc="204" dirty="0"/>
              <a:t> </a:t>
            </a:r>
            <a:r>
              <a:rPr dirty="0"/>
              <a:t>desenvolvendo</a:t>
            </a:r>
            <a:r>
              <a:rPr spc="215" dirty="0"/>
              <a:t> </a:t>
            </a:r>
            <a:r>
              <a:rPr dirty="0"/>
              <a:t>outro</a:t>
            </a:r>
            <a:r>
              <a:rPr spc="204" dirty="0"/>
              <a:t> </a:t>
            </a:r>
            <a:r>
              <a:rPr dirty="0"/>
              <a:t>kernel</a:t>
            </a:r>
            <a:r>
              <a:rPr spc="200" dirty="0"/>
              <a:t> </a:t>
            </a:r>
            <a:r>
              <a:rPr dirty="0"/>
              <a:t>para</a:t>
            </a:r>
            <a:r>
              <a:rPr spc="204" dirty="0"/>
              <a:t> </a:t>
            </a:r>
            <a:r>
              <a:rPr dirty="0"/>
              <a:t>o</a:t>
            </a:r>
            <a:r>
              <a:rPr spc="195" dirty="0"/>
              <a:t> </a:t>
            </a:r>
            <a:r>
              <a:rPr dirty="0"/>
              <a:t>GNU,</a:t>
            </a:r>
            <a:r>
              <a:rPr spc="210" dirty="0"/>
              <a:t> </a:t>
            </a:r>
            <a:r>
              <a:rPr dirty="0"/>
              <a:t>chamado</a:t>
            </a:r>
            <a:r>
              <a:rPr spc="210" dirty="0"/>
              <a:t> </a:t>
            </a:r>
            <a:r>
              <a:rPr dirty="0"/>
              <a:t>de</a:t>
            </a:r>
            <a:r>
              <a:rPr spc="215" dirty="0"/>
              <a:t> </a:t>
            </a:r>
            <a:r>
              <a:rPr spc="-10" dirty="0"/>
              <a:t>Linux, 	</a:t>
            </a:r>
            <a:r>
              <a:rPr dirty="0"/>
              <a:t>em.</a:t>
            </a:r>
            <a:r>
              <a:rPr spc="-5" dirty="0"/>
              <a:t> 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seu primeiro</a:t>
            </a:r>
            <a:r>
              <a:rPr spc="10" dirty="0"/>
              <a:t> </a:t>
            </a:r>
            <a:r>
              <a:rPr dirty="0"/>
              <a:t>lançamento oficial</a:t>
            </a:r>
            <a:r>
              <a:rPr spc="5" dirty="0"/>
              <a:t> </a:t>
            </a:r>
            <a:r>
              <a:rPr dirty="0"/>
              <a:t>(1991),</a:t>
            </a:r>
            <a:r>
              <a:rPr spc="10" dirty="0"/>
              <a:t> </a:t>
            </a:r>
            <a:r>
              <a:rPr dirty="0"/>
              <a:t>na</a:t>
            </a:r>
            <a:r>
              <a:rPr spc="-5" dirty="0"/>
              <a:t> </a:t>
            </a:r>
            <a:r>
              <a:rPr dirty="0"/>
              <a:t>versão</a:t>
            </a:r>
            <a:r>
              <a:rPr spc="15" dirty="0"/>
              <a:t> </a:t>
            </a:r>
            <a:r>
              <a:rPr dirty="0"/>
              <a:t>0.2, o </a:t>
            </a:r>
            <a:r>
              <a:rPr spc="-10" dirty="0"/>
              <a:t>Linux 	</a:t>
            </a:r>
            <a:r>
              <a:rPr dirty="0"/>
              <a:t>já</a:t>
            </a:r>
            <a:r>
              <a:rPr spc="290" dirty="0"/>
              <a:t> </a:t>
            </a:r>
            <a:r>
              <a:rPr dirty="0"/>
              <a:t>possuía</a:t>
            </a:r>
            <a:r>
              <a:rPr spc="280" dirty="0"/>
              <a:t> </a:t>
            </a:r>
            <a:r>
              <a:rPr dirty="0"/>
              <a:t>mais</a:t>
            </a:r>
            <a:r>
              <a:rPr spc="295" dirty="0"/>
              <a:t> </a:t>
            </a:r>
            <a:r>
              <a:rPr dirty="0"/>
              <a:t>funcionalidades</a:t>
            </a:r>
            <a:r>
              <a:rPr spc="285" dirty="0"/>
              <a:t> </a:t>
            </a:r>
            <a:r>
              <a:rPr dirty="0"/>
              <a:t>que</a:t>
            </a:r>
            <a:r>
              <a:rPr spc="285" dirty="0"/>
              <a:t> </a:t>
            </a:r>
            <a:r>
              <a:rPr dirty="0"/>
              <a:t>o</a:t>
            </a:r>
            <a:r>
              <a:rPr spc="285" dirty="0"/>
              <a:t> </a:t>
            </a:r>
            <a:r>
              <a:rPr dirty="0"/>
              <a:t>GNU,</a:t>
            </a:r>
            <a:r>
              <a:rPr spc="280" dirty="0"/>
              <a:t> </a:t>
            </a:r>
            <a:r>
              <a:rPr dirty="0"/>
              <a:t>o</a:t>
            </a:r>
            <a:r>
              <a:rPr spc="295" dirty="0"/>
              <a:t> </a:t>
            </a:r>
            <a:r>
              <a:rPr dirty="0"/>
              <a:t>que</a:t>
            </a:r>
            <a:r>
              <a:rPr spc="295" dirty="0"/>
              <a:t> </a:t>
            </a:r>
            <a:r>
              <a:rPr dirty="0"/>
              <a:t>atraiu</a:t>
            </a:r>
            <a:r>
              <a:rPr spc="295" dirty="0"/>
              <a:t> </a:t>
            </a:r>
            <a:r>
              <a:rPr spc="-10" dirty="0"/>
              <a:t>bastantes 	desenvolvedores.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Evolução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31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872426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4950" marR="5080" indent="-222885">
              <a:lnSpc>
                <a:spcPts val="2590"/>
              </a:lnSpc>
              <a:spcBef>
                <a:spcPts val="425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Além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disso,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programadores</a:t>
            </a:r>
            <a:r>
              <a:rPr sz="24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eram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ainda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são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livres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para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utilizar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o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kernel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Linux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seus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próprios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sistemas,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que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acabou</a:t>
            </a:r>
            <a:r>
              <a:rPr sz="24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gerando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as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famosas</a:t>
            </a:r>
            <a:r>
              <a:rPr sz="24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distribuições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como</a:t>
            </a:r>
            <a:r>
              <a:rPr sz="24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conhecemos</a:t>
            </a:r>
            <a:r>
              <a:rPr sz="24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hoje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60" y="605027"/>
            <a:ext cx="8257032" cy="5647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5815" y="6494170"/>
            <a:ext cx="7230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https://upload.wikimedia.org/wikipedia/commons/c/cd/Unix_timeline.en.svg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3942" y="6257950"/>
            <a:ext cx="375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FFFFFF"/>
                </a:solidFill>
                <a:latin typeface="Corbel"/>
                <a:cs typeface="Corbel"/>
              </a:rPr>
              <a:t>13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1116533"/>
            <a:ext cx="1102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Linux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01469" y="1690242"/>
            <a:ext cx="8628380" cy="2028189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610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Linux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possui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kernel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uma</a:t>
            </a:r>
            <a:r>
              <a:rPr sz="24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GUI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(Graphics</a:t>
            </a:r>
            <a:r>
              <a:rPr sz="24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User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Interface)</a:t>
            </a:r>
            <a:endParaRPr sz="2400">
              <a:latin typeface="Corbel"/>
              <a:cs typeface="Corbel"/>
            </a:endParaRPr>
          </a:p>
          <a:p>
            <a:pPr marL="235585" indent="-222885">
              <a:lnSpc>
                <a:spcPct val="100000"/>
              </a:lnSpc>
              <a:spcBef>
                <a:spcPts val="151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Inicialmente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Linux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era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apenas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modo</a:t>
            </a:r>
            <a:r>
              <a:rPr sz="24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texto</a:t>
            </a:r>
            <a:endParaRPr sz="2400">
              <a:latin typeface="Corbel"/>
              <a:cs typeface="Corbel"/>
            </a:endParaRPr>
          </a:p>
          <a:p>
            <a:pPr marL="234950" marR="5080" indent="-222885">
              <a:lnSpc>
                <a:spcPts val="2590"/>
              </a:lnSpc>
              <a:spcBef>
                <a:spcPts val="1839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Depois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surgiu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preocupação</a:t>
            </a:r>
            <a:r>
              <a:rPr sz="24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para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interfaces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(visando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atrair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mais 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usuários)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212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00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1998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–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KDE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1.0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0476" y="914400"/>
            <a:ext cx="7091172" cy="53187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1005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00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KDE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4276" y="967739"/>
            <a:ext cx="6781800" cy="50871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1894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00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2010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–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KDE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4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8076" y="914400"/>
            <a:ext cx="7074408" cy="53065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248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00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1999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–</a:t>
            </a:r>
            <a:r>
              <a:rPr sz="24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Gnome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1.0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876" y="890016"/>
            <a:ext cx="6858000" cy="5143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223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00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Gnome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2002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0876" y="609600"/>
            <a:ext cx="8001000" cy="60015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2179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00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Gnome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2011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7076" y="1447800"/>
            <a:ext cx="7857744" cy="441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1116533"/>
            <a:ext cx="3105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Onde</a:t>
            </a:r>
            <a:r>
              <a:rPr spc="200" dirty="0"/>
              <a:t> </a:t>
            </a:r>
            <a:r>
              <a:rPr spc="55" dirty="0"/>
              <a:t>estamos?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5276" y="609600"/>
            <a:ext cx="7217664" cy="5715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312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1116533"/>
            <a:ext cx="5499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Mercado</a:t>
            </a:r>
            <a:r>
              <a:rPr spc="95" dirty="0"/>
              <a:t> </a:t>
            </a:r>
            <a:r>
              <a:rPr spc="65" dirty="0"/>
              <a:t>Atual</a:t>
            </a:r>
            <a:r>
              <a:rPr spc="260" dirty="0"/>
              <a:t> </a:t>
            </a:r>
            <a:r>
              <a:rPr dirty="0"/>
              <a:t>de</a:t>
            </a:r>
            <a:r>
              <a:rPr spc="240" dirty="0"/>
              <a:t> </a:t>
            </a:r>
            <a:r>
              <a:rPr spc="60" dirty="0"/>
              <a:t>Desktops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027" y="1773935"/>
            <a:ext cx="8692896" cy="47594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753360" cy="405066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1.0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Novembro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1985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Primeira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Versão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Rodava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um</a:t>
            </a:r>
            <a:r>
              <a:rPr sz="20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Shell multitarefas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16-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bit</a:t>
            </a:r>
            <a:endParaRPr sz="2000">
              <a:latin typeface="Corbel"/>
              <a:cs typeface="Corbel"/>
            </a:endParaRPr>
          </a:p>
          <a:p>
            <a:pPr marL="475615" marR="188595" lvl="1" indent="-231775">
              <a:lnSpc>
                <a:spcPct val="90100"/>
              </a:lnSpc>
              <a:spcBef>
                <a:spcPts val="116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Rodava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sobre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uma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instalação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prévia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do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MS-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DOS</a:t>
            </a:r>
            <a:endParaRPr sz="2000">
              <a:latin typeface="Corbel"/>
              <a:cs typeface="Corbel"/>
            </a:endParaRPr>
          </a:p>
          <a:p>
            <a:pPr marL="475615" marR="348615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Utilizava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muito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o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Mouse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precisava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treinar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usuário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0976" y="123444"/>
            <a:ext cx="7170420" cy="6535420"/>
            <a:chOff x="4760976" y="123444"/>
            <a:chExt cx="7170420" cy="6535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076" y="123444"/>
              <a:ext cx="5227320" cy="38389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0976" y="3124199"/>
              <a:ext cx="5905500" cy="353415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870835" cy="35020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2.0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Dezembro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1987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janelas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podiam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se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sobrepor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Minimizar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Maximizar Janelas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Primeira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versão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painel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controle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Word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Excel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9076" y="1295400"/>
            <a:ext cx="7239000" cy="43906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897505" cy="392874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3.0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1990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Precisava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 um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HD</a:t>
            </a:r>
            <a:endParaRPr sz="2000">
              <a:latin typeface="Corbel"/>
              <a:cs typeface="Corbel"/>
            </a:endParaRPr>
          </a:p>
          <a:p>
            <a:pPr marL="473709" marR="5080" lvl="1" indent="-229870" algn="just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Permitia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execução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de 	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programas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DOS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em 	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janelas</a:t>
            </a:r>
            <a:endParaRPr sz="2000">
              <a:latin typeface="Corbel"/>
              <a:cs typeface="Corbel"/>
            </a:endParaRPr>
          </a:p>
          <a:p>
            <a:pPr marL="473709" lvl="1" indent="-229870" algn="just">
              <a:lnSpc>
                <a:spcPct val="100000"/>
              </a:lnSpc>
              <a:spcBef>
                <a:spcPts val="925"/>
              </a:spcBef>
              <a:buClr>
                <a:srgbClr val="55C5FF"/>
              </a:buClr>
              <a:buFont typeface="Arial MT"/>
              <a:buChar char="•"/>
              <a:tabLst>
                <a:tab pos="473709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256</a:t>
            </a:r>
            <a:r>
              <a:rPr sz="20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cores</a:t>
            </a:r>
            <a:endParaRPr sz="2000">
              <a:latin typeface="Corbel"/>
              <a:cs typeface="Corbel"/>
            </a:endParaRPr>
          </a:p>
          <a:p>
            <a:pPr marL="473709" lvl="1" indent="-229870" algn="just">
              <a:lnSpc>
                <a:spcPct val="100000"/>
              </a:lnSpc>
              <a:spcBef>
                <a:spcPts val="965"/>
              </a:spcBef>
              <a:buClr>
                <a:srgbClr val="55C5FF"/>
              </a:buClr>
              <a:buFont typeface="Arial MT"/>
              <a:buChar char="•"/>
              <a:tabLst>
                <a:tab pos="473709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Multitasking</a:t>
            </a:r>
            <a:endParaRPr sz="2000">
              <a:latin typeface="Corbel"/>
              <a:cs typeface="Corbel"/>
            </a:endParaRPr>
          </a:p>
          <a:p>
            <a:pPr marL="475615" marR="452755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Primeira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versão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do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Paciência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2584" y="1219200"/>
            <a:ext cx="7203948" cy="43220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547620" cy="405066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3.1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1992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TrueType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fonts</a:t>
            </a:r>
            <a:endParaRPr sz="2000">
              <a:latin typeface="Corbel"/>
              <a:cs typeface="Corbel"/>
            </a:endParaRPr>
          </a:p>
          <a:p>
            <a:pPr marL="475615" marR="102870" lvl="1" indent="-231775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Primeira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versão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do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campo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minado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ct val="90000"/>
              </a:lnSpc>
              <a:spcBef>
                <a:spcPts val="116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Permitia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que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os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programas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DOS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fossem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controlados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um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mouse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Distribuído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CD-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ROM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6676" y="1295400"/>
            <a:ext cx="7452359" cy="449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670810" cy="29533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95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1995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Menu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botão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Iniciar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Conceitos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Plug-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n-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Play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2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32-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bits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Internet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Explorer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7676" y="1371600"/>
            <a:ext cx="7074408" cy="4267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3025140" cy="405066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98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1998</a:t>
            </a:r>
            <a:endParaRPr sz="2000">
              <a:latin typeface="Corbel"/>
              <a:cs typeface="Corbel"/>
            </a:endParaRPr>
          </a:p>
          <a:p>
            <a:pPr marL="475615" marR="91440" lvl="1" indent="-231775">
              <a:lnSpc>
                <a:spcPct val="90000"/>
              </a:lnSpc>
              <a:spcBef>
                <a:spcPts val="120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Embrião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Media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Player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(que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aparece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em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versões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mais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novas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1999)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ct val="90100"/>
              </a:lnSpc>
              <a:spcBef>
                <a:spcPts val="120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Botões</a:t>
            </a:r>
            <a:r>
              <a:rPr sz="20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Avançar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0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Voltar,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barra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endereços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no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explorer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Sistemas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Driver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5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Suporte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USB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2371" y="1371600"/>
            <a:ext cx="6911340" cy="4191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3106420" cy="392874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ME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2000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Versão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0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2000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para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usuários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finais</a:t>
            </a:r>
            <a:endParaRPr sz="2000">
              <a:latin typeface="Corbel"/>
              <a:cs typeface="Corbel"/>
            </a:endParaRPr>
          </a:p>
          <a:p>
            <a:pPr marL="475615" marR="101600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Último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ser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baseado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no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MS-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DOS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Ferramentas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Recovery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Movie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Maker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Autocompletar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076" y="1447800"/>
            <a:ext cx="6845808" cy="41833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855595" cy="209931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2000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2000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Versão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para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servidores</a:t>
            </a:r>
            <a:endParaRPr sz="2000">
              <a:latin typeface="Corbel"/>
              <a:cs typeface="Corbel"/>
            </a:endParaRPr>
          </a:p>
          <a:p>
            <a:pPr marL="475615" marR="448309" lvl="1" indent="-231775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Tinha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suporte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ao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comando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hibernar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6132" y="1600200"/>
            <a:ext cx="7077456" cy="4191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695575" cy="36544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XP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2001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Gravação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CDS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Autoplay</a:t>
            </a:r>
            <a:endParaRPr sz="2000">
              <a:latin typeface="Corbel"/>
              <a:cs typeface="Corbel"/>
            </a:endParaRPr>
          </a:p>
          <a:p>
            <a:pPr marL="475615" marR="648335" lvl="1" indent="-231775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Recovery</a:t>
            </a:r>
            <a:r>
              <a:rPr sz="2000" spc="-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Tools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automáticas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Durou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por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13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anos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Problemas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Graves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Segurança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476" y="1219200"/>
            <a:ext cx="5905500" cy="44287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267" y="742950"/>
            <a:ext cx="5112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Resumo</a:t>
            </a:r>
            <a:r>
              <a:rPr spc="250" dirty="0"/>
              <a:t> </a:t>
            </a:r>
            <a:r>
              <a:rPr dirty="0"/>
              <a:t>da</a:t>
            </a:r>
            <a:r>
              <a:rPr spc="240" dirty="0"/>
              <a:t> </a:t>
            </a:r>
            <a:r>
              <a:rPr spc="70" dirty="0"/>
              <a:t>situação</a:t>
            </a:r>
            <a:r>
              <a:rPr spc="270" dirty="0"/>
              <a:t> </a:t>
            </a:r>
            <a:r>
              <a:rPr spc="50" dirty="0"/>
              <a:t>geral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076" y="1379219"/>
            <a:ext cx="7801356" cy="52379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312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686050" cy="408114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Vista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2007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Melhorias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Gráficas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Consideráveis</a:t>
            </a:r>
            <a:endParaRPr sz="2000">
              <a:latin typeface="Corbel"/>
              <a:cs typeface="Corbel"/>
            </a:endParaRPr>
          </a:p>
          <a:p>
            <a:pPr marL="475615" marR="17780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Controle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 conta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usuário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Controle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Drivers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Direct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10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Defender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Ferramentas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DVD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8676" y="1447800"/>
            <a:ext cx="5905500" cy="44287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3089275" cy="280035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2009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Fez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todos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pularem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XP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direto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pra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ele</a:t>
            </a:r>
            <a:endParaRPr sz="2000">
              <a:latin typeface="Corbel"/>
              <a:cs typeface="Corbel"/>
            </a:endParaRPr>
          </a:p>
          <a:p>
            <a:pPr marL="475615" marR="297815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Redimensionamento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automático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janelas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Vista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estável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5276" y="1524000"/>
            <a:ext cx="7077456" cy="4191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769870" cy="280035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2012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Impacto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grande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na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mudança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interface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Widgets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Rápido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suporte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USB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3.0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3476" y="1773935"/>
            <a:ext cx="5905500" cy="3543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3077210" cy="209931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8.1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2013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Retorna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botão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iniciar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Maiores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permissões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com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tela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início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6276" y="1447800"/>
            <a:ext cx="6172200" cy="36987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3054350" cy="225171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Windows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10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2014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Botão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iniciar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novamente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Busca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otimizada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União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dispositivos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276" y="2189988"/>
            <a:ext cx="5905500" cy="3543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1345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00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Timeline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5439" y="1898904"/>
            <a:ext cx="8709152" cy="42336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8171" y="3085592"/>
            <a:ext cx="462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1985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Sys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9090" y="3085592"/>
            <a:ext cx="463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1987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Sys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9439" y="3085592"/>
            <a:ext cx="465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1988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Sys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23247" y="1871472"/>
            <a:ext cx="1074420" cy="516890"/>
            <a:chOff x="9223247" y="1871472"/>
            <a:chExt cx="1074420" cy="516890"/>
          </a:xfrm>
        </p:grpSpPr>
        <p:sp>
          <p:nvSpPr>
            <p:cNvPr id="9" name="object 9"/>
            <p:cNvSpPr/>
            <p:nvPr/>
          </p:nvSpPr>
          <p:spPr>
            <a:xfrm>
              <a:off x="9229343" y="1877568"/>
              <a:ext cx="1062355" cy="504825"/>
            </a:xfrm>
            <a:custGeom>
              <a:avLst/>
              <a:gdLst/>
              <a:ahLst/>
              <a:cxnLst/>
              <a:rect l="l" t="t" r="r" b="b"/>
              <a:pathLst>
                <a:path w="1062354" h="504825">
                  <a:moveTo>
                    <a:pt x="978153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370"/>
                  </a:lnTo>
                  <a:lnTo>
                    <a:pt x="6600" y="453116"/>
                  </a:lnTo>
                  <a:lnTo>
                    <a:pt x="24606" y="479837"/>
                  </a:lnTo>
                  <a:lnTo>
                    <a:pt x="51327" y="497843"/>
                  </a:lnTo>
                  <a:lnTo>
                    <a:pt x="84074" y="504444"/>
                  </a:lnTo>
                  <a:lnTo>
                    <a:pt x="978153" y="504444"/>
                  </a:lnTo>
                  <a:lnTo>
                    <a:pt x="1010900" y="497843"/>
                  </a:lnTo>
                  <a:lnTo>
                    <a:pt x="1037621" y="479837"/>
                  </a:lnTo>
                  <a:lnTo>
                    <a:pt x="1055627" y="453116"/>
                  </a:lnTo>
                  <a:lnTo>
                    <a:pt x="1062227" y="420370"/>
                  </a:lnTo>
                  <a:lnTo>
                    <a:pt x="1062227" y="84074"/>
                  </a:lnTo>
                  <a:lnTo>
                    <a:pt x="1055627" y="51327"/>
                  </a:lnTo>
                  <a:lnTo>
                    <a:pt x="1037621" y="24606"/>
                  </a:lnTo>
                  <a:lnTo>
                    <a:pt x="1010900" y="6600"/>
                  </a:lnTo>
                  <a:lnTo>
                    <a:pt x="978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9343" y="1877568"/>
              <a:ext cx="1062355" cy="504825"/>
            </a:xfrm>
            <a:custGeom>
              <a:avLst/>
              <a:gdLst/>
              <a:ahLst/>
              <a:cxnLst/>
              <a:rect l="l" t="t" r="r" b="b"/>
              <a:pathLst>
                <a:path w="1062354" h="504825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978153" y="0"/>
                  </a:lnTo>
                  <a:lnTo>
                    <a:pt x="1010900" y="6600"/>
                  </a:lnTo>
                  <a:lnTo>
                    <a:pt x="1037621" y="24606"/>
                  </a:lnTo>
                  <a:lnTo>
                    <a:pt x="1055627" y="51327"/>
                  </a:lnTo>
                  <a:lnTo>
                    <a:pt x="1062227" y="84074"/>
                  </a:lnTo>
                  <a:lnTo>
                    <a:pt x="1062227" y="420370"/>
                  </a:lnTo>
                  <a:lnTo>
                    <a:pt x="1055627" y="453116"/>
                  </a:lnTo>
                  <a:lnTo>
                    <a:pt x="1037621" y="479837"/>
                  </a:lnTo>
                  <a:lnTo>
                    <a:pt x="1010900" y="497843"/>
                  </a:lnTo>
                  <a:lnTo>
                    <a:pt x="978153" y="504444"/>
                  </a:lnTo>
                  <a:lnTo>
                    <a:pt x="84074" y="504444"/>
                  </a:lnTo>
                  <a:lnTo>
                    <a:pt x="51327" y="497843"/>
                  </a:lnTo>
                  <a:lnTo>
                    <a:pt x="24606" y="479837"/>
                  </a:lnTo>
                  <a:lnTo>
                    <a:pt x="6600" y="453116"/>
                  </a:lnTo>
                  <a:lnTo>
                    <a:pt x="0" y="420370"/>
                  </a:lnTo>
                  <a:lnTo>
                    <a:pt x="0" y="8407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350120" y="1861185"/>
            <a:ext cx="8235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1999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Mac</a:t>
            </a:r>
            <a:r>
              <a:rPr sz="1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orbel"/>
                <a:cs typeface="Corbel"/>
              </a:rPr>
              <a:t>9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3856101" y="1888312"/>
            <a:ext cx="44958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1984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Sys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6494" y="1888312"/>
            <a:ext cx="45085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1986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Sys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2081" y="1888312"/>
            <a:ext cx="45656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1987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Sys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98917" y="1888312"/>
            <a:ext cx="44577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1991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Sys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11867" y="3085592"/>
            <a:ext cx="82994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2001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Mac</a:t>
            </a:r>
            <a:r>
              <a:rPr sz="1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85656" y="3085592"/>
            <a:ext cx="8216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1997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Mac</a:t>
            </a:r>
            <a:r>
              <a:rPr sz="1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9300" y="5606288"/>
            <a:ext cx="91566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2001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X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v10.1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55029" y="5606288"/>
            <a:ext cx="916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2003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X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v10.3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12330" y="5606288"/>
            <a:ext cx="92201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2007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X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v10.5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17279" y="4381880"/>
            <a:ext cx="92836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2012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X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v10.8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3959" y="4409694"/>
            <a:ext cx="9277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2001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X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v10.0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56403" y="4409694"/>
            <a:ext cx="927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2002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X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v10.2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3050" y="4409694"/>
            <a:ext cx="92836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2005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X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v10.4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37118" y="4409694"/>
            <a:ext cx="9302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2009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X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v10.6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98760" y="5606288"/>
            <a:ext cx="9309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2013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X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v10.9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51926" y="5606288"/>
            <a:ext cx="911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2011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X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v10.7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96447" y="4259960"/>
            <a:ext cx="5632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2014</a:t>
            </a:r>
            <a:endParaRPr sz="1600">
              <a:latin typeface="Corbel"/>
              <a:cs typeface="Corbel"/>
            </a:endParaRPr>
          </a:p>
          <a:p>
            <a:pPr marL="7302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1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v10.10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876" y="762000"/>
            <a:ext cx="6958583" cy="46482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63980" y="4200144"/>
            <a:ext cx="2893060" cy="2420620"/>
            <a:chOff x="1363980" y="4200144"/>
            <a:chExt cx="2893060" cy="2420620"/>
          </a:xfrm>
        </p:grpSpPr>
        <p:sp>
          <p:nvSpPr>
            <p:cNvPr id="5" name="object 5"/>
            <p:cNvSpPr/>
            <p:nvPr/>
          </p:nvSpPr>
          <p:spPr>
            <a:xfrm>
              <a:off x="1370076" y="4206239"/>
              <a:ext cx="2880360" cy="2407920"/>
            </a:xfrm>
            <a:custGeom>
              <a:avLst/>
              <a:gdLst/>
              <a:ahLst/>
              <a:cxnLst/>
              <a:rect l="l" t="t" r="r" b="b"/>
              <a:pathLst>
                <a:path w="2880360" h="2407920">
                  <a:moveTo>
                    <a:pt x="2880360" y="0"/>
                  </a:moveTo>
                  <a:lnTo>
                    <a:pt x="0" y="0"/>
                  </a:lnTo>
                  <a:lnTo>
                    <a:pt x="0" y="2407920"/>
                  </a:lnTo>
                  <a:lnTo>
                    <a:pt x="2479040" y="2407920"/>
                  </a:lnTo>
                  <a:lnTo>
                    <a:pt x="2880360" y="2006587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0076" y="4206240"/>
              <a:ext cx="2880360" cy="2407920"/>
            </a:xfrm>
            <a:custGeom>
              <a:avLst/>
              <a:gdLst/>
              <a:ahLst/>
              <a:cxnLst/>
              <a:rect l="l" t="t" r="r" b="b"/>
              <a:pathLst>
                <a:path w="2880360" h="2407920">
                  <a:moveTo>
                    <a:pt x="2479040" y="2407920"/>
                  </a:moveTo>
                  <a:lnTo>
                    <a:pt x="2559304" y="2086851"/>
                  </a:lnTo>
                  <a:lnTo>
                    <a:pt x="2880360" y="2006587"/>
                  </a:lnTo>
                  <a:lnTo>
                    <a:pt x="2479040" y="2407920"/>
                  </a:lnTo>
                  <a:lnTo>
                    <a:pt x="0" y="2407920"/>
                  </a:lnTo>
                  <a:lnTo>
                    <a:pt x="0" y="0"/>
                  </a:lnTo>
                  <a:lnTo>
                    <a:pt x="2880360" y="0"/>
                  </a:lnTo>
                  <a:lnTo>
                    <a:pt x="2880360" y="2006587"/>
                  </a:lnTo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67358" y="1732604"/>
            <a:ext cx="2973705" cy="438975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22885" marR="614680" indent="-222885" algn="r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228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1984</a:t>
            </a:r>
            <a:endParaRPr sz="2400">
              <a:latin typeface="Corbel"/>
              <a:cs typeface="Corbel"/>
            </a:endParaRPr>
          </a:p>
          <a:p>
            <a:pPr marL="231140" marR="614045" lvl="1" indent="-231140" algn="r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23114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Barras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Menus</a:t>
            </a:r>
            <a:endParaRPr sz="2000">
              <a:latin typeface="Corbel"/>
              <a:cs typeface="Corbel"/>
            </a:endParaRPr>
          </a:p>
          <a:p>
            <a:pPr marL="609600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60960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Menus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Pop-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ups</a:t>
            </a:r>
            <a:endParaRPr sz="2000">
              <a:latin typeface="Corbel"/>
              <a:cs typeface="Corbel"/>
            </a:endParaRPr>
          </a:p>
          <a:p>
            <a:pPr marL="609600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60960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Arrastar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0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Soltar</a:t>
            </a:r>
            <a:endParaRPr sz="2000">
              <a:latin typeface="Corbel"/>
              <a:cs typeface="Corbel"/>
            </a:endParaRPr>
          </a:p>
          <a:p>
            <a:pPr marL="609600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60960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Uma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aplicação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por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vez</a:t>
            </a:r>
            <a:endParaRPr sz="2000">
              <a:latin typeface="Corbel"/>
              <a:cs typeface="Corbel"/>
            </a:endParaRPr>
          </a:p>
          <a:p>
            <a:pPr marL="12700" marR="292735" algn="ctr">
              <a:lnSpc>
                <a:spcPct val="100000"/>
              </a:lnSpc>
              <a:spcBef>
                <a:spcPts val="2430"/>
              </a:spcBef>
            </a:pP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Based</a:t>
            </a:r>
            <a:r>
              <a:rPr sz="2000" b="1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 pioneering 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GUI</a:t>
            </a: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 technology 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developed</a:t>
            </a:r>
            <a:r>
              <a:rPr sz="20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2000" b="1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Xerox </a:t>
            </a:r>
            <a:r>
              <a:rPr sz="2000" b="1" spc="-25" dirty="0">
                <a:solidFill>
                  <a:srgbClr val="FFFFFF"/>
                </a:solidFill>
                <a:latin typeface="Corbel"/>
                <a:cs typeface="Corbel"/>
              </a:rPr>
              <a:t>PARC,</a:t>
            </a:r>
            <a:r>
              <a:rPr sz="2000" b="1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but</a:t>
            </a:r>
            <a:r>
              <a:rPr sz="2000" b="1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Apple</a:t>
            </a:r>
            <a:r>
              <a:rPr sz="2000" b="1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rbel"/>
                <a:cs typeface="Corbel"/>
              </a:rPr>
              <a:t>added 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many</a:t>
            </a: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game-</a:t>
            </a: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changing innovations.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621915" cy="29533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22885" marR="389890" indent="-222885" algn="r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228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1985</a:t>
            </a:r>
            <a:endParaRPr sz="2400">
              <a:latin typeface="Corbel"/>
              <a:cs typeface="Corbel"/>
            </a:endParaRPr>
          </a:p>
          <a:p>
            <a:pPr marL="231140" marR="431165" lvl="1" indent="-231140" algn="r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23114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Multiplas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Pastas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comando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desligar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Quick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Launch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Sistema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Arquivos Hierárquico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Appletalk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(rede)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876" y="762000"/>
            <a:ext cx="6958583" cy="464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835275" cy="167258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1986</a:t>
            </a:r>
            <a:endParaRPr sz="24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Suportava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tecnologias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SCSI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Introduziu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Mac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Plus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876" y="762000"/>
            <a:ext cx="6958583" cy="464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713990" cy="15201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1987</a:t>
            </a:r>
            <a:endParaRPr sz="24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Melhoramentos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no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hardware tornaram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o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sistema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melhor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876" y="762000"/>
            <a:ext cx="6958583" cy="464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1116533"/>
            <a:ext cx="384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Primeiros</a:t>
            </a:r>
            <a:r>
              <a:rPr spc="145" dirty="0"/>
              <a:t> </a:t>
            </a:r>
            <a:r>
              <a:rPr spc="60" dirty="0"/>
              <a:t>Sistemas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312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8978265" cy="22663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4950" marR="6350" indent="-222885" algn="just">
              <a:lnSpc>
                <a:spcPts val="2590"/>
              </a:lnSpc>
              <a:spcBef>
                <a:spcPts val="425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33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primeira</a:t>
            </a:r>
            <a:r>
              <a:rPr sz="2400" spc="34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geração</a:t>
            </a:r>
            <a:r>
              <a:rPr sz="2400" spc="34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da</a:t>
            </a:r>
            <a:r>
              <a:rPr sz="2400" spc="34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computação</a:t>
            </a:r>
            <a:r>
              <a:rPr sz="2400" spc="34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moderna</a:t>
            </a:r>
            <a:r>
              <a:rPr sz="2400" spc="34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(1945-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1955)</a:t>
            </a:r>
            <a:r>
              <a:rPr sz="2400" spc="34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não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trabalhava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conceito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sistema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operacional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propriamente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dito,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visto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que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operações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eram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configuradas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através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hardware.</a:t>
            </a:r>
            <a:endParaRPr sz="2400">
              <a:latin typeface="Corbel"/>
              <a:cs typeface="Corbel"/>
            </a:endParaRPr>
          </a:p>
          <a:p>
            <a:pPr marL="236220" marR="5080" indent="-224154" algn="just">
              <a:lnSpc>
                <a:spcPts val="2590"/>
              </a:lnSpc>
              <a:spcBef>
                <a:spcPts val="1810"/>
              </a:spcBef>
              <a:buFont typeface="Arial MT"/>
              <a:buChar char="•"/>
              <a:tabLst>
                <a:tab pos="236220" algn="l"/>
                <a:tab pos="281940" algn="l"/>
              </a:tabLst>
            </a:pPr>
            <a:r>
              <a:rPr sz="2400" dirty="0">
                <a:solidFill>
                  <a:srgbClr val="55C5FF"/>
                </a:solidFill>
                <a:latin typeface="Corbel"/>
                <a:cs typeface="Corbel"/>
              </a:rPr>
              <a:t>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principal</a:t>
            </a:r>
            <a:r>
              <a:rPr sz="2400" spc="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implicação</a:t>
            </a:r>
            <a:r>
              <a:rPr sz="2400" spc="2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desta</a:t>
            </a:r>
            <a:r>
              <a:rPr sz="2400" spc="2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abordagem</a:t>
            </a:r>
            <a:r>
              <a:rPr sz="2400" spc="2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é</a:t>
            </a:r>
            <a:r>
              <a:rPr sz="2400" spc="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fato</a:t>
            </a:r>
            <a:r>
              <a:rPr sz="2400" spc="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que</a:t>
            </a:r>
            <a:r>
              <a:rPr sz="2400" spc="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era</a:t>
            </a:r>
            <a:r>
              <a:rPr sz="2400" spc="2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muito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difícil</a:t>
            </a:r>
            <a:r>
              <a:rPr sz="2400" spc="20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criar</a:t>
            </a:r>
            <a:r>
              <a:rPr sz="2400" spc="20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rotinas</a:t>
            </a:r>
            <a:r>
              <a:rPr sz="2400" spc="204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programáveis,</a:t>
            </a:r>
            <a:r>
              <a:rPr sz="2400" spc="21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exigindo</a:t>
            </a:r>
            <a:r>
              <a:rPr sz="2400" spc="204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trabalho</a:t>
            </a:r>
            <a:r>
              <a:rPr sz="2400" spc="204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intenso</a:t>
            </a:r>
            <a:r>
              <a:rPr sz="2400" spc="204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dos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operadores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máquinas.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864485" cy="29229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1987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Multiasking</a:t>
            </a:r>
            <a:endParaRPr sz="2000">
              <a:latin typeface="Corbel"/>
              <a:cs typeface="Corbel"/>
            </a:endParaRPr>
          </a:p>
          <a:p>
            <a:pPr marL="475615" marR="866140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Aplicações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em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background executavam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ct val="90100"/>
              </a:lnSpc>
              <a:spcBef>
                <a:spcPts val="117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Primeiro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que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teve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uma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numeração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versão oficial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9076" y="1219200"/>
            <a:ext cx="6705600" cy="44820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3025775" cy="347154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1988</a:t>
            </a:r>
            <a:endParaRPr sz="2400">
              <a:latin typeface="Corbel"/>
              <a:cs typeface="Corbel"/>
            </a:endParaRPr>
          </a:p>
          <a:p>
            <a:pPr marL="475615" marR="5080" lvl="1" indent="-231775">
              <a:lnSpc>
                <a:spcPct val="9000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Introduziu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o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MacroMaker</a:t>
            </a:r>
            <a:r>
              <a:rPr sz="20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que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permitia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usuários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gravar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rotinas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teclado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e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mouse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Sistema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operacional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completo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estável</a:t>
            </a:r>
            <a:endParaRPr sz="2000">
              <a:latin typeface="Corbel"/>
              <a:cs typeface="Corbel"/>
            </a:endParaRPr>
          </a:p>
          <a:p>
            <a:pPr marL="475615" marR="42545" lvl="1" indent="-231775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Somente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15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programas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poderiam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ser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instalados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3876" y="1066800"/>
            <a:ext cx="6629400" cy="44272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801620" cy="36544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1991</a:t>
            </a:r>
            <a:endParaRPr sz="2400">
              <a:latin typeface="Corbel"/>
              <a:cs typeface="Corbel"/>
            </a:endParaRPr>
          </a:p>
          <a:p>
            <a:pPr marL="475615" marR="147955" lvl="1" indent="-231775">
              <a:lnSpc>
                <a:spcPts val="2160"/>
              </a:lnSpc>
              <a:spcBef>
                <a:spcPts val="12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Sistema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memória virtual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0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Compartilhamento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arquivos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2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Quick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Quick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draw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Tinha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mais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1MB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Disponível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CD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3876" y="685800"/>
            <a:ext cx="6630924" cy="4953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801620" cy="36544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1991</a:t>
            </a:r>
            <a:endParaRPr sz="2400">
              <a:latin typeface="Corbel"/>
              <a:cs typeface="Corbel"/>
            </a:endParaRPr>
          </a:p>
          <a:p>
            <a:pPr marL="475615" marR="147955" lvl="1" indent="-231775">
              <a:lnSpc>
                <a:spcPts val="2160"/>
              </a:lnSpc>
              <a:spcBef>
                <a:spcPts val="12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Sistema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memória virtual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0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Compartilhamento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arquivos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2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Quick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Quick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draw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Tinha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mais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1MB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Disponível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CD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3876" y="685800"/>
            <a:ext cx="6630924" cy="4953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473196" y="12954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90">
                <a:moveTo>
                  <a:pt x="1392174" y="0"/>
                </a:moveTo>
                <a:lnTo>
                  <a:pt x="48005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5"/>
                </a:lnTo>
                <a:lnTo>
                  <a:pt x="0" y="240029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5" y="288036"/>
                </a:lnTo>
                <a:lnTo>
                  <a:pt x="1392174" y="288036"/>
                </a:lnTo>
                <a:lnTo>
                  <a:pt x="1395942" y="269337"/>
                </a:lnTo>
                <a:lnTo>
                  <a:pt x="1406223" y="254079"/>
                </a:lnTo>
                <a:lnTo>
                  <a:pt x="1421481" y="243798"/>
                </a:lnTo>
                <a:lnTo>
                  <a:pt x="1440179" y="240029"/>
                </a:lnTo>
                <a:lnTo>
                  <a:pt x="1440179" y="48005"/>
                </a:lnTo>
                <a:lnTo>
                  <a:pt x="1421481" y="44237"/>
                </a:lnTo>
                <a:lnTo>
                  <a:pt x="1406223" y="33956"/>
                </a:lnTo>
                <a:lnTo>
                  <a:pt x="1395942" y="18698"/>
                </a:lnTo>
                <a:lnTo>
                  <a:pt x="1392174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3196" y="1295400"/>
            <a:ext cx="144018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7815">
              <a:lnSpc>
                <a:spcPts val="21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Big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Bang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3018155" cy="30753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1997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Multi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tarefas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melhorado</a:t>
            </a:r>
            <a:endParaRPr sz="2000">
              <a:latin typeface="Corbel"/>
              <a:cs typeface="Corbel"/>
            </a:endParaRPr>
          </a:p>
          <a:p>
            <a:pPr marL="475615" marR="176530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Arquivos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poderiam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ser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copiados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no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background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Temas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para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interface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Logo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após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volta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de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Jobs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3196" y="12954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90">
                <a:moveTo>
                  <a:pt x="1392174" y="0"/>
                </a:moveTo>
                <a:lnTo>
                  <a:pt x="48005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5"/>
                </a:lnTo>
                <a:lnTo>
                  <a:pt x="0" y="240029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5" y="288036"/>
                </a:lnTo>
                <a:lnTo>
                  <a:pt x="1392174" y="288036"/>
                </a:lnTo>
                <a:lnTo>
                  <a:pt x="1395942" y="269337"/>
                </a:lnTo>
                <a:lnTo>
                  <a:pt x="1406223" y="254079"/>
                </a:lnTo>
                <a:lnTo>
                  <a:pt x="1421481" y="243798"/>
                </a:lnTo>
                <a:lnTo>
                  <a:pt x="1440179" y="240029"/>
                </a:lnTo>
                <a:lnTo>
                  <a:pt x="1440179" y="48005"/>
                </a:lnTo>
                <a:lnTo>
                  <a:pt x="1421481" y="44237"/>
                </a:lnTo>
                <a:lnTo>
                  <a:pt x="1406223" y="33956"/>
                </a:lnTo>
                <a:lnTo>
                  <a:pt x="1395942" y="18698"/>
                </a:lnTo>
                <a:lnTo>
                  <a:pt x="1392174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3196" y="1295400"/>
            <a:ext cx="144018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7025">
              <a:lnSpc>
                <a:spcPts val="21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Copland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476" y="1066800"/>
            <a:ext cx="6338316" cy="47533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797810" cy="347154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9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1999</a:t>
            </a:r>
            <a:endParaRPr sz="2400">
              <a:latin typeface="Corbel"/>
              <a:cs typeface="Corbel"/>
            </a:endParaRPr>
          </a:p>
          <a:p>
            <a:pPr marL="475615" marR="60325" lvl="1" indent="-231775">
              <a:lnSpc>
                <a:spcPts val="2160"/>
              </a:lnSpc>
              <a:spcBef>
                <a:spcPts val="12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Gerência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memória melhorada consideravelmente</a:t>
            </a:r>
            <a:endParaRPr sz="2000">
              <a:latin typeface="Corbel"/>
              <a:cs typeface="Corbel"/>
            </a:endParaRPr>
          </a:p>
          <a:p>
            <a:pPr marL="475615" marR="253365" lvl="1" indent="-231775">
              <a:lnSpc>
                <a:spcPts val="2160"/>
              </a:lnSpc>
              <a:spcBef>
                <a:spcPts val="120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Melhorou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suporte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para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redes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sem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fio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ct val="90000"/>
              </a:lnSpc>
              <a:spcBef>
                <a:spcPts val="116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Utilizava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0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Apple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Software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Update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para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instalar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hardware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e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updates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8832" y="12954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90">
                <a:moveTo>
                  <a:pt x="1392173" y="0"/>
                </a:moveTo>
                <a:lnTo>
                  <a:pt x="48005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5"/>
                </a:lnTo>
                <a:lnTo>
                  <a:pt x="0" y="240029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5" y="288036"/>
                </a:lnTo>
                <a:lnTo>
                  <a:pt x="1392173" y="288036"/>
                </a:lnTo>
                <a:lnTo>
                  <a:pt x="1395942" y="269337"/>
                </a:lnTo>
                <a:lnTo>
                  <a:pt x="1406223" y="254079"/>
                </a:lnTo>
                <a:lnTo>
                  <a:pt x="1421481" y="243798"/>
                </a:lnTo>
                <a:lnTo>
                  <a:pt x="1440179" y="240029"/>
                </a:lnTo>
                <a:lnTo>
                  <a:pt x="1440179" y="48005"/>
                </a:lnTo>
                <a:lnTo>
                  <a:pt x="1421481" y="44237"/>
                </a:lnTo>
                <a:lnTo>
                  <a:pt x="1406223" y="33956"/>
                </a:lnTo>
                <a:lnTo>
                  <a:pt x="1395942" y="18698"/>
                </a:lnTo>
                <a:lnTo>
                  <a:pt x="1392173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8832" y="1295400"/>
            <a:ext cx="144018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4810">
              <a:lnSpc>
                <a:spcPts val="21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Sonata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0" y="685800"/>
            <a:ext cx="6705600" cy="5029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914650" cy="40259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MacOS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(System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10)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Março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2001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Launch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pad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Unix-based</a:t>
            </a:r>
            <a:endParaRPr sz="2000">
              <a:latin typeface="Corbel"/>
              <a:cs typeface="Corbel"/>
            </a:endParaRPr>
          </a:p>
          <a:p>
            <a:pPr marL="234950" marR="97155" indent="-222885">
              <a:lnSpc>
                <a:spcPct val="90000"/>
              </a:lnSpc>
              <a:spcBef>
                <a:spcPts val="1775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Muito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criticado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pela 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péssima 	responsividade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da 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interface,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cheio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de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bugs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não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possuía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boa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compatibilidade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4876" y="762000"/>
            <a:ext cx="6373368" cy="478536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573779" y="12954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90">
                <a:moveTo>
                  <a:pt x="1392174" y="0"/>
                </a:moveTo>
                <a:lnTo>
                  <a:pt x="48006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5"/>
                </a:lnTo>
                <a:lnTo>
                  <a:pt x="0" y="240029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395942" y="269337"/>
                </a:lnTo>
                <a:lnTo>
                  <a:pt x="1406223" y="254079"/>
                </a:lnTo>
                <a:lnTo>
                  <a:pt x="1421481" y="243798"/>
                </a:lnTo>
                <a:lnTo>
                  <a:pt x="1440180" y="240029"/>
                </a:lnTo>
                <a:lnTo>
                  <a:pt x="1440180" y="48005"/>
                </a:lnTo>
                <a:lnTo>
                  <a:pt x="1421481" y="44237"/>
                </a:lnTo>
                <a:lnTo>
                  <a:pt x="1406223" y="33956"/>
                </a:lnTo>
                <a:lnTo>
                  <a:pt x="1395942" y="18698"/>
                </a:lnTo>
                <a:lnTo>
                  <a:pt x="1392174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779" y="1295400"/>
            <a:ext cx="144018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0675">
              <a:lnSpc>
                <a:spcPts val="21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Cheetah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Versões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2148" y="1039088"/>
            <a:ext cx="8229600" cy="482041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28973" y="1035913"/>
          <a:ext cx="8312150" cy="481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Version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6350">
                      <a:solidFill>
                        <a:srgbClr val="55C5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5C5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Release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Date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R w="6350">
                      <a:solidFill>
                        <a:srgbClr val="55C5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5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Mac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OS</a:t>
                      </a:r>
                      <a:r>
                        <a:rPr sz="1800" spc="-9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v10.0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(Cheetah)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  <a:solidFill>
                      <a:srgbClr val="55C5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24th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March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2001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  <a:solidFill>
                      <a:srgbClr val="55C5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Mac</a:t>
                      </a:r>
                      <a:r>
                        <a:rPr sz="1800" spc="-8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OS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v10.1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(Puma)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25th</a:t>
                      </a:r>
                      <a:r>
                        <a:rPr sz="1800" spc="-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September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2001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Mac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OS</a:t>
                      </a:r>
                      <a:r>
                        <a:rPr sz="1800" spc="-9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v10.2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(Jaguar)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  <a:solidFill>
                      <a:srgbClr val="55C5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24th</a:t>
                      </a:r>
                      <a:r>
                        <a:rPr sz="1800" spc="-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August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2002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  <a:solidFill>
                      <a:srgbClr val="55C5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Mac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OS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v10.3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(Panther)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24th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October</a:t>
                      </a:r>
                      <a:r>
                        <a:rPr sz="18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2003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Mac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OS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v10.4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(Tiger)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  <a:solidFill>
                      <a:srgbClr val="55C5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29th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April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2005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  <a:solidFill>
                      <a:srgbClr val="55C5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Mac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OS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v10.5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(Leopard)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26th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October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2007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Mac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OS</a:t>
                      </a:r>
                      <a:r>
                        <a:rPr sz="1800" spc="-9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v10.6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(Snow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Leopard)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  <a:solidFill>
                      <a:srgbClr val="55C5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28th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August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2009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  <a:solidFill>
                      <a:srgbClr val="55C5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Mac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OS</a:t>
                      </a:r>
                      <a:r>
                        <a:rPr sz="1800" spc="-9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v10.7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(Lion)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20th</a:t>
                      </a:r>
                      <a:r>
                        <a:rPr sz="18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July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2011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OS</a:t>
                      </a:r>
                      <a:r>
                        <a:rPr sz="1800" spc="-9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v10.8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(Mountain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Lion)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  <a:solidFill>
                      <a:srgbClr val="55C5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25th</a:t>
                      </a:r>
                      <a:r>
                        <a:rPr sz="18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July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2012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  <a:solidFill>
                      <a:srgbClr val="55C5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OS</a:t>
                      </a:r>
                      <a:r>
                        <a:rPr sz="1800" spc="-9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v10.9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(Mavericks)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orbel"/>
                          <a:cs typeface="Corbel"/>
                        </a:rPr>
                        <a:t>22nd</a:t>
                      </a:r>
                      <a:r>
                        <a:rPr sz="18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September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2013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OS</a:t>
                      </a:r>
                      <a:r>
                        <a:rPr sz="1800" spc="-9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v10.10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(Yosemite)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  <a:solidFill>
                      <a:srgbClr val="55C5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16th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October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2014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  <a:solidFill>
                      <a:srgbClr val="55C5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OS</a:t>
                      </a:r>
                      <a:r>
                        <a:rPr sz="1800" spc="-9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v10.11 (El</a:t>
                      </a:r>
                      <a:r>
                        <a:rPr sz="1800" spc="-9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Capitan)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30th</a:t>
                      </a:r>
                      <a:r>
                        <a:rPr sz="18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September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2015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5C5FF"/>
                      </a:solidFill>
                      <a:prstDash val="solid"/>
                    </a:lnL>
                    <a:lnR w="6350">
                      <a:solidFill>
                        <a:srgbClr val="55C5FF"/>
                      </a:solidFill>
                      <a:prstDash val="solid"/>
                    </a:lnR>
                    <a:lnT w="6350">
                      <a:solidFill>
                        <a:srgbClr val="55C5FF"/>
                      </a:solidFill>
                      <a:prstDash val="solid"/>
                    </a:lnT>
                    <a:lnB w="6350">
                      <a:solidFill>
                        <a:srgbClr val="55C5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971165" cy="33121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MacOS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10.1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Setembro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2001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Apple</a:t>
            </a:r>
            <a:r>
              <a:rPr sz="20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Script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melhorado</a:t>
            </a:r>
            <a:endParaRPr sz="2000">
              <a:latin typeface="Corbel"/>
              <a:cs typeface="Corbel"/>
            </a:endParaRPr>
          </a:p>
          <a:p>
            <a:pPr marL="475615" marR="134620" lvl="1" indent="-231775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Ferramentas</a:t>
            </a:r>
            <a:r>
              <a:rPr sz="20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para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gravação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CD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DVD</a:t>
            </a:r>
            <a:endParaRPr sz="2000">
              <a:latin typeface="Corbel"/>
              <a:cs typeface="Corbel"/>
            </a:endParaRPr>
          </a:p>
          <a:p>
            <a:pPr marL="234950" marR="241935" indent="-222885">
              <a:lnSpc>
                <a:spcPct val="90100"/>
              </a:lnSpc>
              <a:spcBef>
                <a:spcPts val="1735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Ainda</a:t>
            </a:r>
            <a:r>
              <a:rPr sz="24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criticado</a:t>
            </a:r>
            <a:r>
              <a:rPr sz="24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pela 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responsividade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da 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interface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3779" y="12954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90">
                <a:moveTo>
                  <a:pt x="1392174" y="0"/>
                </a:moveTo>
                <a:lnTo>
                  <a:pt x="48006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5"/>
                </a:lnTo>
                <a:lnTo>
                  <a:pt x="0" y="240029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395942" y="269337"/>
                </a:lnTo>
                <a:lnTo>
                  <a:pt x="1406223" y="254079"/>
                </a:lnTo>
                <a:lnTo>
                  <a:pt x="1421481" y="243798"/>
                </a:lnTo>
                <a:lnTo>
                  <a:pt x="1440180" y="240029"/>
                </a:lnTo>
                <a:lnTo>
                  <a:pt x="1440180" y="48005"/>
                </a:lnTo>
                <a:lnTo>
                  <a:pt x="1421481" y="44237"/>
                </a:lnTo>
                <a:lnTo>
                  <a:pt x="1406223" y="33956"/>
                </a:lnTo>
                <a:lnTo>
                  <a:pt x="1395942" y="18698"/>
                </a:lnTo>
                <a:lnTo>
                  <a:pt x="1392174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73779" y="1295400"/>
            <a:ext cx="144018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3865">
              <a:lnSpc>
                <a:spcPts val="2100"/>
              </a:lnSpc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Puma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4876" y="1143000"/>
            <a:ext cx="6248400" cy="46863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621280" cy="347154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MacOS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10.2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Agosto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2002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ct val="90000"/>
              </a:lnSpc>
              <a:spcBef>
                <a:spcPts val="120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Introduziu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o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Rendezvouz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(que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mudou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nome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para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Bonjour)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que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era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um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serviço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rede</a:t>
            </a:r>
            <a:endParaRPr sz="2000">
              <a:latin typeface="Corbel"/>
              <a:cs typeface="Corbel"/>
            </a:endParaRPr>
          </a:p>
          <a:p>
            <a:pPr marL="475615" marR="104775" lvl="1" indent="-231775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Inkwell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para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reconhecimento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escrita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mão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12954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90">
                <a:moveTo>
                  <a:pt x="1392174" y="0"/>
                </a:moveTo>
                <a:lnTo>
                  <a:pt x="48006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5"/>
                </a:lnTo>
                <a:lnTo>
                  <a:pt x="0" y="240029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395942" y="269337"/>
                </a:lnTo>
                <a:lnTo>
                  <a:pt x="1406223" y="254079"/>
                </a:lnTo>
                <a:lnTo>
                  <a:pt x="1421481" y="243798"/>
                </a:lnTo>
                <a:lnTo>
                  <a:pt x="1440179" y="240029"/>
                </a:lnTo>
                <a:lnTo>
                  <a:pt x="1440179" y="48005"/>
                </a:lnTo>
                <a:lnTo>
                  <a:pt x="1421481" y="44237"/>
                </a:lnTo>
                <a:lnTo>
                  <a:pt x="1406223" y="33956"/>
                </a:lnTo>
                <a:lnTo>
                  <a:pt x="1395942" y="18698"/>
                </a:lnTo>
                <a:lnTo>
                  <a:pt x="1392174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79876" y="1295400"/>
            <a:ext cx="144018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7670">
              <a:lnSpc>
                <a:spcPts val="21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Jaguar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6276" y="990600"/>
            <a:ext cx="6510528" cy="488289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1116533"/>
            <a:ext cx="384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Primeiros</a:t>
            </a:r>
            <a:r>
              <a:rPr spc="145" dirty="0"/>
              <a:t> </a:t>
            </a:r>
            <a:r>
              <a:rPr spc="60" dirty="0"/>
              <a:t>Sistemas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312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8976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00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  <a:tab pos="620395" algn="l"/>
                <a:tab pos="1862455" algn="l"/>
                <a:tab pos="2339340" algn="l"/>
                <a:tab pos="3479800" algn="l"/>
                <a:tab pos="5113655" algn="l"/>
                <a:tab pos="6435090" algn="l"/>
                <a:tab pos="7584440" algn="l"/>
                <a:tab pos="7895590" algn="l"/>
              </a:tabLst>
            </a:pP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conceito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sistema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operacional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apareceu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durante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segunda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5498" y="2211451"/>
            <a:ext cx="8751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1745" algn="l"/>
                <a:tab pos="1812289" algn="l"/>
                <a:tab pos="3616960" algn="l"/>
                <a:tab pos="4998085" algn="l"/>
                <a:tab pos="5915660" algn="l"/>
                <a:tab pos="6255385" algn="l"/>
                <a:tab pos="7266305" algn="l"/>
                <a:tab pos="8425815" algn="l"/>
              </a:tabLst>
            </a:pP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geração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da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computação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moderna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(1955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1965),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através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da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1469" y="2348356"/>
            <a:ext cx="8974455" cy="1470660"/>
          </a:xfrm>
          <a:prstGeom prst="rect">
            <a:avLst/>
          </a:prstGeom>
        </p:spPr>
        <p:txBody>
          <a:bodyPr vert="horz" wrap="square" lIns="0" tIns="20510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615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programação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Batch.</a:t>
            </a:r>
            <a:endParaRPr sz="2400">
              <a:latin typeface="Corbel"/>
              <a:cs typeface="Corbel"/>
            </a:endParaRPr>
          </a:p>
          <a:p>
            <a:pPr marL="234950" marR="5080" indent="-222885">
              <a:lnSpc>
                <a:spcPts val="2590"/>
              </a:lnSpc>
              <a:spcBef>
                <a:spcPts val="1839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vários</a:t>
            </a:r>
            <a:r>
              <a:rPr sz="2400" spc="2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comandos</a:t>
            </a:r>
            <a:r>
              <a:rPr sz="2400" spc="2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já</a:t>
            </a:r>
            <a:r>
              <a:rPr sz="2400" spc="2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poderiam</a:t>
            </a:r>
            <a:r>
              <a:rPr sz="2400" spc="2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ser</a:t>
            </a:r>
            <a:r>
              <a:rPr sz="2400" spc="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executados</a:t>
            </a:r>
            <a:r>
              <a:rPr sz="2400" spc="2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r>
              <a:rPr sz="2400" spc="2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sequência</a:t>
            </a:r>
            <a:r>
              <a:rPr sz="2400" spc="2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através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cartões</a:t>
            </a:r>
            <a:r>
              <a:rPr sz="2400" spc="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perfurados,</a:t>
            </a:r>
            <a:r>
              <a:rPr sz="2400" spc="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eliminando</a:t>
            </a:r>
            <a:r>
              <a:rPr sz="2400" spc="1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parte</a:t>
            </a:r>
            <a:r>
              <a:rPr sz="2400" spc="1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400" spc="1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trabalho</a:t>
            </a:r>
            <a:r>
              <a:rPr sz="2400" spc="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400" spc="1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operador</a:t>
            </a:r>
            <a:r>
              <a:rPr sz="2400" spc="1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498" y="3757041"/>
            <a:ext cx="8754745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385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terminal.</a:t>
            </a:r>
            <a:r>
              <a:rPr sz="2400" spc="38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Normalmente,</a:t>
            </a:r>
            <a:r>
              <a:rPr sz="2400" spc="37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um</a:t>
            </a:r>
            <a:r>
              <a:rPr sz="2400" spc="37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programa</a:t>
            </a:r>
            <a:r>
              <a:rPr sz="2400" spc="37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era</a:t>
            </a:r>
            <a:r>
              <a:rPr sz="2400" spc="37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composto</a:t>
            </a:r>
            <a:r>
              <a:rPr sz="2400" spc="38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por</a:t>
            </a:r>
            <a:r>
              <a:rPr sz="2400" spc="37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um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conjunto</a:t>
            </a:r>
            <a:r>
              <a:rPr sz="2400" spc="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5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cartões</a:t>
            </a:r>
            <a:r>
              <a:rPr sz="2400" spc="5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inseridos</a:t>
            </a:r>
            <a:r>
              <a:rPr sz="2400" spc="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pelo</a:t>
            </a:r>
            <a:r>
              <a:rPr sz="2400" spc="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usuário</a:t>
            </a:r>
            <a:r>
              <a:rPr sz="2400" spc="5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400" spc="5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sistema,</a:t>
            </a:r>
            <a:r>
              <a:rPr sz="2400" spc="5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na</a:t>
            </a:r>
            <a:r>
              <a:rPr sz="2400" spc="5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ordem correta.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1116533"/>
            <a:ext cx="1459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576195" cy="209931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22885" marR="636270" indent="-222885" algn="r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228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MacOS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10.3</a:t>
            </a:r>
            <a:endParaRPr sz="2400">
              <a:latin typeface="Corbel"/>
              <a:cs typeface="Corbel"/>
            </a:endParaRPr>
          </a:p>
          <a:p>
            <a:pPr marL="231140" marR="647700" lvl="1" indent="-231140" algn="r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23114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Outubro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2003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Multiusuário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Textedit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compatível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word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5096" y="12954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90">
                <a:moveTo>
                  <a:pt x="1392174" y="0"/>
                </a:moveTo>
                <a:lnTo>
                  <a:pt x="48005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5"/>
                </a:lnTo>
                <a:lnTo>
                  <a:pt x="0" y="240029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5" y="288036"/>
                </a:lnTo>
                <a:lnTo>
                  <a:pt x="1392174" y="288036"/>
                </a:lnTo>
                <a:lnTo>
                  <a:pt x="1395942" y="269337"/>
                </a:lnTo>
                <a:lnTo>
                  <a:pt x="1406223" y="254079"/>
                </a:lnTo>
                <a:lnTo>
                  <a:pt x="1421481" y="243798"/>
                </a:lnTo>
                <a:lnTo>
                  <a:pt x="1440179" y="240029"/>
                </a:lnTo>
                <a:lnTo>
                  <a:pt x="1440179" y="48005"/>
                </a:lnTo>
                <a:lnTo>
                  <a:pt x="1421481" y="44237"/>
                </a:lnTo>
                <a:lnTo>
                  <a:pt x="1406223" y="33956"/>
                </a:lnTo>
                <a:lnTo>
                  <a:pt x="1395942" y="18698"/>
                </a:lnTo>
                <a:lnTo>
                  <a:pt x="1392174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35096" y="1295400"/>
            <a:ext cx="144018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2265">
              <a:lnSpc>
                <a:spcPts val="21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Panther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3876" y="685800"/>
            <a:ext cx="6858000" cy="51435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834005" cy="29229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MacOS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10.4</a:t>
            </a:r>
            <a:endParaRPr sz="2400">
              <a:latin typeface="Corbel"/>
              <a:cs typeface="Corbel"/>
            </a:endParaRPr>
          </a:p>
          <a:p>
            <a:pPr marL="475615" marR="5080" lvl="1" indent="-231775">
              <a:lnSpc>
                <a:spcPct val="9000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Quartz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composer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para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processamento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rederização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dados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gráficos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Dashboard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–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widgets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Primeiro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rodar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arquiteturas</a:t>
            </a:r>
            <a:r>
              <a:rPr sz="20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intel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2276" y="12954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90">
                <a:moveTo>
                  <a:pt x="1392174" y="0"/>
                </a:moveTo>
                <a:lnTo>
                  <a:pt x="48006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5"/>
                </a:lnTo>
                <a:lnTo>
                  <a:pt x="0" y="240029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395942" y="269337"/>
                </a:lnTo>
                <a:lnTo>
                  <a:pt x="1406223" y="254079"/>
                </a:lnTo>
                <a:lnTo>
                  <a:pt x="1421481" y="243798"/>
                </a:lnTo>
                <a:lnTo>
                  <a:pt x="1440179" y="240029"/>
                </a:lnTo>
                <a:lnTo>
                  <a:pt x="1440179" y="48005"/>
                </a:lnTo>
                <a:lnTo>
                  <a:pt x="1421481" y="44237"/>
                </a:lnTo>
                <a:lnTo>
                  <a:pt x="1406223" y="33956"/>
                </a:lnTo>
                <a:lnTo>
                  <a:pt x="1395942" y="18698"/>
                </a:lnTo>
                <a:lnTo>
                  <a:pt x="1392174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2276" y="1295400"/>
            <a:ext cx="144018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3709">
              <a:lnSpc>
                <a:spcPts val="21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Tiger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476" y="978407"/>
            <a:ext cx="6704076" cy="50276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955925" cy="405066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22885" marR="1007744" indent="-222885" algn="r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228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MacOS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10.5</a:t>
            </a:r>
            <a:endParaRPr sz="2400">
              <a:latin typeface="Corbel"/>
              <a:cs typeface="Corbel"/>
            </a:endParaRPr>
          </a:p>
          <a:p>
            <a:pPr marL="231140" marR="1029335" lvl="1" indent="-231140" algn="r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23114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Outubro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2007</a:t>
            </a:r>
            <a:endParaRPr sz="2000">
              <a:latin typeface="Corbel"/>
              <a:cs typeface="Corbel"/>
            </a:endParaRPr>
          </a:p>
          <a:p>
            <a:pPr marL="475615" marR="158115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Compartilhamento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arquivos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rede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melhorado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Controle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sobre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permissões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Backup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automático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chamado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machine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300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mudanças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básicas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para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seu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antecessor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3676" y="12954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90">
                <a:moveTo>
                  <a:pt x="1392174" y="0"/>
                </a:moveTo>
                <a:lnTo>
                  <a:pt x="48006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5"/>
                </a:lnTo>
                <a:lnTo>
                  <a:pt x="0" y="240029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395942" y="269337"/>
                </a:lnTo>
                <a:lnTo>
                  <a:pt x="1406223" y="254079"/>
                </a:lnTo>
                <a:lnTo>
                  <a:pt x="1421481" y="243798"/>
                </a:lnTo>
                <a:lnTo>
                  <a:pt x="1440179" y="240029"/>
                </a:lnTo>
                <a:lnTo>
                  <a:pt x="1440179" y="48005"/>
                </a:lnTo>
                <a:lnTo>
                  <a:pt x="1421481" y="44237"/>
                </a:lnTo>
                <a:lnTo>
                  <a:pt x="1406223" y="33956"/>
                </a:lnTo>
                <a:lnTo>
                  <a:pt x="1395942" y="18698"/>
                </a:lnTo>
                <a:lnTo>
                  <a:pt x="1392174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3676" y="1295400"/>
            <a:ext cx="144018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7025">
              <a:lnSpc>
                <a:spcPts val="21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Leopard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7676" y="1066800"/>
            <a:ext cx="6984492" cy="43677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767965" cy="377634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MacOS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10.6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Agosto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2009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Melhor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performance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Mais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eficiente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35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Redução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da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utilização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memória</a:t>
            </a:r>
            <a:endParaRPr sz="2000">
              <a:latin typeface="Corbel"/>
              <a:cs typeface="Corbel"/>
            </a:endParaRPr>
          </a:p>
          <a:p>
            <a:pPr marL="475615" marR="74930" lvl="1" indent="-231775">
              <a:lnSpc>
                <a:spcPts val="2160"/>
              </a:lnSpc>
              <a:spcBef>
                <a:spcPts val="120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Descontinua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compatibilidade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com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diversas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versão anteriores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1379" y="832103"/>
            <a:ext cx="1993900" cy="393700"/>
            <a:chOff x="3421379" y="832103"/>
            <a:chExt cx="1993900" cy="393700"/>
          </a:xfrm>
        </p:grpSpPr>
        <p:sp>
          <p:nvSpPr>
            <p:cNvPr id="5" name="object 5"/>
            <p:cNvSpPr/>
            <p:nvPr/>
          </p:nvSpPr>
          <p:spPr>
            <a:xfrm>
              <a:off x="3427475" y="838199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1917700" y="0"/>
                  </a:moveTo>
                  <a:lnTo>
                    <a:pt x="63500" y="0"/>
                  </a:lnTo>
                  <a:lnTo>
                    <a:pt x="58507" y="24709"/>
                  </a:lnTo>
                  <a:lnTo>
                    <a:pt x="44894" y="44894"/>
                  </a:lnTo>
                  <a:lnTo>
                    <a:pt x="24709" y="58507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24709" y="322492"/>
                  </a:lnTo>
                  <a:lnTo>
                    <a:pt x="44894" y="336105"/>
                  </a:lnTo>
                  <a:lnTo>
                    <a:pt x="58507" y="356290"/>
                  </a:lnTo>
                  <a:lnTo>
                    <a:pt x="63500" y="381000"/>
                  </a:lnTo>
                  <a:lnTo>
                    <a:pt x="1917700" y="381000"/>
                  </a:lnTo>
                  <a:lnTo>
                    <a:pt x="1922692" y="356290"/>
                  </a:lnTo>
                  <a:lnTo>
                    <a:pt x="1936305" y="336105"/>
                  </a:lnTo>
                  <a:lnTo>
                    <a:pt x="1956490" y="322492"/>
                  </a:lnTo>
                  <a:lnTo>
                    <a:pt x="1981200" y="317500"/>
                  </a:lnTo>
                  <a:lnTo>
                    <a:pt x="1981200" y="63500"/>
                  </a:lnTo>
                  <a:lnTo>
                    <a:pt x="1956490" y="58507"/>
                  </a:lnTo>
                  <a:lnTo>
                    <a:pt x="1936305" y="44894"/>
                  </a:lnTo>
                  <a:lnTo>
                    <a:pt x="1922692" y="24709"/>
                  </a:lnTo>
                  <a:lnTo>
                    <a:pt x="1917700" y="0"/>
                  </a:lnTo>
                  <a:close/>
                </a:path>
              </a:pathLst>
            </a:custGeom>
            <a:solidFill>
              <a:srgbClr val="5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7475" y="838199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0" y="63500"/>
                  </a:moveTo>
                  <a:lnTo>
                    <a:pt x="24709" y="58507"/>
                  </a:lnTo>
                  <a:lnTo>
                    <a:pt x="44894" y="44894"/>
                  </a:lnTo>
                  <a:lnTo>
                    <a:pt x="58507" y="24709"/>
                  </a:lnTo>
                  <a:lnTo>
                    <a:pt x="63500" y="0"/>
                  </a:lnTo>
                  <a:lnTo>
                    <a:pt x="1917700" y="0"/>
                  </a:lnTo>
                  <a:lnTo>
                    <a:pt x="1922692" y="24709"/>
                  </a:lnTo>
                  <a:lnTo>
                    <a:pt x="1936305" y="44894"/>
                  </a:lnTo>
                  <a:lnTo>
                    <a:pt x="1956490" y="58507"/>
                  </a:lnTo>
                  <a:lnTo>
                    <a:pt x="1981200" y="63500"/>
                  </a:lnTo>
                  <a:lnTo>
                    <a:pt x="1981200" y="317500"/>
                  </a:lnTo>
                  <a:lnTo>
                    <a:pt x="1956490" y="322492"/>
                  </a:lnTo>
                  <a:lnTo>
                    <a:pt x="1936305" y="336105"/>
                  </a:lnTo>
                  <a:lnTo>
                    <a:pt x="1922692" y="356290"/>
                  </a:lnTo>
                  <a:lnTo>
                    <a:pt x="1917700" y="381000"/>
                  </a:lnTo>
                  <a:lnTo>
                    <a:pt x="63500" y="381000"/>
                  </a:lnTo>
                  <a:lnTo>
                    <a:pt x="58507" y="356290"/>
                  </a:lnTo>
                  <a:lnTo>
                    <a:pt x="44894" y="336105"/>
                  </a:lnTo>
                  <a:lnTo>
                    <a:pt x="24709" y="322492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2192">
              <a:solidFill>
                <a:srgbClr val="3C9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23894" y="863853"/>
            <a:ext cx="139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Snow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Leopard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6047" y="1295400"/>
            <a:ext cx="7085076" cy="420166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3026410" cy="33496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MacOS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10.7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Julho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2011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Display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aplicações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fácil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navegação</a:t>
            </a:r>
            <a:endParaRPr sz="2000">
              <a:latin typeface="Corbel"/>
              <a:cs typeface="Corbel"/>
            </a:endParaRPr>
          </a:p>
          <a:p>
            <a:pPr marL="475615" marR="395605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Partição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recovery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ferramentas</a:t>
            </a:r>
            <a:endParaRPr sz="2000">
              <a:latin typeface="Corbel"/>
              <a:cs typeface="Corbel"/>
            </a:endParaRPr>
          </a:p>
          <a:p>
            <a:pPr marL="475615" marR="165735" lvl="1" indent="-231775">
              <a:lnSpc>
                <a:spcPct val="90100"/>
              </a:lnSpc>
              <a:spcBef>
                <a:spcPts val="117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Aplicações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até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2007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não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são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mais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suportadas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2276" y="12954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90">
                <a:moveTo>
                  <a:pt x="1392174" y="0"/>
                </a:moveTo>
                <a:lnTo>
                  <a:pt x="48006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5"/>
                </a:lnTo>
                <a:lnTo>
                  <a:pt x="0" y="240029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395942" y="269337"/>
                </a:lnTo>
                <a:lnTo>
                  <a:pt x="1406223" y="254079"/>
                </a:lnTo>
                <a:lnTo>
                  <a:pt x="1421481" y="243798"/>
                </a:lnTo>
                <a:lnTo>
                  <a:pt x="1440179" y="240029"/>
                </a:lnTo>
                <a:lnTo>
                  <a:pt x="1440179" y="48005"/>
                </a:lnTo>
                <a:lnTo>
                  <a:pt x="1421481" y="44237"/>
                </a:lnTo>
                <a:lnTo>
                  <a:pt x="1406223" y="33956"/>
                </a:lnTo>
                <a:lnTo>
                  <a:pt x="1395942" y="18698"/>
                </a:lnTo>
                <a:lnTo>
                  <a:pt x="1392174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2276" y="1295400"/>
            <a:ext cx="144018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Lion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5276" y="1744979"/>
            <a:ext cx="7092696" cy="42108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863850" cy="280035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MacOS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10.8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Julho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2012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Melhora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nas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interfaces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dispositivos</a:t>
            </a:r>
            <a:endParaRPr sz="2000">
              <a:latin typeface="Corbel"/>
              <a:cs typeface="Corbel"/>
            </a:endParaRPr>
          </a:p>
          <a:p>
            <a:pPr marL="475615" marR="526415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Malware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blocking system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Central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avisos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73779" y="1296924"/>
            <a:ext cx="1668780" cy="300355"/>
            <a:chOff x="3573779" y="1296924"/>
            <a:chExt cx="1668780" cy="300355"/>
          </a:xfrm>
        </p:grpSpPr>
        <p:sp>
          <p:nvSpPr>
            <p:cNvPr id="5" name="object 5"/>
            <p:cNvSpPr/>
            <p:nvPr/>
          </p:nvSpPr>
          <p:spPr>
            <a:xfrm>
              <a:off x="3579875" y="1303020"/>
              <a:ext cx="1656714" cy="288290"/>
            </a:xfrm>
            <a:custGeom>
              <a:avLst/>
              <a:gdLst/>
              <a:ahLst/>
              <a:cxnLst/>
              <a:rect l="l" t="t" r="r" b="b"/>
              <a:pathLst>
                <a:path w="1656714" h="288290">
                  <a:moveTo>
                    <a:pt x="1608582" y="0"/>
                  </a:moveTo>
                  <a:lnTo>
                    <a:pt x="48006" y="0"/>
                  </a:lnTo>
                  <a:lnTo>
                    <a:pt x="44237" y="18698"/>
                  </a:lnTo>
                  <a:lnTo>
                    <a:pt x="33956" y="33956"/>
                  </a:lnTo>
                  <a:lnTo>
                    <a:pt x="18698" y="44237"/>
                  </a:lnTo>
                  <a:lnTo>
                    <a:pt x="0" y="48005"/>
                  </a:lnTo>
                  <a:lnTo>
                    <a:pt x="0" y="240029"/>
                  </a:lnTo>
                  <a:lnTo>
                    <a:pt x="18698" y="243798"/>
                  </a:lnTo>
                  <a:lnTo>
                    <a:pt x="33956" y="254079"/>
                  </a:lnTo>
                  <a:lnTo>
                    <a:pt x="44237" y="269337"/>
                  </a:lnTo>
                  <a:lnTo>
                    <a:pt x="48006" y="288035"/>
                  </a:lnTo>
                  <a:lnTo>
                    <a:pt x="1608582" y="288035"/>
                  </a:lnTo>
                  <a:lnTo>
                    <a:pt x="1612350" y="269337"/>
                  </a:lnTo>
                  <a:lnTo>
                    <a:pt x="1622631" y="254079"/>
                  </a:lnTo>
                  <a:lnTo>
                    <a:pt x="1637889" y="243798"/>
                  </a:lnTo>
                  <a:lnTo>
                    <a:pt x="1656588" y="240029"/>
                  </a:lnTo>
                  <a:lnTo>
                    <a:pt x="1656588" y="48005"/>
                  </a:lnTo>
                  <a:lnTo>
                    <a:pt x="1637889" y="44237"/>
                  </a:lnTo>
                  <a:lnTo>
                    <a:pt x="1622631" y="33956"/>
                  </a:lnTo>
                  <a:lnTo>
                    <a:pt x="1612350" y="18698"/>
                  </a:lnTo>
                  <a:lnTo>
                    <a:pt x="1608582" y="0"/>
                  </a:lnTo>
                  <a:close/>
                </a:path>
              </a:pathLst>
            </a:custGeom>
            <a:solidFill>
              <a:srgbClr val="5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9875" y="1303020"/>
              <a:ext cx="1656714" cy="288290"/>
            </a:xfrm>
            <a:custGeom>
              <a:avLst/>
              <a:gdLst/>
              <a:ahLst/>
              <a:cxnLst/>
              <a:rect l="l" t="t" r="r" b="b"/>
              <a:pathLst>
                <a:path w="1656714" h="288290">
                  <a:moveTo>
                    <a:pt x="0" y="48005"/>
                  </a:moveTo>
                  <a:lnTo>
                    <a:pt x="18698" y="44237"/>
                  </a:lnTo>
                  <a:lnTo>
                    <a:pt x="33956" y="33956"/>
                  </a:lnTo>
                  <a:lnTo>
                    <a:pt x="44237" y="18698"/>
                  </a:lnTo>
                  <a:lnTo>
                    <a:pt x="48006" y="0"/>
                  </a:lnTo>
                  <a:lnTo>
                    <a:pt x="1608582" y="0"/>
                  </a:lnTo>
                  <a:lnTo>
                    <a:pt x="1612350" y="18698"/>
                  </a:lnTo>
                  <a:lnTo>
                    <a:pt x="1622631" y="33956"/>
                  </a:lnTo>
                  <a:lnTo>
                    <a:pt x="1637889" y="44237"/>
                  </a:lnTo>
                  <a:lnTo>
                    <a:pt x="1656588" y="48005"/>
                  </a:lnTo>
                  <a:lnTo>
                    <a:pt x="1656588" y="240029"/>
                  </a:lnTo>
                  <a:lnTo>
                    <a:pt x="1637889" y="243798"/>
                  </a:lnTo>
                  <a:lnTo>
                    <a:pt x="1622631" y="254079"/>
                  </a:lnTo>
                  <a:lnTo>
                    <a:pt x="1612350" y="269337"/>
                  </a:lnTo>
                  <a:lnTo>
                    <a:pt x="1608582" y="288035"/>
                  </a:lnTo>
                  <a:lnTo>
                    <a:pt x="48006" y="288035"/>
                  </a:lnTo>
                  <a:lnTo>
                    <a:pt x="44237" y="269337"/>
                  </a:lnTo>
                  <a:lnTo>
                    <a:pt x="33956" y="254079"/>
                  </a:lnTo>
                  <a:lnTo>
                    <a:pt x="18698" y="243798"/>
                  </a:lnTo>
                  <a:lnTo>
                    <a:pt x="0" y="240029"/>
                  </a:lnTo>
                  <a:lnTo>
                    <a:pt x="0" y="48005"/>
                  </a:lnTo>
                  <a:close/>
                </a:path>
              </a:pathLst>
            </a:custGeom>
            <a:ln w="12191">
              <a:solidFill>
                <a:srgbClr val="3C9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08272" y="1282141"/>
            <a:ext cx="1400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Mountain</a:t>
            </a:r>
            <a:r>
              <a:rPr sz="18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Lion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3876" y="1690116"/>
            <a:ext cx="6851904" cy="403707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826385" cy="237363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MacOS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10.9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Setembro</a:t>
            </a:r>
            <a:r>
              <a:rPr sz="2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2013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Melhora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na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busca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no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consumo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energia</a:t>
            </a:r>
            <a:endParaRPr sz="2000">
              <a:latin typeface="Corbel"/>
              <a:cs typeface="Corbel"/>
            </a:endParaRPr>
          </a:p>
          <a:p>
            <a:pPr marL="475615" marR="94615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Compatibilidade</a:t>
            </a:r>
            <a:r>
              <a:rPr sz="20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com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aplicativos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IOs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320" y="1905000"/>
            <a:ext cx="6477000" cy="381762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852671" y="1196339"/>
            <a:ext cx="1438910" cy="288290"/>
          </a:xfrm>
          <a:custGeom>
            <a:avLst/>
            <a:gdLst/>
            <a:ahLst/>
            <a:cxnLst/>
            <a:rect l="l" t="t" r="r" b="b"/>
            <a:pathLst>
              <a:path w="1438910" h="288290">
                <a:moveTo>
                  <a:pt x="1390650" y="0"/>
                </a:moveTo>
                <a:lnTo>
                  <a:pt x="48005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6"/>
                </a:lnTo>
                <a:lnTo>
                  <a:pt x="0" y="240030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5" y="288036"/>
                </a:lnTo>
                <a:lnTo>
                  <a:pt x="1390650" y="288036"/>
                </a:lnTo>
                <a:lnTo>
                  <a:pt x="1394418" y="269337"/>
                </a:lnTo>
                <a:lnTo>
                  <a:pt x="1404699" y="254079"/>
                </a:lnTo>
                <a:lnTo>
                  <a:pt x="1419957" y="243798"/>
                </a:lnTo>
                <a:lnTo>
                  <a:pt x="1438655" y="240030"/>
                </a:lnTo>
                <a:lnTo>
                  <a:pt x="1438655" y="48006"/>
                </a:lnTo>
                <a:lnTo>
                  <a:pt x="1419957" y="44237"/>
                </a:lnTo>
                <a:lnTo>
                  <a:pt x="1404699" y="33956"/>
                </a:lnTo>
                <a:lnTo>
                  <a:pt x="1394418" y="18698"/>
                </a:lnTo>
                <a:lnTo>
                  <a:pt x="1390650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52671" y="1196339"/>
            <a:ext cx="143891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1935">
              <a:lnSpc>
                <a:spcPts val="21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Mavericks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650490" cy="167258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MacOS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10.10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Outubro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2014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Integração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com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Ios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Icloud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6076" y="12954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90">
                <a:moveTo>
                  <a:pt x="1392174" y="0"/>
                </a:moveTo>
                <a:lnTo>
                  <a:pt x="48006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5"/>
                </a:lnTo>
                <a:lnTo>
                  <a:pt x="0" y="240029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395942" y="269337"/>
                </a:lnTo>
                <a:lnTo>
                  <a:pt x="1406223" y="254079"/>
                </a:lnTo>
                <a:lnTo>
                  <a:pt x="1421481" y="243798"/>
                </a:lnTo>
                <a:lnTo>
                  <a:pt x="1440179" y="240029"/>
                </a:lnTo>
                <a:lnTo>
                  <a:pt x="1440179" y="48005"/>
                </a:lnTo>
                <a:lnTo>
                  <a:pt x="1421481" y="44237"/>
                </a:lnTo>
                <a:lnTo>
                  <a:pt x="1406223" y="33956"/>
                </a:lnTo>
                <a:lnTo>
                  <a:pt x="1395942" y="18698"/>
                </a:lnTo>
                <a:lnTo>
                  <a:pt x="1392174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6076" y="1295400"/>
            <a:ext cx="144018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8130">
              <a:lnSpc>
                <a:spcPts val="21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Yosemite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7300" y="1725167"/>
            <a:ext cx="6949440" cy="43357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2786380" cy="30753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MacOS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10.11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Setembro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2015</a:t>
            </a:r>
            <a:endParaRPr sz="2000">
              <a:latin typeface="Corbel"/>
              <a:cs typeface="Corbel"/>
            </a:endParaRPr>
          </a:p>
          <a:p>
            <a:pPr marL="475615" marR="5080" lvl="1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Foco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estabilidade,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desempenho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e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segurança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3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Multitouch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ts val="228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Integrity</a:t>
            </a:r>
            <a:endParaRPr sz="2000">
              <a:latin typeface="Corbel"/>
              <a:cs typeface="Corbel"/>
            </a:endParaRPr>
          </a:p>
          <a:p>
            <a:pPr marL="475615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Protection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27120" y="1312163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90">
                <a:moveTo>
                  <a:pt x="1392174" y="0"/>
                </a:moveTo>
                <a:lnTo>
                  <a:pt x="48005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6"/>
                </a:lnTo>
                <a:lnTo>
                  <a:pt x="0" y="240030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5" y="288036"/>
                </a:lnTo>
                <a:lnTo>
                  <a:pt x="1392174" y="288036"/>
                </a:lnTo>
                <a:lnTo>
                  <a:pt x="1395942" y="269337"/>
                </a:lnTo>
                <a:lnTo>
                  <a:pt x="1406223" y="254079"/>
                </a:lnTo>
                <a:lnTo>
                  <a:pt x="1421481" y="243798"/>
                </a:lnTo>
                <a:lnTo>
                  <a:pt x="1440179" y="240030"/>
                </a:lnTo>
                <a:lnTo>
                  <a:pt x="1440179" y="48006"/>
                </a:lnTo>
                <a:lnTo>
                  <a:pt x="1421481" y="44237"/>
                </a:lnTo>
                <a:lnTo>
                  <a:pt x="1406223" y="33956"/>
                </a:lnTo>
                <a:lnTo>
                  <a:pt x="1395942" y="18698"/>
                </a:lnTo>
                <a:lnTo>
                  <a:pt x="1392174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27120" y="1312163"/>
            <a:ext cx="144018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ts val="21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El</a:t>
            </a:r>
            <a:r>
              <a:rPr sz="18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Capitan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5276" y="1725167"/>
            <a:ext cx="6964680" cy="4114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732604"/>
            <a:ext cx="1960880" cy="139827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1275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MacOS</a:t>
            </a:r>
            <a:r>
              <a:rPr sz="2400" spc="4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10.12</a:t>
            </a:r>
            <a:endParaRPr sz="24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9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Junho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2016</a:t>
            </a:r>
            <a:endParaRPr sz="2000">
              <a:latin typeface="Corbel"/>
              <a:cs typeface="Corbel"/>
            </a:endParaRPr>
          </a:p>
          <a:p>
            <a:pPr marL="475615" lvl="1" indent="-231775">
              <a:lnSpc>
                <a:spcPct val="100000"/>
              </a:lnSpc>
              <a:spcBef>
                <a:spcPts val="960"/>
              </a:spcBef>
              <a:buClr>
                <a:srgbClr val="55C5FF"/>
              </a:buClr>
              <a:buFont typeface="Arial MT"/>
              <a:buChar char="•"/>
              <a:tabLst>
                <a:tab pos="47561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Foco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3117" y="2952978"/>
            <a:ext cx="2745740" cy="11531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60"/>
              </a:spcBef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continuidade,icloud,</a:t>
            </a:r>
            <a:endParaRPr sz="2000">
              <a:latin typeface="Corbel"/>
              <a:cs typeface="Corbel"/>
            </a:endParaRPr>
          </a:p>
          <a:p>
            <a:pPr marL="243840" marR="5080" indent="-231775">
              <a:lnSpc>
                <a:spcPts val="2160"/>
              </a:lnSpc>
              <a:spcBef>
                <a:spcPts val="1230"/>
              </a:spcBef>
              <a:buClr>
                <a:srgbClr val="55C5FF"/>
              </a:buClr>
              <a:buFont typeface="Arial MT"/>
              <a:buChar char="•"/>
              <a:tabLst>
                <a:tab pos="243840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Suporte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ao</a:t>
            </a:r>
            <a:r>
              <a:rPr sz="20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Apple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Play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e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Siri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7120" y="1312163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90">
                <a:moveTo>
                  <a:pt x="1392174" y="0"/>
                </a:moveTo>
                <a:lnTo>
                  <a:pt x="48005" y="0"/>
                </a:lnTo>
                <a:lnTo>
                  <a:pt x="44237" y="18698"/>
                </a:lnTo>
                <a:lnTo>
                  <a:pt x="33956" y="33956"/>
                </a:lnTo>
                <a:lnTo>
                  <a:pt x="18698" y="44237"/>
                </a:lnTo>
                <a:lnTo>
                  <a:pt x="0" y="48006"/>
                </a:lnTo>
                <a:lnTo>
                  <a:pt x="0" y="240030"/>
                </a:lnTo>
                <a:lnTo>
                  <a:pt x="18698" y="243798"/>
                </a:lnTo>
                <a:lnTo>
                  <a:pt x="33956" y="254079"/>
                </a:lnTo>
                <a:lnTo>
                  <a:pt x="44237" y="269337"/>
                </a:lnTo>
                <a:lnTo>
                  <a:pt x="48005" y="288036"/>
                </a:lnTo>
                <a:lnTo>
                  <a:pt x="1392174" y="288036"/>
                </a:lnTo>
                <a:lnTo>
                  <a:pt x="1395942" y="269337"/>
                </a:lnTo>
                <a:lnTo>
                  <a:pt x="1406223" y="254079"/>
                </a:lnTo>
                <a:lnTo>
                  <a:pt x="1421481" y="243798"/>
                </a:lnTo>
                <a:lnTo>
                  <a:pt x="1440179" y="240030"/>
                </a:lnTo>
                <a:lnTo>
                  <a:pt x="1440179" y="48006"/>
                </a:lnTo>
                <a:lnTo>
                  <a:pt x="1421481" y="44237"/>
                </a:lnTo>
                <a:lnTo>
                  <a:pt x="1406223" y="33956"/>
                </a:lnTo>
                <a:lnTo>
                  <a:pt x="1395942" y="18698"/>
                </a:lnTo>
                <a:lnTo>
                  <a:pt x="1392174" y="0"/>
                </a:lnTo>
                <a:close/>
              </a:path>
            </a:pathLst>
          </a:custGeom>
          <a:solidFill>
            <a:srgbClr val="55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27120" y="1312163"/>
            <a:ext cx="1440180" cy="288290"/>
          </a:xfrm>
          <a:prstGeom prst="rect">
            <a:avLst/>
          </a:prstGeom>
          <a:ln w="12192">
            <a:solidFill>
              <a:srgbClr val="3C90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ts val="21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El</a:t>
            </a:r>
            <a:r>
              <a:rPr sz="18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Capitan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5276" y="1725167"/>
            <a:ext cx="6964680" cy="4114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1116533"/>
            <a:ext cx="384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Primeiros</a:t>
            </a:r>
            <a:r>
              <a:rPr spc="145" dirty="0"/>
              <a:t> </a:t>
            </a:r>
            <a:r>
              <a:rPr spc="60" dirty="0"/>
              <a:t>Sistemas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312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4950" marR="5080" indent="-222885" algn="just">
              <a:lnSpc>
                <a:spcPts val="2590"/>
              </a:lnSpc>
              <a:spcBef>
                <a:spcPts val="425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dirty="0"/>
              <a:t>Em</a:t>
            </a:r>
            <a:r>
              <a:rPr spc="484" dirty="0"/>
              <a:t> </a:t>
            </a:r>
            <a:r>
              <a:rPr dirty="0"/>
              <a:t>meados</a:t>
            </a:r>
            <a:r>
              <a:rPr spc="480" dirty="0"/>
              <a:t> </a:t>
            </a:r>
            <a:r>
              <a:rPr dirty="0"/>
              <a:t>da</a:t>
            </a:r>
            <a:r>
              <a:rPr spc="484" dirty="0"/>
              <a:t> </a:t>
            </a:r>
            <a:r>
              <a:rPr dirty="0"/>
              <a:t>década</a:t>
            </a:r>
            <a:r>
              <a:rPr spc="484" dirty="0"/>
              <a:t> </a:t>
            </a:r>
            <a:r>
              <a:rPr dirty="0"/>
              <a:t>de</a:t>
            </a:r>
            <a:r>
              <a:rPr spc="490" dirty="0"/>
              <a:t> </a:t>
            </a:r>
            <a:r>
              <a:rPr dirty="0"/>
              <a:t>60,</a:t>
            </a:r>
            <a:r>
              <a:rPr spc="484" dirty="0"/>
              <a:t> </a:t>
            </a:r>
            <a:r>
              <a:rPr dirty="0"/>
              <a:t>os</a:t>
            </a:r>
            <a:r>
              <a:rPr spc="490" dirty="0"/>
              <a:t> </a:t>
            </a:r>
            <a:r>
              <a:rPr dirty="0"/>
              <a:t>primeiros</a:t>
            </a:r>
            <a:r>
              <a:rPr spc="500" dirty="0"/>
              <a:t> </a:t>
            </a:r>
            <a:r>
              <a:rPr dirty="0"/>
              <a:t>sistemas</a:t>
            </a:r>
            <a:r>
              <a:rPr spc="500" dirty="0"/>
              <a:t> </a:t>
            </a:r>
            <a:r>
              <a:rPr spc="-10" dirty="0"/>
              <a:t>operacionais 	</a:t>
            </a:r>
            <a:r>
              <a:rPr dirty="0"/>
              <a:t>foram</a:t>
            </a:r>
            <a:r>
              <a:rPr spc="325" dirty="0"/>
              <a:t> </a:t>
            </a:r>
            <a:r>
              <a:rPr dirty="0"/>
              <a:t>desenvolvidos</a:t>
            </a:r>
            <a:r>
              <a:rPr spc="350" dirty="0"/>
              <a:t> </a:t>
            </a:r>
            <a:r>
              <a:rPr dirty="0"/>
              <a:t>conforme</a:t>
            </a:r>
            <a:r>
              <a:rPr spc="325" dirty="0"/>
              <a:t> </a:t>
            </a:r>
            <a:r>
              <a:rPr dirty="0"/>
              <a:t>a</a:t>
            </a:r>
            <a:r>
              <a:rPr spc="320" dirty="0"/>
              <a:t> </a:t>
            </a:r>
            <a:r>
              <a:rPr dirty="0"/>
              <a:t>evolução</a:t>
            </a:r>
            <a:r>
              <a:rPr spc="340" dirty="0"/>
              <a:t> </a:t>
            </a:r>
            <a:r>
              <a:rPr dirty="0"/>
              <a:t>da</a:t>
            </a:r>
            <a:r>
              <a:rPr spc="325" dirty="0"/>
              <a:t> </a:t>
            </a:r>
            <a:r>
              <a:rPr dirty="0"/>
              <a:t>tecnologia</a:t>
            </a:r>
            <a:r>
              <a:rPr spc="335" dirty="0"/>
              <a:t> </a:t>
            </a:r>
            <a:r>
              <a:rPr dirty="0"/>
              <a:t>da</a:t>
            </a:r>
            <a:r>
              <a:rPr spc="340" dirty="0"/>
              <a:t> </a:t>
            </a:r>
            <a:r>
              <a:rPr spc="-10" dirty="0"/>
              <a:t>época. 	</a:t>
            </a:r>
            <a:r>
              <a:rPr dirty="0"/>
              <a:t>Contudo,</a:t>
            </a:r>
            <a:r>
              <a:rPr spc="515" dirty="0"/>
              <a:t> </a:t>
            </a:r>
            <a:r>
              <a:rPr dirty="0"/>
              <a:t>cada</a:t>
            </a:r>
            <a:r>
              <a:rPr spc="520" dirty="0"/>
              <a:t> </a:t>
            </a:r>
            <a:r>
              <a:rPr dirty="0"/>
              <a:t>máquina</a:t>
            </a:r>
            <a:r>
              <a:rPr spc="505" dirty="0"/>
              <a:t> </a:t>
            </a:r>
            <a:r>
              <a:rPr dirty="0"/>
              <a:t>possuía</a:t>
            </a:r>
            <a:r>
              <a:rPr spc="515" dirty="0"/>
              <a:t> </a:t>
            </a:r>
            <a:r>
              <a:rPr dirty="0"/>
              <a:t>seu</a:t>
            </a:r>
            <a:r>
              <a:rPr spc="530" dirty="0"/>
              <a:t> </a:t>
            </a:r>
            <a:r>
              <a:rPr dirty="0"/>
              <a:t>próprio</a:t>
            </a:r>
            <a:r>
              <a:rPr spc="515" dirty="0"/>
              <a:t> </a:t>
            </a:r>
            <a:r>
              <a:rPr dirty="0"/>
              <a:t>SO</a:t>
            </a:r>
            <a:r>
              <a:rPr spc="515" dirty="0"/>
              <a:t> </a:t>
            </a:r>
            <a:r>
              <a:rPr dirty="0"/>
              <a:t>específico,</a:t>
            </a:r>
            <a:r>
              <a:rPr spc="520" dirty="0"/>
              <a:t> </a:t>
            </a:r>
            <a:r>
              <a:rPr dirty="0"/>
              <a:t>o</a:t>
            </a:r>
            <a:r>
              <a:rPr spc="520" dirty="0"/>
              <a:t> </a:t>
            </a:r>
            <a:r>
              <a:rPr spc="-25" dirty="0"/>
              <a:t>que 	</a:t>
            </a:r>
            <a:r>
              <a:rPr dirty="0"/>
              <a:t>implicava</a:t>
            </a:r>
            <a:r>
              <a:rPr spc="-25" dirty="0"/>
              <a:t> </a:t>
            </a:r>
            <a:r>
              <a:rPr dirty="0"/>
              <a:t>na</a:t>
            </a:r>
            <a:r>
              <a:rPr spc="-35" dirty="0"/>
              <a:t> </a:t>
            </a:r>
            <a:r>
              <a:rPr spc="-10" dirty="0"/>
              <a:t>incompatibilidade</a:t>
            </a:r>
            <a:r>
              <a:rPr spc="10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dirty="0"/>
              <a:t>mainframes</a:t>
            </a:r>
            <a:r>
              <a:rPr spc="-30" dirty="0"/>
              <a:t> </a:t>
            </a:r>
            <a:r>
              <a:rPr spc="-10" dirty="0"/>
              <a:t>distintos.</a:t>
            </a:r>
          </a:p>
          <a:p>
            <a:pPr marL="234950" marR="5080" indent="-222885" algn="just">
              <a:lnSpc>
                <a:spcPct val="90000"/>
              </a:lnSpc>
              <a:spcBef>
                <a:spcPts val="1770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dirty="0"/>
              <a:t>Visando</a:t>
            </a:r>
            <a:r>
              <a:rPr spc="95" dirty="0"/>
              <a:t>  </a:t>
            </a:r>
            <a:r>
              <a:rPr dirty="0"/>
              <a:t>ao</a:t>
            </a:r>
            <a:r>
              <a:rPr spc="90" dirty="0"/>
              <a:t>  </a:t>
            </a:r>
            <a:r>
              <a:rPr dirty="0"/>
              <a:t>problema</a:t>
            </a:r>
            <a:r>
              <a:rPr spc="90" dirty="0"/>
              <a:t>  </a:t>
            </a:r>
            <a:r>
              <a:rPr dirty="0"/>
              <a:t>da</a:t>
            </a:r>
            <a:r>
              <a:rPr spc="90" dirty="0"/>
              <a:t>  </a:t>
            </a:r>
            <a:r>
              <a:rPr dirty="0"/>
              <a:t>incompatibilidade</a:t>
            </a:r>
            <a:r>
              <a:rPr spc="100" dirty="0"/>
              <a:t>  </a:t>
            </a:r>
            <a:r>
              <a:rPr dirty="0"/>
              <a:t>de</a:t>
            </a:r>
            <a:r>
              <a:rPr spc="100" dirty="0"/>
              <a:t>  </a:t>
            </a:r>
            <a:r>
              <a:rPr dirty="0"/>
              <a:t>SOs</a:t>
            </a:r>
            <a:r>
              <a:rPr spc="90" dirty="0"/>
              <a:t>  </a:t>
            </a:r>
            <a:r>
              <a:rPr dirty="0"/>
              <a:t>de</a:t>
            </a:r>
            <a:r>
              <a:rPr spc="100" dirty="0"/>
              <a:t>  </a:t>
            </a:r>
            <a:r>
              <a:rPr spc="-10" dirty="0"/>
              <a:t>máquinas 	</a:t>
            </a:r>
            <a:r>
              <a:rPr dirty="0"/>
              <a:t>distintas,</a:t>
            </a:r>
            <a:r>
              <a:rPr spc="200" dirty="0"/>
              <a:t> </a:t>
            </a:r>
            <a:r>
              <a:rPr dirty="0"/>
              <a:t>um</a:t>
            </a:r>
            <a:r>
              <a:rPr spc="200" dirty="0"/>
              <a:t> </a:t>
            </a:r>
            <a:r>
              <a:rPr dirty="0"/>
              <a:t>grupo</a:t>
            </a:r>
            <a:r>
              <a:rPr spc="210" dirty="0"/>
              <a:t> </a:t>
            </a:r>
            <a:r>
              <a:rPr dirty="0"/>
              <a:t>de</a:t>
            </a:r>
            <a:r>
              <a:rPr spc="190" dirty="0"/>
              <a:t> </a:t>
            </a:r>
            <a:r>
              <a:rPr dirty="0"/>
              <a:t>desenvolvedores</a:t>
            </a:r>
            <a:r>
              <a:rPr spc="215" dirty="0"/>
              <a:t> </a:t>
            </a:r>
            <a:r>
              <a:rPr dirty="0"/>
              <a:t>da</a:t>
            </a:r>
            <a:r>
              <a:rPr spc="195" dirty="0"/>
              <a:t> </a:t>
            </a:r>
            <a:r>
              <a:rPr dirty="0"/>
              <a:t>AT&amp;T</a:t>
            </a:r>
            <a:r>
              <a:rPr spc="195" dirty="0"/>
              <a:t> </a:t>
            </a:r>
            <a:r>
              <a:rPr dirty="0"/>
              <a:t>ciaram</a:t>
            </a:r>
            <a:r>
              <a:rPr spc="204" dirty="0"/>
              <a:t> </a:t>
            </a:r>
            <a:r>
              <a:rPr dirty="0"/>
              <a:t>o</a:t>
            </a:r>
            <a:r>
              <a:rPr spc="200" dirty="0"/>
              <a:t> </a:t>
            </a:r>
            <a:r>
              <a:rPr dirty="0"/>
              <a:t>Unix</a:t>
            </a:r>
            <a:r>
              <a:rPr spc="190" dirty="0"/>
              <a:t> </a:t>
            </a:r>
            <a:r>
              <a:rPr spc="-25" dirty="0"/>
              <a:t>em 	</a:t>
            </a:r>
            <a:r>
              <a:rPr dirty="0"/>
              <a:t>1969,</a:t>
            </a:r>
            <a:r>
              <a:rPr spc="295" dirty="0"/>
              <a:t>   </a:t>
            </a:r>
            <a:r>
              <a:rPr dirty="0"/>
              <a:t>sendo</a:t>
            </a:r>
            <a:r>
              <a:rPr spc="295" dirty="0"/>
              <a:t>   </a:t>
            </a:r>
            <a:r>
              <a:rPr dirty="0"/>
              <a:t>o</a:t>
            </a:r>
            <a:r>
              <a:rPr spc="295" dirty="0"/>
              <a:t>   </a:t>
            </a:r>
            <a:r>
              <a:rPr dirty="0"/>
              <a:t>primeiro</a:t>
            </a:r>
            <a:r>
              <a:rPr spc="300" dirty="0"/>
              <a:t>   </a:t>
            </a:r>
            <a:r>
              <a:rPr dirty="0"/>
              <a:t>sistema</a:t>
            </a:r>
            <a:r>
              <a:rPr spc="290" dirty="0"/>
              <a:t>   </a:t>
            </a:r>
            <a:r>
              <a:rPr dirty="0"/>
              <a:t>operacional</a:t>
            </a:r>
            <a:r>
              <a:rPr spc="295" dirty="0"/>
              <a:t>   </a:t>
            </a:r>
            <a:r>
              <a:rPr dirty="0"/>
              <a:t>moderno</a:t>
            </a:r>
            <a:r>
              <a:rPr spc="295" dirty="0"/>
              <a:t>   </a:t>
            </a:r>
            <a:r>
              <a:rPr spc="-25" dirty="0"/>
              <a:t>da 	</a:t>
            </a:r>
            <a:r>
              <a:rPr dirty="0"/>
              <a:t>computação.</a:t>
            </a:r>
            <a:r>
              <a:rPr spc="409" dirty="0"/>
              <a:t> </a:t>
            </a:r>
            <a:r>
              <a:rPr dirty="0"/>
              <a:t>É</a:t>
            </a:r>
            <a:r>
              <a:rPr spc="400" dirty="0"/>
              <a:t> </a:t>
            </a:r>
            <a:r>
              <a:rPr dirty="0"/>
              <a:t>possível</a:t>
            </a:r>
            <a:r>
              <a:rPr spc="409" dirty="0"/>
              <a:t> </a:t>
            </a:r>
            <a:r>
              <a:rPr dirty="0"/>
              <a:t>afirmar</a:t>
            </a:r>
            <a:r>
              <a:rPr spc="405" dirty="0"/>
              <a:t> </a:t>
            </a:r>
            <a:r>
              <a:rPr dirty="0"/>
              <a:t>que</a:t>
            </a:r>
            <a:r>
              <a:rPr spc="405" dirty="0"/>
              <a:t> </a:t>
            </a:r>
            <a:r>
              <a:rPr dirty="0"/>
              <a:t>mais</a:t>
            </a:r>
            <a:r>
              <a:rPr spc="409" dirty="0"/>
              <a:t> </a:t>
            </a:r>
            <a:r>
              <a:rPr dirty="0"/>
              <a:t>de</a:t>
            </a:r>
            <a:r>
              <a:rPr spc="405" dirty="0"/>
              <a:t> </a:t>
            </a:r>
            <a:r>
              <a:rPr dirty="0"/>
              <a:t>90</a:t>
            </a:r>
            <a:r>
              <a:rPr spc="409" dirty="0"/>
              <a:t> </a:t>
            </a:r>
            <a:r>
              <a:rPr dirty="0"/>
              <a:t>porcento</a:t>
            </a:r>
            <a:r>
              <a:rPr spc="405" dirty="0"/>
              <a:t> </a:t>
            </a:r>
            <a:r>
              <a:rPr dirty="0"/>
              <a:t>dos</a:t>
            </a:r>
            <a:r>
              <a:rPr spc="405" dirty="0"/>
              <a:t> </a:t>
            </a:r>
            <a:r>
              <a:rPr spc="-25" dirty="0"/>
              <a:t>SOs 	</a:t>
            </a:r>
            <a:r>
              <a:rPr dirty="0"/>
              <a:t>atuais</a:t>
            </a:r>
            <a:r>
              <a:rPr spc="-40" dirty="0"/>
              <a:t> </a:t>
            </a:r>
            <a:r>
              <a:rPr dirty="0"/>
              <a:t>foram</a:t>
            </a:r>
            <a:r>
              <a:rPr spc="-60" dirty="0"/>
              <a:t> </a:t>
            </a:r>
            <a:r>
              <a:rPr spc="-10" dirty="0"/>
              <a:t>influenciados</a:t>
            </a:r>
            <a:r>
              <a:rPr spc="-2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alguma</a:t>
            </a:r>
            <a:r>
              <a:rPr spc="-35" dirty="0"/>
              <a:t> </a:t>
            </a:r>
            <a:r>
              <a:rPr dirty="0"/>
              <a:t>maneira</a:t>
            </a:r>
            <a:r>
              <a:rPr spc="-45" dirty="0"/>
              <a:t> </a:t>
            </a:r>
            <a:r>
              <a:rPr spc="-10" dirty="0"/>
              <a:t>pelo</a:t>
            </a:r>
            <a:r>
              <a:rPr spc="-100" dirty="0"/>
              <a:t> </a:t>
            </a:r>
            <a:r>
              <a:rPr spc="-10" dirty="0"/>
              <a:t>Unix.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Móveis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8476" y="1066800"/>
            <a:ext cx="7315200" cy="4533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Móveis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8960485" cy="32543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34950" marR="283845" indent="-222885">
              <a:lnSpc>
                <a:spcPct val="90000"/>
              </a:lnSpc>
              <a:spcBef>
                <a:spcPts val="385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Android</a:t>
            </a:r>
            <a:r>
              <a:rPr sz="24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24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sistema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android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foi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desenvolvido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pela</a:t>
            </a:r>
            <a:r>
              <a:rPr sz="24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Google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Open 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Handset</a:t>
            </a:r>
            <a:r>
              <a:rPr sz="24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Alliance.</a:t>
            </a:r>
            <a:r>
              <a:rPr sz="24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plataforma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seu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desenvolvimento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é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Java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e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C/C++,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ele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possui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licença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código-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aberto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já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que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foi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desenvolvido 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a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partir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sistemas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Linux.</a:t>
            </a:r>
            <a:r>
              <a:rPr sz="24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seu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sistema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é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integrado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serviços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4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Google.</a:t>
            </a:r>
            <a:endParaRPr sz="2400">
              <a:latin typeface="Corbel"/>
              <a:cs typeface="Corbel"/>
            </a:endParaRPr>
          </a:p>
          <a:p>
            <a:pPr marL="234950" marR="5080" indent="-222885">
              <a:lnSpc>
                <a:spcPct val="90000"/>
              </a:lnSpc>
              <a:spcBef>
                <a:spcPts val="1800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Sua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arquitetura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é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divida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Kernel,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runtime,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bibliotecas,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framework</a:t>
            </a:r>
            <a:r>
              <a:rPr sz="24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e 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aplicativos.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Kernel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realiza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comunicação</a:t>
            </a:r>
            <a:r>
              <a:rPr sz="24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entre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software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o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hardware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runtime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são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bibliotecas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que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automatizam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tarefas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comuns</a:t>
            </a:r>
            <a:r>
              <a:rPr sz="24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referentes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ao</a:t>
            </a:r>
            <a:r>
              <a:rPr sz="24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sistema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operacional.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1076" y="54864"/>
            <a:ext cx="7543800" cy="66431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Móveis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6324" y="1926335"/>
            <a:ext cx="11515725" cy="3874135"/>
            <a:chOff x="306324" y="1926335"/>
            <a:chExt cx="11515725" cy="3874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324" y="1981199"/>
              <a:ext cx="2430780" cy="3657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3200" y="1981199"/>
              <a:ext cx="2200655" cy="38191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3856" y="2040635"/>
              <a:ext cx="2261616" cy="3701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5471" y="1926335"/>
              <a:ext cx="2322576" cy="38160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43288" y="1959864"/>
              <a:ext cx="2278379" cy="374751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Móveis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1475" y="1725167"/>
            <a:ext cx="9269095" cy="4308475"/>
            <a:chOff x="1141475" y="1725167"/>
            <a:chExt cx="9269095" cy="4308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475" y="1904999"/>
              <a:ext cx="2407920" cy="39898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9396" y="2049779"/>
              <a:ext cx="2176272" cy="38450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5667" y="1924812"/>
              <a:ext cx="2264664" cy="39837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0332" y="1725167"/>
              <a:ext cx="2420112" cy="43083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1469" y="1116533"/>
            <a:ext cx="748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FFFFFF"/>
                </a:solidFill>
                <a:latin typeface="Corbel"/>
                <a:cs typeface="Corbel"/>
              </a:rPr>
              <a:t>IOS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76" y="1752600"/>
            <a:ext cx="10858500" cy="42138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Móveis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8857615" cy="23666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34950" marR="5080" indent="-222885">
              <a:lnSpc>
                <a:spcPct val="90000"/>
              </a:lnSpc>
              <a:spcBef>
                <a:spcPts val="385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Symbian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foi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desenvolvido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fabricado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pela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Nokia,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sua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plataforma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é 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Symbian</a:t>
            </a:r>
            <a:r>
              <a:rPr sz="24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C++</a:t>
            </a:r>
            <a:r>
              <a:rPr sz="24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Qt.</a:t>
            </a:r>
            <a:r>
              <a:rPr sz="24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Seu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começo</a:t>
            </a:r>
            <a:r>
              <a:rPr sz="24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1998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era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uma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parceria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de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empresas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como</a:t>
            </a:r>
            <a:r>
              <a:rPr sz="24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Nokia,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Ericson,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Motorola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PSION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24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Symbian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já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foi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sistema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operacional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mobile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mais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popular,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contudo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a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chegada</a:t>
            </a:r>
            <a:r>
              <a:rPr sz="24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iOS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4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Android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falta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adaptação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da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empresa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perante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mudanças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exigidas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pelo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novo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mercado</a:t>
            </a:r>
            <a:r>
              <a:rPr sz="24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passou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perder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sua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popularidade.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475" y="990600"/>
            <a:ext cx="10171176" cy="449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1116533"/>
            <a:ext cx="3229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Windows</a:t>
            </a:r>
            <a:r>
              <a:rPr spc="204" dirty="0"/>
              <a:t> </a:t>
            </a:r>
            <a:r>
              <a:rPr spc="40" dirty="0"/>
              <a:t>Phone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875" y="1933955"/>
            <a:ext cx="10285476" cy="42854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5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1116533"/>
            <a:ext cx="384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Primeiros</a:t>
            </a:r>
            <a:r>
              <a:rPr spc="145" dirty="0"/>
              <a:t> </a:t>
            </a:r>
            <a:r>
              <a:rPr spc="60" dirty="0"/>
              <a:t>Sistemas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312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8978265" cy="16078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4950" marR="5080" indent="-222885" algn="just">
              <a:lnSpc>
                <a:spcPts val="2590"/>
              </a:lnSpc>
              <a:spcBef>
                <a:spcPts val="425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Unix</a:t>
            </a:r>
            <a:r>
              <a:rPr sz="2400" spc="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introduziu</a:t>
            </a:r>
            <a:r>
              <a:rPr sz="2400" spc="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conceitos</a:t>
            </a:r>
            <a:r>
              <a:rPr sz="2400" spc="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muito</a:t>
            </a:r>
            <a:r>
              <a:rPr sz="2400" spc="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importantes</a:t>
            </a:r>
            <a:r>
              <a:rPr sz="2400" spc="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para</a:t>
            </a:r>
            <a:r>
              <a:rPr sz="2400" spc="2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computação: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portabilidade,</a:t>
            </a:r>
            <a:r>
              <a:rPr sz="2400" spc="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multi-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usuário,</a:t>
            </a:r>
            <a:r>
              <a:rPr sz="2400" spc="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multi-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tarefas</a:t>
            </a:r>
            <a:r>
              <a:rPr sz="2400" spc="5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spc="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compartilhamento</a:t>
            </a:r>
            <a:r>
              <a:rPr sz="2400" spc="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de 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tarefas.</a:t>
            </a:r>
            <a:endParaRPr sz="2400">
              <a:latin typeface="Corbel"/>
              <a:cs typeface="Corbel"/>
            </a:endParaRPr>
          </a:p>
          <a:p>
            <a:pPr marL="235585" indent="-222885">
              <a:lnSpc>
                <a:spcPct val="100000"/>
              </a:lnSpc>
              <a:spcBef>
                <a:spcPts val="1480"/>
              </a:spcBef>
              <a:buClr>
                <a:srgbClr val="55C5FF"/>
              </a:buClr>
              <a:buFont typeface="Arial MT"/>
              <a:buChar char="•"/>
              <a:tabLst>
                <a:tab pos="235585" algn="l"/>
                <a:tab pos="1457325" algn="l"/>
                <a:tab pos="1795145" algn="l"/>
                <a:tab pos="2896235" algn="l"/>
                <a:tab pos="3400425" algn="l"/>
                <a:tab pos="3958590" algn="l"/>
                <a:tab pos="4310380" algn="l"/>
                <a:tab pos="5072380" algn="l"/>
                <a:tab pos="5590540" algn="l"/>
                <a:tab pos="7136130" algn="l"/>
              </a:tabLst>
            </a:pP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Durante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década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70,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Unix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foi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distribuído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gratuitamente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5498" y="3757041"/>
            <a:ext cx="762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7925" algn="l"/>
                <a:tab pos="5162550" algn="l"/>
                <a:tab pos="5717540" algn="l"/>
                <a:tab pos="6576695" algn="l"/>
              </a:tabLst>
            </a:pP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governamentais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norte-americanos,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que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conferiu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5498" y="3427857"/>
            <a:ext cx="875411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35"/>
              </a:lnSpc>
              <a:spcBef>
                <a:spcPts val="100"/>
              </a:spcBef>
              <a:tabLst>
                <a:tab pos="1546225" algn="l"/>
                <a:tab pos="2284730" algn="l"/>
                <a:tab pos="3442970" algn="l"/>
                <a:tab pos="4509770" algn="l"/>
                <a:tab pos="5375275" algn="l"/>
                <a:tab pos="7411720" algn="l"/>
                <a:tab pos="7867650" algn="l"/>
              </a:tabLst>
            </a:pP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(incluindo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seu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código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fonte)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para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universidades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órgãos</a:t>
            </a:r>
            <a:endParaRPr sz="2400">
              <a:latin typeface="Corbel"/>
              <a:cs typeface="Corbel"/>
            </a:endParaRPr>
          </a:p>
          <a:p>
            <a:pPr marR="5080" algn="r">
              <a:lnSpc>
                <a:spcPts val="2735"/>
              </a:lnSpc>
            </a:pP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muita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498" y="4085920"/>
            <a:ext cx="875411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popularidade</a:t>
            </a:r>
            <a:r>
              <a:rPr sz="2400" spc="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este</a:t>
            </a:r>
            <a:r>
              <a:rPr sz="2400" spc="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sistema.</a:t>
            </a:r>
            <a:r>
              <a:rPr sz="2400" spc="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Sua</a:t>
            </a:r>
            <a:r>
              <a:rPr sz="2400" spc="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interface</a:t>
            </a:r>
            <a:r>
              <a:rPr sz="2400" spc="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era</a:t>
            </a:r>
            <a:r>
              <a:rPr sz="24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totalmente</a:t>
            </a:r>
            <a:r>
              <a:rPr sz="2400" spc="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r>
              <a:rPr sz="2400" spc="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modo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texto</a:t>
            </a:r>
            <a:r>
              <a:rPr sz="24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sem</a:t>
            </a:r>
            <a:r>
              <a:rPr sz="24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interface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gráfica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1116533"/>
            <a:ext cx="1826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Evolução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312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601469" y="1690242"/>
            <a:ext cx="8977630" cy="278765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83845" indent="-271145">
              <a:lnSpc>
                <a:spcPct val="100000"/>
              </a:lnSpc>
              <a:spcBef>
                <a:spcPts val="1610"/>
              </a:spcBef>
              <a:buClr>
                <a:srgbClr val="55C5FF"/>
              </a:buClr>
              <a:buFont typeface="Arial MT"/>
              <a:buChar char="•"/>
              <a:tabLst>
                <a:tab pos="28384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Agora,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vamos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focar</a:t>
            </a:r>
            <a:r>
              <a:rPr sz="24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nos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sistemas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livres.</a:t>
            </a:r>
            <a:endParaRPr sz="2400">
              <a:latin typeface="Corbel"/>
              <a:cs typeface="Corbel"/>
            </a:endParaRPr>
          </a:p>
          <a:p>
            <a:pPr marL="234950" marR="5080" indent="-222885" algn="just">
              <a:lnSpc>
                <a:spcPct val="90000"/>
              </a:lnSpc>
              <a:spcBef>
                <a:spcPts val="1800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Apesar</a:t>
            </a:r>
            <a:r>
              <a:rPr sz="2400" spc="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fazer</a:t>
            </a:r>
            <a:r>
              <a:rPr sz="2400" spc="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bastante</a:t>
            </a:r>
            <a:r>
              <a:rPr sz="2400" spc="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sucesso</a:t>
            </a:r>
            <a:r>
              <a:rPr sz="2400" spc="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nos</a:t>
            </a:r>
            <a:r>
              <a:rPr sz="2400" spc="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anos</a:t>
            </a:r>
            <a:r>
              <a:rPr sz="2400" spc="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70,</a:t>
            </a:r>
            <a:r>
              <a:rPr sz="24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Unix</a:t>
            </a:r>
            <a:r>
              <a:rPr sz="2400" spc="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continuou</a:t>
            </a:r>
            <a:r>
              <a:rPr sz="24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ser 	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desenvolvido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durante toda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esta década e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seguinte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também. No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ano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1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1983,</a:t>
            </a:r>
            <a:r>
              <a:rPr sz="2400" spc="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um</a:t>
            </a:r>
            <a:r>
              <a:rPr sz="2400" spc="1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revolucionário</a:t>
            </a:r>
            <a:r>
              <a:rPr sz="2400" spc="1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programador</a:t>
            </a:r>
            <a:r>
              <a:rPr sz="2400" spc="1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chamado</a:t>
            </a:r>
            <a:r>
              <a:rPr sz="2400" spc="1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Richard</a:t>
            </a:r>
            <a:r>
              <a:rPr sz="2400" spc="1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Stallman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criou</a:t>
            </a:r>
            <a:r>
              <a:rPr sz="2400" spc="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400" spc="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projeto</a:t>
            </a:r>
            <a:r>
              <a:rPr sz="2400" spc="48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GNU,</a:t>
            </a:r>
            <a:r>
              <a:rPr sz="2400" spc="4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ele</a:t>
            </a:r>
            <a:r>
              <a:rPr sz="2400" spc="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afirmava</a:t>
            </a:r>
            <a:r>
              <a:rPr sz="2400" spc="48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que</a:t>
            </a:r>
            <a:r>
              <a:rPr sz="2400" spc="4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os</a:t>
            </a:r>
            <a:r>
              <a:rPr sz="2400" spc="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softwares</a:t>
            </a:r>
            <a:r>
              <a:rPr sz="2400" spc="4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deveriam</a:t>
            </a:r>
            <a:r>
              <a:rPr sz="2400" spc="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ser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desenvolvidos</a:t>
            </a:r>
            <a:r>
              <a:rPr sz="2400" spc="36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36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maneira</a:t>
            </a:r>
            <a:r>
              <a:rPr sz="2400" spc="36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livre,</a:t>
            </a:r>
            <a:r>
              <a:rPr sz="2400" spc="37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sem</a:t>
            </a:r>
            <a:r>
              <a:rPr sz="2400" spc="36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restrições</a:t>
            </a:r>
            <a:r>
              <a:rPr sz="2400" spc="37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na</a:t>
            </a:r>
            <a:r>
              <a:rPr sz="2400" spc="35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leitura</a:t>
            </a:r>
            <a:r>
              <a:rPr sz="2400" spc="36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ou 	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modificação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seus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códigos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fontes.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Evolução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860930"/>
            <a:ext cx="16338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95"/>
              </a:spcBef>
              <a:buClr>
                <a:srgbClr val="55C5FF"/>
              </a:buClr>
              <a:buFont typeface="Arial MT"/>
              <a:buChar char="•"/>
              <a:tabLst>
                <a:tab pos="236220" algn="l"/>
                <a:tab pos="987425" algn="l"/>
              </a:tabLst>
            </a:pP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Em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1984,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5498" y="1860930"/>
            <a:ext cx="274320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2125">
              <a:lnSpc>
                <a:spcPts val="2375"/>
              </a:lnSpc>
              <a:spcBef>
                <a:spcPts val="95"/>
              </a:spcBef>
              <a:tabLst>
                <a:tab pos="2275840" algn="l"/>
              </a:tabLst>
            </a:pP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MIT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375"/>
              </a:lnSpc>
              <a:tabLst>
                <a:tab pos="1937385" algn="l"/>
                <a:tab pos="2566670" algn="l"/>
              </a:tabLst>
            </a:pP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desenvolveu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5498" y="2397379"/>
            <a:ext cx="2742565" cy="19697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20"/>
              </a:spcBef>
              <a:tabLst>
                <a:tab pos="1161415" algn="l"/>
                <a:tab pos="1571625" algn="l"/>
                <a:tab pos="1969135" algn="l"/>
                <a:tab pos="2125980" algn="l"/>
                <a:tab pos="2298700" algn="l"/>
              </a:tabLst>
            </a:pP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Window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System,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		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que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como o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seu</a:t>
            </a: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nome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diz, 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é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um</a:t>
            </a:r>
            <a:r>
              <a:rPr sz="2200" spc="4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sistema</a:t>
            </a:r>
            <a:r>
              <a:rPr sz="2200" spc="4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gráfico</a:t>
            </a:r>
            <a:r>
              <a:rPr sz="2200" spc="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Janelas</a:t>
            </a:r>
            <a:r>
              <a:rPr sz="22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para</a:t>
            </a:r>
            <a:r>
              <a:rPr sz="22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2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Unix.</a:t>
            </a:r>
            <a:r>
              <a:rPr sz="22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Ele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permaneceu proprietário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até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		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1987,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quando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200" spc="-3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uma	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versão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498" y="4275582"/>
            <a:ext cx="1370330" cy="6286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605"/>
              </a:spcBef>
            </a:pP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opensource lançada,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273" y="4275582"/>
            <a:ext cx="723265" cy="6286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 indent="394970">
              <a:lnSpc>
                <a:spcPts val="2110"/>
              </a:lnSpc>
              <a:spcBef>
                <a:spcPts val="605"/>
              </a:spcBef>
            </a:pP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foi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sendo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5498" y="4812029"/>
            <a:ext cx="2741930" cy="89661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25"/>
              </a:spcBef>
              <a:tabLst>
                <a:tab pos="2431415" algn="l"/>
              </a:tabLst>
            </a:pP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incorporada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no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desenvolvimento</a:t>
            </a:r>
            <a:r>
              <a:rPr sz="220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deste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sistema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operacional.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076" y="1600200"/>
            <a:ext cx="6228587" cy="40386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31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8AF0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1985</Words>
  <Application>Microsoft Office PowerPoint</Application>
  <PresentationFormat>Widescreen</PresentationFormat>
  <Paragraphs>471</Paragraphs>
  <Slides>68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73" baseType="lpstr">
      <vt:lpstr>Arial</vt:lpstr>
      <vt:lpstr>Arial MT</vt:lpstr>
      <vt:lpstr>Bauhaus 93</vt:lpstr>
      <vt:lpstr>Corbel</vt:lpstr>
      <vt:lpstr>Office Theme</vt:lpstr>
      <vt:lpstr>Apresentação do PowerPoint</vt:lpstr>
      <vt:lpstr>Onde estamos?</vt:lpstr>
      <vt:lpstr>Resumo da situação geral</vt:lpstr>
      <vt:lpstr>Primeiros Sistemas</vt:lpstr>
      <vt:lpstr>Primeiros Sistemas</vt:lpstr>
      <vt:lpstr>Primeiros Sistemas</vt:lpstr>
      <vt:lpstr>Primeiros Sistemas</vt:lpstr>
      <vt:lpstr>Evolução</vt:lpstr>
      <vt:lpstr>Evolução</vt:lpstr>
      <vt:lpstr>Evolução</vt:lpstr>
      <vt:lpstr>Evolução</vt:lpstr>
      <vt:lpstr>Apresentação do PowerPoint</vt:lpstr>
      <vt:lpstr>Linux</vt:lpstr>
      <vt:lpstr>Linux</vt:lpstr>
      <vt:lpstr>Linux</vt:lpstr>
      <vt:lpstr>Linux</vt:lpstr>
      <vt:lpstr>Linux</vt:lpstr>
      <vt:lpstr>Linux</vt:lpstr>
      <vt:lpstr>Linux</vt:lpstr>
      <vt:lpstr>Mercado Atual de Desktops</vt:lpstr>
      <vt:lpstr>Windows</vt:lpstr>
      <vt:lpstr>Windows</vt:lpstr>
      <vt:lpstr>Windows</vt:lpstr>
      <vt:lpstr>Windows</vt:lpstr>
      <vt:lpstr>Windows</vt:lpstr>
      <vt:lpstr>Windows</vt:lpstr>
      <vt:lpstr>Windows</vt:lpstr>
      <vt:lpstr>Windows</vt:lpstr>
      <vt:lpstr>Windows</vt:lpstr>
      <vt:lpstr>Windows</vt:lpstr>
      <vt:lpstr>Windows</vt:lpstr>
      <vt:lpstr>Windows</vt:lpstr>
      <vt:lpstr>Windows</vt:lpstr>
      <vt:lpstr>Windows</vt:lpstr>
      <vt:lpstr>MacOS</vt:lpstr>
      <vt:lpstr>MacOS</vt:lpstr>
      <vt:lpstr>MacOS</vt:lpstr>
      <vt:lpstr>MacOS</vt:lpstr>
      <vt:lpstr>MacOS</vt:lpstr>
      <vt:lpstr>MacOS</vt:lpstr>
      <vt:lpstr>MacOS</vt:lpstr>
      <vt:lpstr>MacOS</vt:lpstr>
      <vt:lpstr>MacOS</vt:lpstr>
      <vt:lpstr>MacOS</vt:lpstr>
      <vt:lpstr>MacOS</vt:lpstr>
      <vt:lpstr>MacOS</vt:lpstr>
      <vt:lpstr>Versões</vt:lpstr>
      <vt:lpstr>MacOS</vt:lpstr>
      <vt:lpstr>MacOS</vt:lpstr>
      <vt:lpstr>MacOS</vt:lpstr>
      <vt:lpstr>MacOS</vt:lpstr>
      <vt:lpstr>MacOS</vt:lpstr>
      <vt:lpstr>MacOS</vt:lpstr>
      <vt:lpstr>MacOS</vt:lpstr>
      <vt:lpstr>MacOS</vt:lpstr>
      <vt:lpstr>MacOS</vt:lpstr>
      <vt:lpstr>MacOS</vt:lpstr>
      <vt:lpstr>MacOS</vt:lpstr>
      <vt:lpstr>MacOS</vt:lpstr>
      <vt:lpstr>Móveis</vt:lpstr>
      <vt:lpstr>Móveis</vt:lpstr>
      <vt:lpstr>Apresentação do PowerPoint</vt:lpstr>
      <vt:lpstr>Móveis</vt:lpstr>
      <vt:lpstr>Móveis</vt:lpstr>
      <vt:lpstr>Apresentação do PowerPoint</vt:lpstr>
      <vt:lpstr>Móveis</vt:lpstr>
      <vt:lpstr>Apresentação do PowerPoint</vt:lpstr>
      <vt:lpstr>Windows Phone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dos SOs</dc:title>
  <dc:creator>Mauricio Acconcia Dias</dc:creator>
  <cp:lastModifiedBy>Suporte</cp:lastModifiedBy>
  <cp:revision>2</cp:revision>
  <dcterms:created xsi:type="dcterms:W3CDTF">2025-01-29T10:57:17Z</dcterms:created>
  <dcterms:modified xsi:type="dcterms:W3CDTF">2025-01-29T11:38:49Z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2025-01-29T00:00:00Z</vt:filetime>
  </property>
  <property fmtid="{D5CDD505-2E9C-101B-9397-08002B2CF9AE}" pid="5" name="Producer">
    <vt:lpwstr>Microsoft® PowerPoint® 2016</vt:lpwstr>
  </property>
</Properties>
</file>