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96" r:id="rId6"/>
    <p:sldId id="297" r:id="rId7"/>
    <p:sldId id="298" r:id="rId8"/>
    <p:sldId id="299" r:id="rId9"/>
    <p:sldId id="300" r:id="rId10"/>
    <p:sldId id="295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2" d="100"/>
          <a:sy n="42" d="100"/>
        </p:scale>
        <p:origin x="126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86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5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7E67F3-DA11-4226-A116-84543C767100}"/>
              </a:ext>
            </a:extLst>
          </p:cNvPr>
          <p:cNvSpPr/>
          <p:nvPr/>
        </p:nvSpPr>
        <p:spPr>
          <a:xfrm>
            <a:off x="807720" y="746760"/>
            <a:ext cx="11597640" cy="437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54BA7-36D3-4528-B707-FF4C32227307}"/>
              </a:ext>
            </a:extLst>
          </p:cNvPr>
          <p:cNvSpPr txBox="1"/>
          <p:nvPr/>
        </p:nvSpPr>
        <p:spPr>
          <a:xfrm>
            <a:off x="807720" y="1447800"/>
            <a:ext cx="12298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Breve História e Evolução da Segurança Cibernética:</a:t>
            </a:r>
          </a:p>
          <a:p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D17750-E39B-45D4-89FC-E678597BDD6A}"/>
              </a:ext>
            </a:extLst>
          </p:cNvPr>
          <p:cNvSpPr txBox="1"/>
          <p:nvPr/>
        </p:nvSpPr>
        <p:spPr>
          <a:xfrm>
            <a:off x="589710" y="3125331"/>
            <a:ext cx="132329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A história da segurança cibernética remonta aos primeiros dias da computação, quando os sistemas eram muito menos complexos e as ameaças eram menos sofisticadas. Aqui está uma breve visão geral da evolução da segurança cibernética:</a:t>
            </a:r>
          </a:p>
          <a:p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Década de 1970: </a:t>
            </a:r>
            <a:r>
              <a:rPr lang="pt-BR" sz="3600" dirty="0"/>
              <a:t>Os primeiros sistemas de computador eram vulneráveis a ataques simples, como invasões de senha e vírus de computador rudimentares.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Década de 1980</a:t>
            </a:r>
            <a:r>
              <a:rPr lang="pt-BR" sz="3600" dirty="0"/>
              <a:t>: Com o aumento da conectividade entre sistemas, surgiram os primeiros </a:t>
            </a:r>
            <a:r>
              <a:rPr lang="pt-BR" sz="3600" dirty="0" err="1"/>
              <a:t>worms</a:t>
            </a:r>
            <a:r>
              <a:rPr lang="pt-BR" sz="3600" dirty="0"/>
              <a:t> e malware capazes de se espalhar pela rede.</a:t>
            </a:r>
          </a:p>
          <a:p>
            <a:endParaRPr lang="pt-BR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7E67F3-DA11-4226-A116-84543C767100}"/>
              </a:ext>
            </a:extLst>
          </p:cNvPr>
          <p:cNvSpPr/>
          <p:nvPr/>
        </p:nvSpPr>
        <p:spPr>
          <a:xfrm>
            <a:off x="807720" y="746760"/>
            <a:ext cx="11597640" cy="437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54BA7-36D3-4528-B707-FF4C32227307}"/>
              </a:ext>
            </a:extLst>
          </p:cNvPr>
          <p:cNvSpPr txBox="1"/>
          <p:nvPr/>
        </p:nvSpPr>
        <p:spPr>
          <a:xfrm>
            <a:off x="807720" y="1447800"/>
            <a:ext cx="12298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Breve História e Evolução da Segurança Cibernética:</a:t>
            </a:r>
          </a:p>
          <a:p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D17750-E39B-45D4-89FC-E678597BDD6A}"/>
              </a:ext>
            </a:extLst>
          </p:cNvPr>
          <p:cNvSpPr txBox="1"/>
          <p:nvPr/>
        </p:nvSpPr>
        <p:spPr>
          <a:xfrm>
            <a:off x="589710" y="3125331"/>
            <a:ext cx="1323297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FF0000"/>
                </a:solidFill>
              </a:rPr>
              <a:t>Década de 1990</a:t>
            </a:r>
            <a:r>
              <a:rPr lang="pt-BR" sz="4000" dirty="0"/>
              <a:t>: O crescimento da internet trouxe consigo novos desafios de segurança, incluindo ataques de negação de serviço (</a:t>
            </a:r>
            <a:r>
              <a:rPr lang="pt-BR" sz="4000" dirty="0" err="1"/>
              <a:t>DDoS</a:t>
            </a:r>
            <a:r>
              <a:rPr lang="pt-BR" sz="4000" dirty="0"/>
              <a:t>) e o surgimento do crime cibernético organizado.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FF0000"/>
                </a:solidFill>
              </a:rPr>
              <a:t>Década de 2000</a:t>
            </a:r>
            <a:r>
              <a:rPr lang="pt-BR" sz="4000" dirty="0"/>
              <a:t>: A segurança cibernética tornou-se uma preocupação global à medida que ataques cibernéticos de alto perfil, como o </a:t>
            </a:r>
            <a:r>
              <a:rPr lang="pt-BR" sz="4000" dirty="0" err="1"/>
              <a:t>worm</a:t>
            </a:r>
            <a:r>
              <a:rPr lang="pt-BR" sz="4000" dirty="0"/>
              <a:t> "I Love </a:t>
            </a:r>
            <a:r>
              <a:rPr lang="pt-BR" sz="4000" dirty="0" err="1"/>
              <a:t>You</a:t>
            </a:r>
            <a:r>
              <a:rPr lang="pt-BR" sz="4000" dirty="0"/>
              <a:t>" e os ataques de 11 de setembro, destacaram a vulnerabilidade de sistemas críticos.</a:t>
            </a:r>
          </a:p>
          <a:p>
            <a:endParaRPr lang="pt-BR" sz="6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2980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7E67F3-DA11-4226-A116-84543C767100}"/>
              </a:ext>
            </a:extLst>
          </p:cNvPr>
          <p:cNvSpPr/>
          <p:nvPr/>
        </p:nvSpPr>
        <p:spPr>
          <a:xfrm>
            <a:off x="807720" y="746760"/>
            <a:ext cx="11597640" cy="437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54BA7-36D3-4528-B707-FF4C32227307}"/>
              </a:ext>
            </a:extLst>
          </p:cNvPr>
          <p:cNvSpPr txBox="1"/>
          <p:nvPr/>
        </p:nvSpPr>
        <p:spPr>
          <a:xfrm>
            <a:off x="807720" y="1447800"/>
            <a:ext cx="12298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Breve História e Evolução da Segurança Cibernética:</a:t>
            </a:r>
          </a:p>
          <a:p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D17750-E39B-45D4-89FC-E678597BDD6A}"/>
              </a:ext>
            </a:extLst>
          </p:cNvPr>
          <p:cNvSpPr txBox="1"/>
          <p:nvPr/>
        </p:nvSpPr>
        <p:spPr>
          <a:xfrm>
            <a:off x="589710" y="3125331"/>
            <a:ext cx="1323297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FF0000"/>
                </a:solidFill>
              </a:rPr>
              <a:t>Década de 2010</a:t>
            </a:r>
            <a:r>
              <a:rPr lang="pt-BR" sz="4000" dirty="0"/>
              <a:t>: O aumento do uso de dispositivos móveis, computação em nuvem e </a:t>
            </a:r>
            <a:r>
              <a:rPr lang="pt-BR" sz="4000" dirty="0" err="1"/>
              <a:t>IoT</a:t>
            </a:r>
            <a:r>
              <a:rPr lang="pt-BR" sz="4000" dirty="0"/>
              <a:t> introduziu novos vetores de ataque, enquanto regulamentações como o GDPR e o aumento da conscientização sobre segurança cibernética impulsionaram a adoção de melhores práticas de segurança.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rgbClr val="FF0000"/>
                </a:solidFill>
              </a:rPr>
              <a:t>Década de 2020</a:t>
            </a:r>
            <a:r>
              <a:rPr lang="pt-BR" sz="4000" dirty="0"/>
              <a:t>: A segurança cibernética tornou-se ainda mais complexa com o surgimento de ameaças como </a:t>
            </a:r>
            <a:r>
              <a:rPr lang="pt-BR" sz="4000" dirty="0" err="1"/>
              <a:t>ransomware</a:t>
            </a:r>
            <a:r>
              <a:rPr lang="pt-BR" sz="4000" dirty="0"/>
              <a:t>, ataques de </a:t>
            </a:r>
            <a:r>
              <a:rPr lang="pt-BR" sz="4000" dirty="0" err="1"/>
              <a:t>supply</a:t>
            </a:r>
            <a:r>
              <a:rPr lang="pt-BR" sz="4000" dirty="0"/>
              <a:t> </a:t>
            </a:r>
            <a:r>
              <a:rPr lang="pt-BR" sz="4000" dirty="0" err="1"/>
              <a:t>chain</a:t>
            </a:r>
            <a:r>
              <a:rPr lang="pt-BR" sz="4000" dirty="0"/>
              <a:t> e inteligência artificial aplicada a </a:t>
            </a:r>
            <a:r>
              <a:rPr lang="pt-BR" sz="4000" dirty="0" err="1"/>
              <a:t>ciberataques</a:t>
            </a:r>
            <a:r>
              <a:rPr lang="pt-BR" sz="4000" dirty="0"/>
              <a:t>, destacando a necessidade contínua de inovação e vigilância em segurança cibernética.</a:t>
            </a:r>
          </a:p>
          <a:p>
            <a:endParaRPr lang="pt-BR" sz="6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5234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7E67F3-DA11-4226-A116-84543C767100}"/>
              </a:ext>
            </a:extLst>
          </p:cNvPr>
          <p:cNvSpPr/>
          <p:nvPr/>
        </p:nvSpPr>
        <p:spPr>
          <a:xfrm>
            <a:off x="807720" y="746760"/>
            <a:ext cx="11597640" cy="437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54BA7-36D3-4528-B707-FF4C32227307}"/>
              </a:ext>
            </a:extLst>
          </p:cNvPr>
          <p:cNvSpPr txBox="1"/>
          <p:nvPr/>
        </p:nvSpPr>
        <p:spPr>
          <a:xfrm>
            <a:off x="807720" y="1447800"/>
            <a:ext cx="12298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Exemplos Reais de Ataques Cibernéticos e Suas Consequências:</a:t>
            </a:r>
          </a:p>
          <a:p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D17750-E39B-45D4-89FC-E678597BDD6A}"/>
              </a:ext>
            </a:extLst>
          </p:cNvPr>
          <p:cNvSpPr txBox="1"/>
          <p:nvPr/>
        </p:nvSpPr>
        <p:spPr>
          <a:xfrm>
            <a:off x="589710" y="3125331"/>
            <a:ext cx="1323297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Ataque de </a:t>
            </a:r>
            <a:r>
              <a:rPr lang="pt-BR" sz="3600" dirty="0" err="1">
                <a:solidFill>
                  <a:srgbClr val="FF0000"/>
                </a:solidFill>
              </a:rPr>
              <a:t>Ransomware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err="1">
                <a:solidFill>
                  <a:srgbClr val="FF0000"/>
                </a:solidFill>
              </a:rPr>
              <a:t>WannaCry</a:t>
            </a:r>
            <a:r>
              <a:rPr lang="pt-BR" sz="3600" dirty="0">
                <a:solidFill>
                  <a:srgbClr val="FF0000"/>
                </a:solidFill>
              </a:rPr>
              <a:t> em 2017</a:t>
            </a:r>
            <a:r>
              <a:rPr lang="pt-BR" sz="3600" dirty="0"/>
              <a:t>: Este ataque infectou centenas de milhares de computadores em todo o mundo, criptografando seus dados e exigindo um resgate em Bitcoin para restaurá-los. Isso causou grandes interrupções em hospitais, empresas e serviços governamentais, resultando em perdas financeiras e danos à reputação.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Ataque de </a:t>
            </a:r>
            <a:r>
              <a:rPr lang="pt-BR" sz="3600" dirty="0" err="1">
                <a:solidFill>
                  <a:srgbClr val="FF0000"/>
                </a:solidFill>
              </a:rPr>
              <a:t>Phishing</a:t>
            </a:r>
            <a:r>
              <a:rPr lang="pt-BR" sz="3600" dirty="0">
                <a:solidFill>
                  <a:srgbClr val="FF0000"/>
                </a:solidFill>
              </a:rPr>
              <a:t> à </a:t>
            </a:r>
            <a:r>
              <a:rPr lang="pt-BR" sz="3600" dirty="0" err="1">
                <a:solidFill>
                  <a:srgbClr val="FF0000"/>
                </a:solidFill>
              </a:rPr>
              <a:t>Equifax</a:t>
            </a:r>
            <a:r>
              <a:rPr lang="pt-BR" sz="3600" dirty="0">
                <a:solidFill>
                  <a:srgbClr val="FF0000"/>
                </a:solidFill>
              </a:rPr>
              <a:t> em 2017</a:t>
            </a:r>
            <a:r>
              <a:rPr lang="pt-BR" sz="3600" dirty="0"/>
              <a:t>: Neste caso, os hackers exploraram uma vulnerabilidade no site da </a:t>
            </a:r>
            <a:r>
              <a:rPr lang="pt-BR" sz="3600" dirty="0" err="1"/>
              <a:t>Equifax</a:t>
            </a:r>
            <a:r>
              <a:rPr lang="pt-BR" sz="3600" dirty="0"/>
              <a:t> para obter acesso a informações pessoais de mais de 143 milhões de pessoas. Isso resultou em um dos maiores vazamentos de dados da história e teve sérias repercussões para a empresa e seus clientes</a:t>
            </a:r>
          </a:p>
          <a:p>
            <a:endParaRPr lang="pt-BR" sz="6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53359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7E67F3-DA11-4226-A116-84543C767100}"/>
              </a:ext>
            </a:extLst>
          </p:cNvPr>
          <p:cNvSpPr/>
          <p:nvPr/>
        </p:nvSpPr>
        <p:spPr>
          <a:xfrm>
            <a:off x="807720" y="746760"/>
            <a:ext cx="11597640" cy="437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54BA7-36D3-4528-B707-FF4C32227307}"/>
              </a:ext>
            </a:extLst>
          </p:cNvPr>
          <p:cNvSpPr txBox="1"/>
          <p:nvPr/>
        </p:nvSpPr>
        <p:spPr>
          <a:xfrm>
            <a:off x="807720" y="1447800"/>
            <a:ext cx="122986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Exemplos Reais de Ataques Cibernéticos e Suas Consequências:</a:t>
            </a:r>
          </a:p>
          <a:p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D17750-E39B-45D4-89FC-E678597BDD6A}"/>
              </a:ext>
            </a:extLst>
          </p:cNvPr>
          <p:cNvSpPr txBox="1"/>
          <p:nvPr/>
        </p:nvSpPr>
        <p:spPr>
          <a:xfrm>
            <a:off x="589710" y="3125331"/>
            <a:ext cx="1323297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FF0000"/>
                </a:solidFill>
              </a:rPr>
              <a:t>Ataque </a:t>
            </a:r>
            <a:r>
              <a:rPr lang="pt-BR" sz="4400" dirty="0" err="1">
                <a:solidFill>
                  <a:srgbClr val="FF0000"/>
                </a:solidFill>
              </a:rPr>
              <a:t>DDoS</a:t>
            </a:r>
            <a:r>
              <a:rPr lang="pt-BR" sz="4400" dirty="0">
                <a:solidFill>
                  <a:srgbClr val="FF0000"/>
                </a:solidFill>
              </a:rPr>
              <a:t> à </a:t>
            </a:r>
            <a:r>
              <a:rPr lang="pt-BR" sz="4400" dirty="0" err="1">
                <a:solidFill>
                  <a:srgbClr val="FF0000"/>
                </a:solidFill>
              </a:rPr>
              <a:t>Dyn</a:t>
            </a:r>
            <a:r>
              <a:rPr lang="pt-BR" sz="4400" dirty="0">
                <a:solidFill>
                  <a:srgbClr val="FF0000"/>
                </a:solidFill>
              </a:rPr>
              <a:t> em 2016</a:t>
            </a:r>
            <a:r>
              <a:rPr lang="pt-BR" sz="4400" dirty="0"/>
              <a:t>: Este ataque mirou o provedor de serviços de DNS </a:t>
            </a:r>
            <a:r>
              <a:rPr lang="pt-BR" sz="4400" dirty="0" err="1"/>
              <a:t>Dyn</a:t>
            </a:r>
            <a:r>
              <a:rPr lang="pt-BR" sz="4400" dirty="0"/>
              <a:t>, causando interrupções em grandes sites como Twitter, Netflix e </a:t>
            </a:r>
            <a:r>
              <a:rPr lang="pt-BR" sz="4400" dirty="0" err="1"/>
              <a:t>Amazon</a:t>
            </a:r>
            <a:r>
              <a:rPr lang="pt-BR" sz="4400" dirty="0"/>
              <a:t>. O ataque destacou a vulnerabilidade da infraestrutura de internet centralizada e ressaltou os riscos associados aos ataques </a:t>
            </a:r>
            <a:r>
              <a:rPr lang="pt-BR" sz="4400" dirty="0" err="1"/>
              <a:t>DDoS</a:t>
            </a:r>
            <a:r>
              <a:rPr lang="pt-BR" sz="4400" dirty="0"/>
              <a:t>.</a:t>
            </a:r>
          </a:p>
          <a:p>
            <a:endParaRPr lang="pt-BR" sz="6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6423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7E67F3-DA11-4226-A116-84543C767100}"/>
              </a:ext>
            </a:extLst>
          </p:cNvPr>
          <p:cNvSpPr/>
          <p:nvPr/>
        </p:nvSpPr>
        <p:spPr>
          <a:xfrm>
            <a:off x="807720" y="746760"/>
            <a:ext cx="11597640" cy="437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54BA7-36D3-4528-B707-FF4C32227307}"/>
              </a:ext>
            </a:extLst>
          </p:cNvPr>
          <p:cNvSpPr txBox="1"/>
          <p:nvPr/>
        </p:nvSpPr>
        <p:spPr>
          <a:xfrm>
            <a:off x="1165860" y="555248"/>
            <a:ext cx="122986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/>
              <a:t>Engenharia Social</a:t>
            </a:r>
          </a:p>
          <a:p>
            <a:endParaRPr lang="pt-BR"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D17750-E39B-45D4-89FC-E678597BDD6A}"/>
              </a:ext>
            </a:extLst>
          </p:cNvPr>
          <p:cNvSpPr txBox="1"/>
          <p:nvPr/>
        </p:nvSpPr>
        <p:spPr>
          <a:xfrm>
            <a:off x="589710" y="2326243"/>
            <a:ext cx="13232970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Engenharia social é uma técnica utilizada por atacantes para manipular pessoas a fim de obter informações confidenciais, acesso a sistemas ou realizar ações prejudiciais.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FF0000"/>
                </a:solidFill>
              </a:rPr>
              <a:t>Phishing</a:t>
            </a:r>
            <a:r>
              <a:rPr lang="pt-BR" sz="3600" dirty="0">
                <a:solidFill>
                  <a:srgbClr val="FF0000"/>
                </a:solidFill>
              </a:rPr>
              <a:t>: </a:t>
            </a:r>
            <a:r>
              <a:rPr lang="pt-BR" sz="3600" dirty="0" err="1"/>
              <a:t>Phishing</a:t>
            </a:r>
            <a:r>
              <a:rPr lang="pt-BR" sz="3600" dirty="0"/>
              <a:t> é uma técnica em que os atacantes enviam mensagens de e-mail, mensagens de texto ou mensagens instantâneas disfarçadas de comunicações legítimas de empresas ou contatos conhecidos.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FF0000"/>
                </a:solidFill>
              </a:rPr>
              <a:t>Pretexting</a:t>
            </a:r>
            <a:r>
              <a:rPr lang="pt-BR" sz="3600" dirty="0">
                <a:solidFill>
                  <a:srgbClr val="FF0000"/>
                </a:solidFill>
              </a:rPr>
              <a:t>: </a:t>
            </a:r>
            <a:r>
              <a:rPr lang="pt-BR" sz="3600" dirty="0" err="1"/>
              <a:t>Pretexting</a:t>
            </a:r>
            <a:r>
              <a:rPr lang="pt-BR" sz="3600" dirty="0"/>
              <a:t> envolve a criação de uma história ou pretexto falso para manipular as vítimas a compartilhar informações confidenciais ou realizar ações indesejadas.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FF0000"/>
                </a:solidFill>
              </a:rPr>
              <a:t>Tailgating</a:t>
            </a:r>
            <a:r>
              <a:rPr lang="pt-BR" sz="3600" dirty="0"/>
              <a:t>: </a:t>
            </a:r>
            <a:r>
              <a:rPr lang="pt-BR" sz="3600" dirty="0" err="1"/>
              <a:t>Tailgating</a:t>
            </a:r>
            <a:r>
              <a:rPr lang="pt-BR" sz="3600" dirty="0"/>
              <a:t>, também conhecido como "</a:t>
            </a:r>
            <a:r>
              <a:rPr lang="pt-BR" sz="3600" dirty="0" err="1"/>
              <a:t>piggybacking</a:t>
            </a:r>
            <a:r>
              <a:rPr lang="pt-BR" sz="3600" dirty="0"/>
              <a:t>", é uma técnica física em que um invasor segue de perto um funcionário autorizado para entrar em uma área restrita de uma instalação segura.</a:t>
            </a:r>
          </a:p>
          <a:p>
            <a:endParaRPr lang="pt-BR" sz="6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2116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613</Words>
  <Application>Microsoft Office PowerPoint</Application>
  <PresentationFormat>Personalizar</PresentationFormat>
  <Paragraphs>66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Robson Bacchin de Souza</cp:lastModifiedBy>
  <cp:revision>2</cp:revision>
  <dcterms:created xsi:type="dcterms:W3CDTF">2025-02-12T11:10:44Z</dcterms:created>
  <dcterms:modified xsi:type="dcterms:W3CDTF">2025-02-12T11:30:48Z</dcterms:modified>
</cp:coreProperties>
</file>