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9" r:id="rId3"/>
    <p:sldId id="261" r:id="rId4"/>
    <p:sldId id="257" r:id="rId5"/>
    <p:sldId id="262" r:id="rId6"/>
    <p:sldId id="266" r:id="rId7"/>
    <p:sldId id="263" r:id="rId8"/>
    <p:sldId id="264" r:id="rId9"/>
    <p:sldId id="268" r:id="rId10"/>
    <p:sldId id="267" r:id="rId11"/>
    <p:sldId id="269" r:id="rId12"/>
    <p:sldId id="270" r:id="rId13"/>
    <p:sldId id="271" r:id="rId14"/>
    <p:sldId id="273" r:id="rId15"/>
    <p:sldId id="274" r:id="rId16"/>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5501" autoAdjust="0"/>
  </p:normalViewPr>
  <p:slideViewPr>
    <p:cSldViewPr snapToGrid="0">
      <p:cViewPr varScale="1">
        <p:scale>
          <a:sx n="104" d="100"/>
          <a:sy n="104" d="100"/>
        </p:scale>
        <p:origin x="138" y="13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pt-BR"/>
              <a:t>Clique para editar o título mestre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709AE254-0864-42E5-8DE5-95E73B93F345}" type="datetimeFigureOut">
              <a:rPr lang="pt-BR" smtClean="0"/>
              <a:t>23/02/2024</a:t>
            </a:fld>
            <a:endParaRPr lang="pt-BR"/>
          </a:p>
        </p:txBody>
      </p:sp>
      <p:sp>
        <p:nvSpPr>
          <p:cNvPr id="5" name="Footer Placeholder 4"/>
          <p:cNvSpPr>
            <a:spLocks noGrp="1"/>
          </p:cNvSpPr>
          <p:nvPr>
            <p:ph type="ftr" sz="quarter" idx="11"/>
          </p:nvPr>
        </p:nvSpPr>
        <p:spPr>
          <a:xfrm>
            <a:off x="1876424" y="5410201"/>
            <a:ext cx="5124886" cy="365125"/>
          </a:xfrm>
        </p:spPr>
        <p:txBody>
          <a:bodyPr/>
          <a:lstStyle/>
          <a:p>
            <a:endParaRPr lang="pt-BR"/>
          </a:p>
        </p:txBody>
      </p:sp>
      <p:sp>
        <p:nvSpPr>
          <p:cNvPr id="6" name="Slide Number Placeholder 5"/>
          <p:cNvSpPr>
            <a:spLocks noGrp="1"/>
          </p:cNvSpPr>
          <p:nvPr>
            <p:ph type="sldNum" sz="quarter" idx="12"/>
          </p:nvPr>
        </p:nvSpPr>
        <p:spPr>
          <a:xfrm>
            <a:off x="9896911" y="5410199"/>
            <a:ext cx="771089" cy="365125"/>
          </a:xfrm>
        </p:spPr>
        <p:txBody>
          <a:bodyPr/>
          <a:lstStyle/>
          <a:p>
            <a:fld id="{5D442A73-C1D1-4173-A1B1-12A5ABBF976D}" type="slidenum">
              <a:rPr lang="pt-BR" smtClean="0"/>
              <a:t>‹nº›</a:t>
            </a:fld>
            <a:endParaRPr lang="pt-BR"/>
          </a:p>
        </p:txBody>
      </p:sp>
    </p:spTree>
    <p:extLst>
      <p:ext uri="{BB962C8B-B14F-4D97-AF65-F5344CB8AC3E}">
        <p14:creationId xmlns:p14="http://schemas.microsoft.com/office/powerpoint/2010/main" val="332866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pt-BR"/>
              <a:t>Clique no ícone para adicionar uma imagem</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Date Placeholder 4"/>
          <p:cNvSpPr>
            <a:spLocks noGrp="1"/>
          </p:cNvSpPr>
          <p:nvPr>
            <p:ph type="dt" sz="half" idx="10"/>
          </p:nvPr>
        </p:nvSpPr>
        <p:spPr/>
        <p:txBody>
          <a:bodyPr/>
          <a:lstStyle/>
          <a:p>
            <a:fld id="{709AE254-0864-42E5-8DE5-95E73B93F345}" type="datetimeFigureOut">
              <a:rPr lang="pt-BR" smtClean="0"/>
              <a:t>23/02/2024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D442A73-C1D1-4173-A1B1-12A5ABBF976D}" type="slidenum">
              <a:rPr lang="pt-BR" smtClean="0"/>
              <a:t>‹nº›</a:t>
            </a:fld>
            <a:endParaRPr lang="pt-BR"/>
          </a:p>
        </p:txBody>
      </p:sp>
    </p:spTree>
    <p:extLst>
      <p:ext uri="{BB962C8B-B14F-4D97-AF65-F5344CB8AC3E}">
        <p14:creationId xmlns:p14="http://schemas.microsoft.com/office/powerpoint/2010/main" val="1393686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Date Placeholder 4"/>
          <p:cNvSpPr>
            <a:spLocks noGrp="1"/>
          </p:cNvSpPr>
          <p:nvPr>
            <p:ph type="dt" sz="half" idx="10"/>
          </p:nvPr>
        </p:nvSpPr>
        <p:spPr/>
        <p:txBody>
          <a:bodyPr/>
          <a:lstStyle/>
          <a:p>
            <a:fld id="{709AE254-0864-42E5-8DE5-95E73B93F345}" type="datetimeFigureOut">
              <a:rPr lang="pt-BR" smtClean="0"/>
              <a:t>23/02/2024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D442A73-C1D1-4173-A1B1-12A5ABBF976D}" type="slidenum">
              <a:rPr lang="pt-BR" smtClean="0"/>
              <a:t>‹nº›</a:t>
            </a:fld>
            <a:endParaRPr lang="pt-BR"/>
          </a:p>
        </p:txBody>
      </p:sp>
    </p:spTree>
    <p:extLst>
      <p:ext uri="{BB962C8B-B14F-4D97-AF65-F5344CB8AC3E}">
        <p14:creationId xmlns:p14="http://schemas.microsoft.com/office/powerpoint/2010/main" val="8003565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pt-BR"/>
              <a:t>Clique para editar o título mestre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Date Placeholder 4"/>
          <p:cNvSpPr>
            <a:spLocks noGrp="1"/>
          </p:cNvSpPr>
          <p:nvPr>
            <p:ph type="dt" sz="half" idx="10"/>
          </p:nvPr>
        </p:nvSpPr>
        <p:spPr/>
        <p:txBody>
          <a:bodyPr/>
          <a:lstStyle/>
          <a:p>
            <a:fld id="{709AE254-0864-42E5-8DE5-95E73B93F345}" type="datetimeFigureOut">
              <a:rPr lang="pt-BR" smtClean="0"/>
              <a:t>23/02/2024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D442A73-C1D1-4173-A1B1-12A5ABBF976D}" type="slidenum">
              <a:rPr lang="pt-BR" smtClean="0"/>
              <a:t>‹nº›</a:t>
            </a:fld>
            <a:endParaRPr lang="pt-BR"/>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967313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Date Placeholder 4"/>
          <p:cNvSpPr>
            <a:spLocks noGrp="1"/>
          </p:cNvSpPr>
          <p:nvPr>
            <p:ph type="dt" sz="half" idx="10"/>
          </p:nvPr>
        </p:nvSpPr>
        <p:spPr/>
        <p:txBody>
          <a:bodyPr/>
          <a:lstStyle/>
          <a:p>
            <a:fld id="{709AE254-0864-42E5-8DE5-95E73B93F345}" type="datetimeFigureOut">
              <a:rPr lang="pt-BR" smtClean="0"/>
              <a:t>23/02/2024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D442A73-C1D1-4173-A1B1-12A5ABBF976D}" type="slidenum">
              <a:rPr lang="pt-BR" smtClean="0"/>
              <a:t>‹nº›</a:t>
            </a:fld>
            <a:endParaRPr lang="pt-BR"/>
          </a:p>
        </p:txBody>
      </p:sp>
    </p:spTree>
    <p:extLst>
      <p:ext uri="{BB962C8B-B14F-4D97-AF65-F5344CB8AC3E}">
        <p14:creationId xmlns:p14="http://schemas.microsoft.com/office/powerpoint/2010/main" val="17987707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pt-BR"/>
              <a:t>Clique para editar o título mestre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3" name="Date Placeholder 2"/>
          <p:cNvSpPr>
            <a:spLocks noGrp="1"/>
          </p:cNvSpPr>
          <p:nvPr>
            <p:ph type="dt" sz="half" idx="10"/>
          </p:nvPr>
        </p:nvSpPr>
        <p:spPr/>
        <p:txBody>
          <a:bodyPr/>
          <a:lstStyle/>
          <a:p>
            <a:fld id="{709AE254-0864-42E5-8DE5-95E73B93F345}" type="datetimeFigureOut">
              <a:rPr lang="pt-BR" smtClean="0"/>
              <a:t>23/02/2024</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5D442A73-C1D1-4173-A1B1-12A5ABBF976D}" type="slidenum">
              <a:rPr lang="pt-BR" smtClean="0"/>
              <a:t>‹nº›</a:t>
            </a:fld>
            <a:endParaRPr lang="pt-BR"/>
          </a:p>
        </p:txBody>
      </p:sp>
    </p:spTree>
    <p:extLst>
      <p:ext uri="{BB962C8B-B14F-4D97-AF65-F5344CB8AC3E}">
        <p14:creationId xmlns:p14="http://schemas.microsoft.com/office/powerpoint/2010/main" val="6588542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pt-BR"/>
              <a:t>Clique para editar o título mestre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3" name="Date Placeholder 2"/>
          <p:cNvSpPr>
            <a:spLocks noGrp="1"/>
          </p:cNvSpPr>
          <p:nvPr>
            <p:ph type="dt" sz="half" idx="10"/>
          </p:nvPr>
        </p:nvSpPr>
        <p:spPr/>
        <p:txBody>
          <a:bodyPr/>
          <a:lstStyle/>
          <a:p>
            <a:fld id="{709AE254-0864-42E5-8DE5-95E73B93F345}" type="datetimeFigureOut">
              <a:rPr lang="pt-BR" smtClean="0"/>
              <a:t>23/02/2024</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5D442A73-C1D1-4173-A1B1-12A5ABBF976D}" type="slidenum">
              <a:rPr lang="pt-BR" smtClean="0"/>
              <a:t>‹nº›</a:t>
            </a:fld>
            <a:endParaRPr lang="pt-BR"/>
          </a:p>
        </p:txBody>
      </p:sp>
    </p:spTree>
    <p:extLst>
      <p:ext uri="{BB962C8B-B14F-4D97-AF65-F5344CB8AC3E}">
        <p14:creationId xmlns:p14="http://schemas.microsoft.com/office/powerpoint/2010/main" val="31126159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709AE254-0864-42E5-8DE5-95E73B93F345}" type="datetimeFigureOut">
              <a:rPr lang="pt-BR" smtClean="0"/>
              <a:t>23/02/2024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D442A73-C1D1-4173-A1B1-12A5ABBF976D}" type="slidenum">
              <a:rPr lang="pt-BR" smtClean="0"/>
              <a:t>‹nº›</a:t>
            </a:fld>
            <a:endParaRPr lang="pt-BR"/>
          </a:p>
        </p:txBody>
      </p:sp>
    </p:spTree>
    <p:extLst>
      <p:ext uri="{BB962C8B-B14F-4D97-AF65-F5344CB8AC3E}">
        <p14:creationId xmlns:p14="http://schemas.microsoft.com/office/powerpoint/2010/main" val="33723880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709AE254-0864-42E5-8DE5-95E73B93F345}" type="datetimeFigureOut">
              <a:rPr lang="pt-BR" smtClean="0"/>
              <a:t>23/02/2024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D442A73-C1D1-4173-A1B1-12A5ABBF976D}" type="slidenum">
              <a:rPr lang="pt-BR" smtClean="0"/>
              <a:t>‹nº›</a:t>
            </a:fld>
            <a:endParaRPr lang="pt-BR"/>
          </a:p>
        </p:txBody>
      </p:sp>
    </p:spTree>
    <p:extLst>
      <p:ext uri="{BB962C8B-B14F-4D97-AF65-F5344CB8AC3E}">
        <p14:creationId xmlns:p14="http://schemas.microsoft.com/office/powerpoint/2010/main" val="127062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709AE254-0864-42E5-8DE5-95E73B93F345}" type="datetimeFigureOut">
              <a:rPr lang="pt-BR" smtClean="0"/>
              <a:t>23/02/2024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D442A73-C1D1-4173-A1B1-12A5ABBF976D}" type="slidenum">
              <a:rPr lang="pt-BR" smtClean="0"/>
              <a:t>‹nº›</a:t>
            </a:fld>
            <a:endParaRPr lang="pt-BR"/>
          </a:p>
        </p:txBody>
      </p:sp>
    </p:spTree>
    <p:extLst>
      <p:ext uri="{BB962C8B-B14F-4D97-AF65-F5344CB8AC3E}">
        <p14:creationId xmlns:p14="http://schemas.microsoft.com/office/powerpoint/2010/main" val="1055970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pt-BR"/>
              <a:t>Clique para editar o título mestre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 texto mestre</a:t>
            </a:r>
          </a:p>
        </p:txBody>
      </p:sp>
      <p:sp>
        <p:nvSpPr>
          <p:cNvPr id="4" name="Date Placeholder 3"/>
          <p:cNvSpPr>
            <a:spLocks noGrp="1"/>
          </p:cNvSpPr>
          <p:nvPr>
            <p:ph type="dt" sz="half" idx="10"/>
          </p:nvPr>
        </p:nvSpPr>
        <p:spPr/>
        <p:txBody>
          <a:bodyPr/>
          <a:lstStyle/>
          <a:p>
            <a:fld id="{709AE254-0864-42E5-8DE5-95E73B93F345}" type="datetimeFigureOut">
              <a:rPr lang="pt-BR" smtClean="0"/>
              <a:t>23/02/2024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D442A73-C1D1-4173-A1B1-12A5ABBF976D}" type="slidenum">
              <a:rPr lang="pt-BR" smtClean="0"/>
              <a:t>‹nº›</a:t>
            </a:fld>
            <a:endParaRPr lang="pt-BR"/>
          </a:p>
        </p:txBody>
      </p:sp>
    </p:spTree>
    <p:extLst>
      <p:ext uri="{BB962C8B-B14F-4D97-AF65-F5344CB8AC3E}">
        <p14:creationId xmlns:p14="http://schemas.microsoft.com/office/powerpoint/2010/main" val="1883264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709AE254-0864-42E5-8DE5-95E73B93F345}" type="datetimeFigureOut">
              <a:rPr lang="pt-BR" smtClean="0"/>
              <a:t>23/02/2024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D442A73-C1D1-4173-A1B1-12A5ABBF976D}" type="slidenum">
              <a:rPr lang="pt-BR" smtClean="0"/>
              <a:t>‹nº›</a:t>
            </a:fld>
            <a:endParaRPr lang="pt-BR"/>
          </a:p>
        </p:txBody>
      </p:sp>
    </p:spTree>
    <p:extLst>
      <p:ext uri="{BB962C8B-B14F-4D97-AF65-F5344CB8AC3E}">
        <p14:creationId xmlns:p14="http://schemas.microsoft.com/office/powerpoint/2010/main" val="1388894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Content Placeholder 3"/>
          <p:cNvSpPr>
            <a:spLocks noGrp="1"/>
          </p:cNvSpPr>
          <p:nvPr>
            <p:ph sz="half" idx="2"/>
          </p:nvPr>
        </p:nvSpPr>
        <p:spPr>
          <a:xfrm>
            <a:off x="1141410" y="3073397"/>
            <a:ext cx="4878391" cy="2717801"/>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Content Placeholder 5"/>
          <p:cNvSpPr>
            <a:spLocks noGrp="1"/>
          </p:cNvSpPr>
          <p:nvPr>
            <p:ph sz="quarter" idx="4"/>
          </p:nvPr>
        </p:nvSpPr>
        <p:spPr>
          <a:xfrm>
            <a:off x="6172200" y="3073397"/>
            <a:ext cx="4875210" cy="2717801"/>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709AE254-0864-42E5-8DE5-95E73B93F345}" type="datetimeFigureOut">
              <a:rPr lang="pt-BR" smtClean="0"/>
              <a:t>23/02/2024</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5D442A73-C1D1-4173-A1B1-12A5ABBF976D}" type="slidenum">
              <a:rPr lang="pt-BR" smtClean="0"/>
              <a:t>‹nº›</a:t>
            </a:fld>
            <a:endParaRPr lang="pt-BR"/>
          </a:p>
        </p:txBody>
      </p:sp>
    </p:spTree>
    <p:extLst>
      <p:ext uri="{BB962C8B-B14F-4D97-AF65-F5344CB8AC3E}">
        <p14:creationId xmlns:p14="http://schemas.microsoft.com/office/powerpoint/2010/main" val="2039810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709AE254-0864-42E5-8DE5-95E73B93F345}" type="datetimeFigureOut">
              <a:rPr lang="pt-BR" smtClean="0"/>
              <a:t>23/02/2024</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5D442A73-C1D1-4173-A1B1-12A5ABBF976D}" type="slidenum">
              <a:rPr lang="pt-BR" smtClean="0"/>
              <a:t>‹nº›</a:t>
            </a:fld>
            <a:endParaRPr lang="pt-BR"/>
          </a:p>
        </p:txBody>
      </p:sp>
    </p:spTree>
    <p:extLst>
      <p:ext uri="{BB962C8B-B14F-4D97-AF65-F5344CB8AC3E}">
        <p14:creationId xmlns:p14="http://schemas.microsoft.com/office/powerpoint/2010/main" val="1448592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9AE254-0864-42E5-8DE5-95E73B93F345}" type="datetimeFigureOut">
              <a:rPr lang="pt-BR" smtClean="0"/>
              <a:t>23/02/2024</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5D442A73-C1D1-4173-A1B1-12A5ABBF976D}" type="slidenum">
              <a:rPr lang="pt-BR" smtClean="0"/>
              <a:t>‹nº›</a:t>
            </a:fld>
            <a:endParaRPr lang="pt-BR"/>
          </a:p>
        </p:txBody>
      </p:sp>
    </p:spTree>
    <p:extLst>
      <p:ext uri="{BB962C8B-B14F-4D97-AF65-F5344CB8AC3E}">
        <p14:creationId xmlns:p14="http://schemas.microsoft.com/office/powerpoint/2010/main" val="333636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Date Placeholder 4"/>
          <p:cNvSpPr>
            <a:spLocks noGrp="1"/>
          </p:cNvSpPr>
          <p:nvPr>
            <p:ph type="dt" sz="half" idx="10"/>
          </p:nvPr>
        </p:nvSpPr>
        <p:spPr/>
        <p:txBody>
          <a:bodyPr/>
          <a:lstStyle/>
          <a:p>
            <a:fld id="{709AE254-0864-42E5-8DE5-95E73B93F345}" type="datetimeFigureOut">
              <a:rPr lang="pt-BR" smtClean="0"/>
              <a:t>23/02/2024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D442A73-C1D1-4173-A1B1-12A5ABBF976D}" type="slidenum">
              <a:rPr lang="pt-BR" smtClean="0"/>
              <a:t>‹nº›</a:t>
            </a:fld>
            <a:endParaRPr lang="pt-BR"/>
          </a:p>
        </p:txBody>
      </p:sp>
    </p:spTree>
    <p:extLst>
      <p:ext uri="{BB962C8B-B14F-4D97-AF65-F5344CB8AC3E}">
        <p14:creationId xmlns:p14="http://schemas.microsoft.com/office/powerpoint/2010/main" val="980009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Date Placeholder 4"/>
          <p:cNvSpPr>
            <a:spLocks noGrp="1"/>
          </p:cNvSpPr>
          <p:nvPr>
            <p:ph type="dt" sz="half" idx="10"/>
          </p:nvPr>
        </p:nvSpPr>
        <p:spPr/>
        <p:txBody>
          <a:bodyPr/>
          <a:lstStyle/>
          <a:p>
            <a:fld id="{709AE254-0864-42E5-8DE5-95E73B93F345}" type="datetimeFigureOut">
              <a:rPr lang="pt-BR" smtClean="0"/>
              <a:t>23/02/2024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D442A73-C1D1-4173-A1B1-12A5ABBF976D}" type="slidenum">
              <a:rPr lang="pt-BR" smtClean="0"/>
              <a:t>‹nº›</a:t>
            </a:fld>
            <a:endParaRPr lang="pt-BR"/>
          </a:p>
        </p:txBody>
      </p:sp>
    </p:spTree>
    <p:extLst>
      <p:ext uri="{BB962C8B-B14F-4D97-AF65-F5344CB8AC3E}">
        <p14:creationId xmlns:p14="http://schemas.microsoft.com/office/powerpoint/2010/main" val="2975372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09AE254-0864-42E5-8DE5-95E73B93F345}" type="datetimeFigureOut">
              <a:rPr lang="pt-BR" smtClean="0"/>
              <a:t>23/02/2024</a:t>
            </a:fld>
            <a:endParaRPr lang="pt-BR"/>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D442A73-C1D1-4173-A1B1-12A5ABBF976D}" type="slidenum">
              <a:rPr lang="pt-BR" smtClean="0"/>
              <a:t>‹nº›</a:t>
            </a:fld>
            <a:endParaRPr lang="pt-BR"/>
          </a:p>
        </p:txBody>
      </p:sp>
    </p:spTree>
    <p:extLst>
      <p:ext uri="{BB962C8B-B14F-4D97-AF65-F5344CB8AC3E}">
        <p14:creationId xmlns:p14="http://schemas.microsoft.com/office/powerpoint/2010/main" val="143369317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876424" y="1214438"/>
            <a:ext cx="9802958" cy="2387600"/>
          </a:xfrm>
        </p:spPr>
        <p:txBody>
          <a:bodyPr>
            <a:normAutofit/>
          </a:bodyPr>
          <a:lstStyle/>
          <a:p>
            <a:r>
              <a:rPr lang="pt-BR" sz="6000" b="1" dirty="0">
                <a:solidFill>
                  <a:srgbClr val="FF0000"/>
                </a:solidFill>
                <a:latin typeface="Adobe Gothic Std B" panose="020B0800000000000000" pitchFamily="34" charset="-128"/>
                <a:ea typeface="Adobe Gothic Std B" panose="020B0800000000000000" pitchFamily="34" charset="-128"/>
              </a:rPr>
              <a:t>Power BI</a:t>
            </a:r>
          </a:p>
        </p:txBody>
      </p:sp>
      <p:sp>
        <p:nvSpPr>
          <p:cNvPr id="3" name="Subtítulo 2"/>
          <p:cNvSpPr>
            <a:spLocks noGrp="1"/>
          </p:cNvSpPr>
          <p:nvPr>
            <p:ph type="subTitle" idx="1"/>
          </p:nvPr>
        </p:nvSpPr>
        <p:spPr/>
        <p:txBody>
          <a:bodyPr/>
          <a:lstStyle/>
          <a:p>
            <a:r>
              <a:rPr lang="pt-BR" dirty="0"/>
              <a:t>Profº robson B Souza</a:t>
            </a:r>
          </a:p>
          <a:p>
            <a:r>
              <a:rPr lang="pt-BR" dirty="0"/>
              <a:t>Senai jaguariúna/sp</a:t>
            </a:r>
          </a:p>
        </p:txBody>
      </p:sp>
    </p:spTree>
    <p:extLst>
      <p:ext uri="{BB962C8B-B14F-4D97-AF65-F5344CB8AC3E}">
        <p14:creationId xmlns:p14="http://schemas.microsoft.com/office/powerpoint/2010/main" val="123925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C0B3B8-D70D-E8DF-B331-AD76BDC6EE4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4901997-FF81-AD40-F305-7777F1BA491F}"/>
              </a:ext>
            </a:extLst>
          </p:cNvPr>
          <p:cNvSpPr>
            <a:spLocks noGrp="1"/>
          </p:cNvSpPr>
          <p:nvPr>
            <p:ph type="title"/>
          </p:nvPr>
        </p:nvSpPr>
        <p:spPr/>
        <p:txBody>
          <a:bodyPr/>
          <a:lstStyle/>
          <a:p>
            <a:pPr algn="ctr"/>
            <a:r>
              <a:rPr lang="pt-BR" b="1" dirty="0">
                <a:solidFill>
                  <a:srgbClr val="FF0000"/>
                </a:solidFill>
              </a:rPr>
              <a:t>Tipos de dados</a:t>
            </a:r>
          </a:p>
        </p:txBody>
      </p:sp>
      <p:sp>
        <p:nvSpPr>
          <p:cNvPr id="3" name="Espaço Reservado para Conteúdo 2">
            <a:extLst>
              <a:ext uri="{FF2B5EF4-FFF2-40B4-BE49-F238E27FC236}">
                <a16:creationId xmlns:a16="http://schemas.microsoft.com/office/drawing/2014/main" id="{1545DB2E-9997-EB5F-1AA0-A79C8FDB7F3F}"/>
              </a:ext>
            </a:extLst>
          </p:cNvPr>
          <p:cNvSpPr>
            <a:spLocks noGrp="1"/>
          </p:cNvSpPr>
          <p:nvPr>
            <p:ph idx="1"/>
          </p:nvPr>
        </p:nvSpPr>
        <p:spPr>
          <a:xfrm>
            <a:off x="1141412" y="1883120"/>
            <a:ext cx="9905999" cy="4356361"/>
          </a:xfrm>
        </p:spPr>
        <p:txBody>
          <a:bodyPr>
            <a:normAutofit/>
          </a:bodyPr>
          <a:lstStyle/>
          <a:p>
            <a:pPr algn="l"/>
            <a:r>
              <a:rPr lang="pt-BR" sz="3200" b="1" i="0" dirty="0">
                <a:effectLst/>
                <a:latin typeface="system-ui"/>
              </a:rPr>
              <a:t>Estruturados</a:t>
            </a:r>
          </a:p>
          <a:p>
            <a:pPr algn="l"/>
            <a:r>
              <a:rPr lang="pt-BR" sz="3200" b="1" i="0" dirty="0">
                <a:effectLst/>
                <a:latin typeface="system-ui"/>
              </a:rPr>
              <a:t>Semi Estruturados</a:t>
            </a:r>
          </a:p>
          <a:p>
            <a:pPr algn="l"/>
            <a:r>
              <a:rPr lang="pt-BR" sz="3200" b="1" i="0" dirty="0">
                <a:effectLst/>
                <a:latin typeface="system-ui"/>
              </a:rPr>
              <a:t>Não Estruturados</a:t>
            </a:r>
            <a:endParaRPr lang="pt-BR" sz="3200" dirty="0"/>
          </a:p>
        </p:txBody>
      </p:sp>
    </p:spTree>
    <p:extLst>
      <p:ext uri="{BB962C8B-B14F-4D97-AF65-F5344CB8AC3E}">
        <p14:creationId xmlns:p14="http://schemas.microsoft.com/office/powerpoint/2010/main" val="1997470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971827-53EE-7687-6B0A-82F13C19B15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6F77367-B9E6-BD6B-EBEF-155398751E03}"/>
              </a:ext>
            </a:extLst>
          </p:cNvPr>
          <p:cNvSpPr>
            <a:spLocks noGrp="1"/>
          </p:cNvSpPr>
          <p:nvPr>
            <p:ph type="title"/>
          </p:nvPr>
        </p:nvSpPr>
        <p:spPr/>
        <p:txBody>
          <a:bodyPr/>
          <a:lstStyle/>
          <a:p>
            <a:pPr algn="ctr"/>
            <a:r>
              <a:rPr lang="pt-BR" b="1" dirty="0">
                <a:solidFill>
                  <a:srgbClr val="FF0000"/>
                </a:solidFill>
              </a:rPr>
              <a:t>Estruturados</a:t>
            </a:r>
          </a:p>
        </p:txBody>
      </p:sp>
      <p:sp>
        <p:nvSpPr>
          <p:cNvPr id="3" name="Espaço Reservado para Conteúdo 2">
            <a:extLst>
              <a:ext uri="{FF2B5EF4-FFF2-40B4-BE49-F238E27FC236}">
                <a16:creationId xmlns:a16="http://schemas.microsoft.com/office/drawing/2014/main" id="{29803961-A568-6E46-ECB2-52116180ED11}"/>
              </a:ext>
            </a:extLst>
          </p:cNvPr>
          <p:cNvSpPr>
            <a:spLocks noGrp="1"/>
          </p:cNvSpPr>
          <p:nvPr>
            <p:ph idx="1"/>
          </p:nvPr>
        </p:nvSpPr>
        <p:spPr>
          <a:xfrm>
            <a:off x="1141412" y="1883120"/>
            <a:ext cx="9905999" cy="4356361"/>
          </a:xfrm>
        </p:spPr>
        <p:txBody>
          <a:bodyPr>
            <a:normAutofit/>
          </a:bodyPr>
          <a:lstStyle/>
          <a:p>
            <a:pPr algn="l"/>
            <a:r>
              <a:rPr lang="pt-BR" sz="1800" i="0" dirty="0">
                <a:effectLst/>
                <a:latin typeface="system-ui"/>
              </a:rPr>
              <a:t>Dados Estruturados: Os dados estruturados são organizados de uma forma predefinida e bem definida. Eles seguem um modelo de dados consistente e têm um esquema fixo, o que facilita a análise e a manipulação por meio de sistemas de gerenciamento de banco de dados relacionais (RDBMS). Exemplos de dados estruturados incluem tabelas em um banco de dados SQL ou uma planilha do Excel, onde cada campo tem um tipo de dados definido.</a:t>
            </a:r>
            <a:endParaRPr lang="pt-BR" sz="1800" dirty="0"/>
          </a:p>
        </p:txBody>
      </p:sp>
      <p:pic>
        <p:nvPicPr>
          <p:cNvPr id="5" name="Imagem 4">
            <a:extLst>
              <a:ext uri="{FF2B5EF4-FFF2-40B4-BE49-F238E27FC236}">
                <a16:creationId xmlns:a16="http://schemas.microsoft.com/office/drawing/2014/main" id="{44AF63AD-2A26-2E9C-4403-A73BC114367B}"/>
              </a:ext>
            </a:extLst>
          </p:cNvPr>
          <p:cNvPicPr>
            <a:picLocks noChangeAspect="1"/>
          </p:cNvPicPr>
          <p:nvPr/>
        </p:nvPicPr>
        <p:blipFill>
          <a:blip r:embed="rId2"/>
          <a:stretch>
            <a:fillRect/>
          </a:stretch>
        </p:blipFill>
        <p:spPr>
          <a:xfrm>
            <a:off x="712643" y="3932049"/>
            <a:ext cx="10621857" cy="1800476"/>
          </a:xfrm>
          <a:prstGeom prst="rect">
            <a:avLst/>
          </a:prstGeom>
        </p:spPr>
      </p:pic>
    </p:spTree>
    <p:extLst>
      <p:ext uri="{BB962C8B-B14F-4D97-AF65-F5344CB8AC3E}">
        <p14:creationId xmlns:p14="http://schemas.microsoft.com/office/powerpoint/2010/main" val="894216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21EA28-44EA-13A3-436B-3BA9A4A84BF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6450B217-1D24-916B-9056-9225225CCFEC}"/>
              </a:ext>
            </a:extLst>
          </p:cNvPr>
          <p:cNvSpPr>
            <a:spLocks noGrp="1"/>
          </p:cNvSpPr>
          <p:nvPr>
            <p:ph type="title"/>
          </p:nvPr>
        </p:nvSpPr>
        <p:spPr>
          <a:xfrm>
            <a:off x="1141413" y="295245"/>
            <a:ext cx="9905998" cy="1478570"/>
          </a:xfrm>
        </p:spPr>
        <p:txBody>
          <a:bodyPr/>
          <a:lstStyle/>
          <a:p>
            <a:pPr algn="ctr"/>
            <a:r>
              <a:rPr lang="pt-BR" b="1" dirty="0">
                <a:solidFill>
                  <a:srgbClr val="FF0000"/>
                </a:solidFill>
              </a:rPr>
              <a:t>SEMI Estruturados</a:t>
            </a:r>
          </a:p>
        </p:txBody>
      </p:sp>
      <p:sp>
        <p:nvSpPr>
          <p:cNvPr id="3" name="Espaço Reservado para Conteúdo 2">
            <a:extLst>
              <a:ext uri="{FF2B5EF4-FFF2-40B4-BE49-F238E27FC236}">
                <a16:creationId xmlns:a16="http://schemas.microsoft.com/office/drawing/2014/main" id="{903C3A58-910F-4CC9-C0B5-3A6207A0914A}"/>
              </a:ext>
            </a:extLst>
          </p:cNvPr>
          <p:cNvSpPr>
            <a:spLocks noGrp="1"/>
          </p:cNvSpPr>
          <p:nvPr>
            <p:ph idx="1"/>
          </p:nvPr>
        </p:nvSpPr>
        <p:spPr>
          <a:xfrm>
            <a:off x="1141412" y="1569084"/>
            <a:ext cx="9905999" cy="4356361"/>
          </a:xfrm>
        </p:spPr>
        <p:txBody>
          <a:bodyPr>
            <a:normAutofit/>
          </a:bodyPr>
          <a:lstStyle/>
          <a:p>
            <a:pPr algn="l"/>
            <a:r>
              <a:rPr lang="pt-BR" sz="1800" i="0" dirty="0">
                <a:effectLst/>
                <a:latin typeface="system-ui"/>
              </a:rPr>
              <a:t>Os dados </a:t>
            </a:r>
            <a:r>
              <a:rPr lang="pt-BR" sz="1800" i="0" dirty="0" err="1">
                <a:effectLst/>
                <a:latin typeface="system-ui"/>
              </a:rPr>
              <a:t>semi-estruturados</a:t>
            </a:r>
            <a:r>
              <a:rPr lang="pt-BR" sz="1800" i="0" dirty="0">
                <a:effectLst/>
                <a:latin typeface="system-ui"/>
              </a:rPr>
              <a:t> são dados que não se encaixam perfeitamente em um modelo de dados predefinido, como dados estruturados, mas ainda têm alguma estrutura interna que permite a organização e a análise. Eles podem conter </a:t>
            </a:r>
            <a:r>
              <a:rPr lang="pt-BR" sz="1800" i="0" dirty="0" err="1">
                <a:effectLst/>
                <a:latin typeface="system-ui"/>
              </a:rPr>
              <a:t>tags</a:t>
            </a:r>
            <a:r>
              <a:rPr lang="pt-BR" sz="1800" i="0" dirty="0">
                <a:effectLst/>
                <a:latin typeface="system-ui"/>
              </a:rPr>
              <a:t>, marcadores ou outros metadados que fornecem contexto e organização, mas não seguem um esquema rígido como os dados estruturados. Exemplos de dados </a:t>
            </a:r>
            <a:r>
              <a:rPr lang="pt-BR" sz="1800" i="0" dirty="0" err="1">
                <a:effectLst/>
                <a:latin typeface="system-ui"/>
              </a:rPr>
              <a:t>semi-estruturados</a:t>
            </a:r>
            <a:r>
              <a:rPr lang="pt-BR" sz="1800" i="0" dirty="0">
                <a:effectLst/>
                <a:latin typeface="system-ui"/>
              </a:rPr>
              <a:t> incluem documentos XML, JSON e HTML.</a:t>
            </a:r>
            <a:endParaRPr lang="pt-BR" sz="1800" dirty="0"/>
          </a:p>
        </p:txBody>
      </p:sp>
      <p:pic>
        <p:nvPicPr>
          <p:cNvPr id="8" name="Imagem 7">
            <a:extLst>
              <a:ext uri="{FF2B5EF4-FFF2-40B4-BE49-F238E27FC236}">
                <a16:creationId xmlns:a16="http://schemas.microsoft.com/office/drawing/2014/main" id="{31E90CC0-5D25-5D6F-560E-68B9219B1727}"/>
              </a:ext>
            </a:extLst>
          </p:cNvPr>
          <p:cNvPicPr>
            <a:picLocks noChangeAspect="1"/>
          </p:cNvPicPr>
          <p:nvPr/>
        </p:nvPicPr>
        <p:blipFill>
          <a:blip r:embed="rId2"/>
          <a:stretch>
            <a:fillRect/>
          </a:stretch>
        </p:blipFill>
        <p:spPr>
          <a:xfrm>
            <a:off x="2693562" y="3568292"/>
            <a:ext cx="6274947" cy="2994463"/>
          </a:xfrm>
          <a:prstGeom prst="rect">
            <a:avLst/>
          </a:prstGeom>
        </p:spPr>
      </p:pic>
    </p:spTree>
    <p:extLst>
      <p:ext uri="{BB962C8B-B14F-4D97-AF65-F5344CB8AC3E}">
        <p14:creationId xmlns:p14="http://schemas.microsoft.com/office/powerpoint/2010/main" val="42336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CE483A-7005-3579-12E4-740678E2B089}"/>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8083DE3-1D69-B7B7-8FB8-C26B2E1D4AB8}"/>
              </a:ext>
            </a:extLst>
          </p:cNvPr>
          <p:cNvSpPr>
            <a:spLocks noGrp="1"/>
          </p:cNvSpPr>
          <p:nvPr>
            <p:ph type="title"/>
          </p:nvPr>
        </p:nvSpPr>
        <p:spPr/>
        <p:txBody>
          <a:bodyPr/>
          <a:lstStyle/>
          <a:p>
            <a:pPr algn="ctr"/>
            <a:r>
              <a:rPr lang="pt-BR" b="1" dirty="0">
                <a:solidFill>
                  <a:srgbClr val="FF0000"/>
                </a:solidFill>
              </a:rPr>
              <a:t>Não estruturados</a:t>
            </a:r>
          </a:p>
        </p:txBody>
      </p:sp>
      <p:sp>
        <p:nvSpPr>
          <p:cNvPr id="3" name="Espaço Reservado para Conteúdo 2">
            <a:extLst>
              <a:ext uri="{FF2B5EF4-FFF2-40B4-BE49-F238E27FC236}">
                <a16:creationId xmlns:a16="http://schemas.microsoft.com/office/drawing/2014/main" id="{8596A292-0503-C61A-1673-C9E27BFC6AEE}"/>
              </a:ext>
            </a:extLst>
          </p:cNvPr>
          <p:cNvSpPr>
            <a:spLocks noGrp="1"/>
          </p:cNvSpPr>
          <p:nvPr>
            <p:ph idx="1"/>
          </p:nvPr>
        </p:nvSpPr>
        <p:spPr>
          <a:xfrm>
            <a:off x="1141412" y="1883120"/>
            <a:ext cx="9905999" cy="4356361"/>
          </a:xfrm>
        </p:spPr>
        <p:txBody>
          <a:bodyPr>
            <a:normAutofit/>
          </a:bodyPr>
          <a:lstStyle/>
          <a:p>
            <a:pPr algn="l"/>
            <a:r>
              <a:rPr lang="pt-BR" sz="1800" b="1" i="0" dirty="0">
                <a:effectLst/>
                <a:latin typeface="system-ui"/>
              </a:rPr>
              <a:t>Os dados não estruturados são dados que não possuem uma estrutura interna definida ou organização predefinida. Eles são geralmente não formatados e não podem ser facilmente armazenados em um banco de dados relacional tradicional. Exemplos de dados não estruturados incluem texto livre, áudio, vídeo, imagens e redes sociais. Lidar com dados não estruturados pode ser desafiador devido à falta de organização e à necessidade de técnicas avançadas de processamento de linguagem natural e análise de imagem para extrair insights úteis.</a:t>
            </a:r>
            <a:endParaRPr lang="pt-BR" sz="1800" dirty="0"/>
          </a:p>
        </p:txBody>
      </p:sp>
    </p:spTree>
    <p:extLst>
      <p:ext uri="{BB962C8B-B14F-4D97-AF65-F5344CB8AC3E}">
        <p14:creationId xmlns:p14="http://schemas.microsoft.com/office/powerpoint/2010/main" val="596480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54E439-F342-8771-79C6-BCAF02B6D3B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36509F6-323E-87AE-98EA-4EC68AEDE38C}"/>
              </a:ext>
            </a:extLst>
          </p:cNvPr>
          <p:cNvSpPr>
            <a:spLocks noGrp="1"/>
          </p:cNvSpPr>
          <p:nvPr>
            <p:ph type="title"/>
          </p:nvPr>
        </p:nvSpPr>
        <p:spPr/>
        <p:txBody>
          <a:bodyPr/>
          <a:lstStyle/>
          <a:p>
            <a:pPr algn="ctr"/>
            <a:r>
              <a:rPr lang="pt-BR" b="1" dirty="0">
                <a:solidFill>
                  <a:srgbClr val="FF0000"/>
                </a:solidFill>
              </a:rPr>
              <a:t>DATA WAREHOUSE</a:t>
            </a:r>
          </a:p>
        </p:txBody>
      </p:sp>
      <p:sp>
        <p:nvSpPr>
          <p:cNvPr id="3" name="Espaço Reservado para Conteúdo 2">
            <a:extLst>
              <a:ext uri="{FF2B5EF4-FFF2-40B4-BE49-F238E27FC236}">
                <a16:creationId xmlns:a16="http://schemas.microsoft.com/office/drawing/2014/main" id="{53395112-5B64-6C79-14CA-9EC4B0BA3C60}"/>
              </a:ext>
            </a:extLst>
          </p:cNvPr>
          <p:cNvSpPr>
            <a:spLocks noGrp="1"/>
          </p:cNvSpPr>
          <p:nvPr>
            <p:ph idx="1"/>
          </p:nvPr>
        </p:nvSpPr>
        <p:spPr>
          <a:xfrm>
            <a:off x="1141412" y="1883120"/>
            <a:ext cx="9905999" cy="4356361"/>
          </a:xfrm>
        </p:spPr>
        <p:txBody>
          <a:bodyPr>
            <a:normAutofit/>
          </a:bodyPr>
          <a:lstStyle/>
          <a:p>
            <a:pPr algn="l"/>
            <a:r>
              <a:rPr lang="pt-BR" sz="1800" b="1" i="0" dirty="0">
                <a:effectLst/>
                <a:latin typeface="system-ui"/>
              </a:rPr>
              <a:t>Um Data Warehouse (ou armazém de dados, em português) é um sistema de armazenamento de dados projetado para coletar, armazenar, organizar e consolidar grandes volumes de dados de diferentes fontes, a fim de facilitar a análise e a geração de relatórios para tomada de decisões. É uma parte fundamental da infraestrutura de Business </a:t>
            </a:r>
            <a:r>
              <a:rPr lang="pt-BR" sz="1800" b="1" i="0" dirty="0" err="1">
                <a:effectLst/>
                <a:latin typeface="system-ui"/>
              </a:rPr>
              <a:t>Intelligence</a:t>
            </a:r>
            <a:r>
              <a:rPr lang="pt-BR" sz="1800" b="1" i="0" dirty="0">
                <a:effectLst/>
                <a:latin typeface="system-ui"/>
              </a:rPr>
              <a:t> (BI) de uma organização.</a:t>
            </a:r>
            <a:endParaRPr lang="pt-BR" sz="1800" dirty="0"/>
          </a:p>
        </p:txBody>
      </p:sp>
    </p:spTree>
    <p:extLst>
      <p:ext uri="{BB962C8B-B14F-4D97-AF65-F5344CB8AC3E}">
        <p14:creationId xmlns:p14="http://schemas.microsoft.com/office/powerpoint/2010/main" val="321258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8441AD22-91CC-3F8E-3CA4-10CB411C5EBB}"/>
              </a:ext>
            </a:extLst>
          </p:cNvPr>
          <p:cNvPicPr>
            <a:picLocks noChangeAspect="1"/>
          </p:cNvPicPr>
          <p:nvPr/>
        </p:nvPicPr>
        <p:blipFill>
          <a:blip r:embed="rId2"/>
          <a:stretch>
            <a:fillRect/>
          </a:stretch>
        </p:blipFill>
        <p:spPr>
          <a:xfrm>
            <a:off x="1223282" y="690180"/>
            <a:ext cx="9745435" cy="5477639"/>
          </a:xfrm>
          <a:prstGeom prst="rect">
            <a:avLst/>
          </a:prstGeom>
        </p:spPr>
      </p:pic>
    </p:spTree>
    <p:extLst>
      <p:ext uri="{BB962C8B-B14F-4D97-AF65-F5344CB8AC3E}">
        <p14:creationId xmlns:p14="http://schemas.microsoft.com/office/powerpoint/2010/main" val="576013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24ED77F7-7823-4D3C-A3CB-91180790A28B}"/>
              </a:ext>
            </a:extLst>
          </p:cNvPr>
          <p:cNvSpPr>
            <a:spLocks noGrp="1"/>
          </p:cNvSpPr>
          <p:nvPr>
            <p:ph idx="1"/>
          </p:nvPr>
        </p:nvSpPr>
        <p:spPr>
          <a:xfrm>
            <a:off x="1141412" y="539262"/>
            <a:ext cx="9905999" cy="5967046"/>
          </a:xfrm>
        </p:spPr>
        <p:txBody>
          <a:bodyPr>
            <a:normAutofit/>
          </a:bodyPr>
          <a:lstStyle/>
          <a:p>
            <a:pPr marL="0" indent="0">
              <a:buNone/>
            </a:pPr>
            <a:r>
              <a:rPr lang="pt-BR" sz="4800" dirty="0"/>
              <a:t>Objetivo:</a:t>
            </a:r>
          </a:p>
          <a:p>
            <a:r>
              <a:rPr lang="pt-BR" dirty="0"/>
              <a:t>O Curso de Aperfeiçoamento Profissional Power BI tem por objetivo o desenvolvimento de competências relativas ao desenvolvimento de diversos tipos de indicadores e construção de painéis gerenciais, utilizando dados de fontes variadas por meio do software </a:t>
            </a:r>
            <a:r>
              <a:rPr lang="pt-BR" dirty="0" err="1"/>
              <a:t>DataVisualization</a:t>
            </a:r>
            <a:r>
              <a:rPr lang="pt-BR" dirty="0"/>
              <a:t> Microsoft Power BI.</a:t>
            </a:r>
          </a:p>
        </p:txBody>
      </p:sp>
    </p:spTree>
    <p:extLst>
      <p:ext uri="{BB962C8B-B14F-4D97-AF65-F5344CB8AC3E}">
        <p14:creationId xmlns:p14="http://schemas.microsoft.com/office/powerpoint/2010/main" val="1117540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1BBE6B-CAA1-42F5-8206-35805528AA58}"/>
              </a:ext>
            </a:extLst>
          </p:cNvPr>
          <p:cNvSpPr>
            <a:spLocks noGrp="1"/>
          </p:cNvSpPr>
          <p:nvPr>
            <p:ph type="title"/>
          </p:nvPr>
        </p:nvSpPr>
        <p:spPr/>
        <p:txBody>
          <a:bodyPr/>
          <a:lstStyle/>
          <a:p>
            <a:pPr algn="ctr"/>
            <a:r>
              <a:rPr lang="pt-BR" b="1" dirty="0">
                <a:solidFill>
                  <a:srgbClr val="FF0000"/>
                </a:solidFill>
              </a:rPr>
              <a:t>Conteúdo das aulas</a:t>
            </a:r>
          </a:p>
        </p:txBody>
      </p:sp>
      <p:pic>
        <p:nvPicPr>
          <p:cNvPr id="2052" name="Picture 4" descr="GitHub Logo and symbol, meaning, history, PNG, brand">
            <a:extLst>
              <a:ext uri="{FF2B5EF4-FFF2-40B4-BE49-F238E27FC236}">
                <a16:creationId xmlns:a16="http://schemas.microsoft.com/office/drawing/2014/main" id="{1A6B08B8-4F7B-41D0-B1A9-56F91CF1EA5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05200" y="3008436"/>
            <a:ext cx="4947138" cy="2782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0451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b="1" dirty="0">
                <a:solidFill>
                  <a:srgbClr val="FF0000"/>
                </a:solidFill>
              </a:rPr>
              <a:t>O que é o Power BI</a:t>
            </a:r>
          </a:p>
        </p:txBody>
      </p:sp>
      <p:sp>
        <p:nvSpPr>
          <p:cNvPr id="3" name="Espaço Reservado para Conteúdo 2"/>
          <p:cNvSpPr>
            <a:spLocks noGrp="1"/>
          </p:cNvSpPr>
          <p:nvPr>
            <p:ph idx="1"/>
          </p:nvPr>
        </p:nvSpPr>
        <p:spPr/>
        <p:txBody>
          <a:bodyPr/>
          <a:lstStyle/>
          <a:p>
            <a:r>
              <a:rPr lang="pt-BR" dirty="0"/>
              <a:t>Power BI é uma ferramenta de visualização de dados desenvolvida pela Microsoft. Ela permite aos usuários transformar grandes volumes de dados em insights úteis e visualizações interativas. Com o Power BI, você pode conectar-se a várias fontes de dados, como bancos de dados, arquivos locais, serviços na nuvem e muito mais, e criar painéis e relatórios dinâmicos para análise de dados.</a:t>
            </a:r>
          </a:p>
        </p:txBody>
      </p:sp>
    </p:spTree>
    <p:extLst>
      <p:ext uri="{BB962C8B-B14F-4D97-AF65-F5344CB8AC3E}">
        <p14:creationId xmlns:p14="http://schemas.microsoft.com/office/powerpoint/2010/main" val="2333212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CCDF1D-A078-4F1B-94AE-41E0F23D9367}"/>
              </a:ext>
            </a:extLst>
          </p:cNvPr>
          <p:cNvSpPr>
            <a:spLocks noGrp="1"/>
          </p:cNvSpPr>
          <p:nvPr>
            <p:ph type="title"/>
          </p:nvPr>
        </p:nvSpPr>
        <p:spPr/>
        <p:txBody>
          <a:bodyPr/>
          <a:lstStyle/>
          <a:p>
            <a:pPr algn="ctr"/>
            <a:r>
              <a:rPr lang="pt-BR" b="1" dirty="0">
                <a:solidFill>
                  <a:srgbClr val="FF0000"/>
                </a:solidFill>
              </a:rPr>
              <a:t>Principais Características </a:t>
            </a:r>
          </a:p>
        </p:txBody>
      </p:sp>
      <p:sp>
        <p:nvSpPr>
          <p:cNvPr id="3" name="Espaço Reservado para Conteúdo 2">
            <a:extLst>
              <a:ext uri="{FF2B5EF4-FFF2-40B4-BE49-F238E27FC236}">
                <a16:creationId xmlns:a16="http://schemas.microsoft.com/office/drawing/2014/main" id="{309E7C59-DC59-46AB-9CBD-340B38521024}"/>
              </a:ext>
            </a:extLst>
          </p:cNvPr>
          <p:cNvSpPr>
            <a:spLocks noGrp="1"/>
          </p:cNvSpPr>
          <p:nvPr>
            <p:ph idx="1"/>
          </p:nvPr>
        </p:nvSpPr>
        <p:spPr>
          <a:xfrm>
            <a:off x="1000733" y="2097088"/>
            <a:ext cx="10125975" cy="3989995"/>
          </a:xfrm>
        </p:spPr>
        <p:txBody>
          <a:bodyPr>
            <a:normAutofit fontScale="92500" lnSpcReduction="10000"/>
          </a:bodyPr>
          <a:lstStyle/>
          <a:p>
            <a:pPr algn="l"/>
            <a:r>
              <a:rPr lang="pt-BR" b="0" i="0" dirty="0">
                <a:solidFill>
                  <a:srgbClr val="4D4C4C"/>
                </a:solidFill>
                <a:effectLst/>
                <a:latin typeface="system-ui"/>
              </a:rPr>
              <a:t>Conectividade de Dados: Permite conectar-se a uma ampla variedade de fontes de dados, como Excel, SQL Server, Azure, SharePoint, Google </a:t>
            </a:r>
            <a:r>
              <a:rPr lang="pt-BR" b="0" i="0" dirty="0" err="1">
                <a:solidFill>
                  <a:srgbClr val="4D4C4C"/>
                </a:solidFill>
                <a:effectLst/>
                <a:latin typeface="system-ui"/>
              </a:rPr>
              <a:t>Analytics</a:t>
            </a:r>
            <a:r>
              <a:rPr lang="pt-BR" b="0" i="0" dirty="0">
                <a:solidFill>
                  <a:srgbClr val="4D4C4C"/>
                </a:solidFill>
                <a:effectLst/>
                <a:latin typeface="system-ui"/>
              </a:rPr>
              <a:t>, </a:t>
            </a:r>
            <a:r>
              <a:rPr lang="pt-BR" b="0" i="0" dirty="0" err="1">
                <a:solidFill>
                  <a:srgbClr val="4D4C4C"/>
                </a:solidFill>
                <a:effectLst/>
                <a:latin typeface="system-ui"/>
              </a:rPr>
              <a:t>Salesforce</a:t>
            </a:r>
            <a:r>
              <a:rPr lang="pt-BR" b="0" i="0" dirty="0">
                <a:solidFill>
                  <a:srgbClr val="4D4C4C"/>
                </a:solidFill>
                <a:effectLst/>
                <a:latin typeface="system-ui"/>
              </a:rPr>
              <a:t>, entre outros.</a:t>
            </a:r>
          </a:p>
          <a:p>
            <a:pPr algn="l"/>
            <a:endParaRPr lang="pt-BR" b="0" i="0" dirty="0">
              <a:solidFill>
                <a:srgbClr val="4D4C4C"/>
              </a:solidFill>
              <a:effectLst/>
              <a:latin typeface="system-ui"/>
            </a:endParaRPr>
          </a:p>
          <a:p>
            <a:pPr algn="l"/>
            <a:r>
              <a:rPr lang="pt-BR" b="0" i="0" dirty="0">
                <a:solidFill>
                  <a:srgbClr val="4D4C4C"/>
                </a:solidFill>
                <a:effectLst/>
                <a:latin typeface="system-ui"/>
              </a:rPr>
              <a:t>Transformação de Dados: Oferece recursos para limpeza, modelagem e transformação de dados, incluindo consultas em linguagem M e Power Query.</a:t>
            </a:r>
          </a:p>
          <a:p>
            <a:pPr algn="l"/>
            <a:endParaRPr lang="pt-BR" b="0" i="0" dirty="0">
              <a:solidFill>
                <a:srgbClr val="4D4C4C"/>
              </a:solidFill>
              <a:effectLst/>
              <a:latin typeface="system-ui"/>
            </a:endParaRPr>
          </a:p>
          <a:p>
            <a:pPr algn="l"/>
            <a:r>
              <a:rPr lang="pt-BR" b="0" i="0" dirty="0">
                <a:solidFill>
                  <a:srgbClr val="4D4C4C"/>
                </a:solidFill>
                <a:effectLst/>
                <a:latin typeface="system-ui"/>
              </a:rPr>
              <a:t>Visualizações Interativas: Fornece uma ampla gama de visualizações gráficas e interativas, como gráficos de barras, linhas, mapas, tabelas dinâmicas, entre outros.</a:t>
            </a:r>
          </a:p>
          <a:p>
            <a:pPr algn="l"/>
            <a:endParaRPr lang="pt-BR" b="0" i="0" dirty="0">
              <a:solidFill>
                <a:srgbClr val="4D4C4C"/>
              </a:solidFill>
              <a:effectLst/>
              <a:latin typeface="system-ui"/>
            </a:endParaRPr>
          </a:p>
        </p:txBody>
      </p:sp>
    </p:spTree>
    <p:extLst>
      <p:ext uri="{BB962C8B-B14F-4D97-AF65-F5344CB8AC3E}">
        <p14:creationId xmlns:p14="http://schemas.microsoft.com/office/powerpoint/2010/main" val="3673033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EE5C4D-B0C4-C40A-3125-AD84F1E6D1BB}"/>
              </a:ext>
            </a:extLst>
          </p:cNvPr>
          <p:cNvSpPr>
            <a:spLocks noGrp="1"/>
          </p:cNvSpPr>
          <p:nvPr>
            <p:ph type="title"/>
          </p:nvPr>
        </p:nvSpPr>
        <p:spPr/>
        <p:txBody>
          <a:bodyPr/>
          <a:lstStyle/>
          <a:p>
            <a:endParaRPr lang="pt-BR" dirty="0"/>
          </a:p>
        </p:txBody>
      </p:sp>
      <p:sp>
        <p:nvSpPr>
          <p:cNvPr id="3" name="Espaço Reservado para Conteúdo 2">
            <a:extLst>
              <a:ext uri="{FF2B5EF4-FFF2-40B4-BE49-F238E27FC236}">
                <a16:creationId xmlns:a16="http://schemas.microsoft.com/office/drawing/2014/main" id="{5FD56695-BE23-21B2-1EC9-89AEA5EF3933}"/>
              </a:ext>
            </a:extLst>
          </p:cNvPr>
          <p:cNvSpPr>
            <a:spLocks noGrp="1"/>
          </p:cNvSpPr>
          <p:nvPr>
            <p:ph idx="1"/>
          </p:nvPr>
        </p:nvSpPr>
        <p:spPr/>
        <p:txBody>
          <a:bodyPr>
            <a:normAutofit fontScale="85000" lnSpcReduction="20000"/>
          </a:bodyPr>
          <a:lstStyle/>
          <a:p>
            <a:pPr algn="l"/>
            <a:r>
              <a:rPr lang="pt-BR" b="0" i="0" dirty="0">
                <a:solidFill>
                  <a:srgbClr val="4D4C4C"/>
                </a:solidFill>
                <a:effectLst/>
                <a:latin typeface="system-ui"/>
              </a:rPr>
              <a:t>Análises Avançadas: Permite a criação de análises avançadas, incluindo cálculos DAX (Data </a:t>
            </a:r>
            <a:r>
              <a:rPr lang="pt-BR" b="0" i="0" dirty="0" err="1">
                <a:solidFill>
                  <a:srgbClr val="4D4C4C"/>
                </a:solidFill>
                <a:effectLst/>
                <a:latin typeface="system-ui"/>
              </a:rPr>
              <a:t>Analysis</a:t>
            </a:r>
            <a:r>
              <a:rPr lang="pt-BR" b="0" i="0" dirty="0">
                <a:solidFill>
                  <a:srgbClr val="4D4C4C"/>
                </a:solidFill>
                <a:effectLst/>
                <a:latin typeface="system-ui"/>
              </a:rPr>
              <a:t> </a:t>
            </a:r>
            <a:r>
              <a:rPr lang="pt-BR" b="0" i="0" dirty="0" err="1">
                <a:solidFill>
                  <a:srgbClr val="4D4C4C"/>
                </a:solidFill>
                <a:effectLst/>
                <a:latin typeface="system-ui"/>
              </a:rPr>
              <a:t>Expressions</a:t>
            </a:r>
            <a:r>
              <a:rPr lang="pt-BR" b="0" i="0" dirty="0">
                <a:solidFill>
                  <a:srgbClr val="4D4C4C"/>
                </a:solidFill>
                <a:effectLst/>
                <a:latin typeface="system-ui"/>
              </a:rPr>
              <a:t>) para métricas personalizadas e medidas.</a:t>
            </a:r>
          </a:p>
          <a:p>
            <a:pPr algn="l"/>
            <a:endParaRPr lang="pt-BR" b="0" i="0" dirty="0">
              <a:solidFill>
                <a:srgbClr val="4D4C4C"/>
              </a:solidFill>
              <a:effectLst/>
              <a:latin typeface="system-ui"/>
            </a:endParaRPr>
          </a:p>
          <a:p>
            <a:pPr algn="l"/>
            <a:r>
              <a:rPr lang="pt-BR" b="0" i="0" dirty="0">
                <a:solidFill>
                  <a:srgbClr val="4D4C4C"/>
                </a:solidFill>
                <a:effectLst/>
                <a:latin typeface="system-ui"/>
              </a:rPr>
              <a:t>Publicação e Compartilhamento: Possibilita publicar e compartilhar relatórios e painéis com outros usuários na nuvem do Power BI, facilitando a colaboração e a distribuição de insights.</a:t>
            </a:r>
          </a:p>
          <a:p>
            <a:pPr algn="l"/>
            <a:endParaRPr lang="pt-BR" b="0" i="0" dirty="0">
              <a:solidFill>
                <a:srgbClr val="4D4C4C"/>
              </a:solidFill>
              <a:effectLst/>
              <a:latin typeface="system-ui"/>
            </a:endParaRPr>
          </a:p>
          <a:p>
            <a:pPr algn="l"/>
            <a:r>
              <a:rPr lang="pt-BR" b="0" i="0" dirty="0">
                <a:solidFill>
                  <a:srgbClr val="4D4C4C"/>
                </a:solidFill>
                <a:effectLst/>
                <a:latin typeface="system-ui"/>
              </a:rPr>
              <a:t>Integração com Outras Ferramentas: Integra-se perfeitamente com outras ferramentas e serviços da Microsoft, como o Excel, o Azure e o Office 365.</a:t>
            </a:r>
            <a:endParaRPr lang="pt-BR" dirty="0"/>
          </a:p>
          <a:p>
            <a:endParaRPr lang="pt-BR" dirty="0"/>
          </a:p>
        </p:txBody>
      </p:sp>
    </p:spTree>
    <p:extLst>
      <p:ext uri="{BB962C8B-B14F-4D97-AF65-F5344CB8AC3E}">
        <p14:creationId xmlns:p14="http://schemas.microsoft.com/office/powerpoint/2010/main" val="455491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Alan Turing">
            <a:extLst>
              <a:ext uri="{FF2B5EF4-FFF2-40B4-BE49-F238E27FC236}">
                <a16:creationId xmlns:a16="http://schemas.microsoft.com/office/drawing/2014/main" id="{92EF66C8-1671-49C3-A7F5-B22AFAC12A4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Título 1">
            <a:extLst>
              <a:ext uri="{FF2B5EF4-FFF2-40B4-BE49-F238E27FC236}">
                <a16:creationId xmlns:a16="http://schemas.microsoft.com/office/drawing/2014/main" id="{34E14A02-4D1C-EA9E-96ED-95CB39E18B3E}"/>
              </a:ext>
            </a:extLst>
          </p:cNvPr>
          <p:cNvSpPr>
            <a:spLocks noGrp="1"/>
          </p:cNvSpPr>
          <p:nvPr>
            <p:ph type="title"/>
          </p:nvPr>
        </p:nvSpPr>
        <p:spPr>
          <a:xfrm>
            <a:off x="1141413" y="618518"/>
            <a:ext cx="9905998" cy="1478570"/>
          </a:xfrm>
        </p:spPr>
        <p:txBody>
          <a:bodyPr/>
          <a:lstStyle/>
          <a:p>
            <a:pPr algn="ctr"/>
            <a:r>
              <a:rPr lang="pt-BR" b="1" dirty="0">
                <a:solidFill>
                  <a:srgbClr val="FF0000"/>
                </a:solidFill>
              </a:rPr>
              <a:t>Vamos Baixar o Power BI</a:t>
            </a:r>
          </a:p>
        </p:txBody>
      </p:sp>
      <p:pic>
        <p:nvPicPr>
          <p:cNvPr id="12" name="Espaço Reservado para Conteúdo 11" descr="Logotipo&#10;&#10;Descrição gerada automaticamente com confiança média">
            <a:extLst>
              <a:ext uri="{FF2B5EF4-FFF2-40B4-BE49-F238E27FC236}">
                <a16:creationId xmlns:a16="http://schemas.microsoft.com/office/drawing/2014/main" id="{E66FE360-C0EA-BE87-6B7C-11A9CEBFC9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33272" y="2249488"/>
            <a:ext cx="4722282" cy="3541712"/>
          </a:xfrm>
        </p:spPr>
      </p:pic>
    </p:spTree>
    <p:extLst>
      <p:ext uri="{BB962C8B-B14F-4D97-AF65-F5344CB8AC3E}">
        <p14:creationId xmlns:p14="http://schemas.microsoft.com/office/powerpoint/2010/main" val="2946336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10E80A-A5D8-47D9-8DD4-5BAE0969EB5A}"/>
              </a:ext>
            </a:extLst>
          </p:cNvPr>
          <p:cNvSpPr>
            <a:spLocks noGrp="1"/>
          </p:cNvSpPr>
          <p:nvPr>
            <p:ph type="title"/>
          </p:nvPr>
        </p:nvSpPr>
        <p:spPr/>
        <p:txBody>
          <a:bodyPr/>
          <a:lstStyle/>
          <a:p>
            <a:pPr algn="ctr"/>
            <a:r>
              <a:rPr lang="pt-BR" b="1" dirty="0">
                <a:solidFill>
                  <a:srgbClr val="FF0000"/>
                </a:solidFill>
              </a:rPr>
              <a:t>Evolução dos dados</a:t>
            </a:r>
          </a:p>
        </p:txBody>
      </p:sp>
      <p:sp>
        <p:nvSpPr>
          <p:cNvPr id="3" name="Espaço Reservado para Conteúdo 2">
            <a:extLst>
              <a:ext uri="{FF2B5EF4-FFF2-40B4-BE49-F238E27FC236}">
                <a16:creationId xmlns:a16="http://schemas.microsoft.com/office/drawing/2014/main" id="{4DA5AA71-BAF6-4B6E-8B84-4C64902C8B99}"/>
              </a:ext>
            </a:extLst>
          </p:cNvPr>
          <p:cNvSpPr>
            <a:spLocks noGrp="1"/>
          </p:cNvSpPr>
          <p:nvPr>
            <p:ph idx="1"/>
          </p:nvPr>
        </p:nvSpPr>
        <p:spPr>
          <a:xfrm>
            <a:off x="1141412" y="1883120"/>
            <a:ext cx="9905999" cy="4356361"/>
          </a:xfrm>
        </p:spPr>
        <p:txBody>
          <a:bodyPr>
            <a:normAutofit/>
          </a:bodyPr>
          <a:lstStyle/>
          <a:p>
            <a:pPr algn="l"/>
            <a:r>
              <a:rPr lang="pt-BR" sz="1400" b="1" i="0" dirty="0">
                <a:effectLst/>
                <a:latin typeface="system-ui"/>
              </a:rPr>
              <a:t>Dados: </a:t>
            </a:r>
            <a:r>
              <a:rPr lang="pt-BR" sz="1400" b="0" i="0" dirty="0">
                <a:effectLst/>
                <a:latin typeface="system-ui"/>
              </a:rPr>
              <a:t>Os dados são a matéria-prima da era digital. Eles consistem em fatos brutos e não processados que são coletados e armazenados. Esses dados podem ser quantitativos (como números) ou qualitativos (como descrições).</a:t>
            </a:r>
          </a:p>
          <a:p>
            <a:pPr algn="l"/>
            <a:r>
              <a:rPr lang="pt-BR" sz="1400" b="1" i="0" dirty="0">
                <a:effectLst/>
                <a:latin typeface="system-ui"/>
              </a:rPr>
              <a:t>Informação: </a:t>
            </a:r>
            <a:r>
              <a:rPr lang="pt-BR" sz="1400" b="0" i="0" dirty="0">
                <a:effectLst/>
                <a:latin typeface="system-ui"/>
              </a:rPr>
              <a:t>Quando os dados são organizados e estruturados de uma maneira significativa, eles se transformam em informações. As informações são dados processados que têm contexto, relevância e propósito. Elas são mais compreensíveis e úteis do que os dados brutos.</a:t>
            </a:r>
          </a:p>
          <a:p>
            <a:pPr algn="l"/>
            <a:r>
              <a:rPr lang="pt-BR" sz="1400" b="1" i="0" dirty="0">
                <a:effectLst/>
                <a:latin typeface="system-ui"/>
              </a:rPr>
              <a:t>Conhecimento: </a:t>
            </a:r>
            <a:r>
              <a:rPr lang="pt-BR" sz="1400" b="0" i="0" dirty="0">
                <a:effectLst/>
                <a:latin typeface="system-ui"/>
              </a:rPr>
              <a:t>O conhecimento é uma compreensão mais profunda e contextualizada das informações. Ele se desenvolve quando as informações são interpretadas, analisadas e contextualizadas dentro de um determinado domínio ou área de interesse. O conhecimento envolve a capacidade de aplicar informações de forma significativa para resolver problemas ou tomar decisões.</a:t>
            </a:r>
          </a:p>
          <a:p>
            <a:pPr algn="l"/>
            <a:r>
              <a:rPr lang="pt-BR" sz="1400" b="1" i="0" dirty="0">
                <a:effectLst/>
                <a:latin typeface="system-ui"/>
              </a:rPr>
              <a:t>Inteligência: </a:t>
            </a:r>
            <a:r>
              <a:rPr lang="pt-BR" sz="1400" b="0" i="0" dirty="0">
                <a:effectLst/>
                <a:latin typeface="system-ui"/>
              </a:rPr>
              <a:t>A inteligência é o nível mais alto da evolução dos dados. Envolve a capacidade de aprender, adaptar-se e tomar decisões com base nas informações disponíveis. A inteligência é alimentada por algoritmos avançados, aprendizado de máquina e inteligência artificial, permitindo que os sistemas processem grandes volumes de dados, identifiquem padrões, façam previsões e tomem decisões autônomas.</a:t>
            </a:r>
            <a:endParaRPr lang="pt-BR" sz="1400" dirty="0"/>
          </a:p>
        </p:txBody>
      </p:sp>
    </p:spTree>
    <p:extLst>
      <p:ext uri="{BB962C8B-B14F-4D97-AF65-F5344CB8AC3E}">
        <p14:creationId xmlns:p14="http://schemas.microsoft.com/office/powerpoint/2010/main" val="105539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E120E6-C813-0FAF-9C58-A417FE0EB37C}"/>
              </a:ext>
            </a:extLst>
          </p:cNvPr>
          <p:cNvSpPr>
            <a:spLocks noGrp="1"/>
          </p:cNvSpPr>
          <p:nvPr>
            <p:ph type="title"/>
          </p:nvPr>
        </p:nvSpPr>
        <p:spPr/>
        <p:txBody>
          <a:bodyPr/>
          <a:lstStyle/>
          <a:p>
            <a:pPr algn="ctr"/>
            <a:r>
              <a:rPr lang="pt-BR" b="1" dirty="0">
                <a:solidFill>
                  <a:srgbClr val="FF0000"/>
                </a:solidFill>
              </a:rPr>
              <a:t>EXEMPLO</a:t>
            </a:r>
          </a:p>
        </p:txBody>
      </p:sp>
      <p:pic>
        <p:nvPicPr>
          <p:cNvPr id="5" name="Espaço Reservado para Conteúdo 4">
            <a:extLst>
              <a:ext uri="{FF2B5EF4-FFF2-40B4-BE49-F238E27FC236}">
                <a16:creationId xmlns:a16="http://schemas.microsoft.com/office/drawing/2014/main" id="{2CF3F503-7763-8853-6EB3-BA26E144D5B1}"/>
              </a:ext>
            </a:extLst>
          </p:cNvPr>
          <p:cNvPicPr>
            <a:picLocks noGrp="1" noChangeAspect="1"/>
          </p:cNvPicPr>
          <p:nvPr>
            <p:ph idx="1"/>
          </p:nvPr>
        </p:nvPicPr>
        <p:blipFill>
          <a:blip r:embed="rId2"/>
          <a:stretch>
            <a:fillRect/>
          </a:stretch>
        </p:blipFill>
        <p:spPr>
          <a:xfrm>
            <a:off x="1458939" y="2818790"/>
            <a:ext cx="9588472" cy="1942123"/>
          </a:xfrm>
        </p:spPr>
      </p:pic>
    </p:spTree>
    <p:extLst>
      <p:ext uri="{BB962C8B-B14F-4D97-AF65-F5344CB8AC3E}">
        <p14:creationId xmlns:p14="http://schemas.microsoft.com/office/powerpoint/2010/main" val="36456371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TM04033919[[fn=Circuito]]</Template>
  <TotalTime>239</TotalTime>
  <Words>833</Words>
  <Application>Microsoft Office PowerPoint</Application>
  <PresentationFormat>Widescreen</PresentationFormat>
  <Paragraphs>38</Paragraphs>
  <Slides>15</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15</vt:i4>
      </vt:variant>
    </vt:vector>
  </HeadingPairs>
  <TitlesOfParts>
    <vt:vector size="20" baseType="lpstr">
      <vt:lpstr>Adobe Gothic Std B</vt:lpstr>
      <vt:lpstr>Arial</vt:lpstr>
      <vt:lpstr>system-ui</vt:lpstr>
      <vt:lpstr>Tw Cen MT</vt:lpstr>
      <vt:lpstr>Circuito</vt:lpstr>
      <vt:lpstr>Power BI</vt:lpstr>
      <vt:lpstr>Apresentação do PowerPoint</vt:lpstr>
      <vt:lpstr>Conteúdo das aulas</vt:lpstr>
      <vt:lpstr>O que é o Power BI</vt:lpstr>
      <vt:lpstr>Principais Características </vt:lpstr>
      <vt:lpstr>Apresentação do PowerPoint</vt:lpstr>
      <vt:lpstr>Vamos Baixar o Power BI</vt:lpstr>
      <vt:lpstr>Evolução dos dados</vt:lpstr>
      <vt:lpstr>EXEMPLO</vt:lpstr>
      <vt:lpstr>Tipos de dados</vt:lpstr>
      <vt:lpstr>Estruturados</vt:lpstr>
      <vt:lpstr>SEMI Estruturados</vt:lpstr>
      <vt:lpstr>Não estruturados</vt:lpstr>
      <vt:lpstr>DATA WAREHOUSE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Algoritmos Recursivos</dc:title>
  <dc:creator>Familia</dc:creator>
  <cp:lastModifiedBy>WELLINGTON FABIO DE OLIVEIRA MARTINS</cp:lastModifiedBy>
  <cp:revision>16</cp:revision>
  <dcterms:created xsi:type="dcterms:W3CDTF">2023-11-26T19:49:14Z</dcterms:created>
  <dcterms:modified xsi:type="dcterms:W3CDTF">2024-02-23T20:07:46Z</dcterms:modified>
</cp:coreProperties>
</file>