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267" r:id="rId5"/>
    <p:sldId id="281" r:id="rId6"/>
    <p:sldId id="272" r:id="rId7"/>
    <p:sldId id="287" r:id="rId8"/>
    <p:sldId id="292" r:id="rId9"/>
    <p:sldId id="293" r:id="rId10"/>
    <p:sldId id="288" r:id="rId11"/>
    <p:sldId id="289" r:id="rId12"/>
    <p:sldId id="290" r:id="rId13"/>
    <p:sldId id="291" r:id="rId14"/>
    <p:sldId id="283" r:id="rId15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42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01114579-D02A-4B51-B5DF-8EC449F77AC7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6074690-7256-4BB9-AC0F-97AEAE8CDEC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  <p:grpSp>
        <p:nvGrpSpPr>
          <p:cNvPr id="7" name="Gru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ector Re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ector Re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  <p:grpSp>
        <p:nvGrpSpPr>
          <p:cNvPr id="13" name="Gru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ector Re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ector Re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8" name="Retângu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sz="2400"/>
          </a:p>
        </p:txBody>
      </p:sp>
      <p:sp>
        <p:nvSpPr>
          <p:cNvPr id="8" name="Retângulo arredondad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F28FB93-0A08-4E7D-8E63-9EFA29F1E093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TRIGGERS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Programação AVANÇADA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74264-AAF4-4343-A5CF-B33FE8C4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Terceiro Passo – Atualização do Trigger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A45D3-AE46-4B7B-B698-A144A6BB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Atualização do Trigger para que chame a procedure </a:t>
            </a:r>
            <a:r>
              <a:rPr lang="pt-BR" i="1" dirty="0" err="1"/>
              <a:t>add_job_history</a:t>
            </a:r>
            <a:r>
              <a:rPr lang="pt-BR" i="1" dirty="0"/>
              <a:t> </a:t>
            </a:r>
            <a:r>
              <a:rPr lang="pt-BR" dirty="0"/>
              <a:t>com os campos antigos e novos, e exiba a mensagem do aumento do salário</a:t>
            </a:r>
          </a:p>
          <a:p>
            <a:r>
              <a:rPr lang="pt-BR" dirty="0"/>
              <a:t>O Trigger foi configurado para ser ativado após o UPDATE dos campos </a:t>
            </a:r>
            <a:r>
              <a:rPr lang="pt-BR" i="1" dirty="0" err="1"/>
              <a:t>job_id</a:t>
            </a:r>
            <a:r>
              <a:rPr lang="pt-BR" i="1" dirty="0"/>
              <a:t> </a:t>
            </a:r>
            <a:r>
              <a:rPr lang="pt-BR" dirty="0"/>
              <a:t>e/ou </a:t>
            </a:r>
            <a:r>
              <a:rPr lang="pt-BR" i="1" dirty="0" err="1"/>
              <a:t>department_id</a:t>
            </a:r>
            <a:r>
              <a:rPr lang="pt-BR" dirty="0"/>
              <a:t>, realizando a operação para cada linha atualizada</a:t>
            </a:r>
          </a:p>
        </p:txBody>
      </p:sp>
    </p:spTree>
    <p:extLst>
      <p:ext uri="{BB962C8B-B14F-4D97-AF65-F5344CB8AC3E}">
        <p14:creationId xmlns:p14="http://schemas.microsoft.com/office/powerpoint/2010/main" val="319784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200" dirty="0" err="1"/>
              <a:t>Create</a:t>
            </a:r>
            <a:r>
              <a:rPr lang="pt-BR" sz="2200" dirty="0"/>
              <a:t> Trigger – Oracle Online </a:t>
            </a:r>
            <a:r>
              <a:rPr lang="pt-BR" sz="2200" dirty="0" err="1"/>
              <a:t>Documentation</a:t>
            </a:r>
            <a:r>
              <a:rPr lang="pt-BR" sz="2200" dirty="0"/>
              <a:t>. Disponível em: &lt;https://docs.oracle.com/cd/B19306_01/server.102/b14200/statements_7004.htm&gt;</a:t>
            </a:r>
            <a:r>
              <a:rPr lang="pt-br" sz="2200" dirty="0"/>
              <a:t>. Acesso em: 24/10/2020</a:t>
            </a:r>
          </a:p>
          <a:p>
            <a:pPr rtl="0"/>
            <a:r>
              <a:rPr lang="pt-BR" sz="2200" dirty="0" err="1"/>
              <a:t>Create</a:t>
            </a:r>
            <a:r>
              <a:rPr lang="pt-BR" sz="2200" dirty="0"/>
              <a:t> Procedure – Oracle Online </a:t>
            </a:r>
            <a:r>
              <a:rPr lang="pt-BR" sz="2200" dirty="0" err="1"/>
              <a:t>Documentation</a:t>
            </a:r>
            <a:r>
              <a:rPr lang="pt-BR" sz="2200" dirty="0"/>
              <a:t>. Disponível em: &lt;https://docs.oracle.com/cd/B19306_01/server.102/b14200/statements_6009.htm</a:t>
            </a:r>
            <a:r>
              <a:rPr lang="pt-br" sz="2200" dirty="0"/>
              <a:t>&gt;. Acesso em: 24/10/2020</a:t>
            </a:r>
          </a:p>
          <a:p>
            <a:pPr rtl="0"/>
            <a:r>
              <a:rPr lang="pt-BR" sz="2200" dirty="0" err="1"/>
              <a:t>Errors</a:t>
            </a:r>
            <a:r>
              <a:rPr lang="pt-BR" sz="2200" dirty="0"/>
              <a:t> </a:t>
            </a:r>
            <a:r>
              <a:rPr lang="pt-BR" sz="2200" dirty="0" err="1"/>
              <a:t>and</a:t>
            </a:r>
            <a:r>
              <a:rPr lang="pt-BR" sz="2200" dirty="0"/>
              <a:t> </a:t>
            </a:r>
            <a:r>
              <a:rPr lang="pt-BR" sz="2200" dirty="0" err="1"/>
              <a:t>Exception</a:t>
            </a:r>
            <a:r>
              <a:rPr lang="pt-BR" sz="2200" dirty="0"/>
              <a:t> </a:t>
            </a:r>
            <a:r>
              <a:rPr lang="pt-BR" sz="2200" dirty="0" err="1"/>
              <a:t>Handling</a:t>
            </a:r>
            <a:r>
              <a:rPr lang="pt-BR" sz="2200" dirty="0"/>
              <a:t> - Oracle Online </a:t>
            </a:r>
            <a:r>
              <a:rPr lang="pt-BR" sz="2200" dirty="0" err="1"/>
              <a:t>Documentation</a:t>
            </a:r>
            <a:r>
              <a:rPr lang="pt-BR" sz="2200" dirty="0"/>
              <a:t>. Disponível em: &lt;https://docs.oracle.com/cd/E11882_01/timesten.112/e21639/exceptions.htm#TTPLS191&gt;. Acesso em: 25/10/2020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5140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Programação Avançada de Banco de Dados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1D699F1-33E5-4753-90D6-2B674963D988}"/>
              </a:ext>
            </a:extLst>
          </p:cNvPr>
          <p:cNvGrpSpPr/>
          <p:nvPr/>
        </p:nvGrpSpPr>
        <p:grpSpPr>
          <a:xfrm>
            <a:off x="846615" y="2711778"/>
            <a:ext cx="5247797" cy="2921625"/>
            <a:chOff x="0" y="945599"/>
            <a:chExt cx="4773612" cy="2921625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D9945D9-82BE-4106-B897-D1365886CF5A}"/>
                </a:ext>
              </a:extLst>
            </p:cNvPr>
            <p:cNvSpPr/>
            <p:nvPr/>
          </p:nvSpPr>
          <p:spPr>
            <a:xfrm>
              <a:off x="0" y="945599"/>
              <a:ext cx="4773612" cy="2921625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8BC0681-DA5E-41CC-B11B-1B5A6D32C359}"/>
                </a:ext>
              </a:extLst>
            </p:cNvPr>
            <p:cNvSpPr txBox="1"/>
            <p:nvPr/>
          </p:nvSpPr>
          <p:spPr>
            <a:xfrm>
              <a:off x="0" y="945599"/>
              <a:ext cx="4773612" cy="29216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0485" tIns="895604" rIns="370485" bIns="149352" numCol="1" spcCol="1270" rtlCol="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Me. Carlos Augusto Lombardi Garcia</a:t>
              </a:r>
              <a:endParaRPr lang="pt-br" sz="2100" kern="1200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EC5C973-B846-4321-BB99-E85CD7B74A9A}"/>
              </a:ext>
            </a:extLst>
          </p:cNvPr>
          <p:cNvGrpSpPr/>
          <p:nvPr/>
        </p:nvGrpSpPr>
        <p:grpSpPr>
          <a:xfrm>
            <a:off x="1629916" y="2023445"/>
            <a:ext cx="2376195" cy="1168400"/>
            <a:chOff x="1698589" y="255957"/>
            <a:chExt cx="2746669" cy="132790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9E77D5B4-A1C9-45AD-8D1E-EBA159B84D64}"/>
                </a:ext>
              </a:extLst>
            </p:cNvPr>
            <p:cNvSpPr/>
            <p:nvPr/>
          </p:nvSpPr>
          <p:spPr>
            <a:xfrm>
              <a:off x="1698589" y="255957"/>
              <a:ext cx="2746669" cy="132790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: Cantos Arredondados 6">
              <a:extLst>
                <a:ext uri="{FF2B5EF4-FFF2-40B4-BE49-F238E27FC236}">
                  <a16:creationId xmlns:a16="http://schemas.microsoft.com/office/drawing/2014/main" id="{55852983-E1B1-42FF-8583-A4AC321765F9}"/>
                </a:ext>
              </a:extLst>
            </p:cNvPr>
            <p:cNvSpPr txBox="1"/>
            <p:nvPr/>
          </p:nvSpPr>
          <p:spPr>
            <a:xfrm>
              <a:off x="1763412" y="320780"/>
              <a:ext cx="2617023" cy="11982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6302" tIns="0" rIns="126302" bIns="0" numCol="1" spcCol="1270" rtlCol="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600" kern="1200" dirty="0"/>
                <a:t>Professor</a:t>
              </a:r>
              <a:endParaRPr lang="en-US" sz="3600" kern="12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42CCB32-7186-4DA4-8138-63DE2FCE1223}"/>
              </a:ext>
            </a:extLst>
          </p:cNvPr>
          <p:cNvGrpSpPr/>
          <p:nvPr/>
        </p:nvGrpSpPr>
        <p:grpSpPr>
          <a:xfrm>
            <a:off x="6382444" y="2708920"/>
            <a:ext cx="4959766" cy="2921625"/>
            <a:chOff x="0" y="945599"/>
            <a:chExt cx="4773612" cy="2921625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AD19829-9F10-49C6-AB30-9DBBECAA411B}"/>
                </a:ext>
              </a:extLst>
            </p:cNvPr>
            <p:cNvSpPr/>
            <p:nvPr/>
          </p:nvSpPr>
          <p:spPr>
            <a:xfrm>
              <a:off x="0" y="945599"/>
              <a:ext cx="4773612" cy="2921625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4B9CD26-DEAD-4511-8DD3-31F2E3B117B3}"/>
                </a:ext>
              </a:extLst>
            </p:cNvPr>
            <p:cNvSpPr txBox="1"/>
            <p:nvPr/>
          </p:nvSpPr>
          <p:spPr>
            <a:xfrm>
              <a:off x="238155" y="945599"/>
              <a:ext cx="4535457" cy="29216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0485" tIns="895604" rIns="370485" bIns="149352" numCol="1" spcCol="1270" rtlCol="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Francilei Augusto dos Santos</a:t>
              </a:r>
              <a:endParaRPr lang="pt-br" sz="2100" kern="1200" dirty="0"/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Jonathan Cezar de Souza Silva</a:t>
              </a: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Matheus Henrique de Gonçalves</a:t>
              </a:r>
              <a:endParaRPr lang="pt-br" sz="2100" kern="1200" dirty="0"/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Railson Tales de Oliveira</a:t>
              </a:r>
              <a:endParaRPr lang="pt-br" sz="2100" kern="1200" dirty="0"/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100" kern="1200" dirty="0"/>
                <a:t>Robson de Sousa</a:t>
              </a:r>
              <a:endParaRPr lang="pt-br" sz="2100" kern="120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C7556EE-7CF4-472E-9DEC-5FBC5ABB461D}"/>
              </a:ext>
            </a:extLst>
          </p:cNvPr>
          <p:cNvGrpSpPr/>
          <p:nvPr/>
        </p:nvGrpSpPr>
        <p:grpSpPr>
          <a:xfrm>
            <a:off x="8182715" y="2032130"/>
            <a:ext cx="2376195" cy="1168400"/>
            <a:chOff x="1698589" y="255957"/>
            <a:chExt cx="2746669" cy="132790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0AD7C58C-2DD6-4C27-8311-E41F85CD09FA}"/>
                </a:ext>
              </a:extLst>
            </p:cNvPr>
            <p:cNvSpPr/>
            <p:nvPr/>
          </p:nvSpPr>
          <p:spPr>
            <a:xfrm>
              <a:off x="1698589" y="255957"/>
              <a:ext cx="2746669" cy="132790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tângulo: Cantos Arredondados 6">
              <a:extLst>
                <a:ext uri="{FF2B5EF4-FFF2-40B4-BE49-F238E27FC236}">
                  <a16:creationId xmlns:a16="http://schemas.microsoft.com/office/drawing/2014/main" id="{02B36B83-FF44-44E9-B907-FAFABEA4BD70}"/>
                </a:ext>
              </a:extLst>
            </p:cNvPr>
            <p:cNvSpPr txBox="1"/>
            <p:nvPr/>
          </p:nvSpPr>
          <p:spPr>
            <a:xfrm>
              <a:off x="1763412" y="320780"/>
              <a:ext cx="2617023" cy="11982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6302" tIns="0" rIns="126302" bIns="0" numCol="1" spcCol="1270" rtlCol="0" anchor="ctr" anchorCtr="0">
              <a:noAutofit/>
            </a:bodyPr>
            <a:lstStyle/>
            <a:p>
              <a:pPr marL="0" lvl="0" indent="0" algn="ctr" defTabSz="1911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600" kern="1200" dirty="0"/>
                <a:t>Grupo VII</a:t>
              </a:r>
              <a:endParaRPr 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são Triggers (Gatilhos)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339F9-EAFF-4F23-AFBD-AC78D0CB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Triggers são eventos mapeados pelo banco de dados que executam blocos PL/SQL.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São dependentes das tabelas ou visões nas quais são declarados.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Triggers são muito utilizados para auditoria e log.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Propriedades dos Triggers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371FE-76CF-4D64-BFBA-D281538D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Tempo: Momento em que o Trigger será ativado. Pode ser ativado antes ou depois da operação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Evento: Qual operação que ativa o Trigger. Permite também múltiplos eventos, separados por 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Tipo: comando (executa apenas uma vez para o comando) ou linha (executa o trigger uma vez para cada linha atualizada/adicionada)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Corpo: bloco PL/SQL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Podem ter propriedades combinadas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0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B0502-B0B1-460D-81B9-99086419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corpo do Trigger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35A0D-ACB5-430A-8B8E-002B5CCB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usar :</a:t>
            </a:r>
            <a:r>
              <a:rPr lang="pt-BR" dirty="0" err="1"/>
              <a:t>old.coluna</a:t>
            </a:r>
            <a:r>
              <a:rPr lang="pt-BR" dirty="0"/>
              <a:t> e :</a:t>
            </a:r>
            <a:r>
              <a:rPr lang="pt-BR" dirty="0" err="1"/>
              <a:t>new.coluna</a:t>
            </a:r>
            <a:r>
              <a:rPr lang="pt-BR" dirty="0"/>
              <a:t> para acessar valores antes da atualização, e o valor atualizado.</a:t>
            </a:r>
          </a:p>
          <a:p>
            <a:r>
              <a:rPr lang="pt-BR" dirty="0"/>
              <a:t>Permite fazer ações diferentes para cada operação, usando IF. Por 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sz="2200" dirty="0"/>
              <a:t>IF DELETING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	-- Ação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	ELSIF INSERTING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	 -- Ação</a:t>
            </a:r>
          </a:p>
        </p:txBody>
      </p:sp>
    </p:spTree>
    <p:extLst>
      <p:ext uri="{BB962C8B-B14F-4D97-AF65-F5344CB8AC3E}">
        <p14:creationId xmlns:p14="http://schemas.microsoft.com/office/powerpoint/2010/main" val="35862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B0502-B0B1-460D-81B9-99086419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corpo do Trigger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35A0D-ACB5-430A-8B8E-002B5CCB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do UPDATING, pode ser especificado uma coluna específica, em que o IF/ELSIF será ativado apenas para atualização da mesma.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sz="2200" dirty="0"/>
              <a:t>IF UPDATING(‘</a:t>
            </a:r>
            <a:r>
              <a:rPr lang="pt-BR" sz="2200" dirty="0" err="1"/>
              <a:t>salary</a:t>
            </a:r>
            <a:r>
              <a:rPr lang="pt-BR" sz="2200" dirty="0"/>
              <a:t>')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	-- Ação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	ELSIF UPDATING(‘</a:t>
            </a:r>
            <a:r>
              <a:rPr lang="pt-BR" sz="2200" dirty="0" err="1"/>
              <a:t>job_id</a:t>
            </a:r>
            <a:r>
              <a:rPr lang="pt-BR" sz="2200" dirty="0"/>
              <a:t>’)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/>
              <a:t>	-- Ação</a:t>
            </a:r>
          </a:p>
        </p:txBody>
      </p:sp>
    </p:spTree>
    <p:extLst>
      <p:ext uri="{BB962C8B-B14F-4D97-AF65-F5344CB8AC3E}">
        <p14:creationId xmlns:p14="http://schemas.microsoft.com/office/powerpoint/2010/main" val="309540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68375-CEBE-4921-87E4-B04CCFA8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-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287E9-E76D-4EF9-A901-C4330BC2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Substituir Trigger existente que é executado sempre que há uma mudança de cargo ou departamento</a:t>
            </a:r>
          </a:p>
          <a:p>
            <a:r>
              <a:rPr lang="pt-BR" dirty="0"/>
              <a:t>Mudança deve registrar salário recebido pelo empregado antes e depois da mudança de cargo, e exibir mensagem com o aumento salarial</a:t>
            </a:r>
          </a:p>
        </p:txBody>
      </p:sp>
    </p:spTree>
    <p:extLst>
      <p:ext uri="{BB962C8B-B14F-4D97-AF65-F5344CB8AC3E}">
        <p14:creationId xmlns:p14="http://schemas.microsoft.com/office/powerpoint/2010/main" val="420708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1F2D7-7953-4C55-9EF2-8E866845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Passo – Novos campos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59958-E2D9-4004-9E82-5BBF5442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44824"/>
            <a:ext cx="9751060" cy="4267200"/>
          </a:xfrm>
        </p:spPr>
        <p:txBody>
          <a:bodyPr/>
          <a:lstStyle/>
          <a:p>
            <a:r>
              <a:rPr lang="en-US" b="0" i="0" dirty="0" err="1">
                <a:effectLst/>
              </a:rPr>
              <a:t>Adição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campos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novos</a:t>
            </a:r>
            <a:r>
              <a:rPr lang="en-US" b="0" i="0" dirty="0">
                <a:effectLst/>
              </a:rPr>
              <a:t> para registrar dados (</a:t>
            </a:r>
            <a:r>
              <a:rPr lang="en-US" dirty="0" err="1"/>
              <a:t>s</a:t>
            </a:r>
            <a:r>
              <a:rPr lang="en-US" b="0" i="0" dirty="0" err="1">
                <a:effectLst/>
              </a:rPr>
              <a:t>alário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antigo</a:t>
            </a:r>
            <a:r>
              <a:rPr lang="en-US" b="0" i="0" dirty="0">
                <a:effectLst/>
              </a:rPr>
              <a:t>, novo ID </a:t>
            </a:r>
            <a:r>
              <a:rPr lang="en-US" b="0" i="0" dirty="0" err="1">
                <a:effectLst/>
              </a:rPr>
              <a:t>departamento</a:t>
            </a:r>
            <a:r>
              <a:rPr lang="en-US" b="0" i="0" dirty="0">
                <a:effectLst/>
              </a:rPr>
              <a:t>, novo </a:t>
            </a:r>
            <a:r>
              <a:rPr lang="en-US" b="0" i="0" dirty="0" err="1">
                <a:effectLst/>
              </a:rPr>
              <a:t>salário</a:t>
            </a:r>
            <a:r>
              <a:rPr lang="en-US" b="0" i="0" dirty="0">
                <a:effectLst/>
              </a:rPr>
              <a:t>)</a:t>
            </a:r>
          </a:p>
          <a:p>
            <a:pPr marL="0" indent="0">
              <a:buNone/>
            </a:pPr>
            <a:endParaRPr lang="en-US" b="0" i="0" dirty="0">
              <a:solidFill>
                <a:schemeClr val="tx2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effectLst/>
              </a:rPr>
              <a:t>	ALTER TABLE </a:t>
            </a:r>
            <a:r>
              <a:rPr lang="en-US" b="0" dirty="0" err="1">
                <a:effectLst/>
              </a:rPr>
              <a:t>job_history</a:t>
            </a:r>
            <a:r>
              <a:rPr lang="en-US" b="0" dirty="0">
                <a:effectLst/>
              </a:rPr>
              <a:t> ADD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0" dirty="0" err="1">
                <a:effectLst/>
              </a:rPr>
              <a:t>sal_old</a:t>
            </a:r>
            <a:r>
              <a:rPr lang="en-US" b="0" dirty="0">
                <a:effectLst/>
              </a:rPr>
              <a:t> number(8, 2), </a:t>
            </a:r>
            <a:r>
              <a:rPr lang="en-US" b="0" dirty="0" err="1">
                <a:effectLst/>
              </a:rPr>
              <a:t>new_department_id</a:t>
            </a:r>
            <a:r>
              <a:rPr lang="en-US" b="0" dirty="0">
                <a:effectLst/>
              </a:rPr>
              <a:t> number(4, 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effectLst/>
              </a:rPr>
              <a:t>    		</a:t>
            </a:r>
            <a:r>
              <a:rPr lang="en-US" b="0" dirty="0" err="1">
                <a:effectLst/>
              </a:rPr>
              <a:t>new_job_id</a:t>
            </a:r>
            <a:r>
              <a:rPr lang="en-US" b="0" dirty="0">
                <a:effectLst/>
              </a:rPr>
              <a:t> varchar2(10), </a:t>
            </a:r>
            <a:r>
              <a:rPr lang="en-US" b="0" dirty="0" err="1">
                <a:effectLst/>
              </a:rPr>
              <a:t>sal_new</a:t>
            </a:r>
            <a:r>
              <a:rPr lang="en-US" b="0" dirty="0">
                <a:effectLst/>
              </a:rPr>
              <a:t> number(8, 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0" dirty="0">
                <a:effectLst/>
              </a:rPr>
              <a:t>);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5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74264-AAF4-4343-A5CF-B33FE8C4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Passo – Procedure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A45D3-AE46-4B7B-B698-A144A6BB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Procedure </a:t>
            </a:r>
            <a:r>
              <a:rPr lang="pt-BR" i="1" dirty="0" err="1"/>
              <a:t>add_job_history</a:t>
            </a:r>
            <a:r>
              <a:rPr lang="pt-BR" i="1" dirty="0"/>
              <a:t> </a:t>
            </a:r>
            <a:r>
              <a:rPr lang="pt-BR" dirty="0"/>
              <a:t>efetivamente faz a inserção do registro na tabela </a:t>
            </a:r>
            <a:r>
              <a:rPr lang="pt-BR" i="1" dirty="0" err="1"/>
              <a:t>job_history</a:t>
            </a:r>
            <a:endParaRPr lang="pt-BR" i="1" dirty="0"/>
          </a:p>
          <a:p>
            <a:r>
              <a:rPr lang="pt-BR" dirty="0"/>
              <a:t>Os campos antigos e novos são os parâmetros, e faz com que, quando ativado, tente adicionar um novo registro com os dados novos</a:t>
            </a:r>
          </a:p>
          <a:p>
            <a:r>
              <a:rPr lang="pt-BR" dirty="0"/>
              <a:t>Como a tabela tem uma </a:t>
            </a:r>
            <a:r>
              <a:rPr lang="pt-BR" dirty="0" err="1"/>
              <a:t>constraint</a:t>
            </a:r>
            <a:r>
              <a:rPr lang="pt-BR" dirty="0"/>
              <a:t> em que o </a:t>
            </a:r>
            <a:r>
              <a:rPr lang="pt-BR" dirty="0" err="1"/>
              <a:t>employee_id</a:t>
            </a:r>
            <a:r>
              <a:rPr lang="pt-BR" dirty="0"/>
              <a:t> deve ser único, é usada a </a:t>
            </a:r>
            <a:r>
              <a:rPr lang="pt-BR" dirty="0" err="1"/>
              <a:t>Exception</a:t>
            </a:r>
            <a:r>
              <a:rPr lang="pt-BR" dirty="0"/>
              <a:t> DUP_VAL_ON_INDEX, e caso já tenha um registro do funcionário, ele atualiza o registro existente</a:t>
            </a:r>
          </a:p>
        </p:txBody>
      </p:sp>
    </p:spTree>
    <p:extLst>
      <p:ext uri="{BB962C8B-B14F-4D97-AF65-F5344CB8AC3E}">
        <p14:creationId xmlns:p14="http://schemas.microsoft.com/office/powerpoint/2010/main" val="3608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os Clássicos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4_TF02801059" id="{58C2BD0E-9CF4-4988-A455-0D3B3ED45181}" vid="{5F87256B-5156-4240-8D56-2438598BB361}"/>
    </a:ext>
  </a:extLst>
</a:theme>
</file>

<file path=ppt/theme/theme2.xml><?xml version="1.0" encoding="utf-8"?>
<a:theme xmlns:a="http://schemas.openxmlformats.org/drawingml/2006/main" name="Tema do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educacional de livro clássica (widescreen)</Template>
  <TotalTime>522</TotalTime>
  <Words>657</Words>
  <Application>Microsoft Office PowerPoint</Application>
  <PresentationFormat>Personalizar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Livros Clássicos 16X9</vt:lpstr>
      <vt:lpstr>TRIGGERS</vt:lpstr>
      <vt:lpstr>Programação Avançada de Banco de Dados</vt:lpstr>
      <vt:lpstr>O que são Triggers (Gatilhos)</vt:lpstr>
      <vt:lpstr>Propriedades dos Triggers</vt:lpstr>
      <vt:lpstr>Características do corpo do Trigger</vt:lpstr>
      <vt:lpstr>Características do corpo do Trigger</vt:lpstr>
      <vt:lpstr>Exercício - Objetivo</vt:lpstr>
      <vt:lpstr>Primeiro Passo – Novos campos</vt:lpstr>
      <vt:lpstr>Segundo Passo – Procedure</vt:lpstr>
      <vt:lpstr>Terceiro Passo – Atualização do Trigger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Robson Sousa</dc:creator>
  <cp:lastModifiedBy>MATHEUS HENRIQUE GONCALVES FERREIRA</cp:lastModifiedBy>
  <cp:revision>8</cp:revision>
  <dcterms:created xsi:type="dcterms:W3CDTF">2020-10-23T18:24:34Z</dcterms:created>
  <dcterms:modified xsi:type="dcterms:W3CDTF">2020-10-26T20:55:37Z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