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67" r:id="rId5"/>
    <p:sldId id="281" r:id="rId6"/>
    <p:sldId id="272" r:id="rId7"/>
    <p:sldId id="287" r:id="rId8"/>
    <p:sldId id="278" r:id="rId9"/>
    <p:sldId id="283" r:id="rId10"/>
    <p:sldId id="285" r:id="rId11"/>
    <p:sldId id="279" r:id="rId12"/>
    <p:sldId id="280" r:id="rId13"/>
    <p:sldId id="284" r:id="rId14"/>
    <p:sldId id="269" r:id="rId15"/>
    <p:sldId id="271" r:id="rId16"/>
    <p:sldId id="286" r:id="rId17"/>
    <p:sldId id="273" r:id="rId18"/>
    <p:sldId id="282" r:id="rId19"/>
    <p:sldId id="277" r:id="rId20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81" d="100"/>
          <a:sy n="81" d="100"/>
        </p:scale>
        <p:origin x="114" y="84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pt-br"/>
            <a:t>Grupo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pt-br"/>
            <a:t>Tarefa 1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pt-br"/>
            <a:t>Tarefa 2</a:t>
          </a: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pt-br"/>
            <a:t>Grupo B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pt-br"/>
            <a:t>Tarefa 1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pt-br"/>
            <a:t>Tarefa 2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pt-br"/>
            <a:t>Grupo C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pt-br"/>
            <a:t>Tarefa 1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Tarefa 1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Tarefa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Grupo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Tarefa 1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Tarefa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Grupo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Tarefa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Grupo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8" name="Retâ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Retângulo arredond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TRIGGERS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Programação AVANÇADA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Layout de Dois Conteúdos com </a:t>
            </a:r>
            <a:r>
              <a:rPr lang="pt-BR" dirty="0" err="1"/>
              <a:t>SmartArt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/>
              <a:t>Primeiro marcador aqui</a:t>
            </a:r>
          </a:p>
          <a:p>
            <a:pPr rtl="0"/>
            <a:r>
              <a:rPr lang="pt-br"/>
              <a:t>Segundo marcador aqui</a:t>
            </a:r>
          </a:p>
          <a:p>
            <a:pPr rtl="0"/>
            <a:r>
              <a:rPr lang="pt-br"/>
              <a:t>Terceiro marcador aqui</a:t>
            </a:r>
          </a:p>
        </p:txBody>
      </p:sp>
      <p:graphicFrame>
        <p:nvGraphicFramePr>
          <p:cNvPr id="9" name="Espaço Reservado para Conteúdo 8" descr="Lista de Caixas Verticais mostrando 3 grupos organizados um abaixo do outro e com marcadores presentes em cada grupo."/>
          <p:cNvGraphicFramePr>
            <a:graphicFrameLocks noGrp="1"/>
          </p:cNvGraphicFramePr>
          <p:nvPr>
            <p:ph sz="half" idx="2"/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2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1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13442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5</a:t>
            </a:r>
          </a:p>
        </p:txBody>
      </p:sp>
      <p:sp>
        <p:nvSpPr>
          <p:cNvPr id="5" name="Espaço Reservado para Imagem 4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Programação Avançada de Banco de Dados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D699F1-33E5-4753-90D6-2B674963D988}"/>
              </a:ext>
            </a:extLst>
          </p:cNvPr>
          <p:cNvGrpSpPr/>
          <p:nvPr/>
        </p:nvGrpSpPr>
        <p:grpSpPr>
          <a:xfrm>
            <a:off x="846615" y="2711778"/>
            <a:ext cx="5247797" cy="2921625"/>
            <a:chOff x="0" y="945599"/>
            <a:chExt cx="4773612" cy="292162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D9945D9-82BE-4106-B897-D1365886CF5A}"/>
                </a:ext>
              </a:extLst>
            </p:cNvPr>
            <p:cNvSpPr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8BC0681-DA5E-41CC-B11B-1B5A6D32C359}"/>
                </a:ext>
              </a:extLst>
            </p:cNvPr>
            <p:cNvSpPr txBox="1"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0485" tIns="895604" rIns="370485" bIns="149352" numCol="1" spcCol="1270" rtlCol="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Me. Carlos Augusto Lombardi Garcia</a:t>
              </a:r>
              <a:endParaRPr lang="pt-br" sz="2100" kern="12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EC5C973-B846-4321-BB99-E85CD7B74A9A}"/>
              </a:ext>
            </a:extLst>
          </p:cNvPr>
          <p:cNvGrpSpPr/>
          <p:nvPr/>
        </p:nvGrpSpPr>
        <p:grpSpPr>
          <a:xfrm>
            <a:off x="1629916" y="2023445"/>
            <a:ext cx="2376195" cy="1168400"/>
            <a:chOff x="1698589" y="255957"/>
            <a:chExt cx="2746669" cy="132790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E77D5B4-A1C9-45AD-8D1E-EBA159B84D64}"/>
                </a:ext>
              </a:extLst>
            </p:cNvPr>
            <p:cNvSpPr/>
            <p:nvPr/>
          </p:nvSpPr>
          <p:spPr>
            <a:xfrm>
              <a:off x="1698589" y="255957"/>
              <a:ext cx="2746669" cy="13279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: Cantos Arredondados 6">
              <a:extLst>
                <a:ext uri="{FF2B5EF4-FFF2-40B4-BE49-F238E27FC236}">
                  <a16:creationId xmlns:a16="http://schemas.microsoft.com/office/drawing/2014/main" id="{55852983-E1B1-42FF-8583-A4AC321765F9}"/>
                </a:ext>
              </a:extLst>
            </p:cNvPr>
            <p:cNvSpPr txBox="1"/>
            <p:nvPr/>
          </p:nvSpPr>
          <p:spPr>
            <a:xfrm>
              <a:off x="1763412" y="320780"/>
              <a:ext cx="2617023" cy="1198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rtlCol="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600" kern="1200" dirty="0"/>
                <a:t>Professor</a:t>
              </a:r>
              <a:endParaRPr lang="en-US" sz="3600" kern="12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2CCB32-7186-4DA4-8138-63DE2FCE1223}"/>
              </a:ext>
            </a:extLst>
          </p:cNvPr>
          <p:cNvGrpSpPr/>
          <p:nvPr/>
        </p:nvGrpSpPr>
        <p:grpSpPr>
          <a:xfrm>
            <a:off x="6382444" y="2708920"/>
            <a:ext cx="4959766" cy="2921625"/>
            <a:chOff x="0" y="945599"/>
            <a:chExt cx="4773612" cy="2921625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AD19829-9F10-49C6-AB30-9DBBECAA411B}"/>
                </a:ext>
              </a:extLst>
            </p:cNvPr>
            <p:cNvSpPr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4B9CD26-DEAD-4511-8DD3-31F2E3B117B3}"/>
                </a:ext>
              </a:extLst>
            </p:cNvPr>
            <p:cNvSpPr txBox="1"/>
            <p:nvPr/>
          </p:nvSpPr>
          <p:spPr>
            <a:xfrm>
              <a:off x="238155" y="945599"/>
              <a:ext cx="4535457" cy="292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0485" tIns="895604" rIns="370485" bIns="149352" numCol="1" spcCol="1270" rtlCol="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Francilei Augusto dos Santos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Jonathan Cezar de Souza Silva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Matheus Henrique de Gonçalves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Railson Tales de Oliveira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Robson de Sousa</a:t>
              </a:r>
              <a:endParaRPr lang="pt-br" sz="2100" kern="12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C7556EE-7CF4-472E-9DEC-5FBC5ABB461D}"/>
              </a:ext>
            </a:extLst>
          </p:cNvPr>
          <p:cNvGrpSpPr/>
          <p:nvPr/>
        </p:nvGrpSpPr>
        <p:grpSpPr>
          <a:xfrm>
            <a:off x="8182715" y="2032130"/>
            <a:ext cx="2376195" cy="1168400"/>
            <a:chOff x="1698589" y="255957"/>
            <a:chExt cx="2746669" cy="132790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AD7C58C-2DD6-4C27-8311-E41F85CD09FA}"/>
                </a:ext>
              </a:extLst>
            </p:cNvPr>
            <p:cNvSpPr/>
            <p:nvPr/>
          </p:nvSpPr>
          <p:spPr>
            <a:xfrm>
              <a:off x="1698589" y="255957"/>
              <a:ext cx="2746669" cy="13279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: Cantos Arredondados 6">
              <a:extLst>
                <a:ext uri="{FF2B5EF4-FFF2-40B4-BE49-F238E27FC236}">
                  <a16:creationId xmlns:a16="http://schemas.microsoft.com/office/drawing/2014/main" id="{02B36B83-FF44-44E9-B907-FAFABEA4BD70}"/>
                </a:ext>
              </a:extLst>
            </p:cNvPr>
            <p:cNvSpPr txBox="1"/>
            <p:nvPr/>
          </p:nvSpPr>
          <p:spPr>
            <a:xfrm>
              <a:off x="1763412" y="320780"/>
              <a:ext cx="2617023" cy="1198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rtlCol="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600" kern="1200" dirty="0"/>
                <a:t>Grupo VII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são Triggers (Gatilhos)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709222-6098-49DA-8130-3C1EE5E1E9AF}"/>
              </a:ext>
            </a:extLst>
          </p:cNvPr>
          <p:cNvSpPr txBox="1"/>
          <p:nvPr/>
        </p:nvSpPr>
        <p:spPr>
          <a:xfrm>
            <a:off x="1629916" y="256490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Triggers são eventos mapeados pelo banco de dados que executam blocos PL/SQL.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dependentes das tabelas ou visões nas quais são declarados.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Triggers são muito utilizados para auditoria e log.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Propriedades dos Triggers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709222-6098-49DA-8130-3C1EE5E1E9AF}"/>
              </a:ext>
            </a:extLst>
          </p:cNvPr>
          <p:cNvSpPr txBox="1"/>
          <p:nvPr/>
        </p:nvSpPr>
        <p:spPr>
          <a:xfrm>
            <a:off x="1629916" y="2564904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Momento: </a:t>
            </a:r>
            <a:r>
              <a:rPr lang="pt-BR" dirty="0" err="1"/>
              <a:t>before</a:t>
            </a:r>
            <a:r>
              <a:rPr lang="pt-BR" dirty="0"/>
              <a:t> ou </a:t>
            </a:r>
            <a:r>
              <a:rPr lang="pt-BR" dirty="0" err="1"/>
              <a:t>after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Evento: INSERT, UPDATE, ou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Condição: expressão que determina a execução do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Tipo: comando (uma vez para cada comando) ou linha (para cada linha)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Corpo: bloco PL/SQL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ter propriedades combinadas </a:t>
            </a:r>
          </a:p>
        </p:txBody>
      </p:sp>
    </p:spTree>
    <p:extLst>
      <p:ext uri="{BB962C8B-B14F-4D97-AF65-F5344CB8AC3E}">
        <p14:creationId xmlns:p14="http://schemas.microsoft.com/office/powerpoint/2010/main" val="35570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Programação Avançada de Banco de Dados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Francilei Augusto dos Santos</a:t>
            </a:r>
          </a:p>
          <a:p>
            <a:pPr rtl="0"/>
            <a:r>
              <a:rPr lang="pt-br" dirty="0"/>
              <a:t>Jonathan Cezar de Souza Silva</a:t>
            </a:r>
          </a:p>
          <a:p>
            <a:pPr rtl="0"/>
            <a:r>
              <a:rPr lang="pt-br" dirty="0"/>
              <a:t>Matheus Henrique Gonçalves</a:t>
            </a:r>
          </a:p>
          <a:p>
            <a:pPr rtl="0"/>
            <a:r>
              <a:rPr lang="pt-BR" dirty="0"/>
              <a:t>Railson Tales de Oliveira</a:t>
            </a:r>
          </a:p>
          <a:p>
            <a:pPr rtl="0"/>
            <a:r>
              <a:rPr lang="pt-BR" dirty="0"/>
              <a:t>Robson de Sousa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15140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Lista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16763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Título e Layout de Conteúdo com Gráfico</a:t>
            </a:r>
          </a:p>
        </p:txBody>
      </p:sp>
      <p:graphicFrame>
        <p:nvGraphicFramePr>
          <p:cNvPr id="6" name="Espaço Reservado para Conteúdo 5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Layout de Dois Conteúdos com Tabela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/>
              <a:t>Primeiro marcador aqui</a:t>
            </a:r>
          </a:p>
          <a:p>
            <a:pPr rtl="0"/>
            <a:r>
              <a:rPr lang="pt-br"/>
              <a:t>Segundo marcador aqui</a:t>
            </a:r>
          </a:p>
          <a:p>
            <a:pPr rtl="0"/>
            <a:r>
              <a:rPr lang="pt-br"/>
              <a:t>Terceiro marcador aqui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os Clássicos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4_TF02801059" id="{58C2BD0E-9CF4-4988-A455-0D3B3ED45181}" vid="{5F87256B-5156-4240-8D56-2438598BB361}"/>
    </a:ext>
  </a:extLst>
</a:theme>
</file>

<file path=ppt/theme/theme2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educacional de livro clássica (widescreen)</Template>
  <TotalTime>179</TotalTime>
  <Words>299</Words>
  <Application>Microsoft Office PowerPoint</Application>
  <PresentationFormat>Personalizar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Constantia</vt:lpstr>
      <vt:lpstr>Livros Clássicos 16X9</vt:lpstr>
      <vt:lpstr>TRIGGERS</vt:lpstr>
      <vt:lpstr>Programação Avançada de Banco de Dados</vt:lpstr>
      <vt:lpstr>O que são Triggers (Gatilhos)</vt:lpstr>
      <vt:lpstr>Propriedades dos Triggers</vt:lpstr>
      <vt:lpstr>Programação Avançada de Banco de Dados</vt:lpstr>
      <vt:lpstr>REFERÊNCIAS</vt:lpstr>
      <vt:lpstr>Título e Layout de Conteúdo com Lista</vt:lpstr>
      <vt:lpstr>Título e Layout de Conteúdo com Gráfico</vt:lpstr>
      <vt:lpstr>Layout de Dois Conteúdos com Tabela</vt:lpstr>
      <vt:lpstr>Layout de Dois Conteúdos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Robson Sousa</dc:creator>
  <cp:lastModifiedBy>Robson Sousa</cp:lastModifiedBy>
  <cp:revision>7</cp:revision>
  <dcterms:created xsi:type="dcterms:W3CDTF">2020-10-23T18:24:34Z</dcterms:created>
  <dcterms:modified xsi:type="dcterms:W3CDTF">2020-10-23T21:24:28Z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