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1AEB11-D948-43BB-925B-7529F8B1670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Encode Sans"/>
                <a:ea typeface="Encode Sans"/>
              </a:rPr>
              <a:t>O objeto </a:t>
            </a:r>
            <a:r>
              <a:rPr b="0" i="1" lang="pt-BR" sz="2400" spc="-1" strike="noStrike">
                <a:latin typeface="Encode Sans"/>
                <a:ea typeface="Encode Sans"/>
              </a:rPr>
              <a:t>Context</a:t>
            </a:r>
            <a:r>
              <a:rPr b="0" lang="pt-BR" sz="2400" spc="-1" strike="noStrike">
                <a:latin typeface="Encode Sans"/>
                <a:ea typeface="Encode Sans"/>
              </a:rPr>
              <a:t> fornece tudo que precisamos para lidar com requisições http, inclusive pode conter a solicitação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 subjacente e um</a:t>
            </a:r>
            <a:r>
              <a:rPr b="0" i="1" lang="pt-BR" sz="2400" spc="-1" strike="noStrike">
                <a:latin typeface="Encode Sans"/>
                <a:ea typeface="Encode Sans"/>
              </a:rPr>
              <a:t> response</a:t>
            </a:r>
            <a:r>
              <a:rPr b="0" lang="pt-BR" sz="2400" spc="-1" strike="noStrike">
                <a:latin typeface="Encode Sans"/>
                <a:ea typeface="Encode Sans"/>
              </a:rPr>
              <a:t>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. Além de vários </a:t>
            </a:r>
            <a:r>
              <a:rPr b="0" i="1" lang="pt-BR" sz="2400" spc="-1" strike="noStrike">
                <a:latin typeface="Encode Sans"/>
                <a:ea typeface="Encode Sans"/>
              </a:rPr>
              <a:t>getters</a:t>
            </a:r>
            <a:r>
              <a:rPr b="0" lang="pt-BR" sz="2400" spc="-1" strike="noStrike">
                <a:latin typeface="Encode Sans"/>
                <a:ea typeface="Encode Sans"/>
              </a:rPr>
              <a:t> para solicitação e </a:t>
            </a:r>
            <a:r>
              <a:rPr b="0" i="1" lang="pt-BR" sz="2400" spc="-1" strike="noStrike">
                <a:latin typeface="Encode Sans"/>
                <a:ea typeface="Encode Sans"/>
              </a:rPr>
              <a:t>setters</a:t>
            </a:r>
            <a:r>
              <a:rPr b="0" lang="pt-BR" sz="2400" spc="-1" strike="noStrike">
                <a:latin typeface="Encode Sans"/>
                <a:ea typeface="Encode Sans"/>
              </a:rPr>
              <a:t> que operam exclusivamente no objeto de resposta.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Encode Sans"/>
                <a:ea typeface="Encode Sans"/>
              </a:rPr>
              <a:t>O objeto </a:t>
            </a:r>
            <a:r>
              <a:rPr b="0" i="1" lang="pt-BR" sz="2400" spc="-1" strike="noStrike">
                <a:latin typeface="Encode Sans"/>
                <a:ea typeface="Encode Sans"/>
              </a:rPr>
              <a:t>Context</a:t>
            </a:r>
            <a:r>
              <a:rPr b="0" lang="pt-BR" sz="2400" spc="-1" strike="noStrike">
                <a:latin typeface="Encode Sans"/>
                <a:ea typeface="Encode Sans"/>
              </a:rPr>
              <a:t> fornece tudo que precisamos para lidar com requisições http, inclusive pode conter a solicitação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 subjacente e um</a:t>
            </a:r>
            <a:r>
              <a:rPr b="0" i="1" lang="pt-BR" sz="2400" spc="-1" strike="noStrike">
                <a:latin typeface="Encode Sans"/>
                <a:ea typeface="Encode Sans"/>
              </a:rPr>
              <a:t> response</a:t>
            </a:r>
            <a:r>
              <a:rPr b="0" lang="pt-BR" sz="2400" spc="-1" strike="noStrike">
                <a:latin typeface="Encode Sans"/>
                <a:ea typeface="Encode Sans"/>
              </a:rPr>
              <a:t>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. Além de vários </a:t>
            </a:r>
            <a:r>
              <a:rPr b="0" i="1" lang="pt-BR" sz="2400" spc="-1" strike="noStrike">
                <a:latin typeface="Encode Sans"/>
                <a:ea typeface="Encode Sans"/>
              </a:rPr>
              <a:t>getters</a:t>
            </a:r>
            <a:r>
              <a:rPr b="0" lang="pt-BR" sz="2400" spc="-1" strike="noStrike">
                <a:latin typeface="Encode Sans"/>
                <a:ea typeface="Encode Sans"/>
              </a:rPr>
              <a:t> para solicitação e </a:t>
            </a:r>
            <a:r>
              <a:rPr b="0" i="1" lang="pt-BR" sz="2400" spc="-1" strike="noStrike">
                <a:latin typeface="Encode Sans"/>
                <a:ea typeface="Encode Sans"/>
              </a:rPr>
              <a:t>setters</a:t>
            </a:r>
            <a:r>
              <a:rPr b="0" lang="pt-BR" sz="2400" spc="-1" strike="noStrike">
                <a:latin typeface="Encode Sans"/>
                <a:ea typeface="Encode Sans"/>
              </a:rPr>
              <a:t> que operam exclusivamente no objeto de resposta.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Encode Sans"/>
                <a:ea typeface="Encode Sans"/>
              </a:rPr>
              <a:t>O objeto </a:t>
            </a:r>
            <a:r>
              <a:rPr b="0" i="1" lang="pt-BR" sz="2400" spc="-1" strike="noStrike">
                <a:latin typeface="Encode Sans"/>
                <a:ea typeface="Encode Sans"/>
              </a:rPr>
              <a:t>Context</a:t>
            </a:r>
            <a:r>
              <a:rPr b="0" lang="pt-BR" sz="2400" spc="-1" strike="noStrike">
                <a:latin typeface="Encode Sans"/>
                <a:ea typeface="Encode Sans"/>
              </a:rPr>
              <a:t> fornece tudo que precisamos para lidar com requisições http, inclusive pode conter a solicitação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 subjacente e um</a:t>
            </a:r>
            <a:r>
              <a:rPr b="0" i="1" lang="pt-BR" sz="2400" spc="-1" strike="noStrike">
                <a:latin typeface="Encode Sans"/>
                <a:ea typeface="Encode Sans"/>
              </a:rPr>
              <a:t> response</a:t>
            </a:r>
            <a:r>
              <a:rPr b="0" lang="pt-BR" sz="2400" spc="-1" strike="noStrike">
                <a:latin typeface="Encode Sans"/>
                <a:ea typeface="Encode Sans"/>
              </a:rPr>
              <a:t>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. Além de vários </a:t>
            </a:r>
            <a:r>
              <a:rPr b="0" i="1" lang="pt-BR" sz="2400" spc="-1" strike="noStrike">
                <a:latin typeface="Encode Sans"/>
                <a:ea typeface="Encode Sans"/>
              </a:rPr>
              <a:t>getters</a:t>
            </a:r>
            <a:r>
              <a:rPr b="0" lang="pt-BR" sz="2400" spc="-1" strike="noStrike">
                <a:latin typeface="Encode Sans"/>
                <a:ea typeface="Encode Sans"/>
              </a:rPr>
              <a:t> para solicitação e </a:t>
            </a:r>
            <a:r>
              <a:rPr b="0" i="1" lang="pt-BR" sz="2400" spc="-1" strike="noStrike">
                <a:latin typeface="Encode Sans"/>
                <a:ea typeface="Encode Sans"/>
              </a:rPr>
              <a:t>setters</a:t>
            </a:r>
            <a:r>
              <a:rPr b="0" lang="pt-BR" sz="2400" spc="-1" strike="noStrike">
                <a:latin typeface="Encode Sans"/>
                <a:ea typeface="Encode Sans"/>
              </a:rPr>
              <a:t> que operam exclusivamente no objeto de resposta.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Encode Sans"/>
                <a:ea typeface="Encode Sans"/>
              </a:rPr>
              <a:t>O objeto </a:t>
            </a:r>
            <a:r>
              <a:rPr b="0" i="1" lang="pt-BR" sz="2400" spc="-1" strike="noStrike">
                <a:latin typeface="Encode Sans"/>
                <a:ea typeface="Encode Sans"/>
              </a:rPr>
              <a:t>Context</a:t>
            </a:r>
            <a:r>
              <a:rPr b="0" lang="pt-BR" sz="2400" spc="-1" strike="noStrike">
                <a:latin typeface="Encode Sans"/>
                <a:ea typeface="Encode Sans"/>
              </a:rPr>
              <a:t> fornece tudo que precisamos para lidar com requisições http, inclusive pode conter a solicitação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 subjacente e um</a:t>
            </a:r>
            <a:r>
              <a:rPr b="0" i="1" lang="pt-BR" sz="2400" spc="-1" strike="noStrike">
                <a:latin typeface="Encode Sans"/>
                <a:ea typeface="Encode Sans"/>
              </a:rPr>
              <a:t> response</a:t>
            </a:r>
            <a:r>
              <a:rPr b="0" lang="pt-BR" sz="2400" spc="-1" strike="noStrike">
                <a:latin typeface="Encode Sans"/>
                <a:ea typeface="Encode Sans"/>
              </a:rPr>
              <a:t> de </a:t>
            </a:r>
            <a:r>
              <a:rPr b="0" i="1" lang="pt-BR" sz="2400" spc="-1" strike="noStrike">
                <a:latin typeface="Encode Sans"/>
                <a:ea typeface="Encode Sans"/>
              </a:rPr>
              <a:t>servlet</a:t>
            </a:r>
            <a:r>
              <a:rPr b="0" lang="pt-BR" sz="2400" spc="-1" strike="noStrike">
                <a:latin typeface="Encode Sans"/>
                <a:ea typeface="Encode Sans"/>
              </a:rPr>
              <a:t>. Além de vários </a:t>
            </a:r>
            <a:r>
              <a:rPr b="0" i="1" lang="pt-BR" sz="2400" spc="-1" strike="noStrike">
                <a:latin typeface="Encode Sans"/>
                <a:ea typeface="Encode Sans"/>
              </a:rPr>
              <a:t>getters</a:t>
            </a:r>
            <a:r>
              <a:rPr b="0" lang="pt-BR" sz="2400" spc="-1" strike="noStrike">
                <a:latin typeface="Encode Sans"/>
                <a:ea typeface="Encode Sans"/>
              </a:rPr>
              <a:t> para solicitação e </a:t>
            </a:r>
            <a:r>
              <a:rPr b="0" i="1" lang="pt-BR" sz="2400" spc="-1" strike="noStrike">
                <a:latin typeface="Encode Sans"/>
                <a:ea typeface="Encode Sans"/>
              </a:rPr>
              <a:t>setters</a:t>
            </a:r>
            <a:r>
              <a:rPr b="0" lang="pt-BR" sz="2400" spc="-1" strike="noStrike">
                <a:latin typeface="Encode Sans"/>
                <a:ea typeface="Encode Sans"/>
              </a:rPr>
              <a:t> que operam exclusivamente no objeto de resposta.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Courier New"/>
                <a:ea typeface="Courier New"/>
              </a:rPr>
              <a:t>O Javalin é um </a:t>
            </a:r>
            <a:r>
              <a:rPr b="0" i="1" lang="pt-BR" sz="2400" spc="-1" strike="noStrike">
                <a:latin typeface="Courier New"/>
                <a:ea typeface="Courier New"/>
              </a:rPr>
              <a:t>web</a:t>
            </a:r>
            <a:r>
              <a:rPr b="0" lang="pt-BR" sz="2400" spc="-1" strike="noStrike">
                <a:latin typeface="Courier New"/>
                <a:ea typeface="Courier New"/>
              </a:rPr>
              <a:t> </a:t>
            </a:r>
            <a:r>
              <a:rPr b="0" i="1" lang="pt-BR" sz="2400" spc="-1" strike="noStrike">
                <a:latin typeface="Courier New"/>
                <a:ea typeface="Courier New"/>
              </a:rPr>
              <a:t>framework</a:t>
            </a:r>
            <a:r>
              <a:rPr b="0" lang="pt-BR" sz="2400" spc="-1" strike="noStrike">
                <a:latin typeface="Courier New"/>
                <a:ea typeface="Courier New"/>
              </a:rPr>
              <a:t> leve para Java e Kotlin e suporta </a:t>
            </a:r>
            <a:r>
              <a:rPr b="0" i="1" lang="pt-BR" sz="2400" spc="-1" strike="noStrike">
                <a:latin typeface="Courier New"/>
                <a:ea typeface="Courier New"/>
              </a:rPr>
              <a:t>Websockets</a:t>
            </a:r>
            <a:r>
              <a:rPr b="0" lang="pt-BR" sz="2400" spc="-1" strike="noStrike">
                <a:latin typeface="Courier New"/>
                <a:ea typeface="Courier New"/>
              </a:rPr>
              <a:t> HTTP 2 e solicitações assíncronas.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Courier New"/>
                <a:ea typeface="Courier New"/>
              </a:rPr>
              <a:t>Os principais objetivos do Javalin são: simplicidade, qual propicia uma ótima experiência aos desenvolvedores e interoperabilidade entre Java e Kotlin.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Courier New"/>
                <a:ea typeface="Courier New"/>
              </a:rPr>
              <a:t>O Javalin, na verdade está mais para uma biblioteca do que para um </a:t>
            </a:r>
            <a:r>
              <a:rPr b="0" i="1" lang="pt-BR" sz="2400" spc="-1" strike="noStrike">
                <a:latin typeface="Courier New"/>
                <a:ea typeface="Courier New"/>
              </a:rPr>
              <a:t>framework</a:t>
            </a:r>
            <a:r>
              <a:rPr b="0" lang="pt-BR" sz="2400" spc="-1" strike="noStrike">
                <a:latin typeface="Courier New"/>
                <a:ea typeface="Courier New"/>
              </a:rPr>
              <a:t>. Não há necessidade de estender classes ou utilizar </a:t>
            </a:r>
            <a:r>
              <a:rPr b="0" i="1" lang="pt-BR" sz="2400" spc="-1" strike="noStrike">
                <a:latin typeface="Courier New"/>
                <a:ea typeface="Courier New"/>
              </a:rPr>
              <a:t>@Annotations</a:t>
            </a:r>
            <a:r>
              <a:rPr b="0" lang="pt-BR" sz="2400" spc="-1" strike="noStrike">
                <a:latin typeface="Courier New"/>
                <a:ea typeface="Courier New"/>
              </a:rPr>
              <a:t>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latin typeface="Courier New"/>
                <a:ea typeface="Courier New"/>
              </a:rPr>
              <a:t>O Javalin é construído em cima do </a:t>
            </a:r>
            <a:r>
              <a:rPr b="0" i="1" lang="pt-BR" sz="2400" spc="-1" strike="noStrike">
                <a:latin typeface="Courier New"/>
                <a:ea typeface="Courier New"/>
              </a:rPr>
              <a:t>Jetty</a:t>
            </a:r>
            <a:r>
              <a:rPr b="0" lang="pt-BR" sz="2400" spc="-1" strike="noStrike">
                <a:latin typeface="Courier New"/>
                <a:ea typeface="Courier New"/>
              </a:rPr>
              <a:t> e tem performance parecida com a do </a:t>
            </a:r>
            <a:r>
              <a:rPr b="0" i="1" lang="pt-BR" sz="2400" spc="-1" strike="noStrike">
                <a:latin typeface="Courier New"/>
                <a:ea typeface="Courier New"/>
              </a:rPr>
              <a:t>Jetty</a:t>
            </a:r>
            <a:r>
              <a:rPr b="0" lang="pt-BR" sz="2400" spc="-1" strike="noStrike">
                <a:latin typeface="Courier New"/>
                <a:ea typeface="Courier New"/>
              </a:rPr>
              <a:t> sem nenhuma aplicação.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97960" y="177516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97960" y="177516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do texto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F8C16F5-3987-4DBB-9311-B31CE2ED278A}" type="slidenum">
              <a:rPr b="0" lang="pt-B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960" cy="156420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C288006-E558-4CF2-A1BB-8B6CC6534645}" type="slidenum">
              <a:rPr b="0" lang="pt-B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60800" y="1204560"/>
            <a:ext cx="8221680" cy="882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00"/>
                </a:solidFill>
                <a:latin typeface="Encode Sans"/>
                <a:ea typeface="Encode Sans"/>
              </a:rPr>
              <a:t>linguagem de programação ii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00"/>
                </a:solidFill>
                <a:latin typeface="Encode Sans"/>
                <a:ea typeface="Encode Sans"/>
              </a:rPr>
              <a:t>prof. lucas nadalete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  <p:pic>
        <p:nvPicPr>
          <p:cNvPr id="93" name="Google Shape;86;p13" descr=""/>
          <p:cNvPicPr/>
          <p:nvPr/>
        </p:nvPicPr>
        <p:blipFill>
          <a:blip r:embed="rId1"/>
          <a:stretch/>
        </p:blipFill>
        <p:spPr>
          <a:xfrm>
            <a:off x="1050120" y="2313360"/>
            <a:ext cx="7043400" cy="23418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87;p13" descr=""/>
          <p:cNvPicPr/>
          <p:nvPr/>
        </p:nvPicPr>
        <p:blipFill>
          <a:blip r:embed="rId2"/>
          <a:stretch/>
        </p:blipFill>
        <p:spPr>
          <a:xfrm>
            <a:off x="3037680" y="444960"/>
            <a:ext cx="3068280" cy="7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12640" y="30924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before 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883040" y="1261440"/>
            <a:ext cx="3857040" cy="316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Encode Sans"/>
              <a:buChar char="●"/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Before Handlers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são utilizados antes de cada requisição e podem incluir arquivos estáticos, caso seja ativado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5" name="Google Shape;144;p22" descr=""/>
          <p:cNvPicPr/>
          <p:nvPr/>
        </p:nvPicPr>
        <p:blipFill>
          <a:blip r:embed="rId1"/>
          <a:stretch/>
        </p:blipFill>
        <p:spPr>
          <a:xfrm>
            <a:off x="511200" y="1533240"/>
            <a:ext cx="4280400" cy="26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12640" y="31032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endpoint 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450680" y="1260000"/>
            <a:ext cx="4180320" cy="316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Encode Sans"/>
              <a:buChar char="●"/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Endpoint Handlers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são utilizados na ordem em que são definidos. Seus principais métodos são: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POST, GET, UPDATE e DELETE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601"/>
              </a:spcBef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6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18" name="Google Shape;151;p23" descr=""/>
          <p:cNvPicPr/>
          <p:nvPr/>
        </p:nvPicPr>
        <p:blipFill>
          <a:blip r:embed="rId1"/>
          <a:stretch/>
        </p:blipFill>
        <p:spPr>
          <a:xfrm>
            <a:off x="512640" y="1456200"/>
            <a:ext cx="3556440" cy="306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2640" y="30924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after 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0" y="1261440"/>
            <a:ext cx="4059000" cy="316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Encode Sans"/>
              <a:buChar char="●"/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After Handlers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são executados após cada solicitação (mesmo se ocorrer uma exceção).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1" name="Google Shape;158;p24" descr=""/>
          <p:cNvPicPr/>
          <p:nvPr/>
        </p:nvPicPr>
        <p:blipFill>
          <a:blip r:embed="rId1"/>
          <a:stretch/>
        </p:blipFill>
        <p:spPr>
          <a:xfrm>
            <a:off x="512640" y="1630440"/>
            <a:ext cx="3746520" cy="24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12640" y="31032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nossos 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907200" y="1261440"/>
            <a:ext cx="7325640" cy="316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Em nosso projeto, acabamos por utilizar apenas os </a:t>
            </a:r>
            <a:r>
              <a:rPr b="0" lang="pt-BR" sz="2400" spc="-1" strike="noStrike">
                <a:solidFill>
                  <a:srgbClr val="ffff00"/>
                </a:solidFill>
                <a:latin typeface="Encode Sans"/>
                <a:ea typeface="Encode Sans"/>
              </a:rPr>
              <a:t>endpoint handlers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12640" y="31032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endpoint 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70;p26" descr=""/>
          <p:cNvPicPr/>
          <p:nvPr/>
        </p:nvPicPr>
        <p:blipFill>
          <a:blip r:embed="rId1"/>
          <a:stretch/>
        </p:blipFill>
        <p:spPr>
          <a:xfrm>
            <a:off x="898920" y="1260000"/>
            <a:ext cx="7346160" cy="26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12640" y="30960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endpoint 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76;p27" descr=""/>
          <p:cNvPicPr/>
          <p:nvPr/>
        </p:nvPicPr>
        <p:blipFill>
          <a:blip r:embed="rId1"/>
          <a:stretch/>
        </p:blipFill>
        <p:spPr>
          <a:xfrm>
            <a:off x="1286640" y="1260000"/>
            <a:ext cx="6570360" cy="339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12640" y="31032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endpoint 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182;p28" descr=""/>
          <p:cNvPicPr/>
          <p:nvPr/>
        </p:nvPicPr>
        <p:blipFill>
          <a:blip r:embed="rId1"/>
          <a:stretch/>
        </p:blipFill>
        <p:spPr>
          <a:xfrm>
            <a:off x="1325520" y="1260000"/>
            <a:ext cx="6492960" cy="35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09000" y="309600"/>
            <a:ext cx="732564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context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09000" y="1260000"/>
            <a:ext cx="7325640" cy="316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 algn="just">
              <a:lnSpc>
                <a:spcPct val="114000"/>
              </a:lnSpc>
              <a:spcBef>
                <a:spcPts val="601"/>
              </a:spcBef>
              <a:buClr>
                <a:srgbClr val="ffffff"/>
              </a:buClr>
              <a:buFont typeface="Encode San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objeto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Context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fornece ferramentas para tratar requisições http</a:t>
            </a:r>
            <a:endParaRPr b="0" lang="pt-BR" sz="2400" spc="-1" strike="noStrike">
              <a:latin typeface="Arial"/>
            </a:endParaRPr>
          </a:p>
          <a:p>
            <a:pPr marL="457200" indent="-380520" algn="just">
              <a:lnSpc>
                <a:spcPct val="114000"/>
              </a:lnSpc>
              <a:spcBef>
                <a:spcPts val="1001"/>
              </a:spcBef>
              <a:buClr>
                <a:srgbClr val="ffffff"/>
              </a:buClr>
              <a:buFont typeface="Encode San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engloba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servlet-requests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 e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servlet-responses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 marL="457200" indent="-380520" algn="just">
              <a:lnSpc>
                <a:spcPct val="114000"/>
              </a:lnSpc>
              <a:spcBef>
                <a:spcPts val="1001"/>
              </a:spcBef>
              <a:buClr>
                <a:srgbClr val="ffffff"/>
              </a:buClr>
              <a:buFont typeface="Encode San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diversos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getters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- principalmente para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requests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, e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setters -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exclusivamente para responses.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09000" y="309600"/>
            <a:ext cx="732564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request methods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57120" y="1260000"/>
            <a:ext cx="8429760" cy="3375720"/>
          </a:xfrm>
          <a:prstGeom prst="rect">
            <a:avLst/>
          </a:prstGeom>
          <a:solidFill>
            <a:srgbClr val="30312a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body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body as string (consumes underlying request body if not cached)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bodyAsBytes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body as bytes (consumes underlying request body if not cached)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bodyAsClass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body as class (consumes underlying request body if not cached)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bodyValidator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typed validator for body (consumes underlying body request if not cached)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uploadedFile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(name)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uploaded file by name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uploadedFiles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(name)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uploaded file(s) by name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formParam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form parameter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formParam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default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form parameter (or default value)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formParam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form parameter as class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formParam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default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form parameter (or default value) as class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formParams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(key)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form parameters (multiple)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formParamMap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form parameter map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pathParam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path parameter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pathParam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path as class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pathParamMap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path parameter map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basicAuthCredentials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basic auth credentials (username/pwd)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attribute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attribute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attributeMap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attribute map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contentLength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content length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contentType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content type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cookie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(name)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cookie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cookieMap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cookie map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header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(header)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header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headerMap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header map</a:t>
            </a:r>
            <a:endParaRPr b="0" lang="pt-BR" sz="9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09000" y="309600"/>
            <a:ext cx="732564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request methods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57120" y="1260000"/>
            <a:ext cx="8429760" cy="3203280"/>
          </a:xfrm>
          <a:prstGeom prst="rect">
            <a:avLst/>
          </a:prstGeom>
          <a:solidFill>
            <a:srgbClr val="30312a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host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host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ip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host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isMultipart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check if request is multipart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isMultipartFormData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check if request is multipart/form data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method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method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path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path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port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port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protocol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protocol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queryParam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(key)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query parameter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queryParam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default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query parameter (or default value)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queryParam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query parameter as class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queryParam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class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, </a:t>
            </a:r>
            <a:r>
              <a:rPr b="0" lang="pt-BR" sz="900" spc="-1" strike="noStrike">
                <a:solidFill>
                  <a:srgbClr val="66d9ef"/>
                </a:solidFill>
                <a:latin typeface="Courier New"/>
                <a:ea typeface="Courier New"/>
              </a:rPr>
              <a:t>default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)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query parameter (or default value) as class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queryParams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(key)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query parameters (multiple)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queryParamMap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query parameter map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queryString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query string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scheme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scheme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sessionAttribute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(key, value)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session attribute (server side attribute)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sessionAttribute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(key)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session attribute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sessionAttributeMap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attribute map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url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url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fullUrl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url + query param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contextPath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context path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userAgent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request user agent</a:t>
            </a:r>
            <a:endParaRPr b="0" lang="pt-BR" sz="9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2;p14" descr=""/>
          <p:cNvPicPr/>
          <p:nvPr/>
        </p:nvPicPr>
        <p:blipFill>
          <a:blip r:embed="rId1"/>
          <a:stretch/>
        </p:blipFill>
        <p:spPr>
          <a:xfrm>
            <a:off x="4882320" y="4378320"/>
            <a:ext cx="819000" cy="170280"/>
          </a:xfrm>
          <a:prstGeom prst="rect">
            <a:avLst/>
          </a:prstGeom>
          <a:ln>
            <a:noFill/>
          </a:ln>
        </p:spPr>
      </p:pic>
      <p:pic>
        <p:nvPicPr>
          <p:cNvPr id="96" name="Google Shape;93;p14" descr=""/>
          <p:cNvPicPr/>
          <p:nvPr/>
        </p:nvPicPr>
        <p:blipFill>
          <a:blip r:embed="rId2"/>
          <a:stretch/>
        </p:blipFill>
        <p:spPr>
          <a:xfrm>
            <a:off x="4572000" y="-6840"/>
            <a:ext cx="4659840" cy="51501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94;p14" descr=""/>
          <p:cNvPicPr/>
          <p:nvPr/>
        </p:nvPicPr>
        <p:blipFill>
          <a:blip r:embed="rId3"/>
          <a:stretch/>
        </p:blipFill>
        <p:spPr>
          <a:xfrm>
            <a:off x="718920" y="2192040"/>
            <a:ext cx="3059640" cy="7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09000" y="309600"/>
            <a:ext cx="732564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response methods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57120" y="1260000"/>
            <a:ext cx="8429760" cy="2698920"/>
          </a:xfrm>
          <a:prstGeom prst="rect">
            <a:avLst/>
          </a:prstGeom>
          <a:solidFill>
            <a:srgbClr val="30312a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result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(resultString)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a string result that will be sent to the client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resultString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the string result that will be sent to the client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result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(resultStream)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a stream result that will be sent to the client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resultStream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the stream that will be sent to the client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result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(future)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a future result that will be sent to the client (async)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resultFuture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the future result that will be sent to the client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contentType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(contentType)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the response content type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header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(name, value)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a response header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redirect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(location)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send a redirect response to location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redirect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(location, httpStatusCode)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send a redirect response to location with status code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status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(statusCode)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response status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status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() 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get response status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cookie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(name, value)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cookie by name and value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cookie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(cookie)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set cookie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removeCookie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(name, path)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remove a cookie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html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(html)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call result(string).contentType("text/html")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json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(obj)   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call result(JavalinJson.toJson(obj)).contentType("application/json")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json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(future)           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call result(future(JavalinJson.toJson(obj))).contentType("application/json")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ctx.</a:t>
            </a:r>
            <a:r>
              <a:rPr b="0" lang="pt-BR" sz="900" spc="-1" strike="noStrike">
                <a:solidFill>
                  <a:srgbClr val="e6db74"/>
                </a:solidFill>
                <a:latin typeface="Courier New"/>
                <a:ea typeface="Courier New"/>
              </a:rPr>
              <a:t>render</a:t>
            </a:r>
            <a:r>
              <a:rPr b="0" lang="pt-BR" sz="900" spc="-1" strike="noStrike">
                <a:solidFill>
                  <a:srgbClr val="f8f8f2"/>
                </a:solidFill>
                <a:latin typeface="Courier New"/>
                <a:ea typeface="Courier New"/>
              </a:rPr>
              <a:t>(filePath, model)             </a:t>
            </a:r>
            <a:r>
              <a:rPr b="0" i="1" lang="pt-BR" sz="900" spc="-1" strike="noStrike">
                <a:solidFill>
                  <a:srgbClr val="708090"/>
                </a:solidFill>
                <a:latin typeface="Courier New"/>
                <a:ea typeface="Courier New"/>
              </a:rPr>
              <a:t>// call html(JavalinRenderer.render(filePath, model)</a:t>
            </a:r>
            <a:endParaRPr b="0" lang="pt-BR" sz="9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12640" y="31032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comparação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486000" y="1260000"/>
          <a:ext cx="8171640" cy="3097440"/>
        </p:xfrm>
        <a:graphic>
          <a:graphicData uri="http://schemas.openxmlformats.org/drawingml/2006/table">
            <a:tbl>
              <a:tblPr/>
              <a:tblGrid>
                <a:gridCol w="2246400"/>
                <a:gridCol w="1481040"/>
                <a:gridCol w="1481040"/>
                <a:gridCol w="1481040"/>
                <a:gridCol w="1482120"/>
              </a:tblGrid>
              <a:tr h="537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FRAMEWORK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gridSpan="4"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LINGUAGENS DE PROGRAMAÇÃO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924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JAVA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KOTLIN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GROOVY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SCALA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JAVALIN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MICRONAUT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QUARKUS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PLAY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V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11200" y="310320"/>
            <a:ext cx="811764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documentação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391320" y="1260000"/>
          <a:ext cx="8357040" cy="3291480"/>
        </p:xfrm>
        <a:graphic>
          <a:graphicData uri="http://schemas.openxmlformats.org/drawingml/2006/table">
            <a:tbl>
              <a:tblPr/>
              <a:tblGrid>
                <a:gridCol w="2181600"/>
                <a:gridCol w="1046520"/>
                <a:gridCol w="1094760"/>
                <a:gridCol w="1864800"/>
                <a:gridCol w="2169360"/>
              </a:tblGrid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FRAMEWORK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gridSpan="4"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DOCUMENTAÇÃO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924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RUIM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BOM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EXCELENTE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COMPLEXO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JAVALIN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MICRONAUT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QUARKUS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PLAY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12640" y="31032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annotations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1535400" y="1260000"/>
          <a:ext cx="6072480" cy="2620800"/>
        </p:xfrm>
        <a:graphic>
          <a:graphicData uri="http://schemas.openxmlformats.org/drawingml/2006/table">
            <a:tbl>
              <a:tblPr/>
              <a:tblGrid>
                <a:gridCol w="2234880"/>
                <a:gridCol w="1918800"/>
                <a:gridCol w="1918800"/>
              </a:tblGrid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FRAMEWORK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gridSpan="2"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Utiliza Annotations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37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SIM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NÃO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JAVALIN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MICRONAUT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QUARKUS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PLAY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</a:rPr>
                        <a:t>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12640" y="30924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o que é?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908280" y="1261080"/>
            <a:ext cx="7327080" cy="31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Encode Sans"/>
              <a:buChar char="●"/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web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framework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leve para Java e Kotlin </a:t>
            </a:r>
            <a:endParaRPr b="0" lang="pt-BR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Encode San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suporta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Websockets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HTTP2 e solicitações assíncronas.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12640" y="30924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o que é?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08280" y="1261080"/>
            <a:ext cx="7327080" cy="31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Principais objetivos:</a:t>
            </a:r>
            <a:endParaRPr b="0" lang="pt-BR" sz="2400" spc="-1" strike="noStrike">
              <a:latin typeface="Arial"/>
            </a:endParaRPr>
          </a:p>
          <a:p>
            <a:pPr marL="457200" indent="-38160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iberation Serif"/>
              <a:buAutoNum type="arabicPeriod"/>
            </a:pPr>
            <a:r>
              <a:rPr b="0" lang="pt-BR" sz="2400" spc="-1" strike="noStrike" u="sng">
                <a:solidFill>
                  <a:srgbClr val="ffffff"/>
                </a:solidFill>
                <a:uFillTx/>
                <a:latin typeface="Encode Sans"/>
                <a:ea typeface="Encode Sans"/>
              </a:rPr>
              <a:t>simplicidade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, propiciando uma ótima experiência aos desenvolvedores</a:t>
            </a:r>
            <a:endParaRPr b="0" lang="pt-BR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iberation Serif"/>
              <a:buAutoNum type="arabicPeriod"/>
            </a:pPr>
            <a:r>
              <a:rPr b="0" lang="pt-BR" sz="2400" spc="-1" strike="noStrike" u="sng">
                <a:solidFill>
                  <a:srgbClr val="ffffff"/>
                </a:solidFill>
                <a:uFillTx/>
                <a:latin typeface="Encode Sans"/>
                <a:ea typeface="Encode Sans"/>
              </a:rPr>
              <a:t>interoperabilidade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, entre Java e Kotlin.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12640" y="30924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o que é?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09000" y="1261800"/>
            <a:ext cx="7325640" cy="31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spcBef>
                <a:spcPts val="601"/>
              </a:spcBef>
              <a:buClr>
                <a:srgbClr val="ffffff"/>
              </a:buClr>
              <a:buFont typeface="Encode San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está mais para uma biblioteca do que para um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framework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: não há necessidade de estender classes ou utilizar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@Annotations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.</a:t>
            </a:r>
            <a:endParaRPr b="0" lang="pt-BR" sz="2400" spc="-1" strike="noStrike">
              <a:latin typeface="Arial"/>
            </a:endParaRPr>
          </a:p>
          <a:p>
            <a:pPr marL="457200" indent="-380520">
              <a:lnSpc>
                <a:spcPct val="114000"/>
              </a:lnSpc>
              <a:spcBef>
                <a:spcPts val="1001"/>
              </a:spcBef>
              <a:spcAft>
                <a:spcPts val="1001"/>
              </a:spcAft>
              <a:buClr>
                <a:srgbClr val="ffffff"/>
              </a:buClr>
              <a:buFont typeface="Encode San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é construído em cima do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Jetty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e tem performance parecida com a do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Jetty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sem nenhuma aplicação.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12640" y="309600"/>
            <a:ext cx="811836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o início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909000" y="1261440"/>
            <a:ext cx="7325640" cy="316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O Javalin começou como um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fork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do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framework SparkJava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, mas rapidamente foi reescrito.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Também foi influenciado pelo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framework JavaScript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koa.js.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9000" y="309240"/>
            <a:ext cx="8405640" cy="73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adicionando Javalin ao Projeto Java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4;p19" descr=""/>
          <p:cNvPicPr/>
          <p:nvPr/>
        </p:nvPicPr>
        <p:blipFill>
          <a:blip r:embed="rId1"/>
          <a:stretch/>
        </p:blipFill>
        <p:spPr>
          <a:xfrm>
            <a:off x="1228680" y="1328760"/>
            <a:ext cx="6686280" cy="229824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25;p19" descr=""/>
          <p:cNvPicPr/>
          <p:nvPr/>
        </p:nvPicPr>
        <p:blipFill>
          <a:blip r:embed="rId2"/>
          <a:stretch/>
        </p:blipFill>
        <p:spPr>
          <a:xfrm>
            <a:off x="1212120" y="3683160"/>
            <a:ext cx="6719400" cy="11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30;p20" descr=""/>
          <p:cNvPicPr/>
          <p:nvPr/>
        </p:nvPicPr>
        <p:blipFill>
          <a:blip r:embed="rId1"/>
          <a:stretch/>
        </p:blipFill>
        <p:spPr>
          <a:xfrm>
            <a:off x="4069800" y="0"/>
            <a:ext cx="5073840" cy="514332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284400" y="2143440"/>
            <a:ext cx="34747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00"/>
                </a:solidFill>
                <a:latin typeface="Encode Sans"/>
                <a:ea typeface="Encode Sans"/>
              </a:rPr>
              <a:t>características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a2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12640" y="308880"/>
            <a:ext cx="8118360" cy="738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ffff00"/>
                </a:solidFill>
                <a:latin typeface="Encode Sans"/>
                <a:ea typeface="Encode Sans"/>
              </a:rPr>
              <a:t>handlers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09000" y="1261440"/>
            <a:ext cx="7325640" cy="316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O Javalin possui três handlers principais: </a:t>
            </a:r>
            <a:endParaRPr b="0" lang="pt-BR" sz="2400" spc="-1" strike="noStrike">
              <a:latin typeface="Arial"/>
            </a:endParaRPr>
          </a:p>
          <a:p>
            <a:pPr marL="914400" indent="-38052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iberation Serif"/>
              <a:buAutoNum type="arabicPeriod"/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before-handlers</a:t>
            </a:r>
            <a:endParaRPr b="0" lang="pt-BR" sz="2400" spc="-1" strike="noStrike">
              <a:latin typeface="Arial"/>
            </a:endParaRPr>
          </a:p>
          <a:p>
            <a:pPr marL="914400" indent="-380520">
              <a:lnSpc>
                <a:spcPct val="115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Endpoint-handlers</a:t>
            </a:r>
            <a:endParaRPr b="0" lang="pt-BR" sz="2400" spc="-1" strike="noStrike">
              <a:latin typeface="Arial"/>
            </a:endParaRPr>
          </a:p>
          <a:p>
            <a:pPr marL="914400" indent="-380520">
              <a:lnSpc>
                <a:spcPct val="115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after-handlers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Há também </a:t>
            </a:r>
            <a:r>
              <a:rPr b="0" i="1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handlers</a:t>
            </a:r>
            <a:r>
              <a:rPr b="0" lang="pt-BR" sz="2400" spc="-1" strike="noStrike">
                <a:solidFill>
                  <a:srgbClr val="ffffff"/>
                </a:solidFill>
                <a:latin typeface="Encode Sans"/>
                <a:ea typeface="Encode Sans"/>
              </a:rPr>
              <a:t> de erros e exceções.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2019-12-03T16:33:04Z</dcterms:modified>
  <cp:revision>1</cp:revision>
  <dc:subject/>
  <dc:title/>
</cp:coreProperties>
</file>