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4" r:id="rId5"/>
    <p:sldId id="273" r:id="rId6"/>
    <p:sldId id="272" r:id="rId7"/>
    <p:sldId id="271" r:id="rId8"/>
    <p:sldId id="270" r:id="rId9"/>
    <p:sldId id="275" r:id="rId10"/>
    <p:sldId id="268" r:id="rId11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1495" y="870521"/>
            <a:ext cx="5541009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4067" y="1406461"/>
            <a:ext cx="7555864" cy="326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udesc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google.com/search?sxsrf=APq-WBuGcntEuR3sXCDcz0nKNUebvfkxGg:1644767452082&amp;q=udesc+ceavi+endere%C3%A7o&amp;ludocid=9831681580150323906&amp;sa=X&amp;ved=2ahUKEwj7juCdhP31AhXZKLkGHW17DTkQ6BN6BAg1EAI" TargetMode="External"/><Relationship Id="rId4" Type="http://schemas.openxmlformats.org/officeDocument/2006/relationships/hyperlink" Target="https://www.google.com/search?q=udesc+ceavi&amp;oq=udesc+ceavi+&amp;aqs=chrome..69i57j69i59j69i60l3j69i65l3.3103j0j7&amp;sourceid=chrome&amp;ie=UTF-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9875" y="5705475"/>
            <a:ext cx="2190750" cy="752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48200" y="4187761"/>
            <a:ext cx="4125976" cy="7572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1550" spc="20" dirty="0">
                <a:latin typeface="Verdana"/>
                <a:cs typeface="Verdana"/>
              </a:rPr>
              <a:t>Aluno: Robson de Jesus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1550" spc="20" dirty="0">
                <a:latin typeface="Verdana"/>
                <a:cs typeface="Verdana"/>
              </a:rPr>
              <a:t>Professor: Fernando dos Santos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1550" spc="20" dirty="0">
                <a:latin typeface="Verdana"/>
                <a:cs typeface="Verdana"/>
              </a:rPr>
              <a:t>Disciplina: Inteligência Computacional </a:t>
            </a:r>
            <a:endParaRPr sz="15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1109" y="1766506"/>
            <a:ext cx="4437380" cy="109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865"/>
              </a:lnSpc>
              <a:spcBef>
                <a:spcPts val="100"/>
              </a:spcBef>
            </a:pPr>
            <a:r>
              <a:rPr lang="pt-BR" sz="2400" spc="-15" dirty="0"/>
              <a:t>Trabalho de Implementação Aprendizagem por reforço </a:t>
            </a:r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0" y="190500"/>
            <a:ext cx="4048125" cy="666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1425" y="0"/>
            <a:ext cx="5362575" cy="904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3878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Ob</a:t>
            </a:r>
            <a:r>
              <a:rPr spc="-30" dirty="0"/>
              <a:t>r</a:t>
            </a:r>
            <a:r>
              <a:rPr spc="10" dirty="0"/>
              <a:t>i</a:t>
            </a:r>
            <a:r>
              <a:rPr dirty="0"/>
              <a:t>g</a:t>
            </a:r>
            <a:r>
              <a:rPr spc="-15" dirty="0"/>
              <a:t>a</a:t>
            </a:r>
            <a:r>
              <a:rPr spc="15" dirty="0"/>
              <a:t>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48126" y="2022157"/>
            <a:ext cx="4385564" cy="291784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lang="pt-BR" sz="1400" b="1" spc="20" dirty="0">
                <a:latin typeface="Verdana"/>
                <a:cs typeface="Verdana"/>
              </a:rPr>
              <a:t>UDESC</a:t>
            </a:r>
            <a:r>
              <a:rPr lang="pt-BR" sz="1400" b="1" spc="-95" dirty="0">
                <a:latin typeface="Verdana"/>
                <a:cs typeface="Verdana"/>
              </a:rPr>
              <a:t> </a:t>
            </a:r>
            <a:r>
              <a:rPr lang="pt-BR" sz="1400" b="1" spc="15" dirty="0">
                <a:latin typeface="Verdana"/>
                <a:cs typeface="Verdana"/>
              </a:rPr>
              <a:t>–</a:t>
            </a:r>
            <a:r>
              <a:rPr lang="pt-BR" sz="1400" b="1" spc="-75" dirty="0">
                <a:latin typeface="Verdana"/>
                <a:cs typeface="Verdana"/>
              </a:rPr>
              <a:t> </a:t>
            </a:r>
            <a:r>
              <a:rPr lang="pt-BR" sz="1400" b="1" spc="10" dirty="0">
                <a:latin typeface="Verdana"/>
                <a:cs typeface="Verdana"/>
              </a:rPr>
              <a:t>Universidade</a:t>
            </a:r>
            <a:r>
              <a:rPr lang="pt-BR" sz="1400" b="1" spc="-160" dirty="0">
                <a:latin typeface="Verdana"/>
                <a:cs typeface="Verdana"/>
              </a:rPr>
              <a:t> </a:t>
            </a:r>
            <a:r>
              <a:rPr lang="pt-BR" sz="1400" b="1" spc="5" dirty="0">
                <a:latin typeface="Verdana"/>
                <a:cs typeface="Verdana"/>
              </a:rPr>
              <a:t>do</a:t>
            </a:r>
            <a:r>
              <a:rPr lang="pt-BR" sz="1400" b="1" spc="-40" dirty="0">
                <a:latin typeface="Verdana"/>
                <a:cs typeface="Verdana"/>
              </a:rPr>
              <a:t> </a:t>
            </a:r>
            <a:r>
              <a:rPr lang="pt-BR" sz="1400" b="1" spc="15" dirty="0">
                <a:latin typeface="Verdana"/>
                <a:cs typeface="Verdana"/>
              </a:rPr>
              <a:t>Estado</a:t>
            </a:r>
            <a:r>
              <a:rPr lang="pt-BR" sz="1400" b="1" spc="-110" dirty="0">
                <a:latin typeface="Verdana"/>
                <a:cs typeface="Verdana"/>
              </a:rPr>
              <a:t> </a:t>
            </a:r>
            <a:r>
              <a:rPr lang="pt-BR" sz="1400" b="1" spc="5" dirty="0">
                <a:latin typeface="Verdana"/>
                <a:cs typeface="Verdana"/>
              </a:rPr>
              <a:t>de  </a:t>
            </a:r>
            <a:r>
              <a:rPr lang="pt-BR" sz="1400" b="1" spc="35" dirty="0">
                <a:latin typeface="Verdana"/>
                <a:cs typeface="Verdana"/>
              </a:rPr>
              <a:t>Santa</a:t>
            </a:r>
            <a:r>
              <a:rPr lang="pt-BR" sz="1400" b="1" spc="-165" dirty="0">
                <a:latin typeface="Verdana"/>
                <a:cs typeface="Verdana"/>
              </a:rPr>
              <a:t> </a:t>
            </a:r>
            <a:r>
              <a:rPr lang="pt-BR" sz="1400" b="1" spc="20" dirty="0">
                <a:latin typeface="Verdana"/>
                <a:cs typeface="Verdana"/>
              </a:rPr>
              <a:t>Catarina</a:t>
            </a:r>
            <a:endParaRPr lang="pt-BR" sz="1400" dirty="0">
              <a:latin typeface="Verdana"/>
              <a:cs typeface="Verdana"/>
            </a:endParaRPr>
          </a:p>
          <a:p>
            <a:pPr marL="12700" marR="1199515">
              <a:lnSpc>
                <a:spcPts val="3379"/>
              </a:lnSpc>
              <a:spcBef>
                <a:spcPts val="350"/>
              </a:spcBef>
            </a:pPr>
            <a:r>
              <a:rPr lang="pt-BR" sz="1400" u="sng" spc="10" dirty="0">
                <a:latin typeface="Verdana"/>
                <a:cs typeface="Verdana"/>
              </a:rPr>
              <a:t>robson.jesus@edu.udesc.br</a:t>
            </a:r>
            <a:r>
              <a:rPr lang="pt-BR" sz="1400" u="sng" spc="5" dirty="0">
                <a:latin typeface="Verdana"/>
                <a:cs typeface="Verdana"/>
              </a:rPr>
              <a:t> </a:t>
            </a:r>
            <a:r>
              <a:rPr lang="pt-BR" sz="1400" u="sng" spc="15" dirty="0">
                <a:latin typeface="Verdana"/>
                <a:cs typeface="Verdana"/>
              </a:rPr>
              <a:t>https://www.udesc.br/ceavi/hom</a:t>
            </a:r>
            <a:r>
              <a:rPr lang="pt-BR" sz="1400" spc="15" dirty="0">
                <a:latin typeface="Verdana"/>
                <a:cs typeface="Verdana"/>
              </a:rPr>
              <a:t>e</a:t>
            </a:r>
            <a:r>
              <a:rPr lang="pt-BR" sz="1400" spc="5" dirty="0">
                <a:latin typeface="Verdana"/>
                <a:cs typeface="Verdana"/>
                <a:hlinkClick r:id="rId3"/>
              </a:rPr>
              <a:t>www.facebook.com/udesc</a:t>
            </a:r>
            <a:endParaRPr lang="pt-BR"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pt-BR"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pt-BR" sz="1400" u="sng" dirty="0">
                <a:hlinkClick r:id="rId4"/>
              </a:rPr>
              <a:t>(47) 3357-8484</a:t>
            </a:r>
            <a:endParaRPr lang="pt-BR" sz="1400" u="sng" dirty="0"/>
          </a:p>
          <a:p>
            <a:pPr marL="12700">
              <a:lnSpc>
                <a:spcPct val="100000"/>
              </a:lnSpc>
            </a:pPr>
            <a:endParaRPr lang="pt-BR" sz="1500" dirty="0">
              <a:latin typeface="Times New Roman"/>
              <a:cs typeface="Times New Roman"/>
            </a:endParaRPr>
          </a:p>
          <a:p>
            <a:pPr marL="12700" marR="93345">
              <a:lnSpc>
                <a:spcPts val="1650"/>
              </a:lnSpc>
            </a:pPr>
            <a:r>
              <a:rPr lang="pt-BR" sz="1400" b="1" u="sng" dirty="0">
                <a:hlinkClick r:id="rId5"/>
              </a:rPr>
              <a:t>Endereço</a:t>
            </a:r>
            <a:r>
              <a:rPr lang="pt-BR" sz="1400" b="1" u="sng" dirty="0"/>
              <a:t>: </a:t>
            </a:r>
            <a:r>
              <a:rPr lang="pt-BR" sz="1400" u="sng" dirty="0"/>
              <a:t>R. Dr. Getúlio Vargas, 2822 - Bela Vista, Ibirama - SC, 89140-000</a:t>
            </a:r>
            <a:endParaRPr lang="pt-BR" sz="1400" u="sng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90500"/>
            <a:ext cx="4048125" cy="666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2140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Conteúdos da implementação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2898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O que será apresentado na parte teórica 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  <a:p>
            <a:pPr marL="12065" marR="180340">
              <a:lnSpc>
                <a:spcPct val="99700"/>
              </a:lnSpc>
              <a:spcBef>
                <a:spcPts val="105"/>
              </a:spcBef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- Aprendizagem por reforço:</a:t>
            </a:r>
          </a:p>
          <a:p>
            <a:pPr marL="297815" marR="180340" indent="-285750">
              <a:lnSpc>
                <a:spcPct val="99700"/>
              </a:lnSpc>
              <a:spcBef>
                <a:spcPts val="105"/>
              </a:spcBef>
              <a:buFontTx/>
              <a:buChar char="-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A equação de </a:t>
            </a:r>
            <a:r>
              <a:rPr lang="pt-BR" dirty="0" err="1">
                <a:latin typeface="Verdana"/>
                <a:cs typeface="Verdana"/>
              </a:rPr>
              <a:t>B</a:t>
            </a:r>
            <a:r>
              <a:rPr lang="pt-BR" sz="1800" dirty="0" err="1">
                <a:latin typeface="Verdana"/>
                <a:cs typeface="Verdana"/>
              </a:rPr>
              <a:t>ellman</a:t>
            </a:r>
            <a:r>
              <a:rPr lang="pt-BR" sz="1800" dirty="0">
                <a:latin typeface="Verdana"/>
                <a:cs typeface="Verdana"/>
              </a:rPr>
              <a:t> </a:t>
            </a:r>
          </a:p>
          <a:p>
            <a:pPr marL="297815" marR="180340" indent="-285750">
              <a:lnSpc>
                <a:spcPct val="99700"/>
              </a:lnSpc>
              <a:spcBef>
                <a:spcPts val="105"/>
              </a:spcBef>
              <a:buFontTx/>
              <a:buChar char="-"/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O Plano </a:t>
            </a:r>
          </a:p>
          <a:p>
            <a:pPr marL="297815" marR="180340" indent="-285750">
              <a:lnSpc>
                <a:spcPct val="99700"/>
              </a:lnSpc>
              <a:spcBef>
                <a:spcPts val="105"/>
              </a:spcBef>
              <a:buFontTx/>
              <a:buChar char="-"/>
              <a:tabLst>
                <a:tab pos="298450" algn="l"/>
                <a:tab pos="299085" algn="l"/>
              </a:tabLst>
            </a:pPr>
            <a:r>
              <a:rPr lang="pt-BR" sz="1800" dirty="0" err="1">
                <a:latin typeface="Verdana"/>
                <a:cs typeface="Verdana"/>
              </a:rPr>
              <a:t>Markov</a:t>
            </a:r>
            <a:r>
              <a:rPr lang="pt-BR" sz="1800" dirty="0">
                <a:latin typeface="Verdana"/>
                <a:cs typeface="Verdana"/>
              </a:rPr>
              <a:t> </a:t>
            </a:r>
            <a:r>
              <a:rPr lang="pt-BR" sz="1800" dirty="0" err="1">
                <a:latin typeface="Verdana"/>
                <a:cs typeface="Verdana"/>
              </a:rPr>
              <a:t>Decision</a:t>
            </a:r>
            <a:r>
              <a:rPr lang="pt-BR" sz="1800" dirty="0">
                <a:latin typeface="Verdana"/>
                <a:cs typeface="Verdana"/>
              </a:rPr>
              <a:t> </a:t>
            </a:r>
            <a:r>
              <a:rPr lang="pt-BR" sz="1800" dirty="0" err="1">
                <a:latin typeface="Verdana"/>
                <a:cs typeface="Verdana"/>
              </a:rPr>
              <a:t>Processs</a:t>
            </a:r>
            <a:r>
              <a:rPr lang="pt-BR" dirty="0">
                <a:latin typeface="Verdana"/>
                <a:cs typeface="Verdana"/>
              </a:rPr>
              <a:t>(MDP)</a:t>
            </a:r>
          </a:p>
          <a:p>
            <a:pPr marL="297815" marR="180340" indent="-285750">
              <a:lnSpc>
                <a:spcPct val="99700"/>
              </a:lnSpc>
              <a:spcBef>
                <a:spcPts val="105"/>
              </a:spcBef>
              <a:buFontTx/>
              <a:buChar char="-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P</a:t>
            </a:r>
            <a:r>
              <a:rPr lang="pt-BR" dirty="0">
                <a:latin typeface="Verdana"/>
                <a:cs typeface="Verdana"/>
              </a:rPr>
              <a:t>olítica x Plano </a:t>
            </a:r>
          </a:p>
          <a:p>
            <a:pPr marL="297815" marR="180340" indent="-285750">
              <a:lnSpc>
                <a:spcPct val="99700"/>
              </a:lnSpc>
              <a:spcBef>
                <a:spcPts val="105"/>
              </a:spcBef>
              <a:buFontTx/>
              <a:buChar char="-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Adição de penalidades (“Living </a:t>
            </a:r>
            <a:r>
              <a:rPr lang="pt-BR" sz="1800" dirty="0" err="1">
                <a:latin typeface="Verdana"/>
                <a:cs typeface="Verdana"/>
              </a:rPr>
              <a:t>Penalty</a:t>
            </a:r>
            <a:r>
              <a:rPr lang="pt-BR" sz="1800" dirty="0">
                <a:latin typeface="Verdana"/>
                <a:cs typeface="Verdana"/>
              </a:rPr>
              <a:t>”)</a:t>
            </a:r>
          </a:p>
          <a:p>
            <a:pPr marL="297815" marR="180340" indent="-285750">
              <a:lnSpc>
                <a:spcPct val="99700"/>
              </a:lnSpc>
              <a:spcBef>
                <a:spcPts val="105"/>
              </a:spcBef>
              <a:buFontTx/>
              <a:buChar char="-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Q - Learning 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7D8A8D-5E14-4703-8E25-2F38F7C16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499" y="4953000"/>
            <a:ext cx="3543300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671244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O que é aprendizagem por Reforço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1BDABE6-0AA1-4A33-A48F-7A2E1A588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28800"/>
            <a:ext cx="5387913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9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1378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A equação de </a:t>
            </a:r>
            <a:r>
              <a:rPr lang="pt-BR" sz="3600" spc="-5" dirty="0" err="1"/>
              <a:t>Bellman</a:t>
            </a:r>
            <a:r>
              <a:rPr lang="pt-BR" sz="3600" spc="-5" dirty="0"/>
              <a:t>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20294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Conceitos 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- S: Estado do agente 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- A: Ação 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- R</a:t>
            </a:r>
            <a:r>
              <a:rPr lang="pt-BR" dirty="0">
                <a:latin typeface="Verdana"/>
                <a:cs typeface="Verdana"/>
              </a:rPr>
              <a:t>: Recompensa 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- y: Desconto (fator de desconto)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sz="1800" dirty="0">
              <a:latin typeface="Verdana"/>
              <a:cs typeface="Verdan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9FD4C1-52C5-49C1-B6BB-B1D02D56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803783"/>
            <a:ext cx="52292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5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60983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O plano de ação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O plano de ações é definido depois que o agente faz a equação de </a:t>
            </a:r>
            <a:r>
              <a:rPr lang="pt-BR" sz="1800" dirty="0" err="1">
                <a:latin typeface="Verdana"/>
                <a:cs typeface="Verdana"/>
              </a:rPr>
              <a:t>Bellam</a:t>
            </a:r>
            <a:r>
              <a:rPr lang="pt-BR" sz="1800" dirty="0">
                <a:latin typeface="Verdana"/>
                <a:cs typeface="Verdana"/>
              </a:rPr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EA9117-84E4-4D9C-947C-4F01D019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727187"/>
            <a:ext cx="28289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3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823643" cy="23371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/>
            <a:r>
              <a:rPr lang="pt-BR" dirty="0"/>
              <a:t>Processos de Decisão de </a:t>
            </a:r>
            <a:r>
              <a:rPr lang="pt-BR" dirty="0" err="1"/>
              <a:t>Markov</a:t>
            </a:r>
            <a:r>
              <a:rPr lang="pt-BR" dirty="0"/>
              <a:t> (MDP)</a:t>
            </a:r>
            <a:br>
              <a:rPr lang="pt-BR" dirty="0"/>
            </a:br>
            <a:br>
              <a:rPr lang="pt-BR" sz="3600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2C82D1-9EED-41C1-85AD-8EEC6F91D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64" y="2059619"/>
            <a:ext cx="2483304" cy="25885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CB341E6-F984-4B86-9589-0F9F43461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077" y="2051296"/>
            <a:ext cx="6109459" cy="258858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E3C87A1-1D2E-49E7-A9F4-582CD07A7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981" y="4744390"/>
            <a:ext cx="6017419" cy="139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5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64614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Política x Plano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389054-A689-43DA-AAD8-F5D806605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2624863"/>
            <a:ext cx="5334000" cy="93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3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5282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Adição de Penalidades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EE6E466-0073-4F96-9230-2238AAB0C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37422"/>
              </p:ext>
            </p:extLst>
          </p:nvPr>
        </p:nvGraphicFramePr>
        <p:xfrm>
          <a:off x="1524000" y="1397000"/>
          <a:ext cx="6096000" cy="294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770389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858956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195941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9116258"/>
                    </a:ext>
                  </a:extLst>
                </a:gridCol>
              </a:tblGrid>
              <a:tr h="982133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R = - 0.04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R = - 0.04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R = - 0.04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Objetivo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15402"/>
                  </a:ext>
                </a:extLst>
              </a:tr>
              <a:tr h="982133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R = - 0.04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R = - 0.04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59091"/>
                  </a:ext>
                </a:extLst>
              </a:tr>
              <a:tr h="982133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R = - 0.04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R = - 0.04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R = - 0.04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R = - 0.04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22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65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5851843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pt-BR" sz="3600" dirty="0"/>
              <a:t>Q- Learning </a:t>
            </a:r>
            <a:br>
              <a:rPr lang="pt-BR" sz="3600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20DA9C-45E6-4A14-AABF-1E631834C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371600"/>
            <a:ext cx="6848475" cy="11715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13AE084-079A-4ABE-A0B4-A11E4FB41CEA}"/>
              </a:ext>
            </a:extLst>
          </p:cNvPr>
          <p:cNvSpPr txBox="1"/>
          <p:nvPr/>
        </p:nvSpPr>
        <p:spPr>
          <a:xfrm>
            <a:off x="990600" y="3048000"/>
            <a:ext cx="178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Aonde está o Q ?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4A77C61-DFDD-4670-8BB7-C280ED84F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948245"/>
            <a:ext cx="7114713" cy="138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234</Words>
  <Application>Microsoft Office PowerPoint</Application>
  <PresentationFormat>Apresentação na tela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Office Theme</vt:lpstr>
      <vt:lpstr>Trabalho de Implementação Aprendizagem por reforço </vt:lpstr>
      <vt:lpstr>Conteúdos da implementação </vt:lpstr>
      <vt:lpstr>O que é aprendizagem por Reforço </vt:lpstr>
      <vt:lpstr>A equação de Bellman </vt:lpstr>
      <vt:lpstr>O plano de ação </vt:lpstr>
      <vt:lpstr>Processos de Decisão de Markov (MDP)  </vt:lpstr>
      <vt:lpstr>Política x Plano </vt:lpstr>
      <vt:lpstr>Adição de Penalidades </vt:lpstr>
      <vt:lpstr>Q- Learning  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trabalho</dc:title>
  <cp:lastModifiedBy>admin</cp:lastModifiedBy>
  <cp:revision>27</cp:revision>
  <dcterms:created xsi:type="dcterms:W3CDTF">2019-06-11T20:49:13Z</dcterms:created>
  <dcterms:modified xsi:type="dcterms:W3CDTF">2022-02-16T14:50:15Z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2019-05-22T00:00:00Z</vt:filetime>
  </property>
  <property fmtid="{D5CDD505-2E9C-101B-9397-08002B2CF9AE}" pid="3" name="LastSaved">
    <vt:filetime>2019-06-11T00:00:00Z</vt:filetime>
  </property>
</Properties>
</file>