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4" r:id="rId5"/>
    <p:sldId id="273" r:id="rId6"/>
    <p:sldId id="272" r:id="rId7"/>
    <p:sldId id="271" r:id="rId8"/>
    <p:sldId id="270" r:id="rId9"/>
    <p:sldId id="275" r:id="rId10"/>
    <p:sldId id="268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udes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search?sxsrf=APq-WBuGcntEuR3sXCDcz0nKNUebvfkxGg:1644767452082&amp;q=udesc+ceavi+endere%C3%A7o&amp;ludocid=9831681580150323906&amp;sa=X&amp;ved=2ahUKEwj7juCdhP31AhXZKLkGHW17DTkQ6BN6BAg1EAI" TargetMode="External"/><Relationship Id="rId4" Type="http://schemas.openxmlformats.org/officeDocument/2006/relationships/hyperlink" Target="https://www.google.com/search?q=udesc+ceavi&amp;oq=udesc+ceavi+&amp;aqs=chrome..69i57j69i59j69i60l3j69i65l3.3103j0j7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8200" y="4187761"/>
            <a:ext cx="4125976" cy="757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Aluno: Robson de Jesus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Professor: Fernando dos Santos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Disciplina: Inteligência Computacional 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109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de Implementação Aprendizagem por reforço 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8126" y="2022157"/>
            <a:ext cx="4385564" cy="291784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b="1" spc="20" dirty="0">
                <a:latin typeface="Verdana"/>
                <a:cs typeface="Verdana"/>
              </a:rPr>
              <a:t>UDESC</a:t>
            </a:r>
            <a:r>
              <a:rPr lang="pt-BR" sz="1400" b="1" spc="-95" dirty="0">
                <a:latin typeface="Verdana"/>
                <a:cs typeface="Verdana"/>
              </a:rPr>
              <a:t> </a:t>
            </a:r>
            <a:r>
              <a:rPr lang="pt-BR" sz="1400" b="1" spc="15" dirty="0">
                <a:latin typeface="Verdana"/>
                <a:cs typeface="Verdana"/>
              </a:rPr>
              <a:t>–</a:t>
            </a:r>
            <a:r>
              <a:rPr lang="pt-BR" sz="1400" b="1" spc="-75" dirty="0">
                <a:latin typeface="Verdana"/>
                <a:cs typeface="Verdana"/>
              </a:rPr>
              <a:t> </a:t>
            </a:r>
            <a:r>
              <a:rPr lang="pt-BR" sz="1400" b="1" spc="10" dirty="0">
                <a:latin typeface="Verdana"/>
                <a:cs typeface="Verdana"/>
              </a:rPr>
              <a:t>Universidade</a:t>
            </a:r>
            <a:r>
              <a:rPr lang="pt-BR" sz="1400" b="1" spc="-160" dirty="0">
                <a:latin typeface="Verdana"/>
                <a:cs typeface="Verdana"/>
              </a:rPr>
              <a:t> </a:t>
            </a:r>
            <a:r>
              <a:rPr lang="pt-BR" sz="1400" b="1" spc="5" dirty="0">
                <a:latin typeface="Verdana"/>
                <a:cs typeface="Verdana"/>
              </a:rPr>
              <a:t>do</a:t>
            </a:r>
            <a:r>
              <a:rPr lang="pt-BR" sz="1400" b="1" spc="-40" dirty="0">
                <a:latin typeface="Verdana"/>
                <a:cs typeface="Verdana"/>
              </a:rPr>
              <a:t> </a:t>
            </a:r>
            <a:r>
              <a:rPr lang="pt-BR" sz="1400" b="1" spc="15" dirty="0">
                <a:latin typeface="Verdana"/>
                <a:cs typeface="Verdana"/>
              </a:rPr>
              <a:t>Estado</a:t>
            </a:r>
            <a:r>
              <a:rPr lang="pt-BR" sz="1400" b="1" spc="-110" dirty="0">
                <a:latin typeface="Verdana"/>
                <a:cs typeface="Verdana"/>
              </a:rPr>
              <a:t> </a:t>
            </a:r>
            <a:r>
              <a:rPr lang="pt-BR" sz="1400" b="1" spc="5" dirty="0">
                <a:latin typeface="Verdana"/>
                <a:cs typeface="Verdana"/>
              </a:rPr>
              <a:t>de  </a:t>
            </a:r>
            <a:r>
              <a:rPr lang="pt-BR" sz="1400" b="1" spc="35" dirty="0">
                <a:latin typeface="Verdana"/>
                <a:cs typeface="Verdana"/>
              </a:rPr>
              <a:t>Santa</a:t>
            </a:r>
            <a:r>
              <a:rPr lang="pt-BR" sz="1400" b="1" spc="-165" dirty="0">
                <a:latin typeface="Verdana"/>
                <a:cs typeface="Verdana"/>
              </a:rPr>
              <a:t> </a:t>
            </a:r>
            <a:r>
              <a:rPr lang="pt-BR" sz="1400" b="1" spc="20" dirty="0">
                <a:latin typeface="Verdana"/>
                <a:cs typeface="Verdana"/>
              </a:rPr>
              <a:t>Catarina</a:t>
            </a:r>
            <a:endParaRPr lang="pt-BR" sz="1400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lang="pt-BR" sz="1400" u="sng" spc="10" dirty="0">
                <a:latin typeface="Verdana"/>
                <a:cs typeface="Verdana"/>
              </a:rPr>
              <a:t>robson.jesus@edu.udesc.br</a:t>
            </a:r>
            <a:r>
              <a:rPr lang="pt-BR" sz="1400" u="sng" spc="5" dirty="0">
                <a:latin typeface="Verdana"/>
                <a:cs typeface="Verdana"/>
              </a:rPr>
              <a:t> </a:t>
            </a:r>
            <a:r>
              <a:rPr lang="pt-BR" sz="1400" u="sng" spc="15" dirty="0">
                <a:latin typeface="Verdana"/>
                <a:cs typeface="Verdana"/>
              </a:rPr>
              <a:t>https://www.udesc.br/ceavi/hom</a:t>
            </a:r>
            <a:r>
              <a:rPr lang="pt-BR" sz="1400" spc="15" dirty="0">
                <a:latin typeface="Verdana"/>
                <a:cs typeface="Verdana"/>
              </a:rPr>
              <a:t>e</a:t>
            </a:r>
            <a:r>
              <a:rPr lang="pt-BR" sz="1400" spc="5" dirty="0">
                <a:latin typeface="Verdana"/>
                <a:cs typeface="Verdana"/>
                <a:hlinkClick r:id="rId3"/>
              </a:rPr>
              <a:t>www.facebook.com/udesc</a:t>
            </a:r>
            <a:endParaRPr lang="pt-BR"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pt-BR"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sz="1400" u="sng" dirty="0">
                <a:hlinkClick r:id="rId4"/>
              </a:rPr>
              <a:t>(47) 3357-8484</a:t>
            </a:r>
            <a:endParaRPr lang="pt-BR" sz="1400" u="sng" dirty="0"/>
          </a:p>
          <a:p>
            <a:pPr marL="12700">
              <a:lnSpc>
                <a:spcPct val="100000"/>
              </a:lnSpc>
            </a:pPr>
            <a:endParaRPr lang="pt-BR"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lang="pt-BR" sz="1400" b="1" u="sng" dirty="0">
                <a:hlinkClick r:id="rId5"/>
              </a:rPr>
              <a:t>Endereço</a:t>
            </a:r>
            <a:r>
              <a:rPr lang="pt-BR" sz="1400" b="1" u="sng" dirty="0"/>
              <a:t>: </a:t>
            </a:r>
            <a:r>
              <a:rPr lang="pt-BR" sz="1400" u="sng" dirty="0"/>
              <a:t>R. Dr. Getúlio Vargas, 2822 - Bela Vista, Ibirama - SC, 89140-000</a:t>
            </a:r>
            <a:endParaRPr lang="pt-BR" sz="1400" u="sng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214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Conteúdos da implementação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que será apresentado na parte teórica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- Aprendizagem por reforço: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 equação de </a:t>
            </a:r>
            <a:r>
              <a:rPr lang="pt-BR" dirty="0" err="1">
                <a:latin typeface="Verdana"/>
                <a:cs typeface="Verdana"/>
              </a:rPr>
              <a:t>B</a:t>
            </a:r>
            <a:r>
              <a:rPr lang="pt-BR" sz="1800" dirty="0" err="1">
                <a:latin typeface="Verdana"/>
                <a:cs typeface="Verdana"/>
              </a:rPr>
              <a:t>ellman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O Plano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 err="1">
                <a:latin typeface="Verdana"/>
                <a:cs typeface="Verdana"/>
              </a:rPr>
              <a:t>Markov</a:t>
            </a:r>
            <a:r>
              <a:rPr lang="pt-BR" sz="1800" dirty="0">
                <a:latin typeface="Verdana"/>
                <a:cs typeface="Verdana"/>
              </a:rPr>
              <a:t> </a:t>
            </a:r>
            <a:r>
              <a:rPr lang="pt-BR" sz="1800" dirty="0" err="1">
                <a:latin typeface="Verdana"/>
                <a:cs typeface="Verdana"/>
              </a:rPr>
              <a:t>Decision</a:t>
            </a:r>
            <a:r>
              <a:rPr lang="pt-BR" sz="1800" dirty="0">
                <a:latin typeface="Verdana"/>
                <a:cs typeface="Verdana"/>
              </a:rPr>
              <a:t> </a:t>
            </a:r>
            <a:r>
              <a:rPr lang="pt-BR" sz="1800" dirty="0" err="1">
                <a:latin typeface="Verdana"/>
                <a:cs typeface="Verdana"/>
              </a:rPr>
              <a:t>Processs</a:t>
            </a:r>
            <a:r>
              <a:rPr lang="pt-BR" dirty="0">
                <a:latin typeface="Verdana"/>
                <a:cs typeface="Verdana"/>
              </a:rPr>
              <a:t>(MDP)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P</a:t>
            </a:r>
            <a:r>
              <a:rPr lang="pt-BR" dirty="0">
                <a:latin typeface="Verdana"/>
                <a:cs typeface="Verdana"/>
              </a:rPr>
              <a:t>olítica x Plano 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Adição de penalidades (“Living </a:t>
            </a:r>
            <a:r>
              <a:rPr lang="pt-BR" sz="1800" dirty="0" err="1">
                <a:latin typeface="Verdana"/>
                <a:cs typeface="Verdana"/>
              </a:rPr>
              <a:t>Penalty</a:t>
            </a:r>
            <a:r>
              <a:rPr lang="pt-BR" sz="1800" dirty="0">
                <a:latin typeface="Verdana"/>
                <a:cs typeface="Verdana"/>
              </a:rPr>
              <a:t>”)</a:t>
            </a:r>
          </a:p>
          <a:p>
            <a:pPr marL="297815" marR="180340" indent="-285750">
              <a:lnSpc>
                <a:spcPct val="99700"/>
              </a:lnSpc>
              <a:spcBef>
                <a:spcPts val="105"/>
              </a:spcBef>
              <a:buFontTx/>
              <a:buChar char="-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Q - Learning 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7D8A8D-5E14-4703-8E25-2F38F7C1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4953000"/>
            <a:ext cx="35433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67124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O que é aprendizagem por Reforço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BDABE6-0AA1-4A33-A48F-7A2E1A58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8800"/>
            <a:ext cx="538791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137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A equação de </a:t>
            </a:r>
            <a:r>
              <a:rPr lang="pt-BR" sz="3600" spc="-5" dirty="0" err="1"/>
              <a:t>Bellman</a:t>
            </a:r>
            <a:r>
              <a:rPr lang="pt-BR" sz="3600" spc="-5" dirty="0"/>
              <a:t>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0294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Conceitos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S: Estado do agente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- A: Ação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R</a:t>
            </a:r>
            <a:r>
              <a:rPr lang="pt-BR" dirty="0">
                <a:latin typeface="Verdana"/>
                <a:cs typeface="Verdana"/>
              </a:rPr>
              <a:t>: Recompensa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- y: Desconto (fator de desconto)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9FD4C1-52C5-49C1-B6BB-B1D02D56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03783"/>
            <a:ext cx="5229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60983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O plano de ação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 plano de ações é definido depois que o agente faz a equação de </a:t>
            </a:r>
            <a:r>
              <a:rPr lang="pt-BR" sz="1800" dirty="0" err="1">
                <a:latin typeface="Verdana"/>
                <a:cs typeface="Verdana"/>
              </a:rPr>
              <a:t>Bellam</a:t>
            </a:r>
            <a:r>
              <a:rPr lang="pt-BR" sz="1800" dirty="0">
                <a:latin typeface="Verdana"/>
                <a:cs typeface="Verdana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EA9117-84E4-4D9C-947C-4F01D019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727187"/>
            <a:ext cx="2828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823643" cy="23371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pt-BR" dirty="0"/>
              <a:t>Processos de Decisão de </a:t>
            </a:r>
            <a:r>
              <a:rPr lang="pt-BR" dirty="0" err="1"/>
              <a:t>Markov</a:t>
            </a:r>
            <a:r>
              <a:rPr lang="pt-BR" dirty="0"/>
              <a:t> (MDP)</a:t>
            </a:r>
            <a:br>
              <a:rPr lang="pt-BR" dirty="0"/>
            </a:br>
            <a:br>
              <a:rPr lang="pt-BR" sz="3600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2C82D1-9EED-41C1-85AD-8EEC6F91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4" y="2059619"/>
            <a:ext cx="2483304" cy="2588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341E6-F984-4B86-9589-0F9F43461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77" y="2051296"/>
            <a:ext cx="6109459" cy="25885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3C87A1-1D2E-49E7-A9F4-582CD07A7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981" y="4744390"/>
            <a:ext cx="6017419" cy="13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461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Política x Plano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389054-A689-43DA-AAD8-F5D80660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2624863"/>
            <a:ext cx="5334000" cy="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Adição de Penalidades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E6E466-0073-4F96-9230-2238AAB0C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37422"/>
              </p:ext>
            </p:extLst>
          </p:nvPr>
        </p:nvGraphicFramePr>
        <p:xfrm>
          <a:off x="1524000" y="1397000"/>
          <a:ext cx="6096000" cy="294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77038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58956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195941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116258"/>
                    </a:ext>
                  </a:extLst>
                </a:gridCol>
              </a:tblGrid>
              <a:tr h="98213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15402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59091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 = - 0.04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58518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sz="3600" dirty="0"/>
              <a:t>Q- Learning </a:t>
            </a:r>
            <a:br>
              <a:rPr lang="pt-BR" sz="3600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20DA9C-45E6-4A14-AABF-1E631834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6848475" cy="11715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3AE084-079A-4ABE-A0B4-A11E4FB41CEA}"/>
              </a:ext>
            </a:extLst>
          </p:cNvPr>
          <p:cNvSpPr txBox="1"/>
          <p:nvPr/>
        </p:nvSpPr>
        <p:spPr>
          <a:xfrm>
            <a:off x="990600" y="3048000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Aonde está o Q 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A77C61-DFDD-4670-8BB7-C280ED84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48245"/>
            <a:ext cx="7114713" cy="13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234</Words>
  <Application>Microsoft Office PowerPoint</Application>
  <PresentationFormat>Apresentação na tela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Trabalho de Implementação Aprendizagem por reforço </vt:lpstr>
      <vt:lpstr>Conteúdos da implementação </vt:lpstr>
      <vt:lpstr>O que é aprendizagem por Reforço </vt:lpstr>
      <vt:lpstr>A equação de Bellman </vt:lpstr>
      <vt:lpstr>O plano de ação </vt:lpstr>
      <vt:lpstr>Processos de Decisão de Markov (MDP)  </vt:lpstr>
      <vt:lpstr>Política x Plano </vt:lpstr>
      <vt:lpstr>Adição de Penalidades </vt:lpstr>
      <vt:lpstr>Q- Learning 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27</cp:revision>
  <dcterms:created xsi:type="dcterms:W3CDTF">2019-06-11T20:49:13Z</dcterms:created>
  <dcterms:modified xsi:type="dcterms:W3CDTF">2022-02-16T10:47:20Z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