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1F2D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ilescola.uol.com.br/geografia/primeira-revolucao-industrial.htm" TargetMode="External"/><Relationship Id="rId7" Type="http://schemas.openxmlformats.org/officeDocument/2006/relationships/hyperlink" Target="https://blog.randon.com.br/o-que-e-industria-4-0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asilescola.uol.com.br/clube-do-empreendedorismo/5-informacoes-sobre-a-quarta-revolucao-industrial.htm" TargetMode="External"/><Relationship Id="rId5" Type="http://schemas.openxmlformats.org/officeDocument/2006/relationships/hyperlink" Target="https://beduka.com/blog/materias/historia/terceira-revolucao-industrial/" TargetMode="External"/><Relationship Id="rId4" Type="http://schemas.openxmlformats.org/officeDocument/2006/relationships/hyperlink" Target="https://beduka.com/blog/materias/historia/segunda-revolucao-industria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72548-CE5B-4A47-AF75-1383BF982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339" y="1944755"/>
            <a:ext cx="8359552" cy="2268559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rgbClr val="FFC000"/>
                </a:solidFill>
                <a:effectLst/>
                <a:latin typeface="Lato" panose="020B0604020202020204" pitchFamily="34" charset="0"/>
              </a:rPr>
              <a:t>Revoluções  Industriais</a:t>
            </a:r>
            <a:r>
              <a:rPr lang="pt-BR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CC7070-2ED5-4EAB-A960-EDC6F4AED0C5}"/>
              </a:ext>
            </a:extLst>
          </p:cNvPr>
          <p:cNvSpPr txBox="1"/>
          <p:nvPr/>
        </p:nvSpPr>
        <p:spPr>
          <a:xfrm>
            <a:off x="1643270" y="3843130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2022-2 Sistemas de informação</a:t>
            </a:r>
          </a:p>
          <a:p>
            <a:r>
              <a:rPr lang="pt-BR" dirty="0"/>
              <a:t>Projeto integrador</a:t>
            </a:r>
          </a:p>
          <a:p>
            <a:r>
              <a:rPr lang="pt-BR" dirty="0"/>
              <a:t>Alunos</a:t>
            </a:r>
          </a:p>
          <a:p>
            <a:r>
              <a:rPr lang="pt-BR" dirty="0"/>
              <a:t>Robson de Lima Galvão</a:t>
            </a:r>
          </a:p>
          <a:p>
            <a:r>
              <a:rPr lang="pt-BR" dirty="0"/>
              <a:t>Paulo Henrique Teodoro </a:t>
            </a:r>
            <a:r>
              <a:rPr lang="pt-BR" dirty="0" err="1"/>
              <a:t>Issa</a:t>
            </a:r>
            <a:endParaRPr lang="pt-BR" dirty="0"/>
          </a:p>
          <a:p>
            <a:r>
              <a:rPr lang="pt-BR"/>
              <a:t>Lucas Dutra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05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C0338-4501-4E17-9767-AC7EC4EE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69441"/>
            <a:ext cx="7958331" cy="1077229"/>
          </a:xfrm>
        </p:spPr>
        <p:txBody>
          <a:bodyPr/>
          <a:lstStyle/>
          <a:p>
            <a:pPr algn="ctr"/>
            <a:r>
              <a:rPr lang="pt-BR" dirty="0"/>
              <a:t>Resumo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E574DF-F208-4694-96CE-7D97744A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12" y="1076885"/>
            <a:ext cx="6090202" cy="308364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F047394-EDB6-4B19-9F9C-C72E3A153718}"/>
              </a:ext>
            </a:extLst>
          </p:cNvPr>
          <p:cNvSpPr txBox="1">
            <a:spLocks/>
          </p:cNvSpPr>
          <p:nvPr/>
        </p:nvSpPr>
        <p:spPr>
          <a:xfrm>
            <a:off x="1152939" y="4160532"/>
            <a:ext cx="4797287" cy="596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/>
              <a:t>Fontes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E7DF00-F6B3-42A6-8D04-B08802E223ED}"/>
              </a:ext>
            </a:extLst>
          </p:cNvPr>
          <p:cNvSpPr txBox="1"/>
          <p:nvPr/>
        </p:nvSpPr>
        <p:spPr>
          <a:xfrm>
            <a:off x="1152939" y="4597870"/>
            <a:ext cx="97403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3"/>
              </a:rPr>
              <a:t>https://brasilescola.uol.com.br/geografia/primeira-revolucao-industrial.htm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>
                <a:hlinkClick r:id="rId4"/>
              </a:rPr>
              <a:t>https://beduka.com/blog/materias/historia/segunda-revolucao-industrial/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>
                <a:hlinkClick r:id="rId5"/>
              </a:rPr>
              <a:t>https://beduka.com/blog/materias/historia/terceira-revolucao-industrial/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>
                <a:hlinkClick r:id="rId6"/>
              </a:rPr>
              <a:t>https://brasilescola.uol.com.br/clube-do-empreendedorismo/5-informacoes-sobre-a-quarta-revolucao-industrial.htm</a:t>
            </a:r>
            <a:endParaRPr lang="pt-BR" sz="1200" dirty="0"/>
          </a:p>
          <a:p>
            <a:endParaRPr lang="pt-BR" sz="1200" dirty="0"/>
          </a:p>
          <a:p>
            <a:r>
              <a:rPr lang="pt-PT" sz="120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https://blog.randon.com.br/o-que-e-industria-4-0/</a:t>
            </a:r>
            <a:endParaRPr lang="pt-BR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/>
          </a:p>
          <a:p>
            <a:r>
              <a:rPr lang="pt-BR" sz="1200" dirty="0"/>
              <a:t>Acesso em 24/09/2022</a:t>
            </a:r>
          </a:p>
        </p:txBody>
      </p:sp>
    </p:spTree>
    <p:extLst>
      <p:ext uri="{BB962C8B-B14F-4D97-AF65-F5344CB8AC3E}">
        <p14:creationId xmlns:p14="http://schemas.microsoft.com/office/powerpoint/2010/main" val="340428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B34D12E-D3E3-4AD9-B365-34C17CD9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113" y="3856004"/>
            <a:ext cx="4410312" cy="28804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11D3BE-3E40-4FC3-AA90-78C669B7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043" y="529760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pt-PT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Primeira Revolução Industrial</a:t>
            </a:r>
            <a:br>
              <a:rPr lang="pt-BR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B8431-71A6-4A0D-8016-D06AAF98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079" y="348638"/>
            <a:ext cx="9377443" cy="4678018"/>
          </a:xfrm>
        </p:spPr>
        <p:txBody>
          <a:bodyPr>
            <a:noAutofit/>
          </a:bodyPr>
          <a:lstStyle/>
          <a:p>
            <a:r>
              <a:rPr lang="pt-BR" sz="2200" dirty="0"/>
              <a:t>A Primeira Revolução Industrial, iniciada na Inglaterra, em meados do século XVIII, a principal característica dessa fase é a mudança do processo produtivo. Anteriormente, o trabalho era feito por artesãos, mulheres, homens e crianças, que o desenvolvia em suas casas ou em oficinas. Com a Revolução Industrial, esse trabalho passou a ser desenvolvido em fábricas com a utilização de máquinas.</a:t>
            </a:r>
          </a:p>
        </p:txBody>
      </p:sp>
    </p:spTree>
    <p:extLst>
      <p:ext uri="{BB962C8B-B14F-4D97-AF65-F5344CB8AC3E}">
        <p14:creationId xmlns:p14="http://schemas.microsoft.com/office/powerpoint/2010/main" val="121377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1B675-9B38-4BB5-BD73-F93491A0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56" y="476751"/>
            <a:ext cx="7958331" cy="1077229"/>
          </a:xfrm>
        </p:spPr>
        <p:txBody>
          <a:bodyPr/>
          <a:lstStyle/>
          <a:p>
            <a:r>
              <a:rPr lang="pt-BR" dirty="0"/>
              <a:t> Uma inovação da Primeira Revolução</a:t>
            </a:r>
          </a:p>
        </p:txBody>
      </p:sp>
      <p:pic>
        <p:nvPicPr>
          <p:cNvPr id="1026" name="Picture 2" descr="Biografia de James Watt - eBiografia">
            <a:extLst>
              <a:ext uri="{FF2B5EF4-FFF2-40B4-BE49-F238E27FC236}">
                <a16:creationId xmlns:a16="http://schemas.microsoft.com/office/drawing/2014/main" id="{BE79DDBF-0A3B-428C-9702-58BDE0BF01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45" y="1749287"/>
            <a:ext cx="4207710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0EF3564-AB4D-4435-8DBE-5B7EE2EBDC1A}"/>
              </a:ext>
            </a:extLst>
          </p:cNvPr>
          <p:cNvSpPr txBox="1"/>
          <p:nvPr/>
        </p:nvSpPr>
        <p:spPr>
          <a:xfrm>
            <a:off x="1258957" y="1749287"/>
            <a:ext cx="25046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Motor à Vapor</a:t>
            </a:r>
          </a:p>
          <a:p>
            <a:endParaRPr lang="pt-BR" dirty="0"/>
          </a:p>
          <a:p>
            <a:r>
              <a:rPr lang="pt-BR" sz="2000" dirty="0"/>
              <a:t>Utilizado em várias maquinas da época</a:t>
            </a:r>
          </a:p>
        </p:txBody>
      </p:sp>
    </p:spTree>
    <p:extLst>
      <p:ext uri="{BB962C8B-B14F-4D97-AF65-F5344CB8AC3E}">
        <p14:creationId xmlns:p14="http://schemas.microsoft.com/office/powerpoint/2010/main" val="318931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6419DFB-6306-486E-B8A9-37BFFE1E4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73"/>
          <a:stretch/>
        </p:blipFill>
        <p:spPr>
          <a:xfrm>
            <a:off x="30397" y="269441"/>
            <a:ext cx="2014332" cy="200522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1320AAC-15AE-40B9-AE7A-F9D1A478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938" y="269441"/>
            <a:ext cx="7958331" cy="1077229"/>
          </a:xfrm>
        </p:spPr>
        <p:txBody>
          <a:bodyPr/>
          <a:lstStyle/>
          <a:p>
            <a:r>
              <a:rPr lang="pt-BR" dirty="0"/>
              <a:t>Segunda Revolução Industrial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860F21D-AF8F-44B2-8CA4-CB28FAAC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729" y="1590261"/>
            <a:ext cx="7796540" cy="44596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Segunda Revolução Industrial corresponde à continuidade do processo de revolução na indústria. O aprimoramento de técnicas, o surgimento de máquinas e a introdução de novos meios de produção deram início a um novo momento. A industrialização que, antes, limitava-se à Inglaterra, expandiu-se para outros países, como Estados Unidos, França, Rússia, Japão e Alemanha.</a:t>
            </a:r>
            <a:endParaRPr lang="pt-BR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ferro, o carvão e a energia a vapor, característicos da primeira fase da Revolução Industrial, agora dão lugar aos representantes da segunda fase: o aço, a eletricidade e o petróleo.</a:t>
            </a:r>
            <a:endParaRPr lang="pt-BR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2050" name="Picture 2" descr="Segunda Revolução Industrial - Resumo Completo!">
            <a:extLst>
              <a:ext uri="{FF2B5EF4-FFF2-40B4-BE49-F238E27FC236}">
                <a16:creationId xmlns:a16="http://schemas.microsoft.com/office/drawing/2014/main" id="{B27C4E61-DF32-44ED-A2A5-9C861587F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8229600" y="5267739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gunda Revolução Industrial - Resumo Completo!">
            <a:extLst>
              <a:ext uri="{FF2B5EF4-FFF2-40B4-BE49-F238E27FC236}">
                <a16:creationId xmlns:a16="http://schemas.microsoft.com/office/drawing/2014/main" id="{AC1D19A7-0974-465C-ABF0-A9119CFA7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23" t="50684" r="464" b="-684"/>
          <a:stretch/>
        </p:blipFill>
        <p:spPr bwMode="auto">
          <a:xfrm>
            <a:off x="296518" y="5267739"/>
            <a:ext cx="193813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5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36268-A019-4FFA-8DB1-863F46E6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4800" dirty="0"/>
              <a:t>Inovações da Segunda Revolução</a:t>
            </a:r>
          </a:p>
        </p:txBody>
      </p:sp>
      <p:pic>
        <p:nvPicPr>
          <p:cNvPr id="3074" name="Picture 2" descr="Segunda Revolução Industrial - Resumo Completo!">
            <a:extLst>
              <a:ext uri="{FF2B5EF4-FFF2-40B4-BE49-F238E27FC236}">
                <a16:creationId xmlns:a16="http://schemas.microsoft.com/office/drawing/2014/main" id="{17C3FD9C-3BAA-4C0A-951C-06894376D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362" y="2341085"/>
            <a:ext cx="6945796" cy="347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02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F063ACD-3514-4166-97DD-DAADDAB0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69441"/>
            <a:ext cx="7958331" cy="1077229"/>
          </a:xfrm>
        </p:spPr>
        <p:txBody>
          <a:bodyPr/>
          <a:lstStyle/>
          <a:p>
            <a:r>
              <a:rPr lang="pt-BR" dirty="0"/>
              <a:t>Terceira Revolução industrial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CF50CC1-EAE5-4BE8-8255-208BE5E6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416" y="1588289"/>
            <a:ext cx="7796540" cy="4414945"/>
          </a:xfrm>
        </p:spPr>
        <p:txBody>
          <a:bodyPr/>
          <a:lstStyle/>
          <a:p>
            <a:r>
              <a:rPr lang="pt-BR" dirty="0"/>
              <a:t>A Terceira Revolução Industrial ocorreu em meados do século XX, a partir da década de 1950. Nesse momento, diversos campos do conhecimento começaram a sofrer mudanças em consequência do avanço tecnológico vivido nesse período e jamais visto anteriormente. </a:t>
            </a:r>
          </a:p>
          <a:p>
            <a:r>
              <a:rPr lang="pt-BR" dirty="0"/>
              <a:t>nesse momento, a robótica, genética, informática, telecomunicações, eletrônica, entre outros. Os estudos desenvolvidos nessas áreas acabaram modificando todo o sistema produtivo, visto que o objetivo era produzir mais em menos tempo, empregando tecnologias avançadas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C8EC95-A0FD-49AE-A01F-8F5B47E1F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7159" b="50000"/>
          <a:stretch/>
        </p:blipFill>
        <p:spPr>
          <a:xfrm>
            <a:off x="68745" y="93680"/>
            <a:ext cx="1876839" cy="14287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63D7196-44CD-42B8-80D2-AA4E9D58A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23" b="50000"/>
          <a:stretch/>
        </p:blipFill>
        <p:spPr>
          <a:xfrm>
            <a:off x="9453416" y="1006337"/>
            <a:ext cx="1850335" cy="1428750"/>
          </a:xfrm>
          <a:prstGeom prst="rect">
            <a:avLst/>
          </a:prstGeom>
        </p:spPr>
      </p:pic>
      <p:pic>
        <p:nvPicPr>
          <p:cNvPr id="4098" name="Picture 2" descr="Terceira Revolução Industrial - Resumo Completo!">
            <a:extLst>
              <a:ext uri="{FF2B5EF4-FFF2-40B4-BE49-F238E27FC236}">
                <a16:creationId xmlns:a16="http://schemas.microsoft.com/office/drawing/2014/main" id="{62FB7185-7B31-4DC5-A41A-A4454ABD1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4" t="50000" r="33305"/>
          <a:stretch/>
        </p:blipFill>
        <p:spPr bwMode="auto">
          <a:xfrm>
            <a:off x="9329175" y="5269711"/>
            <a:ext cx="190831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erceira Revolução Industrial - Resumo Completo!">
            <a:extLst>
              <a:ext uri="{FF2B5EF4-FFF2-40B4-BE49-F238E27FC236}">
                <a16:creationId xmlns:a16="http://schemas.microsoft.com/office/drawing/2014/main" id="{55662D0E-BC8F-4FAE-8825-0EC16CC32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7623"/>
          <a:stretch/>
        </p:blipFill>
        <p:spPr bwMode="auto">
          <a:xfrm>
            <a:off x="185882" y="5269711"/>
            <a:ext cx="185033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0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8AA86-7A90-41D5-AEED-62E45C2D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921" y="490004"/>
            <a:ext cx="7958331" cy="1077229"/>
          </a:xfrm>
        </p:spPr>
        <p:txBody>
          <a:bodyPr/>
          <a:lstStyle/>
          <a:p>
            <a:r>
              <a:rPr lang="pt-BR" dirty="0"/>
              <a:t>Inovações da Terceira Revolução</a:t>
            </a:r>
          </a:p>
        </p:txBody>
      </p:sp>
      <p:pic>
        <p:nvPicPr>
          <p:cNvPr id="5122" name="Picture 2" descr="Terceira Revolução Industrial - Resumo Completo!">
            <a:extLst>
              <a:ext uri="{FF2B5EF4-FFF2-40B4-BE49-F238E27FC236}">
                <a16:creationId xmlns:a16="http://schemas.microsoft.com/office/drawing/2014/main" id="{FD827E84-A6AA-4838-A142-2AAFDD2C8F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16" y="2000249"/>
            <a:ext cx="9186413" cy="459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FEE0A-7C34-4C67-AE7C-E7B24B8A1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83" y="423743"/>
            <a:ext cx="7958331" cy="1077229"/>
          </a:xfrm>
        </p:spPr>
        <p:txBody>
          <a:bodyPr/>
          <a:lstStyle/>
          <a:p>
            <a:r>
              <a:rPr lang="pt-BR" dirty="0"/>
              <a:t>Quarta Revolução industrial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9F083E-8ECB-4201-8C8F-DC084E26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3" y="1722783"/>
            <a:ext cx="9456956" cy="4578953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Quarta Revolução Industrial é unir três mundos: o físico, o biológico e o digital. Para isso, é caracterizada pelos elementos a seguir.</a:t>
            </a:r>
          </a:p>
          <a:p>
            <a:r>
              <a:rPr lang="pt-BR" dirty="0"/>
              <a:t>Virtualização</a:t>
            </a:r>
          </a:p>
          <a:p>
            <a:pPr marL="0" indent="0">
              <a:buNone/>
            </a:pPr>
            <a:r>
              <a:rPr lang="pt-BR" dirty="0"/>
              <a:t>As fábricas inteligentes utilizam sensores e outros dispositivos nos equipamentos. Dessa maneira, conseguem não apenas rastrear as etapas do processo de produção, como também podem monitorar remotamente todos os ativos da empresa.</a:t>
            </a:r>
          </a:p>
          <a:p>
            <a:r>
              <a:rPr lang="pt-BR" dirty="0"/>
              <a:t>Informações em tempo real</a:t>
            </a:r>
          </a:p>
          <a:p>
            <a:pPr marL="0" indent="0">
              <a:buNone/>
            </a:pPr>
            <a:r>
              <a:rPr lang="pt-BR" dirty="0"/>
              <a:t>A coleta de dados, a análise e a gestão são feitas de forma instantânea. Assim, as tomadas de decisões são feitas com base em informações precisas e de maneira rápida. Como resultado, elas são mais efetivas e feitas em tempo hábil para evitar problemas de proporção maior.</a:t>
            </a:r>
          </a:p>
          <a:p>
            <a:r>
              <a:rPr lang="pt-BR" dirty="0"/>
              <a:t>Descentralização das decisões</a:t>
            </a:r>
          </a:p>
          <a:p>
            <a:pPr marL="0" indent="0">
              <a:buNone/>
            </a:pPr>
            <a:r>
              <a:rPr lang="pt-BR" dirty="0"/>
              <a:t>Com a chegada de novas tecnologias, principalmente a internet, o acesso às informações se tornou muito mais fácil. Nas fábricas inteligentes, as máquinas fornecem dados sobre seu estado de trabalho e notificam a rede sempre que há alguma interferência em seu funcionamento.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01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EA132-9BB8-453E-9E43-43D014FA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938" y="476751"/>
            <a:ext cx="7958331" cy="1077229"/>
          </a:xfrm>
        </p:spPr>
        <p:txBody>
          <a:bodyPr/>
          <a:lstStyle/>
          <a:p>
            <a:r>
              <a:rPr lang="pt-BR" dirty="0"/>
              <a:t>Uma Inovação da Quarta Revolução</a:t>
            </a:r>
          </a:p>
        </p:txBody>
      </p:sp>
      <p:pic>
        <p:nvPicPr>
          <p:cNvPr id="6146" name="Picture 2" descr="5 informações sobre a Quarta Revolução Industrial - Brasil Escola">
            <a:extLst>
              <a:ext uri="{FF2B5EF4-FFF2-40B4-BE49-F238E27FC236}">
                <a16:creationId xmlns:a16="http://schemas.microsoft.com/office/drawing/2014/main" id="{0415CB25-3FA4-4230-85F1-00638596A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18661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310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{FCF6E29F-97D8-47C1-AC21-5D56B2E70E83}tf16401375</Template>
  <TotalTime>88</TotalTime>
  <Words>564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Lato</vt:lpstr>
      <vt:lpstr>MS Shell Dlg 2</vt:lpstr>
      <vt:lpstr>Wingdings</vt:lpstr>
      <vt:lpstr>Wingdings 3</vt:lpstr>
      <vt:lpstr>Madison</vt:lpstr>
      <vt:lpstr>Revoluções  Industriais </vt:lpstr>
      <vt:lpstr>Primeira Revolução Industrial </vt:lpstr>
      <vt:lpstr> Uma inovação da Primeira Revolução</vt:lpstr>
      <vt:lpstr>Segunda Revolução Industrial</vt:lpstr>
      <vt:lpstr>Inovações da Segunda Revolução</vt:lpstr>
      <vt:lpstr>Terceira Revolução industrial</vt:lpstr>
      <vt:lpstr>Inovações da Terceira Revolução</vt:lpstr>
      <vt:lpstr>Quarta Revolução industrial</vt:lpstr>
      <vt:lpstr>Uma Inovação da Quarta Revolução</vt:lpstr>
      <vt:lpstr>Resumo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Revoluções  Industriais </dc:title>
  <dc:creator>Robson</dc:creator>
  <cp:lastModifiedBy>Robson</cp:lastModifiedBy>
  <cp:revision>4</cp:revision>
  <dcterms:created xsi:type="dcterms:W3CDTF">2022-09-24T22:30:34Z</dcterms:created>
  <dcterms:modified xsi:type="dcterms:W3CDTF">2022-09-26T01:36:10Z</dcterms:modified>
</cp:coreProperties>
</file>