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4" r:id="rId2"/>
  </p:sldMasterIdLst>
  <p:notesMasterIdLst>
    <p:notesMasterId r:id="rId22"/>
  </p:notesMasterIdLst>
  <p:sldIdLst>
    <p:sldId id="256" r:id="rId3"/>
    <p:sldId id="324" r:id="rId4"/>
    <p:sldId id="458" r:id="rId5"/>
    <p:sldId id="414" r:id="rId6"/>
    <p:sldId id="459" r:id="rId7"/>
    <p:sldId id="460" r:id="rId8"/>
    <p:sldId id="461" r:id="rId9"/>
    <p:sldId id="462" r:id="rId10"/>
    <p:sldId id="463" r:id="rId11"/>
    <p:sldId id="464" r:id="rId12"/>
    <p:sldId id="473" r:id="rId13"/>
    <p:sldId id="465" r:id="rId14"/>
    <p:sldId id="466" r:id="rId15"/>
    <p:sldId id="467" r:id="rId16"/>
    <p:sldId id="468" r:id="rId17"/>
    <p:sldId id="469" r:id="rId18"/>
    <p:sldId id="470" r:id="rId19"/>
    <p:sldId id="472" r:id="rId20"/>
    <p:sldId id="457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Arial Unicode MS" pitchFamily="32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2F2F2"/>
    <a:srgbClr val="E8E8E8"/>
    <a:srgbClr val="EEEEEE"/>
    <a:srgbClr val="007A37"/>
    <a:srgbClr val="007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 autoAdjust="0"/>
    <p:restoredTop sz="92319" autoAdjust="0"/>
  </p:normalViewPr>
  <p:slideViewPr>
    <p:cSldViewPr>
      <p:cViewPr varScale="1">
        <p:scale>
          <a:sx n="67" d="100"/>
          <a:sy n="67" d="100"/>
        </p:scale>
        <p:origin x="-1332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1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2099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3884613" y="0"/>
            <a:ext cx="2970212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9158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132104" name="Text Box 7"/>
          <p:cNvSpPr txBox="1">
            <a:spLocks noChangeArrowheads="1"/>
          </p:cNvSpPr>
          <p:nvPr/>
        </p:nvSpPr>
        <p:spPr bwMode="auto">
          <a:xfrm>
            <a:off x="0" y="8685213"/>
            <a:ext cx="2971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fld id="{2D05172E-B8A3-47DD-958F-6758876D79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CD9397F-77EF-486A-9AFB-99D56BFB1766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97BBCECF-3CC0-475F-AD98-D613B312BF2B}" type="slidenum">
              <a:rPr lang="pt-BR" sz="2400">
                <a:solidFill>
                  <a:srgbClr val="000000"/>
                </a:solidFill>
                <a:latin typeface="Times New Roman" pitchFamily="16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pt-BR" sz="2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7D076C-2F07-4292-B3AD-84BC9654D4B0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1579DE6-6D9A-492A-956D-EC433928EA59}" type="slidenum">
              <a:rPr lang="pt-BR" sz="2400">
                <a:solidFill>
                  <a:srgbClr val="000000"/>
                </a:solidFill>
                <a:latin typeface="Times New Roman" pitchFamily="16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pt-BR" sz="2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7D076C-2F07-4292-B3AD-84BC9654D4B0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1579DE6-6D9A-492A-956D-EC433928EA59}" type="slidenum">
              <a:rPr lang="pt-BR" sz="2400">
                <a:solidFill>
                  <a:srgbClr val="000000"/>
                </a:solidFill>
                <a:latin typeface="Times New Roman" pitchFamily="16" charset="0"/>
              </a:rPr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pt-BR" sz="2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E6B16-E537-4BAD-AB9B-01C9312FC7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3EACB-5C2A-4FFA-814B-D54591E3B9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0954C-4547-416B-940E-060166B00F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32613" y="381000"/>
            <a:ext cx="2208212" cy="74072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475413" cy="74072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AB37A-0D8A-473F-91CF-2D49943118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09D7-B05C-47E8-85FA-454E321CA2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9A8C3-4D0F-4CA7-A182-BAE207108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98414-A921-4EE3-87EC-152626FC7A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DCA08-A350-4ACF-A047-BA321D043C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381000"/>
            <a:ext cx="3960813" cy="586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18013" y="381000"/>
            <a:ext cx="3960812" cy="586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8278F-C0EA-4761-AA9E-3E2DF8A008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6786D-0482-4451-8ED0-D479D5BFA5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1E30A-1435-4D31-9358-2F211E2216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0C12-6B6E-4841-9F72-4B09FD39B8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895DE-3BEB-4AED-B8D8-AD5752A02D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5" name="Imagem 4" descr="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037112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 bwMode="auto">
          <a:xfrm>
            <a:off x="7596336" y="6237312"/>
            <a:ext cx="864096" cy="6206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cs typeface="Arial Unicode MS" pitchFamily="32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895DE-3BEB-4AED-B8D8-AD5752A02D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469-5A47-4246-BE30-C3D73664EE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80B16-375C-4BEE-A8CD-54A1560F98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68154-74E5-4608-B9CD-0F0C8C2D1A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32613" y="381000"/>
            <a:ext cx="2208212" cy="74072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3528" y="548680"/>
            <a:ext cx="6475413" cy="74072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1CC00-7889-4D31-BDFB-1379AF1D7C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4FFD2-1219-4AD8-ACAE-11C3505A0B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381000"/>
            <a:ext cx="3960813" cy="586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18013" y="381000"/>
            <a:ext cx="3960812" cy="586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097A2-5DDB-4FD7-8347-092A718A59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FFE62-62F6-4B23-8426-50591C69DE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D451A-9701-43F3-BA9A-A3C339F93D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3BAB8-4B71-49D0-B9E1-3E40D860E2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3BAB8-4B71-49D0-B9E1-3E40D860E2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251520" y="5334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2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B97E2-46C1-4632-9F0B-CBEC56EC81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8610600" y="0"/>
            <a:ext cx="533400" cy="6858000"/>
          </a:xfrm>
          <a:prstGeom prst="rect">
            <a:avLst/>
          </a:prstGeom>
          <a:gradFill rotWithShape="0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10600" y="381000"/>
            <a:ext cx="530225" cy="740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381000"/>
            <a:ext cx="8074025" cy="5864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7010400" y="76200"/>
            <a:ext cx="1368425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A0A0A0"/>
                </a:solidFill>
                <a:latin typeface="Calibri" pitchFamily="32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03988" y="6473825"/>
            <a:ext cx="987425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000">
                <a:solidFill>
                  <a:srgbClr val="000000"/>
                </a:solidFill>
                <a:latin typeface="Calibri" pitchFamily="32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fld id="{A7E6DD6E-6979-4779-A1E7-698B07567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76200" cy="6858000"/>
          </a:xfrm>
          <a:prstGeom prst="rect">
            <a:avLst/>
          </a:prstGeom>
          <a:solidFill>
            <a:srgbClr val="8C7B7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705100" y="6399213"/>
            <a:ext cx="3733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105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00950" y="6297613"/>
            <a:ext cx="8382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51" r:id="rId7"/>
    <p:sldLayoutId id="2147484353" r:id="rId8"/>
    <p:sldLayoutId id="2147484335" r:id="rId9"/>
    <p:sldLayoutId id="2147484336" r:id="rId10"/>
    <p:sldLayoutId id="2147484337" r:id="rId11"/>
    <p:sldLayoutId id="2147484338" r:id="rId12"/>
    <p:sldLayoutId id="2147484339" r:id="rId13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4038600"/>
            <a:ext cx="9144000" cy="609600"/>
          </a:xfrm>
          <a:prstGeom prst="rect">
            <a:avLst/>
          </a:prstGeom>
          <a:solidFill>
            <a:srgbClr val="005EA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00950" y="6297613"/>
            <a:ext cx="838200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0" y="4646613"/>
            <a:ext cx="9144000" cy="26987"/>
          </a:xfrm>
          <a:prstGeom prst="rect">
            <a:avLst/>
          </a:prstGeom>
          <a:solidFill>
            <a:srgbClr val="8C7B7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610600" y="381000"/>
            <a:ext cx="530225" cy="7407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381000"/>
            <a:ext cx="8074025" cy="5864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228600" y="6477000"/>
            <a:ext cx="1597025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000">
                <a:solidFill>
                  <a:srgbClr val="A0A0A0"/>
                </a:solidFill>
                <a:latin typeface="Times New Roman" pitchFamily="16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r>
              <a:rPr lang="pt-BR"/>
              <a:t>10/05/10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05100" y="6399213"/>
            <a:ext cx="37338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Font typeface="Times New Roman" pitchFamily="18" charset="0"/>
              <a:buNone/>
              <a:defRPr/>
            </a:pPr>
            <a:endParaRPr lang="pt-BR"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77000" y="6477000"/>
            <a:ext cx="1017588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</a:tabLst>
              <a:defRPr sz="10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pitchFamily="32" charset="0"/>
              </a:defRPr>
            </a:lvl1pPr>
          </a:lstStyle>
          <a:p>
            <a:pPr>
              <a:defRPr/>
            </a:pPr>
            <a:fld id="{0FAA0B79-D717-4750-BF6D-B6020F37CC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52" r:id="rId8"/>
    <p:sldLayoutId id="2147484347" r:id="rId9"/>
    <p:sldLayoutId id="2147484348" r:id="rId10"/>
    <p:sldLayoutId id="2147484349" r:id="rId11"/>
    <p:sldLayoutId id="2147484350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ea typeface="Arial Unicode MS" pitchFamily="34" charset="-128"/>
          <a:cs typeface="Arial Unicode MS" pitchFamily="32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Calibri" pitchFamily="32" charset="0"/>
          <a:cs typeface="Arial Unicode MS" pitchFamily="32" charset="0"/>
        </a:defRPr>
      </a:lvl9pPr>
    </p:titleStyle>
    <p:bodyStyle>
      <a:lvl1pPr marL="342900" indent="-3429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11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eaLnBrk="0" fontAlgn="base" hangingPunct="0">
        <a:spcBef>
          <a:spcPts val="2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tcc-fbv-poscomp5-fabrica2/issues/detail?id=13&amp;can=1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0" y="3824288"/>
            <a:ext cx="91440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1352550" y="4733925"/>
            <a:ext cx="6367463" cy="1935163"/>
            <a:chOff x="852" y="2922"/>
            <a:chExt cx="4011" cy="1219"/>
          </a:xfrm>
        </p:grpSpPr>
        <p:pic>
          <p:nvPicPr>
            <p:cNvPr id="717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2" y="2922"/>
              <a:ext cx="4012" cy="12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174" name="Text Box 4"/>
            <p:cNvSpPr txBox="1">
              <a:spLocks noChangeArrowheads="1"/>
            </p:cNvSpPr>
            <p:nvPr/>
          </p:nvSpPr>
          <p:spPr bwMode="auto">
            <a:xfrm>
              <a:off x="852" y="2922"/>
              <a:ext cx="4012" cy="122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8" name="Retângulo 7"/>
          <p:cNvSpPr/>
          <p:nvPr/>
        </p:nvSpPr>
        <p:spPr>
          <a:xfrm>
            <a:off x="0" y="1052736"/>
            <a:ext cx="3923928" cy="29238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buFont typeface="Times New Roman" pitchFamily="18" charset="0"/>
              <a:buNone/>
              <a:defRPr/>
            </a:pPr>
            <a:r>
              <a:rPr lang="pt-BR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Trabalho de Conclusão</a:t>
            </a:r>
          </a:p>
          <a:p>
            <a:pPr algn="ctr">
              <a:buFont typeface="Times New Roman" pitchFamily="18" charset="0"/>
              <a:buNone/>
              <a:defRPr/>
            </a:pPr>
            <a:endParaRPr lang="pt-BR" sz="48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>
              <a:buFont typeface="Times New Roman" pitchFamily="18" charset="0"/>
              <a:buNone/>
              <a:defRPr/>
            </a:pPr>
            <a:r>
              <a:rPr lang="pt-BR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Orientador: Eury Motta</a:t>
            </a:r>
            <a:endParaRPr lang="pt-BR" sz="28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0" y="3992441"/>
            <a:ext cx="9144000" cy="45719"/>
          </a:xfrm>
          <a:prstGeom prst="rect">
            <a:avLst/>
          </a:prstGeom>
          <a:solidFill>
            <a:srgbClr val="007A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cs typeface="Arial Unicode MS" pitchFamily="32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2400" y="4650241"/>
            <a:ext cx="9144000" cy="45719"/>
          </a:xfrm>
          <a:prstGeom prst="rect">
            <a:avLst/>
          </a:prstGeom>
          <a:solidFill>
            <a:srgbClr val="007A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cs typeface="Arial Unicode MS" pitchFamily="32" charset="0"/>
            </a:endParaRPr>
          </a:p>
        </p:txBody>
      </p:sp>
      <p:pic>
        <p:nvPicPr>
          <p:cNvPr id="12" name="Imagem 11" descr="logo Ja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5229200"/>
            <a:ext cx="523875" cy="723900"/>
          </a:xfrm>
          <a:prstGeom prst="rect">
            <a:avLst/>
          </a:prstGeom>
        </p:spPr>
      </p:pic>
      <p:pic>
        <p:nvPicPr>
          <p:cNvPr id="13" name="Imagem 12" descr="logo FB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376" y="5229200"/>
            <a:ext cx="990600" cy="8096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8083624" cy="5624537"/>
          </a:xfrm>
        </p:spPr>
        <p:txBody>
          <a:bodyPr/>
          <a:lstStyle/>
          <a:p>
            <a:pPr lvl="0" algn="just"/>
            <a:r>
              <a:rPr lang="pt-BR" sz="2400" dirty="0" smtClean="0"/>
              <a:t>Elaboração </a:t>
            </a:r>
            <a:r>
              <a:rPr lang="pt-BR" sz="2400" dirty="0" smtClean="0"/>
              <a:t>da metodologia de Análise e Projeto em conjunto com os arquitetos do sistema.</a:t>
            </a:r>
          </a:p>
          <a:p>
            <a:pPr lvl="0" algn="just"/>
            <a:r>
              <a:rPr lang="pt-BR" sz="2400" dirty="0" smtClean="0"/>
              <a:t>Elaboração de documento contendo boas práticas de programação para ser utilizado como guia para a implementação do </a:t>
            </a:r>
            <a:r>
              <a:rPr lang="pt-BR" sz="2400" dirty="0" smtClean="0"/>
              <a:t>sistema</a:t>
            </a:r>
          </a:p>
          <a:p>
            <a:pPr algn="just"/>
            <a:r>
              <a:rPr lang="pt-BR" sz="2400" dirty="0" smtClean="0"/>
              <a:t>Elaboração da modelagem UML de nosso projeto criando o Modelo de Análise e Projeto proposto na metodologia de Análise e Projeto.</a:t>
            </a:r>
          </a:p>
          <a:p>
            <a:pPr algn="just"/>
            <a:r>
              <a:rPr lang="pt-BR" sz="2400" dirty="0" smtClean="0"/>
              <a:t>Criação das issues para acompanhamento e controle das atividades desenvolvidas pela equipe.</a:t>
            </a:r>
          </a:p>
          <a:p>
            <a:pPr algn="just"/>
            <a:r>
              <a:rPr lang="pt-BR" sz="2400" dirty="0" smtClean="0"/>
              <a:t>Desenvolvimentos dos casos de uso [UC012] - Emitir Relatório de Propostas e </a:t>
            </a:r>
            <a:r>
              <a:rPr lang="pt-BR" sz="2400" dirty="0" smtClean="0">
                <a:solidFill>
                  <a:schemeClr val="tx1"/>
                </a:solidFill>
              </a:rPr>
              <a:t>[UC013] – Emitir Proposta em Formulário Específico.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/>
              <a:t>Organização de reuniões semanais com a equipe e o </a:t>
            </a:r>
            <a:r>
              <a:rPr lang="pt-BR" sz="2400" dirty="0" smtClean="0"/>
              <a:t>orientador</a:t>
            </a:r>
            <a:endParaRPr lang="pt-BR" sz="2400" dirty="0" smtClean="0">
              <a:hlinkClick r:id="rId2"/>
            </a:endParaRPr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Mauricio César Santos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Metodologia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Modelo Arquitetural definido x Modelagem UML</a:t>
            </a:r>
          </a:p>
          <a:p>
            <a:endParaRPr lang="pt-BR" dirty="0" smtClean="0"/>
          </a:p>
          <a:p>
            <a:r>
              <a:rPr lang="pt-BR" dirty="0" smtClean="0"/>
              <a:t>Tecnologias: </a:t>
            </a:r>
            <a:r>
              <a:rPr lang="pt-BR" dirty="0" err="1" smtClean="0"/>
              <a:t>Flex</a:t>
            </a:r>
            <a:r>
              <a:rPr lang="pt-BR" dirty="0" smtClean="0"/>
              <a:t>, Integração </a:t>
            </a:r>
            <a:r>
              <a:rPr lang="pt-BR" dirty="0" err="1" smtClean="0"/>
              <a:t>Ireport</a:t>
            </a:r>
            <a:r>
              <a:rPr lang="pt-BR" dirty="0" smtClean="0"/>
              <a:t> + Java + </a:t>
            </a:r>
            <a:r>
              <a:rPr lang="pt-BR" dirty="0" err="1" smtClean="0"/>
              <a:t>Spring</a:t>
            </a:r>
            <a:r>
              <a:rPr lang="pt-BR" dirty="0" smtClean="0"/>
              <a:t> + </a:t>
            </a:r>
            <a:r>
              <a:rPr lang="pt-BR" dirty="0" err="1" smtClean="0"/>
              <a:t>Flex</a:t>
            </a:r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Orientações  + Modelo usado no trabalho</a:t>
            </a:r>
          </a:p>
          <a:p>
            <a:endParaRPr lang="pt-BR" dirty="0" smtClean="0"/>
          </a:p>
          <a:p>
            <a:r>
              <a:rPr lang="pt-BR" dirty="0" smtClean="0"/>
              <a:t>Conversas com responsáveis e outras pessoas do grupo</a:t>
            </a:r>
          </a:p>
          <a:p>
            <a:endParaRPr lang="pt-BR" dirty="0" smtClean="0"/>
          </a:p>
          <a:p>
            <a:r>
              <a:rPr lang="pt-BR" dirty="0" smtClean="0"/>
              <a:t>Pesquisas + Trabalho em grupo </a:t>
            </a:r>
            <a:r>
              <a:rPr lang="pt-BR" smtClean="0"/>
              <a:t>com Vinícius</a:t>
            </a:r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Mauricio César Santos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err="1" smtClean="0">
                <a:solidFill>
                  <a:srgbClr val="FFFFFF"/>
                </a:solidFill>
              </a:rPr>
              <a:t>Raphael</a:t>
            </a:r>
            <a:r>
              <a:rPr lang="pt-BR" sz="1000" dirty="0" smtClean="0">
                <a:solidFill>
                  <a:srgbClr val="FFFFFF"/>
                </a:solidFill>
              </a:rPr>
              <a:t> </a:t>
            </a:r>
            <a:r>
              <a:rPr lang="pt-BR" sz="1000" dirty="0" err="1" smtClean="0">
                <a:solidFill>
                  <a:srgbClr val="FFFFFF"/>
                </a:solidFill>
              </a:rPr>
              <a:t>Baden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Rodrigo Santos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Rui Sampaio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Sílvio Marcílio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Vinícius Saraiva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err="1" smtClean="0">
                <a:solidFill>
                  <a:srgbClr val="FFFFFF"/>
                </a:solidFill>
              </a:rPr>
              <a:t>Welligton</a:t>
            </a:r>
            <a:r>
              <a:rPr lang="pt-BR" sz="1000" dirty="0" smtClean="0">
                <a:solidFill>
                  <a:srgbClr val="FFFFFF"/>
                </a:solidFill>
              </a:rPr>
              <a:t> Mendes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0" y="4076700"/>
            <a:ext cx="914400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FFFFFF"/>
                </a:solidFill>
              </a:rPr>
              <a:t>Questionamentos</a:t>
            </a:r>
            <a:endParaRPr lang="pt-BR" sz="3200" b="1" dirty="0">
              <a:solidFill>
                <a:srgbClr val="FFFFFF"/>
              </a:solidFill>
            </a:endParaRPr>
          </a:p>
        </p:txBody>
      </p:sp>
      <p:pic>
        <p:nvPicPr>
          <p:cNvPr id="5" name="Imagem 4" descr="duvid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764704"/>
            <a:ext cx="32385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Texto 5"/>
          <p:cNvSpPr txBox="1">
            <a:spLocks/>
          </p:cNvSpPr>
          <p:nvPr/>
        </p:nvSpPr>
        <p:spPr bwMode="auto">
          <a:xfrm>
            <a:off x="304800" y="381000"/>
            <a:ext cx="8077200" cy="228600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2900" indent="-342900" eaLnBrk="0" hangingPunct="0">
              <a:lnSpc>
                <a:spcPct val="80000"/>
              </a:lnSpc>
              <a:spcBef>
                <a:spcPts val="275"/>
              </a:spcBef>
            </a:pPr>
            <a:r>
              <a:rPr lang="pt-BR" sz="1000" b="1" dirty="0" smtClean="0"/>
              <a:t>Trabalho de Conclusão de Curso</a:t>
            </a:r>
            <a:endParaRPr lang="pt-BR" sz="1000" b="1" dirty="0"/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8610600" y="381000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Referências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60363" y="728663"/>
            <a:ext cx="8172450" cy="430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b="1" dirty="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b="1" dirty="0">
              <a:solidFill>
                <a:schemeClr val="tx1"/>
              </a:solidFill>
            </a:endParaRPr>
          </a:p>
          <a:p>
            <a:pPr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b="1" dirty="0">
              <a:solidFill>
                <a:schemeClr val="tx1"/>
              </a:solidFill>
            </a:endParaRP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http://selenium-grid.openqa.org/get_started.html e http://selenium- grid.openqa.org/run_the_demo.html.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http://selenium- grid.openqa.org/how_it_works.html.</a:t>
            </a: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Times New Roman" pitchFamily="16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http://selenium-grid.seleniummhd.org/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>
              <a:solidFill>
                <a:schemeClr val="tx1"/>
              </a:solidFill>
            </a:endParaRPr>
          </a:p>
          <a:p>
            <a:pPr algn="just"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600" dirty="0">
              <a:solidFill>
                <a:schemeClr val="tx1"/>
              </a:solidFill>
              <a:latin typeface="Verdana" pitchFamily="32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sz="1600" dirty="0">
              <a:solidFill>
                <a:srgbClr val="000000"/>
              </a:solidFill>
              <a:latin typeface="Verdana" pitchFamily="3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10/05/10</a:t>
            </a:r>
            <a:endParaRPr lang="pt-BR" dirty="0"/>
          </a:p>
        </p:txBody>
      </p:sp>
      <p:pic>
        <p:nvPicPr>
          <p:cNvPr id="14" name="Imagem 13" descr="objetivos-bl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60648"/>
            <a:ext cx="4254500" cy="3606800"/>
          </a:xfrm>
          <a:prstGeom prst="rect">
            <a:avLst/>
          </a:prstGeom>
        </p:spPr>
      </p:pic>
      <p:sp>
        <p:nvSpPr>
          <p:cNvPr id="17" name="Text Box 1"/>
          <p:cNvSpPr txBox="1">
            <a:spLocks noChangeArrowheads="1"/>
          </p:cNvSpPr>
          <p:nvPr/>
        </p:nvSpPr>
        <p:spPr bwMode="auto">
          <a:xfrm>
            <a:off x="0" y="4076700"/>
            <a:ext cx="914400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FFFFFF"/>
                </a:solidFill>
              </a:rPr>
              <a:t>Objetivos do Projeto</a:t>
            </a:r>
            <a:endParaRPr lang="pt-BR"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Objetivos do Projeto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>
                <a:solidFill>
                  <a:srgbClr val="FFFFFF"/>
                </a:solidFill>
              </a:rPr>
              <a:t>Trabalho de Conclusão de Curso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4375" y="1285875"/>
            <a:ext cx="7215188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É um </a:t>
            </a:r>
            <a:r>
              <a:rPr lang="pt-BR" sz="2800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plugin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que se integra a qualquer IDE baseada em Eclipse</a:t>
            </a:r>
          </a:p>
          <a:p>
            <a:pPr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Fornece ferramentas para dar suporte a: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Execução de testes automáticos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Execução de testes de performance</a:t>
            </a:r>
          </a:p>
          <a:p>
            <a:pPr lvl="1"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Utiliza </a:t>
            </a:r>
            <a:r>
              <a:rPr lang="pt-BR" sz="2800" i="1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JUnit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para fazer os testes unitários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Capacidade de gerar boa parte do código </a:t>
            </a:r>
            <a:r>
              <a:rPr lang="pt-BR" sz="2800" i="1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JUnit</a:t>
            </a:r>
            <a:r>
              <a:rPr lang="pt-BR" sz="2800" i="1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a partir de uma interface bastante simples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0" y="4076700"/>
            <a:ext cx="914400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FFFFFF"/>
                </a:solidFill>
              </a:rPr>
              <a:t>Aspectos Gerais Relacionados</a:t>
            </a:r>
            <a:endParaRPr lang="pt-BR" sz="3200" b="1" dirty="0">
              <a:solidFill>
                <a:srgbClr val="FFFFFF"/>
              </a:solidFill>
            </a:endParaRPr>
          </a:p>
        </p:txBody>
      </p:sp>
      <p:pic>
        <p:nvPicPr>
          <p:cNvPr id="7" name="Imagem 6" descr="problemas_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1124744"/>
            <a:ext cx="340042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Aspectos Gerais Relacionados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>
                <a:solidFill>
                  <a:srgbClr val="FFFFFF"/>
                </a:solidFill>
              </a:rPr>
              <a:t>Trabalho de Conclusão de Curso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14375" y="1285875"/>
            <a:ext cx="7215188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É um </a:t>
            </a:r>
            <a:r>
              <a:rPr lang="pt-BR" sz="2800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plugin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que se integra a qualquer IDE baseada em Eclipse</a:t>
            </a:r>
          </a:p>
          <a:p>
            <a:pPr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Fornece ferramentas para dar suporte a: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Execução de testes automáticos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Execução de testes de performance</a:t>
            </a:r>
          </a:p>
          <a:p>
            <a:pPr lvl="1"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Utiliza </a:t>
            </a:r>
            <a:r>
              <a:rPr lang="pt-BR" sz="2800" i="1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JUnit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para fazer os testes unitários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pt-BR" sz="2800" kern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Capacidade de gerar boa parte do código </a:t>
            </a:r>
            <a:r>
              <a:rPr lang="pt-BR" sz="2800" i="1" kern="0" dirty="0" err="1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JUnit</a:t>
            </a:r>
            <a:r>
              <a:rPr lang="pt-BR" sz="2800" i="1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 </a:t>
            </a:r>
            <a:r>
              <a:rPr lang="pt-BR" sz="2800" kern="0" dirty="0">
                <a:solidFill>
                  <a:srgbClr val="000000"/>
                </a:solidFill>
                <a:latin typeface="Calibri" pitchFamily="34" charset="0"/>
                <a:ea typeface="Arial Unicode MS" pitchFamily="34" charset="-128"/>
                <a:cs typeface="Calibri" pitchFamily="34" charset="0"/>
              </a:rPr>
              <a:t>a partir de uma interface bastante simples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0" y="4076700"/>
            <a:ext cx="9144000" cy="571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b="1" dirty="0" smtClean="0">
                <a:solidFill>
                  <a:srgbClr val="FFFFFF"/>
                </a:solidFill>
              </a:rPr>
              <a:t>Resumos – Dificuldades X Soluções</a:t>
            </a:r>
            <a:endParaRPr lang="pt-BR" sz="3200" b="1" dirty="0">
              <a:solidFill>
                <a:srgbClr val="FFFFFF"/>
              </a:solidFill>
            </a:endParaRPr>
          </a:p>
        </p:txBody>
      </p:sp>
      <p:pic>
        <p:nvPicPr>
          <p:cNvPr id="7" name="Imagem 6" descr="lab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836712"/>
            <a:ext cx="7331968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José Ricardo Vasconcelos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Leonardo Arruda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Conteúdo 21"/>
          <p:cNvSpPr>
            <a:spLocks noGrp="1"/>
          </p:cNvSpPr>
          <p:nvPr>
            <p:ph sz="half" idx="1"/>
          </p:nvPr>
        </p:nvSpPr>
        <p:spPr>
          <a:xfrm>
            <a:off x="304800" y="620688"/>
            <a:ext cx="3960813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3" name="Espaço Reservado para Conteúdo 22"/>
          <p:cNvSpPr>
            <a:spLocks noGrp="1"/>
          </p:cNvSpPr>
          <p:nvPr>
            <p:ph sz="half" idx="2"/>
          </p:nvPr>
        </p:nvSpPr>
        <p:spPr>
          <a:xfrm>
            <a:off x="4355976" y="620688"/>
            <a:ext cx="4032448" cy="562453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10/05/10</a:t>
            </a:r>
            <a:endParaRPr lang="pt-BR"/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8610600" y="692696"/>
            <a:ext cx="5334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6800" rIns="90000" bIns="46800" anchor="ctr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200" dirty="0" smtClean="0">
                <a:solidFill>
                  <a:srgbClr val="FFFFFF"/>
                </a:solidFill>
              </a:rPr>
              <a:t>Resumos Individuais</a:t>
            </a:r>
            <a:endParaRPr lang="pt-BR" sz="2200" dirty="0">
              <a:solidFill>
                <a:srgbClr val="FFFFFF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077200" cy="230188"/>
          </a:xfrm>
          <a:prstGeom prst="rect">
            <a:avLst/>
          </a:prstGeom>
          <a:solidFill>
            <a:srgbClr val="007A37"/>
          </a:solidFill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1000" dirty="0" smtClean="0">
                <a:solidFill>
                  <a:srgbClr val="FFFFFF"/>
                </a:solidFill>
              </a:rPr>
              <a:t>Lucas </a:t>
            </a:r>
            <a:r>
              <a:rPr lang="pt-BR" sz="1000" dirty="0" err="1" smtClean="0">
                <a:solidFill>
                  <a:srgbClr val="FFFFFF"/>
                </a:solidFill>
              </a:rPr>
              <a:t>Borinato</a:t>
            </a:r>
            <a:endParaRPr lang="pt-BR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"/>
        <a:cs typeface="Arial Unicode MS"/>
      </a:majorFont>
      <a:minorFont>
        <a:latin typeface="Calibri"/>
        <a:ea typeface="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pitchFamily="32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"/>
        <a:cs typeface="Arial Unicode MS"/>
      </a:majorFont>
      <a:minorFont>
        <a:latin typeface="Calibri"/>
        <a:ea typeface="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pitchFamily="32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35808</TotalTime>
  <Words>377</Words>
  <Application>Microsoft Office PowerPoint</Application>
  <PresentationFormat>Apresentação na tela (4:3)</PresentationFormat>
  <Paragraphs>102</Paragraphs>
  <Slides>19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Tema do Office</vt:lpstr>
      <vt:lpstr>2_Tema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Mauricio</dc:creator>
  <cp:lastModifiedBy>Mauricio</cp:lastModifiedBy>
  <cp:revision>260</cp:revision>
  <cp:lastPrinted>1601-01-01T00:00:00Z</cp:lastPrinted>
  <dcterms:created xsi:type="dcterms:W3CDTF">2010-05-09T14:47:40Z</dcterms:created>
  <dcterms:modified xsi:type="dcterms:W3CDTF">2011-04-10T13:07:56Z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