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4"/>
  </p:notesMasterIdLst>
  <p:sldIdLst>
    <p:sldId id="260" r:id="rId5"/>
    <p:sldId id="262" r:id="rId6"/>
    <p:sldId id="263" r:id="rId7"/>
    <p:sldId id="264" r:id="rId8"/>
    <p:sldId id="276" r:id="rId9"/>
    <p:sldId id="265" r:id="rId10"/>
    <p:sldId id="26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68" r:id="rId28"/>
    <p:sldId id="26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7" r:id="rId51"/>
    <p:sldId id="321" r:id="rId52"/>
    <p:sldId id="323" r:id="rId53"/>
    <p:sldId id="316" r:id="rId54"/>
    <p:sldId id="322" r:id="rId55"/>
    <p:sldId id="314" r:id="rId56"/>
    <p:sldId id="315" r:id="rId57"/>
    <p:sldId id="318" r:id="rId58"/>
    <p:sldId id="319" r:id="rId59"/>
    <p:sldId id="320" r:id="rId60"/>
    <p:sldId id="324" r:id="rId61"/>
    <p:sldId id="271" r:id="rId62"/>
    <p:sldId id="325" r:id="rId63"/>
    <p:sldId id="327" r:id="rId64"/>
    <p:sldId id="326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275" r:id="rId7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entury Gothic" panose="020B0502020202020204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hjxPrsOBPP4yViyrDTJVpXgOZ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1.fntdata"/><Relationship Id="rId83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1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421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1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8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25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3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36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7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924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7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9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4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37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6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592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449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11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44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9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808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48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42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429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24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49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196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687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22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036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97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464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751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90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370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2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939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940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26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18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778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3798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2177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10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69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541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9864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914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26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294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1242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0437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2949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086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0310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1784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3114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224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4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redes de computadores</a:t>
            </a:r>
            <a:endParaRPr lang="pt-BR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5CE1928B-59F1-4B9D-C7A3-3A863FD4246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 Tech Education Analyst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6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600" b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DA7CB-AE39-B177-D286-EBA3036B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4" y="4030935"/>
            <a:ext cx="250309" cy="25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536B795-3C91-FD7A-602D-8238C56E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8" y="4435961"/>
            <a:ext cx="250309" cy="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36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equipamento conectado à rede (computador, hub, switch, terminal, etc);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meio de transmissão que conecta dois nós, podendo ser físico ou sem fio.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define as es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pecificações para os componentes físicos da rede, organização funcional, protocolos e procedimentos.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08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design de uma rede de computadores é enquadrado em duas grandes categorias: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 servidor;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Ponto a ponto (P2P).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44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3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Nessa arquietura os nós podem ser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Os servidores fornecem recursos como memória, capacidade de processamento ou dados aos nós clientes.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Arquietura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5DAB5-E7C3-5FCC-7950-1B399565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262" y="3524324"/>
            <a:ext cx="1235538" cy="1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3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arquitetura os computadores conectados têm capacidades e privilégios iguais, sem um servidor central para coordenação. Cada dispositivo na rede de computadores pode atuar como cliente ou servidor.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Arquietura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D9442-8632-63FE-39DF-40D39D52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23" y="3557100"/>
            <a:ext cx="1310754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1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disposição de nós e links é chamada de topologia de rede, podendo ser configurados de maneiras diferentes para obter resultados distintos.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314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41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disposição de nós e links é chamada de topologia de rede, sendo configurados de formas diferentes para obter resultados distintos.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Barramento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Estrela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Malha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135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0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nó está vinculado a apenas um outro nó. A transmissão de dados pelas conexões de rede ocorre em uma direção.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barramento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704364-D110-67CC-D754-1D95F0AA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75" y="3597070"/>
            <a:ext cx="2725449" cy="115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9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0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nó está vinculado a dois outros nós, formando um anel. Os dados podem fluir bidirecionalmente. No entanto, a falha de um único nó pode desativar toda a rede.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anel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125503-5D82-3D7B-0C91-A717A6A4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574" y="3322551"/>
            <a:ext cx="1484852" cy="14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0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nó de servidor central está vinculado a vários dispositivos de rede do cliente. Essa topologia tem melhor performance, pois os dados não precisam passar por cada nó.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estrela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Topologia de Rede – STAR – Infortic">
            <a:extLst>
              <a:ext uri="{FF2B5EF4-FFF2-40B4-BE49-F238E27FC236}">
                <a16:creationId xmlns:a16="http://schemas.microsoft.com/office/drawing/2014/main" id="{15B8CC95-B2B6-D063-BA92-DBC8CA81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65" y="3490645"/>
            <a:ext cx="2168670" cy="14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90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nó está conectado a muitos outros nós. Em uma topologia em malha completa, cada nó está conectado a todos os outros nós da rede.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malha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Topologia em Malha - Gonçalo e Bruno Topologias">
            <a:extLst>
              <a:ext uri="{FF2B5EF4-FFF2-40B4-BE49-F238E27FC236}">
                <a16:creationId xmlns:a16="http://schemas.microsoft.com/office/drawing/2014/main" id="{B05D7868-25D8-507F-52BA-FA8DC5B5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114" y="3364578"/>
            <a:ext cx="2051772" cy="140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redes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fundamental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cibersegurança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47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LAN (Local Area Network):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conecta dispositivos próximos, em um mesmo ambiente;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 (Metropolitan Area Network)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para conectar as redes locais dentro de distâncias maiores;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WAN (Wide Area Network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 rede de longa distância,  conecta dispositivos dentro de países ou continentes;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12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47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SAN (Storage Area Network)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armazenar dados da rede e fazer a comunicação entre um servidor e os demais dispositivos;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VLA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 (Virtual LAN)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reúne diversas máquinas de forma lógica e não física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10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1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Endereço IP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número exclusivo atribuído a cada dispositivo conectado à rede;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equipamento que envia e/ou recebe dados em uma rede;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identifica uma conexão 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specífica (protocolos);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363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49"/>
            <a:ext cx="8016900" cy="31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dos fundamentos de redes de computadores é essencial dentro do contexto da segurança cibernética.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23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computadores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29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Protocolos de rede são um conjunto de normas que permitem que máquinas conectadas em redes possam se comunicar entre si.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Network Protocol Vector Illustration 452445 Vector Art at Vecteezy">
            <a:extLst>
              <a:ext uri="{FF2B5EF4-FFF2-40B4-BE49-F238E27FC236}">
                <a16:creationId xmlns:a16="http://schemas.microsoft.com/office/drawing/2014/main" id="{0A79082E-47B2-2ACD-689D-02666C99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521126"/>
            <a:ext cx="3714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21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 como uma linguagem universal para que dispositivos distribuídos ao redor do mundo possam se comunicar de forma padronizada.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Global network connection. World map point and line composition 2990761  Vector Art at Vecteezy">
            <a:extLst>
              <a:ext uri="{FF2B5EF4-FFF2-40B4-BE49-F238E27FC236}">
                <a16:creationId xmlns:a16="http://schemas.microsoft.com/office/drawing/2014/main" id="{3FFB6C7D-521D-E7B9-516A-955F970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76" y="3301134"/>
            <a:ext cx="2460048" cy="16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2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de camadas definem regras e orientações para que haja a intercomunicação entre os dispositivos de redes, independente dos modelos ou fabricantes.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62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de camadas definem regras e orientações para que haja a intercomunicação entre os dispositivos de redes, independente dos modelos ou fabricantes.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574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transmissão, cada camada realiza seu trabalho e o entrega para a camada inferior.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662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torna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assimilação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rapidamente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há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excludente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agrupamento em camadas facilita a análise do processo de comunicação por: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Delimitar as funções das regras de comunicação (protocolos), dos serviços e das interfaces;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Servir como referência de comparação entre protocolos ou serviços de pilhas diferentes.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267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153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dois modelos de camadas utilizados atualmente, os modelos OSI e TCP/IP.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3822D65-FBFD-8208-BDB8-1ADCFFA5A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51" y="2715407"/>
            <a:ext cx="3125498" cy="23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78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Divide divide as funções em 7 camadas: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plicação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essão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ransporte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ede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nlace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8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ísica</a:t>
            </a:r>
            <a:endParaRPr lang="en-US" sz="18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OSI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55379-7EEA-1182-1942-73E216A1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84" y="2098472"/>
            <a:ext cx="1336706" cy="27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40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Decomposição dos componentes da rede em partes que são menores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Padronização dos componentes presentes na rede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entre diversos tipos de hardware e software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Evita que alterações em uma camada afetem as configurações de outra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OSI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629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modelo TCP/IP possui quatro camadas: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Aplicação;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ransporte;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Internet;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cesso a rede.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TCP/IP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65CB1-3EB4-6DE7-CB4F-4FE0A414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80" y="2022622"/>
            <a:ext cx="1104663" cy="22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7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92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início, o modelo OSI foi o primeiro a ser utilizado, sendo base para nomenclaturas e para as redes, atualmente o modelo TCP/IP  tem sido mais utilizado em todo o mundo tanto nas redes que são internas como também nas externas.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TCP/IP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224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505942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OSI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7 camadas -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4 camadas;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TCP/IP mesclou as camadas 1 e 2 do OSI para a camada Aplicação.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Há uma camada chamada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em TCP/IP enquanto que a mesma é chamada de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OSI.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OSI vs TCP/IP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49F489-9BDC-DC3A-E926-C184D1DD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5" y="2057316"/>
            <a:ext cx="3125498" cy="23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43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7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rede é dividida em camadas, cada uma com uma função específica. Os diversos tipos de protocolos de rede variam de acordo com o tipo de serviço utilizado e a camada correspondente. 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17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7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mada de Aplicação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WWW, HTTP, SMTP, Telnet, FTP, SSH, NNTP, RDP, IRC, SNMP, POP3, IMAP, SIP, DNS, PING;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amada de Transporte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TCP, UDP, RTP, DCCP, SCTP;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amada de Internet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IPv4, IPv6, IPsec, ICMP;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Camada de acesso à rede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Ethernet, Modem, PPP, FDDi.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57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7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realizar a comunicação entre dispositivos, por meio de protocolos, são utilizadas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portas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numeradas.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976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Protocolos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1268" name="Picture 4" descr="TCP/IP - Network-Helper">
            <a:extLst>
              <a:ext uri="{FF2B5EF4-FFF2-40B4-BE49-F238E27FC236}">
                <a16:creationId xmlns:a16="http://schemas.microsoft.com/office/drawing/2014/main" id="{DCB1E784-D0AA-582E-B1B0-1C18A61D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15" y="1759288"/>
            <a:ext cx="4568969" cy="312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00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7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vimos fundamentos de redes de computadores que serão muito úteis e relembrados ao longo do curso.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1125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Endereços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86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277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vamos falar sobre IP, o identificador único de cada dispositivo conectado à rede.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What is an IP Address? 12 Things to Know">
            <a:extLst>
              <a:ext uri="{FF2B5EF4-FFF2-40B4-BE49-F238E27FC236}">
                <a16:creationId xmlns:a16="http://schemas.microsoft.com/office/drawing/2014/main" id="{C6EFCB95-E0C4-E644-AB14-1634128F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31" y="3570960"/>
            <a:ext cx="2602138" cy="13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43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185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Endereço IP é um endereço exclusivo que identifica um dispositivo na Internet ou em uma rede local.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Endereços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What is an IP Address? | IP Address Definition | Avast">
            <a:extLst>
              <a:ext uri="{FF2B5EF4-FFF2-40B4-BE49-F238E27FC236}">
                <a16:creationId xmlns:a16="http://schemas.microsoft.com/office/drawing/2014/main" id="{6EFE9399-F3E7-EA8A-9141-A44EB74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72" y="3191091"/>
            <a:ext cx="3747655" cy="17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1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IP vem do inglês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"Internet Protocol"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consiste em um conjunto de regras que regem o formato de dados enviados pela Internet ou por uma rede local.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Endereços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6509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endereço IP é uma sequência de números separados por pontos, representado por um conjunto de quatro números conhecidos como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octetos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como por exemplo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192.158.1.38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IP?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6198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IP?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IP address | INFORMATION">
            <a:extLst>
              <a:ext uri="{FF2B5EF4-FFF2-40B4-BE49-F238E27FC236}">
                <a16:creationId xmlns:a16="http://schemas.microsoft.com/office/drawing/2014/main" id="{7651F97D-A55C-CEDC-24BC-35BC63036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997652"/>
            <a:ext cx="5591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53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máscara de rede tem 32 bits, assim como o endereço IP, tendo como finalidade mascarar uma parte do endereço IP, assim, todo endereço IP tem uma máscara correspondente, servindo para identificar qual parte do endereço é da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 é a do host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Máscara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286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Máscara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Como calcular uma máscara de sub-rede? - dataRain">
            <a:extLst>
              <a:ext uri="{FF2B5EF4-FFF2-40B4-BE49-F238E27FC236}">
                <a16:creationId xmlns:a16="http://schemas.microsoft.com/office/drawing/2014/main" id="{CF13F01C-D858-AAF5-8553-56F120A6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18" y="1768959"/>
            <a:ext cx="5299364" cy="29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Endereços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IP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Privacidade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Proxy e VPN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principais são 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base nos primeiros bits (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prefixo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de um endereço IP, podemos determinar a qual a classe pertence um endereço IP.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6227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de endereçamento A: 255.0.0.0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de endereçamento B: 255.255.0.0;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 de endereçamento C: 255.255.255.0.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Máscara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rede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679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Originalmente, o espaço de endereçamento IP foi dividido estruturas de tamanho fixo designadas  de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"classes de endereço"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922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Redes - Classes de endereços IP, sabe quais são? - Pplware">
            <a:extLst>
              <a:ext uri="{FF2B5EF4-FFF2-40B4-BE49-F238E27FC236}">
                <a16:creationId xmlns:a16="http://schemas.microsoft.com/office/drawing/2014/main" id="{64CFC9FF-F893-F23A-01ED-2EB2993D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51364"/>
            <a:ext cx="6096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79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de IP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Introduction To IP Addressing And Networking -">
            <a:extLst>
              <a:ext uri="{FF2B5EF4-FFF2-40B4-BE49-F238E27FC236}">
                <a16:creationId xmlns:a16="http://schemas.microsoft.com/office/drawing/2014/main" id="{54C59C88-8E15-A2B5-65B4-1D03AABC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551618"/>
            <a:ext cx="5560292" cy="31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26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IPV4 e IPV6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IPv4 vs. IPv6: What's the Difference? | Avast">
            <a:extLst>
              <a:ext uri="{FF2B5EF4-FFF2-40B4-BE49-F238E27FC236}">
                <a16:creationId xmlns:a16="http://schemas.microsoft.com/office/drawing/2014/main" id="{9386C5C6-9485-C702-FB8C-B787D12E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54" y="1607667"/>
            <a:ext cx="6677891" cy="30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31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Engenharia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social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Ciberstalking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Download de conteúdo ilegal usando seu endereço IP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localização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 direto à sua rede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dispositivo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Ataques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contra IP’s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2817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268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exploramos os endereços de IP, nas aulas seguintes será um conceito muito utilizado para conexão com computadores alvos nos testes.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876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Título do Tema/Apresentação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Privacidade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Proxy e VPN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8"/>
            <a:ext cx="8016900" cy="266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privacidade na internet é algo que as pessoas estão cada vez mais levando a sério, buscando vários recursos para isso.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95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redes de computadores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197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Hoje em dia, muitos internautas comparam um proxy com uma VPN, perguntando-se o que deveriam usar ao navegar para se protegerem.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Online privacy Images | Free Vectors, Stock Photos &amp; PSD">
            <a:extLst>
              <a:ext uri="{FF2B5EF4-FFF2-40B4-BE49-F238E27FC236}">
                <a16:creationId xmlns:a16="http://schemas.microsoft.com/office/drawing/2014/main" id="{CF9A62B1-AC7C-26C7-C797-6976FAC3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54" y="3277805"/>
            <a:ext cx="2944091" cy="147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5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1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Redes Privadas Virtuais (VPNs) e os proxies são uma solução potencial porque adicionam uma camada extra entre um navegador e qualquer empresa de rastreamento de dados ou governo.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1787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1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VPN é uma rede privada que codifica os dados enviados para ou recebidos da Internet, permitindo acessar websites de forma segura e privada e usar programas e aplicativos, independentemente da rede utilizada.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VPN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2848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VPN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0D208-67A4-8D4B-B08B-7541D14E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22" y="1843970"/>
            <a:ext cx="4544555" cy="27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2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VPN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24A02101-15E5-07AC-AB9C-7AE35C48A2D2}"/>
              </a:ext>
            </a:extLst>
          </p:cNvPr>
          <p:cNvSpPr txBox="1"/>
          <p:nvPr/>
        </p:nvSpPr>
        <p:spPr>
          <a:xfrm>
            <a:off x="565525" y="1481049"/>
            <a:ext cx="8016900" cy="31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a VPN criptografa a conexão, os hackers potenciais não podem “escutar” a transmissão para roubar dados vulneráveis;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 evita que um provedor ou empregador espie o tráfego, rastreando o tráfego do roteador.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623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9"/>
            <a:ext cx="8016900" cy="31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servidor proxy é normalmente um servidor público remoto acessado através de um aplicativo web ou programa desktop que acessa páginas web “em seu nome”.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376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Como funciona um servidor proxy (Fonte de imagem: seobility.net)">
            <a:extLst>
              <a:ext uri="{FF2B5EF4-FFF2-40B4-BE49-F238E27FC236}">
                <a16:creationId xmlns:a16="http://schemas.microsoft.com/office/drawing/2014/main" id="{2F9DD755-F43C-2047-E477-B6BC84E0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18" y="1995055"/>
            <a:ext cx="3470563" cy="25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64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Proxy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24A02101-15E5-07AC-AB9C-7AE35C48A2D2}"/>
              </a:ext>
            </a:extLst>
          </p:cNvPr>
          <p:cNvSpPr txBox="1"/>
          <p:nvPr/>
        </p:nvSpPr>
        <p:spPr>
          <a:xfrm>
            <a:off x="565525" y="1481049"/>
            <a:ext cx="8016900" cy="31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maioria das vezes a palavra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 proxy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se refere a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 proxy HTTP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servidores proxy são servidores web que acessam uma página web pela Internet e depois encaminham os dados para o navegador.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262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48"/>
            <a:ext cx="8016900" cy="266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configurar servidores de Proxy e VPN para navegarmos na internet.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0973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redes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protocolos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 de computadores referem-se a dispositivos de computação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interconectados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podem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trocar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dados e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compartilhar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recursos entre si.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computadores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Computer Networks - Types and Objectives">
            <a:extLst>
              <a:ext uri="{FF2B5EF4-FFF2-40B4-BE49-F238E27FC236}">
                <a16:creationId xmlns:a16="http://schemas.microsoft.com/office/drawing/2014/main" id="{1A5F97BE-7941-ECF8-A5FB-0C2CF377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46" y="3803073"/>
            <a:ext cx="1602508" cy="12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1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Esses dispositivos em rede usam um sistema de regras, os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protocolos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comunicação, para transmitir informações por meio de tecnologias físicas ou sem fio.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computadores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Network Protocol Vector Illustration 452445 Vector Art at Vecteezy">
            <a:extLst>
              <a:ext uri="{FF2B5EF4-FFF2-40B4-BE49-F238E27FC236}">
                <a16:creationId xmlns:a16="http://schemas.microsoft.com/office/drawing/2014/main" id="{520515C5-7C2B-3E64-EC5B-73B2CE86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67" y="3947469"/>
            <a:ext cx="2972666" cy="9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0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395025-9147-4E15-889A-D42EB62FD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7CB545-2F42-4F9B-81B9-9B2A306F6F9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45ED4D2-CB89-48D0-9492-48A32AB0C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1979</Words>
  <Application>Microsoft Office PowerPoint</Application>
  <PresentationFormat>On-screen Show (16:9)</PresentationFormat>
  <Paragraphs>256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Century Gothic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6</cp:revision>
  <dcterms:modified xsi:type="dcterms:W3CDTF">2022-10-13T20:25:19Z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