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68"/>
  </p:notesMasterIdLst>
  <p:sldIdLst>
    <p:sldId id="260" r:id="rId5"/>
    <p:sldId id="262" r:id="rId6"/>
    <p:sldId id="263" r:id="rId7"/>
    <p:sldId id="264" r:id="rId8"/>
    <p:sldId id="276" r:id="rId9"/>
    <p:sldId id="265" r:id="rId10"/>
    <p:sldId id="266" r:id="rId11"/>
    <p:sldId id="277" r:id="rId12"/>
    <p:sldId id="278" r:id="rId13"/>
    <p:sldId id="279" r:id="rId14"/>
    <p:sldId id="282" r:id="rId15"/>
    <p:sldId id="280" r:id="rId16"/>
    <p:sldId id="281" r:id="rId17"/>
    <p:sldId id="283" r:id="rId18"/>
    <p:sldId id="284" r:id="rId19"/>
    <p:sldId id="285" r:id="rId20"/>
    <p:sldId id="287" r:id="rId21"/>
    <p:sldId id="286" r:id="rId22"/>
    <p:sldId id="288" r:id="rId23"/>
    <p:sldId id="289" r:id="rId24"/>
    <p:sldId id="268" r:id="rId25"/>
    <p:sldId id="26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271" r:id="rId38"/>
    <p:sldId id="303" r:id="rId39"/>
    <p:sldId id="304" r:id="rId40"/>
    <p:sldId id="305" r:id="rId41"/>
    <p:sldId id="306" r:id="rId42"/>
    <p:sldId id="307" r:id="rId43"/>
    <p:sldId id="309" r:id="rId44"/>
    <p:sldId id="302" r:id="rId45"/>
    <p:sldId id="308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0" r:id="rId55"/>
    <p:sldId id="319" r:id="rId56"/>
    <p:sldId id="320" r:id="rId57"/>
    <p:sldId id="321" r:id="rId58"/>
    <p:sldId id="323" r:id="rId59"/>
    <p:sldId id="324" r:id="rId60"/>
    <p:sldId id="322" r:id="rId61"/>
    <p:sldId id="325" r:id="rId62"/>
    <p:sldId id="326" r:id="rId63"/>
    <p:sldId id="327" r:id="rId64"/>
    <p:sldId id="328" r:id="rId65"/>
    <p:sldId id="275" r:id="rId66"/>
    <p:sldId id="273" r:id="rId6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9"/>
      <p:bold r:id="rId70"/>
      <p:italic r:id="rId71"/>
      <p:boldItalic r:id="rId72"/>
    </p:embeddedFont>
    <p:embeddedFont>
      <p:font typeface="Century Gothic" panose="020B0502020202020204" pitchFamily="34" charset="0"/>
      <p:regular r:id="rId73"/>
      <p:bold r:id="rId74"/>
      <p:italic r:id="rId75"/>
      <p:boldItalic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7" roundtripDataSignature="AMtx7mhjxPrsOBPP4yViyrDTJVpXgOZs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A2505F-21BE-E504-6F24-6BD2C952F465}" v="14" dt="2022-10-25T10:09:51.064"/>
    <p1510:client id="{E4ADF3CE-F310-C8D9-8A32-F5D56A7560D2}" v="14" dt="2022-10-25T10:22:16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63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6.fntdata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1.fntdata"/><Relationship Id="rId77" Type="http://customschemas.google.com/relationships/presentationmetadata" Target="meta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4.fntdata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83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5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8.fntdata"/><Relationship Id="rId7" Type="http://schemas.openxmlformats.org/officeDocument/2006/relationships/slide" Target="slides/slide3.xml"/><Relationship Id="rId71" Type="http://schemas.openxmlformats.org/officeDocument/2006/relationships/font" Target="fonts/font3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siano  Peres" userId="S::cassiano@dio.me::969304d6-c324-47a1-b772-a344f131e725" providerId="AD" clId="Web-{E4ADF3CE-F310-C8D9-8A32-F5D56A7560D2}"/>
    <pc:docChg chg="modSld">
      <pc:chgData name="Cassiano  Peres" userId="S::cassiano@dio.me::969304d6-c324-47a1-b772-a344f131e725" providerId="AD" clId="Web-{E4ADF3CE-F310-C8D9-8A32-F5D56A7560D2}" dt="2022-10-25T10:22:16.338" v="12" actId="1076"/>
      <pc:docMkLst>
        <pc:docMk/>
      </pc:docMkLst>
      <pc:sldChg chg="addSp modSp">
        <pc:chgData name="Cassiano  Peres" userId="S::cassiano@dio.me::969304d6-c324-47a1-b772-a344f131e725" providerId="AD" clId="Web-{E4ADF3CE-F310-C8D9-8A32-F5D56A7560D2}" dt="2022-10-25T10:22:16.338" v="12" actId="1076"/>
        <pc:sldMkLst>
          <pc:docMk/>
          <pc:sldMk cId="2092513825" sldId="277"/>
        </pc:sldMkLst>
        <pc:spChg chg="mod">
          <ac:chgData name="Cassiano  Peres" userId="S::cassiano@dio.me::969304d6-c324-47a1-b772-a344f131e725" providerId="AD" clId="Web-{E4ADF3CE-F310-C8D9-8A32-F5D56A7560D2}" dt="2022-10-25T10:20:44.491" v="8" actId="20577"/>
          <ac:spMkLst>
            <pc:docMk/>
            <pc:sldMk cId="2092513825" sldId="277"/>
            <ac:spMk id="203" creationId="{00000000-0000-0000-0000-000000000000}"/>
          </ac:spMkLst>
        </pc:spChg>
        <pc:picChg chg="add mod">
          <ac:chgData name="Cassiano  Peres" userId="S::cassiano@dio.me::969304d6-c324-47a1-b772-a344f131e725" providerId="AD" clId="Web-{E4ADF3CE-F310-C8D9-8A32-F5D56A7560D2}" dt="2022-10-25T10:22:16.338" v="12" actId="1076"/>
          <ac:picMkLst>
            <pc:docMk/>
            <pc:sldMk cId="2092513825" sldId="277"/>
            <ac:picMk id="2" creationId="{085E8484-AE41-384E-6BB2-B9EAD94B9D7F}"/>
          </ac:picMkLst>
        </pc:picChg>
      </pc:sldChg>
    </pc:docChg>
  </pc:docChgLst>
  <pc:docChgLst>
    <pc:chgData name="Cassiano  Peres" userId="S::cassiano@dio.me::969304d6-c324-47a1-b772-a344f131e725" providerId="AD" clId="Web-{46A2505F-21BE-E504-6F24-6BD2C952F465}"/>
    <pc:docChg chg="modSld">
      <pc:chgData name="Cassiano  Peres" userId="S::cassiano@dio.me::969304d6-c324-47a1-b772-a344f131e725" providerId="AD" clId="Web-{46A2505F-21BE-E504-6F24-6BD2C952F465}" dt="2022-10-25T10:09:51.064" v="13" actId="20577"/>
      <pc:docMkLst>
        <pc:docMk/>
      </pc:docMkLst>
      <pc:sldChg chg="modSp">
        <pc:chgData name="Cassiano  Peres" userId="S::cassiano@dio.me::969304d6-c324-47a1-b772-a344f131e725" providerId="AD" clId="Web-{46A2505F-21BE-E504-6F24-6BD2C952F465}" dt="2022-10-25T10:09:51.064" v="13" actId="20577"/>
        <pc:sldMkLst>
          <pc:docMk/>
          <pc:sldMk cId="447248902" sldId="279"/>
        </pc:sldMkLst>
        <pc:spChg chg="mod">
          <ac:chgData name="Cassiano  Peres" userId="S::cassiano@dio.me::969304d6-c324-47a1-b772-a344f131e725" providerId="AD" clId="Web-{46A2505F-21BE-E504-6F24-6BD2C952F465}" dt="2022-10-25T10:09:51.064" v="13" actId="20577"/>
          <ac:spMkLst>
            <pc:docMk/>
            <pc:sldMk cId="447248902" sldId="279"/>
            <ac:spMk id="20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077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737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86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097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208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033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232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015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870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157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313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215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7546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6957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3967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708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541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286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93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412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1937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0692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8520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300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3880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1420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309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2781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8414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3418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29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6526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6755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2308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6747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8828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35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4569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0424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6815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5969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8887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9732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1051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4511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0541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6474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139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218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2857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552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57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isa.europa.eu/topics/threat-risk-management/threats-and-trends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Cassiano Peres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  Tech Education Analyst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cassiano-dio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1600" b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peres-cassiano</a:t>
            </a:r>
            <a:endParaRPr sz="1600" b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Iniciando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mundo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cibersegurança</a:t>
            </a:r>
            <a:endParaRPr sz="24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FB90EE2-58C9-0CB6-DE9A-663C39359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84" y="4030935"/>
            <a:ext cx="250309" cy="25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6B885233-DFC1-DD88-5CB4-2CCD27367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78" y="4435961"/>
            <a:ext cx="250309" cy="24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  <a:buSzPts val="2400"/>
            </a:pPr>
            <a:r>
              <a:rPr lang="pt-BR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 acordo com uma pesquisa da </a:t>
            </a:r>
            <a:r>
              <a:rPr lang="pt-BR" sz="2400" b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Netscout</a:t>
            </a:r>
            <a:r>
              <a:rPr lang="pt-BR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(2022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lang="en-US" dirty="0"/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SzPts val="2400"/>
              <a:buFont typeface="Arial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pt-BR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Brasil é o </a:t>
            </a:r>
            <a:r>
              <a:rPr lang="pt-BR" sz="2400" b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2º país do mundo</a:t>
            </a:r>
            <a:r>
              <a:rPr lang="pt-BR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em que mais ocorrem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ciberataques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pt-BR" dirty="0">
              <a:ea typeface="Calibri"/>
              <a:sym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SzPts val="2400"/>
              <a:buFont typeface="Arial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</a:t>
            </a:r>
            <a:r>
              <a:rPr lang="pt-BR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439 mil</a:t>
            </a:r>
            <a:r>
              <a:rPr lang="pt-BR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tentativas de invasões e de ataques de negação de serviço distribuído (DDoS) registrados, atrás apenas dos EUA.</a:t>
            </a:r>
            <a:endParaRPr lang="pt-BR"/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cibersegurança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7248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Voltada para softwares, hardwares e redes;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pt-BR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revine problemas com a gestão de informações;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Protege os dados armazenados.</a:t>
            </a:r>
            <a:r>
              <a:rPr lang="pt-BR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cibersegurança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025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Dentro do universo da cibersegurança, algumas categorias podem ser definidas, dependendo do contexto.</a:t>
            </a:r>
            <a:endParaRPr lang="pt-BR" sz="2400" b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cibersegurança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401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Segurança Operacional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Segurança de Rede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Segurança de Aplicativos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Educação do Usuário Final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Recuperação de desastres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cibersegurança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0693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pt-BR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parte das rotinas de segurança operacional, na qual a empresa protege seus dados definindo quem acessa e os níveis de acesso.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Segurança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operacional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2050" name="Picture 2" descr="Permission - Free security icons">
            <a:extLst>
              <a:ext uri="{FF2B5EF4-FFF2-40B4-BE49-F238E27FC236}">
                <a16:creationId xmlns:a16="http://schemas.microsoft.com/office/drawing/2014/main" id="{002535E0-85F6-3A1A-78BA-C70ED1FF4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758" y="3617291"/>
            <a:ext cx="1127991" cy="112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14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2259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encarregada de proteger a rede contra acessos indevidos e ataques como DoS (Denial of Service).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Segurança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rede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3074" name="Picture 2" descr="Cyber Security Glossary - IT support NYC - Dallas IT Support">
            <a:extLst>
              <a:ext uri="{FF2B5EF4-FFF2-40B4-BE49-F238E27FC236}">
                <a16:creationId xmlns:a16="http://schemas.microsoft.com/office/drawing/2014/main" id="{F5E09915-7B28-C410-D79E-4736FCCAB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482" y="3330479"/>
            <a:ext cx="1979035" cy="162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099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a resposta contra as ameaças aos softwares instalados nos computadores e dispositivos móveis em geral, implementando protocolos de segurança durante seu desenvolvimento.</a:t>
            </a: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pt-BR" sz="2400" b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Segurança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aplicativos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4100" name="Picture 4" descr="7 Reasons to do Mobile App Security Testing for your enterprise">
            <a:extLst>
              <a:ext uri="{FF2B5EF4-FFF2-40B4-BE49-F238E27FC236}">
                <a16:creationId xmlns:a16="http://schemas.microsoft.com/office/drawing/2014/main" id="{9497C104-9EBB-5DC9-6A74-D2B863532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018" y="3662451"/>
            <a:ext cx="2333721" cy="131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42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Define as práticas que uma organização utiliza em caso de desastres, para que possa se recuperar da forma mais rápida possível e com o menor dano possível.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Recuperação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desastres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pic>
        <p:nvPicPr>
          <p:cNvPr id="5122" name="Picture 2" descr="Domino Effect Vector Art, Icons, and Graphics for Free Download">
            <a:extLst>
              <a:ext uri="{FF2B5EF4-FFF2-40B4-BE49-F238E27FC236}">
                <a16:creationId xmlns:a16="http://schemas.microsoft.com/office/drawing/2014/main" id="{B8A0169B-BDF3-3998-AC75-55E876DC8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808" y="3807038"/>
            <a:ext cx="2116383" cy="115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726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Encontrar e corrigir comportamentos de riscos dos usuários que podem expor dados sensíveis ou colocar uma organização em risco.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Educação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usuário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final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pic>
        <p:nvPicPr>
          <p:cNvPr id="6146" name="Picture 2" descr="Identify Threat Actor Tactics Unit | Salesforce Trailhead">
            <a:extLst>
              <a:ext uri="{FF2B5EF4-FFF2-40B4-BE49-F238E27FC236}">
                <a16:creationId xmlns:a16="http://schemas.microsoft.com/office/drawing/2014/main" id="{19A95274-A361-1421-C643-EFB37E79E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7" y="3474604"/>
            <a:ext cx="2181225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445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Pilares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cibersegurança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C80763-92FC-0E79-8CFE-93DD19B6B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72" y="2643433"/>
            <a:ext cx="7252855" cy="14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5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abordar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tópicos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fundamentais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iniciar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vasto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cibersegurança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focando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práticas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cibersegurança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aula foram apresentados alguns conceitos à volta da cibersegurança, agora vamos nos aprofundar nas próximas aulas.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2397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é hacking?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aula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explorar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termo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hacking 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termo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muitas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vezes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usado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forma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equivocada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7170" name="Picture 2" descr="Hacker Vector Art, Icons, and Graphics for Free Download">
            <a:extLst>
              <a:ext uri="{FF2B5EF4-FFF2-40B4-BE49-F238E27FC236}">
                <a16:creationId xmlns:a16="http://schemas.microsoft.com/office/drawing/2014/main" id="{411498A2-A4DF-5EFC-B063-3CF406F3D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23" y="3662451"/>
            <a:ext cx="1400953" cy="140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 forma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termo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0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hacking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significa: “</a:t>
            </a:r>
            <a:r>
              <a:rPr lang="pt-BR" sz="2400" b="0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comprometer sistemas de computador, contas pessoais, redes de computador ou dispositivos digitais”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hacking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0177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Porém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significa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necessariamente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mal-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intencionado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pois 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termo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uso da tecnologia ou um conhecimento para contornar um desafio.</a:t>
            </a:r>
            <a:endParaRPr sz="2400" b="0" i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hacking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0227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hacker é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pessoa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tecnologias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driblar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mecanismos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comprometer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informações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hacker?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7941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hacker invade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rede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violando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de forma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maliciosa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um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cracker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Hacker vs Cracker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pic>
        <p:nvPicPr>
          <p:cNvPr id="8194" name="Picture 2" descr="Hackers e Crackers: quais as diferenças entre eles? - RickWeb">
            <a:extLst>
              <a:ext uri="{FF2B5EF4-FFF2-40B4-BE49-F238E27FC236}">
                <a16:creationId xmlns:a16="http://schemas.microsoft.com/office/drawing/2014/main" id="{A132C462-23D3-B014-0AEE-6B499822C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129" y="3731834"/>
            <a:ext cx="2429741" cy="112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842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Hackers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classificados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base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legalidade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que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fazem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black hat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white hat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grey hat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hackers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10244" name="Picture 4" descr="Black vs Grey vs White Hat Hackers | Inspired eLearning">
            <a:extLst>
              <a:ext uri="{FF2B5EF4-FFF2-40B4-BE49-F238E27FC236}">
                <a16:creationId xmlns:a16="http://schemas.microsoft.com/office/drawing/2014/main" id="{CEA673A2-DCA7-B4EA-DF17-CF623AE5C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563" y="3562872"/>
            <a:ext cx="2964873" cy="118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421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Hackers black hat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231;g116d3f5ae16_1_0">
            <a:extLst>
              <a:ext uri="{FF2B5EF4-FFF2-40B4-BE49-F238E27FC236}">
                <a16:creationId xmlns:a16="http://schemas.microsoft.com/office/drawing/2014/main" id="{3D7D4570-92B8-1BED-71B4-D92C38E17763}"/>
              </a:ext>
            </a:extLst>
          </p:cNvPr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Hackers do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black hat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chapéu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preto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pessoas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utilizam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tecnologia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fins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maliciosos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vazamento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dados,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comprometimento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extorsão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0608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Hackers white hat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231;g116d3f5ae16_1_0">
            <a:extLst>
              <a:ext uri="{FF2B5EF4-FFF2-40B4-BE49-F238E27FC236}">
                <a16:creationId xmlns:a16="http://schemas.microsoft.com/office/drawing/2014/main" id="{3D7D4570-92B8-1BED-71B4-D92C38E17763}"/>
              </a:ext>
            </a:extLst>
          </p:cNvPr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Hackers do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white hat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chapéu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branco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també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hacker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ético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tecnologia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detectar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ameaças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proteger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com base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acordos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1" i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321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desejável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prévio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redes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operacionais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Hackers grey hat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231;g116d3f5ae16_1_0">
            <a:extLst>
              <a:ext uri="{FF2B5EF4-FFF2-40B4-BE49-F238E27FC236}">
                <a16:creationId xmlns:a16="http://schemas.microsoft.com/office/drawing/2014/main" id="{3D7D4570-92B8-1BED-71B4-D92C38E17763}"/>
              </a:ext>
            </a:extLst>
          </p:cNvPr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um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intermediário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onde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começam testando os sistemas ou softwares de uma empresa para identificar falhas de segurança e depois avisam a organização para oferecer uma solução.</a:t>
            </a:r>
            <a:endParaRPr sz="2400" b="1" i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1283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Legalidade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231;g116d3f5ae16_1_0">
            <a:extLst>
              <a:ext uri="{FF2B5EF4-FFF2-40B4-BE49-F238E27FC236}">
                <a16:creationId xmlns:a16="http://schemas.microsoft.com/office/drawing/2014/main" id="{3D7D4570-92B8-1BED-71B4-D92C38E17763}"/>
              </a:ext>
            </a:extLst>
          </p:cNvPr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hacking do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black hat é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ilegal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pois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há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consentimento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prévio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invadida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enquanto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white hat é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feito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totalmente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baseado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acordos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limites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estabelecidos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entre as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partes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1" i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493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Tecnicas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hacking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231;g116d3f5ae16_1_0">
            <a:extLst>
              <a:ext uri="{FF2B5EF4-FFF2-40B4-BE49-F238E27FC236}">
                <a16:creationId xmlns:a16="http://schemas.microsoft.com/office/drawing/2014/main" id="{3D7D4570-92B8-1BED-71B4-D92C38E17763}"/>
              </a:ext>
            </a:extLst>
          </p:cNvPr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Phishing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Spoofing de DNS</a:t>
            </a:r>
            <a:endParaRPr lang="en-US" sz="2400" b="1" i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Roubo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Cookies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XSS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1311514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231;g116d3f5ae16_1_0">
            <a:extLst>
              <a:ext uri="{FF2B5EF4-FFF2-40B4-BE49-F238E27FC236}">
                <a16:creationId xmlns:a16="http://schemas.microsoft.com/office/drawing/2014/main" id="{3D7D4570-92B8-1BED-71B4-D92C38E17763}"/>
              </a:ext>
            </a:extLst>
          </p:cNvPr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hacking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muito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apenas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ataques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invasões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redes.</a:t>
            </a:r>
          </a:p>
        </p:txBody>
      </p:sp>
    </p:spTree>
    <p:extLst>
      <p:ext uri="{BB962C8B-B14F-4D97-AF65-F5344CB8AC3E}">
        <p14:creationId xmlns:p14="http://schemas.microsoft.com/office/powerpoint/2010/main" val="2751769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6295da5bc_1_9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116295da5bc_1_9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tipos de ameaças</a:t>
            </a:r>
          </a:p>
        </p:txBody>
      </p:sp>
      <p:pic>
        <p:nvPicPr>
          <p:cNvPr id="253" name="Google Shape;253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16295da5bc_1_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aula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principais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ameaças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contra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aplicações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redes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pic>
        <p:nvPicPr>
          <p:cNvPr id="1028" name="Picture 4" descr="Understanding Threat Actors 101 - Intellectual Point">
            <a:extLst>
              <a:ext uri="{FF2B5EF4-FFF2-40B4-BE49-F238E27FC236}">
                <a16:creationId xmlns:a16="http://schemas.microsoft.com/office/drawing/2014/main" id="{F38A4E5E-9238-63D1-AB8E-CD784DDB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638" y="3584227"/>
            <a:ext cx="2308724" cy="116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863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ameaças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direcionadas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apenas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contra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redes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organização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mas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também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contra as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pessoas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fazem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mesma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046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ameaças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surgir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variedade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lugares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pessoas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contextos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descritas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seguir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Fontes de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ataques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5648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Fontes de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ataques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pic>
        <p:nvPicPr>
          <p:cNvPr id="2052" name="Picture 4" descr="An introduction to the cyber threat environment - Canadian Centre for Cyber  Security">
            <a:extLst>
              <a:ext uri="{FF2B5EF4-FFF2-40B4-BE49-F238E27FC236}">
                <a16:creationId xmlns:a16="http://schemas.microsoft.com/office/drawing/2014/main" id="{8DF66110-73B3-A25D-95C7-8A2E31C38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286" y="1665833"/>
            <a:ext cx="4566058" cy="308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980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ataques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pic>
        <p:nvPicPr>
          <p:cNvPr id="3074" name="Picture 2" descr="ENISA Threat Landscape 2020: Cyber Attacks Becoming More Sophisticated,  Targeted, Widespread and Undetected — ENISA">
            <a:extLst>
              <a:ext uri="{FF2B5EF4-FFF2-40B4-BE49-F238E27FC236}">
                <a16:creationId xmlns:a16="http://schemas.microsoft.com/office/drawing/2014/main" id="{723BB58C-E09D-B457-3C2D-D3EAC0863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929" y="1493347"/>
            <a:ext cx="4950142" cy="351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83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Cibersegurança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 que é?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hacking?</a:t>
            </a: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Principais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ameaças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Há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vez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crescente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quantidade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ataques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cibernéticos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um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abre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outro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lado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leque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enorme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profissionais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75721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6295da5bc_1_9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116295da5bc_1_9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 em cibersegurança</a:t>
            </a:r>
          </a:p>
        </p:txBody>
      </p:sp>
      <p:pic>
        <p:nvPicPr>
          <p:cNvPr id="253" name="Google Shape;253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16295da5bc_1_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368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Depois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vermos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várias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fontes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ameaças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as boas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práticas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combate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prevenção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ataques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cibernéticos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/>
              <a:t>]</a:t>
            </a:r>
            <a:endParaRPr/>
          </a:p>
        </p:txBody>
      </p:sp>
      <p:pic>
        <p:nvPicPr>
          <p:cNvPr id="4098" name="Picture 2" descr="Cyber security: best practices to protect your organization - iRaiser">
            <a:extLst>
              <a:ext uri="{FF2B5EF4-FFF2-40B4-BE49-F238E27FC236}">
                <a16:creationId xmlns:a16="http://schemas.microsoft.com/office/drawing/2014/main" id="{9CCF0C73-5029-F60F-4035-41C9123CB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069" y="3378020"/>
            <a:ext cx="1765431" cy="176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8950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Existem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série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boas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práticas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envolvem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utilização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seguros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confiáveis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até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mudança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comportamentos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usuários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45018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Conscientização de pessoas;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Controle de acesso a ativos críticos;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Proteção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dados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confidenciais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Segurança robusta e proteção de rede;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identidades.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Categorias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boas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09366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246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Abordagem de segurança centrada nas pessoas;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Reduzir o nível de negligência dos funcionários;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Informe os funcionários sobre técnicas comuns de phishing.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Conscientização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pessoas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pic>
        <p:nvPicPr>
          <p:cNvPr id="10244" name="Picture 4" descr="phishing attacks in 2019-2021">
            <a:extLst>
              <a:ext uri="{FF2B5EF4-FFF2-40B4-BE49-F238E27FC236}">
                <a16:creationId xmlns:a16="http://schemas.microsoft.com/office/drawing/2014/main" id="{3C78AED2-A550-CA1A-ECEF-2C7C9438B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5" y="3805175"/>
            <a:ext cx="3187337" cy="123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nsider data breaches cause">
            <a:extLst>
              <a:ext uri="{FF2B5EF4-FFF2-40B4-BE49-F238E27FC236}">
                <a16:creationId xmlns:a16="http://schemas.microsoft.com/office/drawing/2014/main" id="{88D3ED98-CD52-43DD-686C-0BD5A6D0F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549" y="3865450"/>
            <a:ext cx="3435531" cy="111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4314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979023"/>
            <a:ext cx="8016900" cy="1443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Proteção o acesso de dispositivos remotos;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Manipular as senhas com segurança;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Usar o 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princípio do privilégio mínimo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Controle de acesso a ativos críticos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pic>
        <p:nvPicPr>
          <p:cNvPr id="9218" name="Picture 2" descr="techniques to balance user privileges">
            <a:extLst>
              <a:ext uri="{FF2B5EF4-FFF2-40B4-BE49-F238E27FC236}">
                <a16:creationId xmlns:a16="http://schemas.microsoft.com/office/drawing/2014/main" id="{6368E5BE-9D08-9D81-6C92-AA97E3F49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408" y="3492407"/>
            <a:ext cx="3259183" cy="165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794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2076994"/>
            <a:ext cx="8016900" cy="1639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Atenção nos usuários privilegiados;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Monitoramento de acesso de terceiros aos dados;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Manter backup de seus dados confidenciais.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dados confidenciais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/>
              <a:t>]</a:t>
            </a:r>
            <a:endParaRPr/>
          </a:p>
        </p:txBody>
      </p:sp>
      <p:pic>
        <p:nvPicPr>
          <p:cNvPr id="8194" name="Picture 2" descr="Means to restrict third-party access">
            <a:extLst>
              <a:ext uri="{FF2B5EF4-FFF2-40B4-BE49-F238E27FC236}">
                <a16:creationId xmlns:a16="http://schemas.microsoft.com/office/drawing/2014/main" id="{D553722C-9E53-3426-FADF-FDBE6D2CE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712" y="3958876"/>
            <a:ext cx="3054575" cy="109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064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239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políticas hierárquicas de segurança cibernética;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Proteger a rede corporativa;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Auditorias regulares de segurança cibernética.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Segurança robusta e proteção de rede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  <p:pic>
        <p:nvPicPr>
          <p:cNvPr id="7170" name="Picture 2" descr="Hierarchy of cybersecurity policies">
            <a:extLst>
              <a:ext uri="{FF2B5EF4-FFF2-40B4-BE49-F238E27FC236}">
                <a16:creationId xmlns:a16="http://schemas.microsoft.com/office/drawing/2014/main" id="{821F9E30-6B02-B73F-10AE-A8DC65DDF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274" y="3527630"/>
            <a:ext cx="2795451" cy="153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4168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205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Empregar segurança biométrica;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Usar autenticação multifator.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Gerenciamento de identidades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pic>
        <p:nvPicPr>
          <p:cNvPr id="5122" name="Picture 2" descr="multi-factor authentication">
            <a:extLst>
              <a:ext uri="{FF2B5EF4-FFF2-40B4-BE49-F238E27FC236}">
                <a16:creationId xmlns:a16="http://schemas.microsoft.com/office/drawing/2014/main" id="{21D4050D-E1AA-A9C2-F1EE-A5189C92D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852" y="3721546"/>
            <a:ext cx="3354296" cy="121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6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Boas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práticas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cibersegurança</a:t>
            </a:r>
            <a:endParaRPr lang="en-US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Red Team VS Blue Team</a:t>
            </a: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97624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Boas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práticas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fazer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diferença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entre 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vida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morte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organização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tendo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vista o alto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dano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financeiro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reputação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causados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ataques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cibernéticos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44793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6295da5bc_1_9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5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116295da5bc_1_9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Blue Team VS Red Team</a:t>
            </a:r>
          </a:p>
        </p:txBody>
      </p:sp>
      <p:pic>
        <p:nvPicPr>
          <p:cNvPr id="253" name="Google Shape;253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16295da5bc_1_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0540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2940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Devido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aumento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quantidade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complexidade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das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ameaças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cibernéticas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as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organizações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abordagem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estratégica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questão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76449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218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nesse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contexto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as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organizações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times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b="1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Red Team</a:t>
            </a:r>
            <a:r>
              <a:rPr lang="en-US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Blue Team</a:t>
            </a:r>
            <a:r>
              <a:rPr lang="en-US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b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ensaiam</a:t>
            </a:r>
            <a:r>
              <a:rPr lang="en-US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técnicas</a:t>
            </a:r>
            <a:r>
              <a:rPr lang="en-US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ataque</a:t>
            </a:r>
            <a:r>
              <a:rPr lang="en-US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defesa</a:t>
            </a:r>
            <a:r>
              <a:rPr lang="en-US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visando</a:t>
            </a:r>
            <a:r>
              <a:rPr lang="en-US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identificar</a:t>
            </a:r>
            <a:r>
              <a:rPr lang="en-US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corrigir</a:t>
            </a:r>
            <a:r>
              <a:rPr lang="en-US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possíveis</a:t>
            </a:r>
            <a:r>
              <a:rPr lang="en-US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falhas</a:t>
            </a:r>
            <a:r>
              <a:rPr lang="en-US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  <p:pic>
        <p:nvPicPr>
          <p:cNvPr id="13314" name="Picture 2" descr="Blue Team dan Red Team | OmahTI - Ilmu Komputer UGM">
            <a:extLst>
              <a:ext uri="{FF2B5EF4-FFF2-40B4-BE49-F238E27FC236}">
                <a16:creationId xmlns:a16="http://schemas.microsoft.com/office/drawing/2014/main" id="{7491A1B4-2E62-6DD1-967F-BE3F56711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346" y="3492763"/>
            <a:ext cx="2609307" cy="125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6343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Blue Team e Red Team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/>
              <a:t>]</a:t>
            </a:r>
            <a:endParaRPr/>
          </a:p>
        </p:txBody>
      </p:sp>
      <p:pic>
        <p:nvPicPr>
          <p:cNvPr id="14340" name="Picture 4" descr="One Team, Two Team, Red Team, Blue Team (And Also Purple Team): | by  Mackenzie Pech | Medium">
            <a:extLst>
              <a:ext uri="{FF2B5EF4-FFF2-40B4-BE49-F238E27FC236}">
                <a16:creationId xmlns:a16="http://schemas.microsoft.com/office/drawing/2014/main" id="{70781F4E-6881-A094-9148-CF6D5A76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91" y="1743891"/>
            <a:ext cx="3854218" cy="321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8757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24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Red Team é formado com o objetivo de realizar testes de ciberataque com profissionais de alto conhecimento sobre as principais ameaças e ataques existentes, sendo capazes de simular tentativas de penetrar na rede e ou sistemas. </a:t>
            </a: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 Team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1B2E08-6DA6-A323-72FB-FE9F674F9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139" y="3794900"/>
            <a:ext cx="1525721" cy="11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744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24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papel do Blue Team é se opor aos ataques ensaiados pelo Red Team, desenvolvendo estratégias para aumentar as defesas, modificando e reagrupando os mecanismos de proteção da rede para que eles se tornem mais fortes.</a:t>
            </a: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Blue Team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17A91D-CB26-2887-0D02-C646D367C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927" y="3821048"/>
            <a:ext cx="1732146" cy="112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76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Blue Team, Red Team e Purple Team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  <p:pic>
        <p:nvPicPr>
          <p:cNvPr id="15364" name="Picture 4" descr="Purple Team - CyberHoot Cyber Library">
            <a:extLst>
              <a:ext uri="{FF2B5EF4-FFF2-40B4-BE49-F238E27FC236}">
                <a16:creationId xmlns:a16="http://schemas.microsoft.com/office/drawing/2014/main" id="{260C2389-F652-EC04-3FB6-9E0CDEF7A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196" y="1770016"/>
            <a:ext cx="4869608" cy="319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6088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2940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lang="pt-BR" sz="2400" b="0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Purple Team</a:t>
            </a:r>
            <a:r>
              <a:rPr lang="pt-BR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a fusão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entre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Blue Team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Red Team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sendo uma combinação de profissionais de segurança cibernética, que atuam como uma única unidade.</a:t>
            </a: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Purple Team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18119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2940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Desempenha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ambos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times, mas com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vantagens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melhor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comunicação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compartilhamento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melhoria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otimização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tempo.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Purple Team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265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Cibersegurança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o que é?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2940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Certified Ethical Hacker (CEH);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EC-Council Certified Security Analyst (ECSA).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Certificações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85663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Vimos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durante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aula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empresas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preparam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contra as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ameaças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cibernéticas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 que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demanda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especialização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dos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profissionais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82687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i="0" u="sng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US" sz="2000" b="1" u="sng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uropean Union Agency for Cybersecurity</a:t>
            </a:r>
            <a:endParaRPr sz="1600" b="1" i="1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aula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forma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área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vasta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1030" name="Picture 6" descr="Best Premium Data security Illustration download in PNG &amp; Vector format">
            <a:extLst>
              <a:ext uri="{FF2B5EF4-FFF2-40B4-BE49-F238E27FC236}">
                <a16:creationId xmlns:a16="http://schemas.microsoft.com/office/drawing/2014/main" id="{D1F33E53-3D90-4945-2E82-6D04F20A9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393" y="3383778"/>
            <a:ext cx="1644362" cy="164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  <a:buSzPts val="2400"/>
            </a:pPr>
            <a:r>
              <a:rPr lang="pt-BR" sz="2400" b="0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“A cibersegurança é um </a:t>
            </a:r>
            <a:r>
              <a:rPr lang="pt-BR" sz="2400" b="1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 de ações e técnicas</a:t>
            </a:r>
            <a:r>
              <a:rPr lang="pt-BR" sz="2400" b="0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pt-BR" sz="2400" b="1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proteger sistemas</a:t>
            </a:r>
            <a:r>
              <a:rPr lang="pt-BR" sz="2400" b="0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400" b="1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programas</a:t>
            </a:r>
            <a:r>
              <a:rPr lang="pt-BR" sz="2400" b="0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400" b="1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redes</a:t>
            </a:r>
            <a:r>
              <a:rPr lang="pt-BR" sz="2400" b="0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400" b="1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equipamentos </a:t>
            </a:r>
            <a:r>
              <a:rPr lang="pt-BR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 </a:t>
            </a:r>
            <a:r>
              <a:rPr lang="pt-BR" sz="2400" b="1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invasões</a:t>
            </a:r>
            <a:r>
              <a:rPr lang="pt-BR" sz="2400" b="0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085E8484-AE41-384E-6BB2-B9EAD94B9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061263"/>
            <a:ext cx="27432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1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Tem foco em garantir que dados valiosos não vazem ou sejam violados em ataques cibernéticos.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52294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7CB545-2F42-4F9B-81B9-9B2A306F6F9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945ED4D2-CB89-48D0-9492-48A32AB0CF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E7232D-230A-4B99-9DF8-11B6D0032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1570</Words>
  <Application>Microsoft Office PowerPoint</Application>
  <PresentationFormat>On-screen Show (16:9)</PresentationFormat>
  <Paragraphs>221</Paragraphs>
  <Slides>63</Slides>
  <Notes>63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Cassiano  Peres</cp:lastModifiedBy>
  <cp:revision>20</cp:revision>
  <dcterms:modified xsi:type="dcterms:W3CDTF">2022-10-25T10:22:17Z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