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404050" cx="25203150"/>
  <p:notesSz cx="6881800" cy="9296400"/>
  <p:embeddedFontLst>
    <p:embeddedFont>
      <p:font typeface="Overpass Mono Medium"/>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guide id="3" orient="horz" pos="10206">
          <p15:clr>
            <a:srgbClr val="A4A3A4"/>
          </p15:clr>
        </p15:guide>
        <p15:guide id="4" pos="7938">
          <p15:clr>
            <a:srgbClr val="A4A3A4"/>
          </p15:clr>
        </p15:guide>
      </p15:sldGuideLst>
    </p:ext>
    <p:ext uri="GoogleSlidesCustomDataVersion2">
      <go:slidesCustomData xmlns:go="http://customooxmlschemas.google.com/" r:id="rId9" roundtripDataSignature="AMtx7mh1hFugS719GHx3oUwadJXjv8C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 pos="10206" orient="horz"/>
        <p:guide pos="793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verpassMonoMedium-regular.fntdata"/><Relationship Id="rId8" Type="http://schemas.openxmlformats.org/officeDocument/2006/relationships/font" Target="fonts/OverpassMon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7313" y="0"/>
            <a:ext cx="2982912"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85975" y="696913"/>
            <a:ext cx="271145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416425"/>
            <a:ext cx="55054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82913"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7313" y="8829675"/>
            <a:ext cx="2982912"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8975" y="4416425"/>
            <a:ext cx="55054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2085975" y="696913"/>
            <a:ext cx="27114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732717" y="1725218"/>
            <a:ext cx="21737717" cy="626328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732717" y="8626078"/>
            <a:ext cx="21737717" cy="20560072"/>
          </a:xfrm>
          <a:prstGeom prst="rect">
            <a:avLst/>
          </a:prstGeom>
          <a:noFill/>
          <a:ln>
            <a:noFill/>
          </a:ln>
        </p:spPr>
        <p:txBody>
          <a:bodyPr anchorCtr="0" anchor="t" bIns="34275" lIns="68575" spcFirstLastPara="1" rIns="68575" wrap="square" tIns="34275">
            <a:normAutofit/>
          </a:bodyPr>
          <a:lstStyle>
            <a:lvl1pPr indent="-609600" lvl="0" marL="457200" marR="0" rtl="0" algn="l">
              <a:lnSpc>
                <a:spcPct val="90000"/>
              </a:lnSpc>
              <a:spcBef>
                <a:spcPts val="2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1pPr>
            <a:lvl2pPr indent="-546100" lvl="1" marL="914400" marR="0" rtl="0" algn="l">
              <a:lnSpc>
                <a:spcPct val="90000"/>
              </a:lnSpc>
              <a:spcBef>
                <a:spcPts val="1350"/>
              </a:spcBef>
              <a:spcAft>
                <a:spcPts val="0"/>
              </a:spcAft>
              <a:buClr>
                <a:schemeClr val="dk1"/>
              </a:buClr>
              <a:buSzPts val="5000"/>
              <a:buFont typeface="Arial"/>
              <a:buChar char="•"/>
              <a:defRPr b="0" i="0" sz="5000" u="none" cap="none" strike="noStrike">
                <a:solidFill>
                  <a:schemeClr val="dk1"/>
                </a:solidFill>
                <a:latin typeface="Calibri"/>
                <a:ea typeface="Calibri"/>
                <a:cs typeface="Calibri"/>
                <a:sym typeface="Calibri"/>
              </a:defRPr>
            </a:lvl2pPr>
            <a:lvl3pPr indent="-488950" lvl="2" marL="1371600" marR="0" rtl="0" algn="l">
              <a:lnSpc>
                <a:spcPct val="90000"/>
              </a:lnSpc>
              <a:spcBef>
                <a:spcPts val="135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3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3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539750" lvl="5" marL="27432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732716" y="30033756"/>
            <a:ext cx="5670709" cy="1725216"/>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3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8348544" y="30033756"/>
            <a:ext cx="8506063" cy="1725216"/>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3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7799725" y="30033756"/>
            <a:ext cx="5670709" cy="1725216"/>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3200" u="none" cap="none" strike="noStrike">
                <a:solidFill>
                  <a:srgbClr val="888888"/>
                </a:solidFill>
                <a:latin typeface="Calibri"/>
                <a:ea typeface="Calibri"/>
                <a:cs typeface="Calibri"/>
                <a:sym typeface="Calibri"/>
              </a:defRPr>
            </a:lvl1pPr>
            <a:lvl2pPr indent="0" lvl="1" marL="0" marR="0" rtl="0" algn="r">
              <a:spcBef>
                <a:spcPts val="0"/>
              </a:spcBef>
              <a:buNone/>
              <a:defRPr b="0" i="0" sz="3200" u="none" cap="none" strike="noStrike">
                <a:solidFill>
                  <a:srgbClr val="888888"/>
                </a:solidFill>
                <a:latin typeface="Calibri"/>
                <a:ea typeface="Calibri"/>
                <a:cs typeface="Calibri"/>
                <a:sym typeface="Calibri"/>
              </a:defRPr>
            </a:lvl2pPr>
            <a:lvl3pPr indent="0" lvl="2" marL="0" marR="0" rtl="0" algn="r">
              <a:spcBef>
                <a:spcPts val="0"/>
              </a:spcBef>
              <a:buNone/>
              <a:defRPr b="0" i="0" sz="3200" u="none" cap="none" strike="noStrike">
                <a:solidFill>
                  <a:srgbClr val="888888"/>
                </a:solidFill>
                <a:latin typeface="Calibri"/>
                <a:ea typeface="Calibri"/>
                <a:cs typeface="Calibri"/>
                <a:sym typeface="Calibri"/>
              </a:defRPr>
            </a:lvl3pPr>
            <a:lvl4pPr indent="0" lvl="3" marL="0" marR="0" rtl="0" algn="r">
              <a:spcBef>
                <a:spcPts val="0"/>
              </a:spcBef>
              <a:buNone/>
              <a:defRPr b="0" i="0" sz="3200" u="none" cap="none" strike="noStrike">
                <a:solidFill>
                  <a:srgbClr val="888888"/>
                </a:solidFill>
                <a:latin typeface="Calibri"/>
                <a:ea typeface="Calibri"/>
                <a:cs typeface="Calibri"/>
                <a:sym typeface="Calibri"/>
              </a:defRPr>
            </a:lvl4pPr>
            <a:lvl5pPr indent="0" lvl="4" marL="0" marR="0" rtl="0" algn="r">
              <a:spcBef>
                <a:spcPts val="0"/>
              </a:spcBef>
              <a:buNone/>
              <a:defRPr b="0" i="0" sz="3200" u="none" cap="none" strike="noStrike">
                <a:solidFill>
                  <a:srgbClr val="888888"/>
                </a:solidFill>
                <a:latin typeface="Calibri"/>
                <a:ea typeface="Calibri"/>
                <a:cs typeface="Calibri"/>
                <a:sym typeface="Calibri"/>
              </a:defRPr>
            </a:lvl5pPr>
            <a:lvl6pPr indent="0" lvl="5" marL="0" marR="0" rtl="0" algn="r">
              <a:spcBef>
                <a:spcPts val="0"/>
              </a:spcBef>
              <a:buNone/>
              <a:defRPr b="0" i="0" sz="3200" u="none" cap="none" strike="noStrike">
                <a:solidFill>
                  <a:srgbClr val="888888"/>
                </a:solidFill>
                <a:latin typeface="Calibri"/>
                <a:ea typeface="Calibri"/>
                <a:cs typeface="Calibri"/>
                <a:sym typeface="Calibri"/>
              </a:defRPr>
            </a:lvl6pPr>
            <a:lvl7pPr indent="0" lvl="6" marL="0" marR="0" rtl="0" algn="r">
              <a:spcBef>
                <a:spcPts val="0"/>
              </a:spcBef>
              <a:buNone/>
              <a:defRPr b="0" i="0" sz="3200" u="none" cap="none" strike="noStrike">
                <a:solidFill>
                  <a:srgbClr val="888888"/>
                </a:solidFill>
                <a:latin typeface="Calibri"/>
                <a:ea typeface="Calibri"/>
                <a:cs typeface="Calibri"/>
                <a:sym typeface="Calibri"/>
              </a:defRPr>
            </a:lvl7pPr>
            <a:lvl8pPr indent="0" lvl="7" marL="0" marR="0" rtl="0" algn="r">
              <a:spcBef>
                <a:spcPts val="0"/>
              </a:spcBef>
              <a:buNone/>
              <a:defRPr b="0" i="0" sz="3200" u="none" cap="none" strike="noStrike">
                <a:solidFill>
                  <a:srgbClr val="888888"/>
                </a:solidFill>
                <a:latin typeface="Calibri"/>
                <a:ea typeface="Calibri"/>
                <a:cs typeface="Calibri"/>
                <a:sym typeface="Calibri"/>
              </a:defRPr>
            </a:lvl8pPr>
            <a:lvl9pPr indent="0" lvl="8" marL="0" marR="0" rtl="0" algn="r">
              <a:spcBef>
                <a:spcPts val="0"/>
              </a:spcBef>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15" name="Google Shape;15;p2"/>
          <p:cNvSpPr/>
          <p:nvPr/>
        </p:nvSpPr>
        <p:spPr>
          <a:xfrm>
            <a:off x="24783097" y="0"/>
            <a:ext cx="420053" cy="32404050"/>
          </a:xfrm>
          <a:prstGeom prst="rect">
            <a:avLst/>
          </a:prstGeom>
          <a:solidFill>
            <a:srgbClr val="DBDBD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 name="Google Shape;16;p2"/>
          <p:cNvSpPr/>
          <p:nvPr/>
        </p:nvSpPr>
        <p:spPr>
          <a:xfrm>
            <a:off x="-2" y="0"/>
            <a:ext cx="420053" cy="32404050"/>
          </a:xfrm>
          <a:prstGeom prst="rect">
            <a:avLst/>
          </a:prstGeom>
          <a:solidFill>
            <a:srgbClr val="DBDBD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 name="Google Shape;17;p2"/>
          <p:cNvSpPr/>
          <p:nvPr/>
        </p:nvSpPr>
        <p:spPr>
          <a:xfrm>
            <a:off x="0" y="0"/>
            <a:ext cx="25203150" cy="4050506"/>
          </a:xfrm>
          <a:prstGeom prst="rect">
            <a:avLst/>
          </a:prstGeom>
          <a:solidFill>
            <a:srgbClr val="00843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a:off x="0" y="28353544"/>
            <a:ext cx="25203150" cy="4050506"/>
          </a:xfrm>
          <a:prstGeom prst="rect">
            <a:avLst/>
          </a:prstGeom>
          <a:solidFill>
            <a:srgbClr val="79FEB4"/>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 name="Google Shape;19;p2"/>
          <p:cNvSpPr/>
          <p:nvPr/>
        </p:nvSpPr>
        <p:spPr>
          <a:xfrm>
            <a:off x="-6038255" y="0"/>
            <a:ext cx="5513189" cy="32404050"/>
          </a:xfrm>
          <a:prstGeom prst="rect">
            <a:avLst/>
          </a:prstGeom>
          <a:solidFill>
            <a:srgbClr val="D8D8D8"/>
          </a:solidFill>
          <a:ln>
            <a:noFill/>
          </a:ln>
        </p:spPr>
        <p:txBody>
          <a:bodyPr anchorCtr="0" anchor="t" bIns="128550" lIns="128550" spcFirstLastPara="1" rIns="128550" wrap="square" tIns="128550">
            <a:noAutofit/>
          </a:bodyPr>
          <a:lstStyle/>
          <a:p>
            <a:pPr indent="0" lvl="0" marL="0" marR="0" rtl="0" algn="l">
              <a:spcBef>
                <a:spcPts val="0"/>
              </a:spcBef>
              <a:spcAft>
                <a:spcPts val="0"/>
              </a:spcAft>
              <a:buNone/>
            </a:pPr>
            <a:r>
              <a:rPr b="0" i="0" lang="tr-TR" sz="5400" u="none" cap="none" strike="noStrike">
                <a:solidFill>
                  <a:srgbClr val="7F7F7F"/>
                </a:solidFill>
                <a:latin typeface="Calibri"/>
                <a:ea typeface="Calibri"/>
                <a:cs typeface="Calibri"/>
                <a:sym typeface="Calibri"/>
              </a:rPr>
              <a:t>Poster Print Size:</a:t>
            </a:r>
            <a:endParaRPr b="0" i="0" sz="54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This poster template is 36” high by 48” wide. It can be used to print any poster with a 3:4 aspect ratio.</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Placeholders:</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Image Quality:</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You can place digital photos or logo art in your poster file by selecting the </a:t>
            </a:r>
            <a:r>
              <a:rPr b="1" i="0" lang="tr-TR" sz="3700" u="none" cap="none" strike="noStrike">
                <a:solidFill>
                  <a:srgbClr val="7F7F7F"/>
                </a:solidFill>
                <a:latin typeface="Calibri"/>
                <a:ea typeface="Calibri"/>
                <a:cs typeface="Calibri"/>
                <a:sym typeface="Calibri"/>
              </a:rPr>
              <a:t>Insert, Picture</a:t>
            </a:r>
            <a:r>
              <a:rPr b="0" i="0" lang="tr-TR" sz="37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tr-TR" sz="3700" u="none" cap="none" strike="noStrike">
                <a:solidFill>
                  <a:srgbClr val="7F7F7F"/>
                </a:solidFill>
                <a:latin typeface="Calibri"/>
                <a:ea typeface="Calibri"/>
                <a:cs typeface="Calibri"/>
                <a:sym typeface="Calibri"/>
              </a:rPr>
              <a:t>150-200 pixels per inch in their final printed size</a:t>
            </a:r>
            <a:r>
              <a:rPr b="0" i="0" lang="tr-TR" sz="37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350"/>
              </a:spcBef>
              <a:spcAft>
                <a:spcPts val="0"/>
              </a:spcAft>
              <a:buNone/>
            </a:pPr>
            <a:br>
              <a:rPr b="0" i="0" lang="tr-TR" sz="2700" u="none" cap="none" strike="noStrike">
                <a:solidFill>
                  <a:srgbClr val="7F7F7F"/>
                </a:solidFill>
                <a:latin typeface="Calibri"/>
                <a:ea typeface="Calibri"/>
                <a:cs typeface="Calibri"/>
                <a:sym typeface="Calibri"/>
              </a:rPr>
            </a:br>
            <a:r>
              <a:rPr b="0" i="0" lang="tr-TR" sz="2700" u="none" cap="none" strike="noStrike">
                <a:solidFill>
                  <a:srgbClr val="7F7F7F"/>
                </a:solidFill>
                <a:latin typeface="Calibri"/>
                <a:ea typeface="Calibri"/>
                <a:cs typeface="Calibri"/>
                <a:sym typeface="Calibri"/>
              </a:rPr>
              <a:t>[This sidebar area does not print.]</a:t>
            </a:r>
            <a:endParaRPr/>
          </a:p>
        </p:txBody>
      </p:sp>
      <p:grpSp>
        <p:nvGrpSpPr>
          <p:cNvPr id="20" name="Google Shape;20;p2"/>
          <p:cNvGrpSpPr/>
          <p:nvPr/>
        </p:nvGrpSpPr>
        <p:grpSpPr>
          <a:xfrm>
            <a:off x="25728216" y="0"/>
            <a:ext cx="5513189" cy="32404050"/>
            <a:chOff x="33832800" y="0"/>
            <a:chExt cx="12801600" cy="43891200"/>
          </a:xfrm>
        </p:grpSpPr>
        <p:sp>
          <p:nvSpPr>
            <p:cNvPr id="21" name="Google Shape;21;p2"/>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tr-TR" sz="5400" u="none" cap="none" strike="noStrike">
                  <a:solidFill>
                    <a:srgbClr val="7F7F7F"/>
                  </a:solidFill>
                  <a:latin typeface="Calibri"/>
                  <a:ea typeface="Calibri"/>
                  <a:cs typeface="Calibri"/>
                  <a:sym typeface="Calibri"/>
                </a:rPr>
                <a:t>Change Color Theme:</a:t>
              </a:r>
              <a:endParaRPr b="0" i="0" sz="54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To change the color theme, select the </a:t>
              </a:r>
              <a:r>
                <a:rPr b="1" i="0" lang="tr-TR" sz="3700" u="none" cap="none" strike="noStrike">
                  <a:solidFill>
                    <a:srgbClr val="7F7F7F"/>
                  </a:solidFill>
                  <a:latin typeface="Calibri"/>
                  <a:ea typeface="Calibri"/>
                  <a:cs typeface="Calibri"/>
                  <a:sym typeface="Calibri"/>
                </a:rPr>
                <a:t>Design</a:t>
              </a:r>
              <a:r>
                <a:rPr b="0" i="0" lang="tr-TR" sz="3700" u="none" cap="none" strike="noStrike">
                  <a:solidFill>
                    <a:srgbClr val="7F7F7F"/>
                  </a:solidFill>
                  <a:latin typeface="Calibri"/>
                  <a:ea typeface="Calibri"/>
                  <a:cs typeface="Calibri"/>
                  <a:sym typeface="Calibri"/>
                </a:rPr>
                <a:t> tab, then select the </a:t>
              </a:r>
              <a:r>
                <a:rPr b="1" i="0" lang="tr-TR" sz="3700" u="none" cap="none" strike="noStrike">
                  <a:solidFill>
                    <a:srgbClr val="7F7F7F"/>
                  </a:solidFill>
                  <a:latin typeface="Calibri"/>
                  <a:ea typeface="Calibri"/>
                  <a:cs typeface="Calibri"/>
                  <a:sym typeface="Calibri"/>
                </a:rPr>
                <a:t>Colors</a:t>
              </a:r>
              <a:r>
                <a:rPr b="0" i="0" lang="tr-TR" sz="3700" u="none" cap="none" strike="noStrike">
                  <a:solidFill>
                    <a:srgbClr val="7F7F7F"/>
                  </a:solidFill>
                  <a:latin typeface="Calibri"/>
                  <a:ea typeface="Calibri"/>
                  <a:cs typeface="Calibri"/>
                  <a:sym typeface="Calibri"/>
                </a:rPr>
                <a:t> drop-down list.</a:t>
              </a:r>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Printing Your Poster:</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Once your poster file is ready, visit </a:t>
              </a:r>
              <a:r>
                <a:rPr b="1" i="0" lang="tr-TR" sz="3700" u="none" cap="none" strike="noStrike">
                  <a:solidFill>
                    <a:srgbClr val="7F7F7F"/>
                  </a:solidFill>
                  <a:latin typeface="Calibri"/>
                  <a:ea typeface="Calibri"/>
                  <a:cs typeface="Calibri"/>
                  <a:sym typeface="Calibri"/>
                </a:rPr>
                <a:t>www.genigraphics.com</a:t>
              </a:r>
              <a:r>
                <a:rPr b="0" i="0" lang="tr-TR" sz="37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tr-TR" sz="3700" u="none" cap="none" strike="noStrike">
                  <a:solidFill>
                    <a:srgbClr val="7F7F7F"/>
                  </a:solidFill>
                  <a:latin typeface="Calibri"/>
                  <a:ea typeface="Calibri"/>
                  <a:cs typeface="Calibri"/>
                  <a:sym typeface="Calibri"/>
                </a:rPr>
                <a:t>US and Canada:  1-800-790-4001</a:t>
              </a:r>
              <a:br>
                <a:rPr b="0" i="0" lang="tr-TR" sz="3700" u="none" cap="none" strike="noStrike">
                  <a:solidFill>
                    <a:srgbClr val="7F7F7F"/>
                  </a:solidFill>
                  <a:latin typeface="Calibri"/>
                  <a:ea typeface="Calibri"/>
                  <a:cs typeface="Calibri"/>
                  <a:sym typeface="Calibri"/>
                </a:rPr>
              </a:br>
              <a:r>
                <a:rPr b="0" i="0" lang="tr-TR" sz="37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tr-TR" sz="2700" u="none" cap="none" strike="noStrike">
                  <a:solidFill>
                    <a:srgbClr val="7F7F7F"/>
                  </a:solidFill>
                  <a:latin typeface="Calibri"/>
                  <a:ea typeface="Calibri"/>
                  <a:cs typeface="Calibri"/>
                  <a:sym typeface="Calibri"/>
                </a:rPr>
              </a:br>
              <a:r>
                <a:rPr b="0" i="0" lang="tr-TR" sz="2700" u="none" cap="none" strike="noStrike">
                  <a:solidFill>
                    <a:srgbClr val="7F7F7F"/>
                  </a:solidFill>
                  <a:latin typeface="Calibri"/>
                  <a:ea typeface="Calibri"/>
                  <a:cs typeface="Calibri"/>
                  <a:sym typeface="Calibri"/>
                </a:rPr>
                <a:t>[This sidebar area does not print.]</a:t>
              </a:r>
              <a:endParaRPr/>
            </a:p>
          </p:txBody>
        </p:sp>
        <p:pic>
          <p:nvPicPr>
            <p:cNvPr id="22" name="Google Shape;22;p2"/>
            <p:cNvPicPr preferRelativeResize="0"/>
            <p:nvPr/>
          </p:nvPicPr>
          <p:blipFill rotWithShape="1">
            <a:blip r:embed="rId1">
              <a:alphaModFix/>
            </a:blip>
            <a:srcRect b="0" l="0" r="0" t="0"/>
            <a:stretch/>
          </p:blipFill>
          <p:spPr>
            <a:xfrm>
              <a:off x="34281342" y="9260274"/>
              <a:ext cx="11904515" cy="10246926"/>
            </a:xfrm>
            <a:prstGeom prst="rect">
              <a:avLst/>
            </a:prstGeom>
            <a:noFill/>
            <a:ln>
              <a:noFill/>
            </a:ln>
          </p:spPr>
        </p:pic>
      </p:grpSp>
      <p:pic>
        <p:nvPicPr>
          <p:cNvPr id="23" name="Google Shape;23;p2"/>
          <p:cNvPicPr preferRelativeResize="0"/>
          <p:nvPr/>
        </p:nvPicPr>
        <p:blipFill rotWithShape="1">
          <a:blip r:embed="rId2">
            <a:alphaModFix/>
          </a:blip>
          <a:srcRect b="0" l="0" r="0" t="0"/>
          <a:stretch/>
        </p:blipFill>
        <p:spPr>
          <a:xfrm>
            <a:off x="22052756" y="32104012"/>
            <a:ext cx="3041887" cy="1830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3.jp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7575" y="28307446"/>
            <a:ext cx="25563150" cy="2753579"/>
          </a:xfrm>
          <a:prstGeom prst="rect">
            <a:avLst/>
          </a:prstGeom>
          <a:solidFill>
            <a:schemeClr val="lt1"/>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TARTIŞMA</a:t>
            </a:r>
            <a:endParaRPr b="1" i="0" sz="3300" u="none" cap="none" strike="noStrike">
              <a:solidFill>
                <a:schemeClr val="lt1"/>
              </a:solidFill>
              <a:latin typeface="Calibri"/>
              <a:ea typeface="Calibri"/>
              <a:cs typeface="Calibri"/>
              <a:sym typeface="Calibri"/>
            </a:endParaRPr>
          </a:p>
        </p:txBody>
      </p:sp>
      <p:sp>
        <p:nvSpPr>
          <p:cNvPr id="30" name="Google Shape;30;p1"/>
          <p:cNvSpPr txBox="1"/>
          <p:nvPr/>
        </p:nvSpPr>
        <p:spPr>
          <a:xfrm>
            <a:off x="3680775" y="222500"/>
            <a:ext cx="17659200" cy="2782200"/>
          </a:xfrm>
          <a:prstGeom prst="rect">
            <a:avLst/>
          </a:prstGeom>
          <a:noFill/>
          <a:ln>
            <a:noFill/>
          </a:ln>
        </p:spPr>
        <p:txBody>
          <a:bodyPr anchorCtr="0" anchor="ctr" bIns="257125" lIns="102850" spcFirstLastPara="1" rIns="102850" wrap="square" tIns="257125">
            <a:spAutoFit/>
          </a:bodyPr>
          <a:lstStyle/>
          <a:p>
            <a:pPr indent="0" lvl="0" marL="0" marR="0" rtl="0" algn="ctr">
              <a:spcBef>
                <a:spcPts val="0"/>
              </a:spcBef>
              <a:spcAft>
                <a:spcPts val="0"/>
              </a:spcAft>
              <a:buNone/>
            </a:pPr>
            <a:r>
              <a:rPr b="1" lang="tr-TR" sz="4900">
                <a:solidFill>
                  <a:schemeClr val="lt1"/>
                </a:solidFill>
              </a:rPr>
              <a:t>Transformer Tabanlı Paraphrase Üretimi: BART ve T5 Modellerinin İnsan-Değerlendirme ve Otomatik-Değerlendirme Sonuçlarının Karşılaştırılması</a:t>
            </a:r>
            <a:endParaRPr b="1" i="0" sz="4900" u="none" cap="none" strike="noStrike">
              <a:solidFill>
                <a:schemeClr val="lt1"/>
              </a:solidFill>
              <a:latin typeface="Calibri"/>
              <a:ea typeface="Calibri"/>
              <a:cs typeface="Calibri"/>
              <a:sym typeface="Calibri"/>
            </a:endParaRPr>
          </a:p>
        </p:txBody>
      </p:sp>
      <p:sp>
        <p:nvSpPr>
          <p:cNvPr id="31" name="Google Shape;31;p1"/>
          <p:cNvSpPr txBox="1"/>
          <p:nvPr/>
        </p:nvSpPr>
        <p:spPr>
          <a:xfrm>
            <a:off x="4897950" y="2960450"/>
            <a:ext cx="15752100" cy="720000"/>
          </a:xfrm>
          <a:prstGeom prst="rect">
            <a:avLst/>
          </a:prstGeom>
          <a:noFill/>
          <a:ln>
            <a:noFill/>
          </a:ln>
        </p:spPr>
        <p:txBody>
          <a:bodyPr anchorCtr="0" anchor="ctr" bIns="102850" lIns="102850" spcFirstLastPara="1" rIns="102850" wrap="square" tIns="102850">
            <a:noAutofit/>
          </a:bodyPr>
          <a:lstStyle/>
          <a:p>
            <a:pPr indent="0" lvl="0" marL="0" marR="0" rtl="0" algn="ctr">
              <a:spcBef>
                <a:spcPts val="0"/>
              </a:spcBef>
              <a:spcAft>
                <a:spcPts val="0"/>
              </a:spcAft>
              <a:buNone/>
            </a:pPr>
            <a:r>
              <a:rPr lang="tr-TR" sz="3100">
                <a:solidFill>
                  <a:schemeClr val="lt1"/>
                </a:solidFill>
                <a:latin typeface="Calibri"/>
                <a:ea typeface="Calibri"/>
                <a:cs typeface="Calibri"/>
                <a:sym typeface="Calibri"/>
              </a:rPr>
              <a:t>Muhammad Abdan SYAKURA - Robera Tadesse GOBOSHO</a:t>
            </a:r>
            <a:endParaRPr b="0" i="0" sz="3100" u="none" cap="none" strike="noStrike">
              <a:solidFill>
                <a:schemeClr val="lt1"/>
              </a:solidFill>
              <a:latin typeface="Calibri"/>
              <a:ea typeface="Calibri"/>
              <a:cs typeface="Calibri"/>
              <a:sym typeface="Calibri"/>
            </a:endParaRPr>
          </a:p>
        </p:txBody>
      </p:sp>
      <p:sp>
        <p:nvSpPr>
          <p:cNvPr id="32" name="Google Shape;32;p1"/>
          <p:cNvSpPr/>
          <p:nvPr/>
        </p:nvSpPr>
        <p:spPr>
          <a:xfrm>
            <a:off x="840105"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GİRİŞ</a:t>
            </a:r>
            <a:endParaRPr b="1" i="0" sz="3300" u="none" cap="none" strike="noStrike">
              <a:solidFill>
                <a:schemeClr val="lt1"/>
              </a:solidFill>
              <a:latin typeface="Calibri"/>
              <a:ea typeface="Calibri"/>
              <a:cs typeface="Calibri"/>
              <a:sym typeface="Calibri"/>
            </a:endParaRPr>
          </a:p>
        </p:txBody>
      </p:sp>
      <p:sp>
        <p:nvSpPr>
          <p:cNvPr id="33" name="Google Shape;33;p1"/>
          <p:cNvSpPr/>
          <p:nvPr/>
        </p:nvSpPr>
        <p:spPr>
          <a:xfrm>
            <a:off x="8604868"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YÖNTEM</a:t>
            </a:r>
            <a:endParaRPr b="1" i="0" sz="3300" u="none" cap="none" strike="noStrike">
              <a:solidFill>
                <a:schemeClr val="lt1"/>
              </a:solidFill>
              <a:latin typeface="Calibri"/>
              <a:ea typeface="Calibri"/>
              <a:cs typeface="Calibri"/>
              <a:sym typeface="Calibri"/>
            </a:endParaRPr>
          </a:p>
        </p:txBody>
      </p:sp>
      <p:sp>
        <p:nvSpPr>
          <p:cNvPr id="34" name="Google Shape;34;p1"/>
          <p:cNvSpPr/>
          <p:nvPr/>
        </p:nvSpPr>
        <p:spPr>
          <a:xfrm>
            <a:off x="16715251" y="24510426"/>
            <a:ext cx="7686900" cy="72000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KAYNAKLAR</a:t>
            </a:r>
            <a:endParaRPr b="1" i="0" sz="3300" u="none" cap="none" strike="noStrike">
              <a:solidFill>
                <a:schemeClr val="lt1"/>
              </a:solidFill>
              <a:latin typeface="Calibri"/>
              <a:ea typeface="Calibri"/>
              <a:cs typeface="Calibri"/>
              <a:sym typeface="Calibri"/>
            </a:endParaRPr>
          </a:p>
        </p:txBody>
      </p:sp>
      <p:sp>
        <p:nvSpPr>
          <p:cNvPr id="35" name="Google Shape;35;p1"/>
          <p:cNvSpPr/>
          <p:nvPr/>
        </p:nvSpPr>
        <p:spPr>
          <a:xfrm>
            <a:off x="16607442" y="16806829"/>
            <a:ext cx="7589520"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SONUÇLAR</a:t>
            </a:r>
            <a:endParaRPr b="1" i="0" sz="3300" u="none" cap="none" strike="noStrike">
              <a:solidFill>
                <a:schemeClr val="lt1"/>
              </a:solidFill>
              <a:latin typeface="Calibri"/>
              <a:ea typeface="Calibri"/>
              <a:cs typeface="Calibri"/>
              <a:sym typeface="Calibri"/>
            </a:endParaRPr>
          </a:p>
        </p:txBody>
      </p:sp>
      <p:sp>
        <p:nvSpPr>
          <p:cNvPr id="36" name="Google Shape;36;p1"/>
          <p:cNvSpPr/>
          <p:nvPr/>
        </p:nvSpPr>
        <p:spPr>
          <a:xfrm>
            <a:off x="840093" y="16814229"/>
            <a:ext cx="7560900" cy="72000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İLGİLİ ÇALIŞMALAR </a:t>
            </a:r>
            <a:endParaRPr b="1" i="0" sz="3300" u="none" cap="none" strike="noStrike">
              <a:solidFill>
                <a:schemeClr val="lt1"/>
              </a:solidFill>
              <a:latin typeface="Calibri"/>
              <a:ea typeface="Calibri"/>
              <a:cs typeface="Calibri"/>
              <a:sym typeface="Calibri"/>
            </a:endParaRPr>
          </a:p>
        </p:txBody>
      </p:sp>
      <p:sp>
        <p:nvSpPr>
          <p:cNvPr id="37" name="Google Shape;37;p1"/>
          <p:cNvSpPr/>
          <p:nvPr/>
        </p:nvSpPr>
        <p:spPr>
          <a:xfrm>
            <a:off x="16681408"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 TARTIŞMA</a:t>
            </a:r>
            <a:endParaRPr b="1" i="0" sz="3300" u="none" cap="none" strike="noStrike">
              <a:solidFill>
                <a:schemeClr val="lt1"/>
              </a:solidFill>
              <a:latin typeface="Calibri"/>
              <a:ea typeface="Calibri"/>
              <a:cs typeface="Calibri"/>
              <a:sym typeface="Calibri"/>
            </a:endParaRPr>
          </a:p>
        </p:txBody>
      </p:sp>
      <p:sp>
        <p:nvSpPr>
          <p:cNvPr id="38" name="Google Shape;38;p1"/>
          <p:cNvSpPr/>
          <p:nvPr/>
        </p:nvSpPr>
        <p:spPr>
          <a:xfrm>
            <a:off x="0" y="30984825"/>
            <a:ext cx="25192800" cy="1419225"/>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KOCAELİ ÜNİVERSİTESİ BİLGİSAYAR MÜHENDİSLİĞİ BÖLÜMÜ</a:t>
            </a:r>
            <a:endParaRPr/>
          </a:p>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BİTİRME PROJELERİ SERGİSİ</a:t>
            </a:r>
            <a:endParaRPr/>
          </a:p>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6 HAZİRAN 202</a:t>
            </a:r>
            <a:r>
              <a:rPr b="1" lang="tr-TR" sz="2800">
                <a:solidFill>
                  <a:schemeClr val="lt1"/>
                </a:solidFill>
                <a:latin typeface="Times New Roman"/>
                <a:ea typeface="Times New Roman"/>
                <a:cs typeface="Times New Roman"/>
                <a:sym typeface="Times New Roman"/>
              </a:rPr>
              <a:t>4</a:t>
            </a:r>
            <a:endParaRPr b="1" i="0" sz="2800" u="none" cap="none" strike="noStrike">
              <a:solidFill>
                <a:schemeClr val="lt1"/>
              </a:solidFill>
              <a:latin typeface="Times New Roman"/>
              <a:ea typeface="Times New Roman"/>
              <a:cs typeface="Times New Roman"/>
              <a:sym typeface="Times New Roman"/>
            </a:endParaRPr>
          </a:p>
        </p:txBody>
      </p:sp>
      <p:pic>
        <p:nvPicPr>
          <p:cNvPr descr="C:\Users\Hp\Desktop\logorgb.jpg" id="39" name="Google Shape;39;p1"/>
          <p:cNvPicPr preferRelativeResize="0"/>
          <p:nvPr/>
        </p:nvPicPr>
        <p:blipFill rotWithShape="1">
          <a:blip r:embed="rId3">
            <a:alphaModFix/>
          </a:blip>
          <a:srcRect b="0" l="0" r="0" t="0"/>
          <a:stretch/>
        </p:blipFill>
        <p:spPr>
          <a:xfrm>
            <a:off x="-1838" y="0"/>
            <a:ext cx="4069013" cy="4069013"/>
          </a:xfrm>
          <a:prstGeom prst="rect">
            <a:avLst/>
          </a:prstGeom>
          <a:noFill/>
          <a:ln>
            <a:noFill/>
          </a:ln>
        </p:spPr>
      </p:pic>
      <p:sp>
        <p:nvSpPr>
          <p:cNvPr id="40" name="Google Shape;40;p1"/>
          <p:cNvSpPr/>
          <p:nvPr/>
        </p:nvSpPr>
        <p:spPr>
          <a:xfrm>
            <a:off x="24786000" y="28296000"/>
            <a:ext cx="406800" cy="1850625"/>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i="0" sz="3300" u="none" cap="none" strike="noStrike">
              <a:solidFill>
                <a:schemeClr val="lt1"/>
              </a:solidFill>
              <a:latin typeface="Calibri"/>
              <a:ea typeface="Calibri"/>
              <a:cs typeface="Calibri"/>
              <a:sym typeface="Calibri"/>
            </a:endParaRPr>
          </a:p>
        </p:txBody>
      </p:sp>
      <p:sp>
        <p:nvSpPr>
          <p:cNvPr id="41" name="Google Shape;41;p1"/>
          <p:cNvSpPr/>
          <p:nvPr/>
        </p:nvSpPr>
        <p:spPr>
          <a:xfrm>
            <a:off x="2775" y="28307446"/>
            <a:ext cx="406800" cy="1839179"/>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i="0" sz="3300" u="none" cap="none" strike="noStrike">
              <a:solidFill>
                <a:schemeClr val="lt1"/>
              </a:solidFill>
              <a:latin typeface="Calibri"/>
              <a:ea typeface="Calibri"/>
              <a:cs typeface="Calibri"/>
              <a:sym typeface="Calibri"/>
            </a:endParaRPr>
          </a:p>
        </p:txBody>
      </p:sp>
      <p:sp>
        <p:nvSpPr>
          <p:cNvPr id="42" name="Google Shape;42;p1"/>
          <p:cNvSpPr/>
          <p:nvPr/>
        </p:nvSpPr>
        <p:spPr>
          <a:xfrm>
            <a:off x="2775" y="4069013"/>
            <a:ext cx="406800" cy="266891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 name="Google Shape;43;p1"/>
          <p:cNvSpPr/>
          <p:nvPr/>
        </p:nvSpPr>
        <p:spPr>
          <a:xfrm>
            <a:off x="8604867" y="1681162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DENEYSEL ÇALIŞMALAR</a:t>
            </a:r>
            <a:endParaRPr b="1" i="0" sz="3300" u="none" cap="none" strike="noStrike">
              <a:solidFill>
                <a:schemeClr val="lt1"/>
              </a:solidFill>
              <a:latin typeface="Calibri"/>
              <a:ea typeface="Calibri"/>
              <a:cs typeface="Calibri"/>
              <a:sym typeface="Calibri"/>
            </a:endParaRPr>
          </a:p>
        </p:txBody>
      </p:sp>
      <p:sp>
        <p:nvSpPr>
          <p:cNvPr id="44" name="Google Shape;44;p1"/>
          <p:cNvSpPr/>
          <p:nvPr/>
        </p:nvSpPr>
        <p:spPr>
          <a:xfrm>
            <a:off x="9525000" y="23215550"/>
            <a:ext cx="6001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a:t>
            </a:r>
            <a:r>
              <a:rPr lang="tr-TR" sz="2400">
                <a:solidFill>
                  <a:schemeClr val="dk1"/>
                </a:solidFill>
                <a:latin typeface="Times New Roman"/>
                <a:ea typeface="Times New Roman"/>
                <a:cs typeface="Times New Roman"/>
                <a:sym typeface="Times New Roman"/>
              </a:rPr>
              <a:t>3</a:t>
            </a:r>
            <a:r>
              <a:rPr b="0" i="0" lang="tr-TR" sz="2400" u="none" cap="none" strike="noStrike">
                <a:solidFill>
                  <a:schemeClr val="dk1"/>
                </a:solidFill>
                <a:latin typeface="Times New Roman"/>
                <a:ea typeface="Times New Roman"/>
                <a:cs typeface="Times New Roman"/>
                <a:sym typeface="Times New Roman"/>
              </a:rPr>
              <a:t>. </a:t>
            </a:r>
            <a:r>
              <a:rPr lang="tr-TR" sz="2400">
                <a:solidFill>
                  <a:schemeClr val="dk1"/>
                </a:solidFill>
                <a:latin typeface="Times New Roman"/>
                <a:ea typeface="Times New Roman"/>
                <a:cs typeface="Times New Roman"/>
                <a:sym typeface="Times New Roman"/>
              </a:rPr>
              <a:t>İnsan-değerlendirme için web arayüzü</a:t>
            </a:r>
            <a:endParaRPr sz="2400">
              <a:solidFill>
                <a:schemeClr val="dk1"/>
              </a:solidFill>
              <a:latin typeface="Calibri"/>
              <a:ea typeface="Calibri"/>
              <a:cs typeface="Calibri"/>
              <a:sym typeface="Calibri"/>
            </a:endParaRPr>
          </a:p>
        </p:txBody>
      </p:sp>
      <p:sp>
        <p:nvSpPr>
          <p:cNvPr id="45" name="Google Shape;45;p1"/>
          <p:cNvSpPr/>
          <p:nvPr/>
        </p:nvSpPr>
        <p:spPr>
          <a:xfrm>
            <a:off x="17428634" y="17916795"/>
            <a:ext cx="3276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6" name="Google Shape;46;p1"/>
          <p:cNvSpPr txBox="1"/>
          <p:nvPr/>
        </p:nvSpPr>
        <p:spPr>
          <a:xfrm>
            <a:off x="16729500" y="25650226"/>
            <a:ext cx="7658400" cy="5130900"/>
          </a:xfrm>
          <a:prstGeom prst="rect">
            <a:avLst/>
          </a:prstGeom>
          <a:noFill/>
          <a:ln>
            <a:noFill/>
          </a:ln>
        </p:spPr>
        <p:txBody>
          <a:bodyPr anchorCtr="0" anchor="t" bIns="45700" lIns="91425" spcFirstLastPara="1" rIns="91425" wrap="square" tIns="45700">
            <a:spAutoFit/>
          </a:bodyPr>
          <a:lstStyle/>
          <a:p>
            <a:pPr indent="-342900" lvl="0" marL="457200" rtl="0" algn="just">
              <a:spcBef>
                <a:spcPts val="40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Alshater, M.: Exploring the role of artificial intelligence in enhancing academic performance: A case study of ChatGPT. Available at SSRN (2022).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Khurana, D., Koli, A., Khatter, K., Singh, S.: Natural language processing: State of the art, current trends and challenges. Multimedia Tools and Applications, 1–32 (2022).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Brown, T., Mann, B., Ryder, N., Subbiah, M., Kaplan, J.D., Dhariwal, P., Neelakantan, A., Shyam, P., Sastry, G., Askell, A., et al.: Language models are few-shot learners. Advances in Neural Information Processing Systems 33, 1877–1901 (2020).</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Dolan, W.B., Brockett, C.: Automatically constructing a corpus of sentential paraphrases. In: Proceedings of the Third International Workshop on Paraphrasing (IWP2005) (2005). https://aclanthology.org/I05-5002.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DataCanary, L.J.M.R.N.D.t. hilfialkaff: Quora Question Pairs. Kaggle (2017). https://kaggle.com/competitions/quora-question-pairs.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Witteveen, S., Andrews, M.: Paraphrasing with large language models. arXiv preprint arXiv:1911.09661 (2019).</a:t>
            </a:r>
            <a:endParaRPr sz="1800">
              <a:solidFill>
                <a:schemeClr val="dk1"/>
              </a:solidFill>
              <a:latin typeface="Times New Roman"/>
              <a:ea typeface="Times New Roman"/>
              <a:cs typeface="Times New Roman"/>
              <a:sym typeface="Times New Roman"/>
            </a:endParaRPr>
          </a:p>
          <a:p>
            <a:pPr indent="0" lvl="0" marL="0" marR="0" rtl="0" algn="just">
              <a:spcBef>
                <a:spcPts val="4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 name="Google Shape;47;p1"/>
          <p:cNvSpPr/>
          <p:nvPr/>
        </p:nvSpPr>
        <p:spPr>
          <a:xfrm>
            <a:off x="24611266" y="4069012"/>
            <a:ext cx="634046" cy="266891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8" name="Google Shape;48;p1"/>
          <p:cNvPicPr preferRelativeResize="0"/>
          <p:nvPr/>
        </p:nvPicPr>
        <p:blipFill rotWithShape="1">
          <a:blip r:embed="rId4">
            <a:alphaModFix/>
          </a:blip>
          <a:srcRect b="10089" l="2497" r="6684" t="3082"/>
          <a:stretch/>
        </p:blipFill>
        <p:spPr>
          <a:xfrm>
            <a:off x="8501375" y="5485825"/>
            <a:ext cx="8213875" cy="6038725"/>
          </a:xfrm>
          <a:prstGeom prst="rect">
            <a:avLst/>
          </a:prstGeom>
          <a:noFill/>
          <a:ln>
            <a:noFill/>
          </a:ln>
        </p:spPr>
      </p:pic>
      <p:sp>
        <p:nvSpPr>
          <p:cNvPr id="49" name="Google Shape;49;p1"/>
          <p:cNvSpPr/>
          <p:nvPr/>
        </p:nvSpPr>
        <p:spPr>
          <a:xfrm>
            <a:off x="10821550" y="11322725"/>
            <a:ext cx="3616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1. </a:t>
            </a:r>
            <a:r>
              <a:rPr lang="tr-TR" sz="2400">
                <a:solidFill>
                  <a:schemeClr val="dk1"/>
                </a:solidFill>
                <a:latin typeface="Times New Roman"/>
                <a:ea typeface="Times New Roman"/>
                <a:cs typeface="Times New Roman"/>
                <a:sym typeface="Times New Roman"/>
              </a:rPr>
              <a:t>Sistem Mimarisi</a:t>
            </a:r>
            <a:endParaRPr sz="2400">
              <a:solidFill>
                <a:schemeClr val="dk1"/>
              </a:solidFill>
              <a:latin typeface="Calibri"/>
              <a:ea typeface="Calibri"/>
              <a:cs typeface="Calibri"/>
              <a:sym typeface="Calibri"/>
            </a:endParaRPr>
          </a:p>
        </p:txBody>
      </p:sp>
      <p:pic>
        <p:nvPicPr>
          <p:cNvPr id="50" name="Google Shape;50;p1"/>
          <p:cNvPicPr preferRelativeResize="0"/>
          <p:nvPr/>
        </p:nvPicPr>
        <p:blipFill>
          <a:blip r:embed="rId5">
            <a:alphaModFix/>
          </a:blip>
          <a:stretch>
            <a:fillRect/>
          </a:stretch>
        </p:blipFill>
        <p:spPr>
          <a:xfrm>
            <a:off x="8604875" y="18025075"/>
            <a:ext cx="7560898" cy="5154321"/>
          </a:xfrm>
          <a:prstGeom prst="rect">
            <a:avLst/>
          </a:prstGeom>
          <a:noFill/>
          <a:ln>
            <a:noFill/>
          </a:ln>
        </p:spPr>
      </p:pic>
      <p:pic>
        <p:nvPicPr>
          <p:cNvPr id="51" name="Google Shape;51;p1"/>
          <p:cNvPicPr preferRelativeResize="0"/>
          <p:nvPr/>
        </p:nvPicPr>
        <p:blipFill rotWithShape="1">
          <a:blip r:embed="rId6">
            <a:alphaModFix/>
          </a:blip>
          <a:srcRect b="0" l="0" r="0" t="14588"/>
          <a:stretch/>
        </p:blipFill>
        <p:spPr>
          <a:xfrm>
            <a:off x="16667125" y="18190099"/>
            <a:ext cx="7589500" cy="2019150"/>
          </a:xfrm>
          <a:prstGeom prst="rect">
            <a:avLst/>
          </a:prstGeom>
          <a:noFill/>
          <a:ln>
            <a:noFill/>
          </a:ln>
        </p:spPr>
      </p:pic>
      <p:pic>
        <p:nvPicPr>
          <p:cNvPr id="52" name="Google Shape;52;p1"/>
          <p:cNvPicPr preferRelativeResize="0"/>
          <p:nvPr/>
        </p:nvPicPr>
        <p:blipFill rotWithShape="1">
          <a:blip r:embed="rId7">
            <a:alphaModFix/>
          </a:blip>
          <a:srcRect b="0" l="0" r="0" t="14987"/>
          <a:stretch/>
        </p:blipFill>
        <p:spPr>
          <a:xfrm>
            <a:off x="16664650" y="20653574"/>
            <a:ext cx="7447800" cy="2087950"/>
          </a:xfrm>
          <a:prstGeom prst="rect">
            <a:avLst/>
          </a:prstGeom>
          <a:noFill/>
          <a:ln>
            <a:noFill/>
          </a:ln>
        </p:spPr>
      </p:pic>
      <p:pic>
        <p:nvPicPr>
          <p:cNvPr id="53" name="Google Shape;53;p1"/>
          <p:cNvPicPr preferRelativeResize="0"/>
          <p:nvPr/>
        </p:nvPicPr>
        <p:blipFill rotWithShape="1">
          <a:blip r:embed="rId8">
            <a:alphaModFix/>
          </a:blip>
          <a:srcRect b="0" l="0" r="0" t="20647"/>
          <a:stretch/>
        </p:blipFill>
        <p:spPr>
          <a:xfrm>
            <a:off x="16715250" y="23279450"/>
            <a:ext cx="7397199" cy="1201550"/>
          </a:xfrm>
          <a:prstGeom prst="rect">
            <a:avLst/>
          </a:prstGeom>
          <a:noFill/>
          <a:ln>
            <a:noFill/>
          </a:ln>
        </p:spPr>
      </p:pic>
      <p:pic>
        <p:nvPicPr>
          <p:cNvPr id="54" name="Google Shape;54;p1"/>
          <p:cNvPicPr preferRelativeResize="0"/>
          <p:nvPr/>
        </p:nvPicPr>
        <p:blipFill>
          <a:blip r:embed="rId9">
            <a:alphaModFix/>
          </a:blip>
          <a:stretch>
            <a:fillRect/>
          </a:stretch>
        </p:blipFill>
        <p:spPr>
          <a:xfrm>
            <a:off x="8590775" y="24526940"/>
            <a:ext cx="7686902" cy="4805549"/>
          </a:xfrm>
          <a:prstGeom prst="rect">
            <a:avLst/>
          </a:prstGeom>
          <a:noFill/>
          <a:ln>
            <a:noFill/>
          </a:ln>
        </p:spPr>
      </p:pic>
      <p:sp>
        <p:nvSpPr>
          <p:cNvPr id="55" name="Google Shape;55;p1"/>
          <p:cNvSpPr txBox="1"/>
          <p:nvPr/>
        </p:nvSpPr>
        <p:spPr>
          <a:xfrm>
            <a:off x="16882800" y="5606538"/>
            <a:ext cx="7560900" cy="1099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tr-TR" sz="2700">
                <a:solidFill>
                  <a:schemeClr val="dk1"/>
                </a:solidFill>
                <a:latin typeface="Times New Roman"/>
                <a:ea typeface="Times New Roman"/>
                <a:cs typeface="Times New Roman"/>
                <a:sym typeface="Times New Roman"/>
              </a:rPr>
              <a:t>Önemli Katkı</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Büyük Ölçekli Veri Seti (ParaGPT):</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Paraphrase modellerinin eğitimi ve değerlendirilmesi için kapsamlı bir veri kümesi sağlar.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Akıcılığı, çeşitliliği ve kapsamı geliştirmek için birden fazla paraphrase yöntemini birleştirir.</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tr-TR" sz="2700">
                <a:solidFill>
                  <a:schemeClr val="dk1"/>
                </a:solidFill>
                <a:latin typeface="Times New Roman"/>
                <a:ea typeface="Times New Roman"/>
                <a:cs typeface="Times New Roman"/>
                <a:sym typeface="Times New Roman"/>
              </a:rPr>
              <a:t>ParaGPT'nin Benzersiz Özellikleri</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Çeşitli Etki Alanları</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Metin çiftlerine ek olarak  her bir çift için altı (6) farklı otomatik değerlendirme sonuçlarını da içermektedir.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Finans, teknoloji, sağlık vb. alanlardan dil modelleri tarafından oluşturulan cümlelerin farklı ifadeleri.</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Gerçek dünya senaryolarına uygulanabilirliği.</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tr-TR" sz="2700">
                <a:solidFill>
                  <a:schemeClr val="dk1"/>
                </a:solidFill>
                <a:latin typeface="Times New Roman"/>
                <a:ea typeface="Times New Roman"/>
                <a:cs typeface="Times New Roman"/>
                <a:sym typeface="Times New Roman"/>
              </a:rPr>
              <a:t>Potansiyel etki</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İlerlemeyi Kolaylaştırır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ParaGPT, yüksek kaliteli paraphrase modellerinin ve diğer NLP görevlerinin geliştirilmesini ilerletebilir.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Hem akademik hem de endüstriyel ortamlardaki araştırmacılar için değerli bir kaynak.</a:t>
            </a:r>
            <a:endParaRPr sz="2700">
              <a:solidFill>
                <a:schemeClr val="dk1"/>
              </a:solidFill>
              <a:latin typeface="Times New Roman"/>
              <a:ea typeface="Times New Roman"/>
              <a:cs typeface="Times New Roman"/>
              <a:sym typeface="Times New Roman"/>
            </a:endParaRPr>
          </a:p>
        </p:txBody>
      </p:sp>
      <p:pic>
        <p:nvPicPr>
          <p:cNvPr id="56" name="Google Shape;56;p1"/>
          <p:cNvPicPr preferRelativeResize="0"/>
          <p:nvPr/>
        </p:nvPicPr>
        <p:blipFill rotWithShape="1">
          <a:blip r:embed="rId10">
            <a:alphaModFix/>
          </a:blip>
          <a:srcRect b="8553" l="18336" r="18782" t="11053"/>
          <a:stretch/>
        </p:blipFill>
        <p:spPr>
          <a:xfrm>
            <a:off x="20962950" y="0"/>
            <a:ext cx="4240200" cy="4069024"/>
          </a:xfrm>
          <a:prstGeom prst="rect">
            <a:avLst/>
          </a:prstGeom>
          <a:noFill/>
          <a:ln>
            <a:noFill/>
          </a:ln>
        </p:spPr>
      </p:pic>
      <p:pic>
        <p:nvPicPr>
          <p:cNvPr id="57" name="Google Shape;57;p1"/>
          <p:cNvPicPr preferRelativeResize="0"/>
          <p:nvPr/>
        </p:nvPicPr>
        <p:blipFill rotWithShape="1">
          <a:blip r:embed="rId11">
            <a:alphaModFix/>
          </a:blip>
          <a:srcRect b="0" l="0" r="0" t="8634"/>
          <a:stretch/>
        </p:blipFill>
        <p:spPr>
          <a:xfrm>
            <a:off x="840100" y="18530899"/>
            <a:ext cx="7560900" cy="3225950"/>
          </a:xfrm>
          <a:prstGeom prst="rect">
            <a:avLst/>
          </a:prstGeom>
          <a:noFill/>
          <a:ln>
            <a:noFill/>
          </a:ln>
        </p:spPr>
      </p:pic>
      <p:sp>
        <p:nvSpPr>
          <p:cNvPr id="58" name="Google Shape;58;p1"/>
          <p:cNvSpPr txBox="1"/>
          <p:nvPr/>
        </p:nvSpPr>
        <p:spPr>
          <a:xfrm>
            <a:off x="731575" y="5593125"/>
            <a:ext cx="7686900" cy="10482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Paraphrase, yazılı veya sözlü bir ifadeyi farklı sözcüklerle yeniden ifade etme işlemidir. Bu süreç, anlamın korunmasını sağlarken, sözcüksel ve sözdizimsel çeşitlilik sunar. Paraphrase üretimi, doğal dil işleme (NLP) alanında önemli bir görevdir ve aynı anlamı koruyan ancak farklı biçimde ifade edilen metinler üretmeyi amaçlar.</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Paraphrase kalitesini değerlendiren tek bir güvenilir metrik yoktur. Bu nedenle, çeşitli otomatik değerlendirme metrikleri kullanılır ve bu metriklerin doğruluğunu insan değerlendirmesi ile karşılaştırmak gereklidir. İnsan değerlendirmesi, model çıktılarının anlamsal benzerlik ve sözdizimsel çeşitlilik açısından daha doğru bir şekilde değerlendirilmesini sağlar.</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Bu bağlamda, iki veri seti hazırladık: </a:t>
            </a:r>
            <a:endParaRPr sz="2700">
              <a:solidFill>
                <a:schemeClr val="dk1"/>
              </a:solidFill>
              <a:latin typeface="Times New Roman"/>
              <a:ea typeface="Times New Roman"/>
              <a:cs typeface="Times New Roman"/>
              <a:sym typeface="Times New Roman"/>
            </a:endParaRPr>
          </a:p>
          <a:p>
            <a:pPr indent="-400050" lvl="0" marL="457200" rtl="0" algn="just">
              <a:spcBef>
                <a:spcPts val="0"/>
              </a:spcBef>
              <a:spcAft>
                <a:spcPts val="0"/>
              </a:spcAft>
              <a:buClr>
                <a:schemeClr val="dk1"/>
              </a:buClr>
              <a:buSzPts val="2700"/>
              <a:buFont typeface="Times New Roman"/>
              <a:buAutoNum type="arabicPeriod"/>
            </a:pPr>
            <a:r>
              <a:rPr lang="tr-TR" sz="2700">
                <a:solidFill>
                  <a:schemeClr val="dk1"/>
                </a:solidFill>
                <a:latin typeface="Times New Roman"/>
                <a:ea typeface="Times New Roman"/>
                <a:cs typeface="Times New Roman"/>
                <a:sym typeface="Times New Roman"/>
              </a:rPr>
              <a:t> ParaGPT: Cümle içeren paraphrase veri seti.</a:t>
            </a:r>
            <a:endParaRPr sz="2700">
              <a:solidFill>
                <a:schemeClr val="dk1"/>
              </a:solidFill>
              <a:latin typeface="Times New Roman"/>
              <a:ea typeface="Times New Roman"/>
              <a:cs typeface="Times New Roman"/>
              <a:sym typeface="Times New Roman"/>
            </a:endParaRPr>
          </a:p>
          <a:p>
            <a:pPr indent="-400050" lvl="0" marL="457200" rtl="0" algn="just">
              <a:spcBef>
                <a:spcPts val="0"/>
              </a:spcBef>
              <a:spcAft>
                <a:spcPts val="0"/>
              </a:spcAft>
              <a:buClr>
                <a:schemeClr val="dk1"/>
              </a:buClr>
              <a:buSzPts val="2700"/>
              <a:buFont typeface="Times New Roman"/>
              <a:buAutoNum type="arabicPeriod"/>
            </a:pPr>
            <a:r>
              <a:rPr lang="tr-TR" sz="2700">
                <a:solidFill>
                  <a:schemeClr val="dk1"/>
                </a:solidFill>
                <a:latin typeface="Times New Roman"/>
                <a:ea typeface="Times New Roman"/>
                <a:cs typeface="Times New Roman"/>
                <a:sym typeface="Times New Roman"/>
              </a:rPr>
              <a:t>Abstract Paraphrase: Makale özetleri için paraphrase veri seti.</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Bu projeler aracılığıyla, paraphrase üretiminin çeşitli boyutlarını keşfederek, NLP alanında daha gelişmiş ve doğru yöntemler geliştirmeyi hedefliyoruz.</a:t>
            </a:r>
            <a:endParaRPr sz="27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pic>
        <p:nvPicPr>
          <p:cNvPr id="59" name="Google Shape;59;p1"/>
          <p:cNvPicPr preferRelativeResize="0"/>
          <p:nvPr/>
        </p:nvPicPr>
        <p:blipFill>
          <a:blip r:embed="rId12">
            <a:alphaModFix/>
          </a:blip>
          <a:stretch>
            <a:fillRect/>
          </a:stretch>
        </p:blipFill>
        <p:spPr>
          <a:xfrm>
            <a:off x="9787750" y="11916775"/>
            <a:ext cx="4762500" cy="4762500"/>
          </a:xfrm>
          <a:prstGeom prst="rect">
            <a:avLst/>
          </a:prstGeom>
          <a:solidFill>
            <a:schemeClr val="lt1"/>
          </a:solidFill>
          <a:ln cap="flat" cmpd="sng" w="12700">
            <a:solidFill>
              <a:schemeClr val="lt1"/>
            </a:solidFill>
            <a:prstDash val="solid"/>
            <a:miter lim="8000"/>
            <a:headEnd len="sm" w="sm" type="none"/>
            <a:tailEnd len="sm" w="sm" type="none"/>
          </a:ln>
        </p:spPr>
      </p:pic>
      <p:sp>
        <p:nvSpPr>
          <p:cNvPr id="60" name="Google Shape;60;p1"/>
          <p:cNvSpPr txBox="1"/>
          <p:nvPr/>
        </p:nvSpPr>
        <p:spPr>
          <a:xfrm rot="-5400000">
            <a:off x="7547050" y="13897825"/>
            <a:ext cx="3451800" cy="800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4600">
                <a:solidFill>
                  <a:schemeClr val="accent1"/>
                </a:solidFill>
                <a:latin typeface="Overpass Mono Medium"/>
                <a:ea typeface="Overpass Mono Medium"/>
                <a:cs typeface="Overpass Mono Medium"/>
                <a:sym typeface="Overpass Mono Medium"/>
              </a:rPr>
              <a:t>Beni Tara</a:t>
            </a:r>
            <a:endParaRPr i="0" sz="4600" u="none" cap="none" strike="noStrike">
              <a:solidFill>
                <a:schemeClr val="accent1"/>
              </a:solidFill>
              <a:latin typeface="Overpass Mono Medium"/>
              <a:ea typeface="Overpass Mono Medium"/>
              <a:cs typeface="Overpass Mono Medium"/>
              <a:sym typeface="Overpass Mono Medium"/>
            </a:endParaRPr>
          </a:p>
        </p:txBody>
      </p:sp>
      <p:sp>
        <p:nvSpPr>
          <p:cNvPr id="61" name="Google Shape;61;p1"/>
          <p:cNvSpPr txBox="1"/>
          <p:nvPr/>
        </p:nvSpPr>
        <p:spPr>
          <a:xfrm rot="5400000">
            <a:off x="13262950" y="13897825"/>
            <a:ext cx="3451800" cy="800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4600">
                <a:solidFill>
                  <a:schemeClr val="accent1"/>
                </a:solidFill>
                <a:latin typeface="Overpass Mono Medium"/>
                <a:ea typeface="Overpass Mono Medium"/>
                <a:cs typeface="Overpass Mono Medium"/>
                <a:sym typeface="Overpass Mono Medium"/>
              </a:rPr>
              <a:t>Beni Tara</a:t>
            </a:r>
            <a:endParaRPr i="0" sz="4600" u="none" cap="none" strike="noStrike">
              <a:solidFill>
                <a:schemeClr val="accent1"/>
              </a:solidFill>
              <a:latin typeface="Overpass Mono Medium"/>
              <a:ea typeface="Overpass Mono Medium"/>
              <a:cs typeface="Overpass Mono Medium"/>
              <a:sym typeface="Overpass Mono Medium"/>
            </a:endParaRPr>
          </a:p>
        </p:txBody>
      </p:sp>
      <p:sp>
        <p:nvSpPr>
          <p:cNvPr id="62" name="Google Shape;62;p1"/>
          <p:cNvSpPr/>
          <p:nvPr/>
        </p:nvSpPr>
        <p:spPr>
          <a:xfrm>
            <a:off x="1258075" y="17836525"/>
            <a:ext cx="6633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tr-TR" sz="2000">
                <a:solidFill>
                  <a:schemeClr val="dk1"/>
                </a:solidFill>
                <a:latin typeface="Times New Roman"/>
                <a:ea typeface="Times New Roman"/>
                <a:cs typeface="Times New Roman"/>
                <a:sym typeface="Times New Roman"/>
              </a:rPr>
              <a:t>TABLO 1</a:t>
            </a:r>
            <a:r>
              <a:rPr b="0" i="0" lang="tr-TR" sz="2000" u="none" cap="none" strike="noStrike">
                <a:solidFill>
                  <a:schemeClr val="dk1"/>
                </a:solidFill>
                <a:latin typeface="Times New Roman"/>
                <a:ea typeface="Times New Roman"/>
                <a:cs typeface="Times New Roman"/>
                <a:sym typeface="Times New Roman"/>
              </a:rPr>
              <a:t>. </a:t>
            </a:r>
            <a:r>
              <a:rPr lang="tr-TR" sz="2000">
                <a:solidFill>
                  <a:schemeClr val="dk1"/>
                </a:solidFill>
                <a:latin typeface="Times New Roman"/>
                <a:ea typeface="Times New Roman"/>
                <a:cs typeface="Times New Roman"/>
                <a:sym typeface="Times New Roman"/>
              </a:rPr>
              <a:t>Mevcut ana paraphrase veri setlerinin ve bizim ParaGPT'nin öne çıkan özellikleri.</a:t>
            </a:r>
            <a:endParaRPr sz="2000">
              <a:solidFill>
                <a:schemeClr val="dk1"/>
              </a:solidFill>
              <a:latin typeface="Calibri"/>
              <a:ea typeface="Calibri"/>
              <a:cs typeface="Calibri"/>
              <a:sym typeface="Calibri"/>
            </a:endParaRPr>
          </a:p>
        </p:txBody>
      </p:sp>
      <p:sp>
        <p:nvSpPr>
          <p:cNvPr id="63" name="Google Shape;63;p1"/>
          <p:cNvSpPr/>
          <p:nvPr/>
        </p:nvSpPr>
        <p:spPr>
          <a:xfrm>
            <a:off x="16577100" y="17894375"/>
            <a:ext cx="7201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tr-TR" sz="2000">
                <a:solidFill>
                  <a:schemeClr val="dk1"/>
                </a:solidFill>
                <a:latin typeface="Times New Roman"/>
                <a:ea typeface="Times New Roman"/>
                <a:cs typeface="Times New Roman"/>
                <a:sym typeface="Times New Roman"/>
              </a:rPr>
              <a:t>TABLO 2</a:t>
            </a:r>
            <a:r>
              <a:rPr b="0" i="0" lang="tr-TR" sz="2000" u="none" cap="none" strike="noStrike">
                <a:solidFill>
                  <a:schemeClr val="dk1"/>
                </a:solidFill>
                <a:latin typeface="Times New Roman"/>
                <a:ea typeface="Times New Roman"/>
                <a:cs typeface="Times New Roman"/>
                <a:sym typeface="Times New Roman"/>
              </a:rPr>
              <a:t>. </a:t>
            </a:r>
            <a:r>
              <a:rPr lang="tr-TR" sz="2000">
                <a:solidFill>
                  <a:schemeClr val="dk1"/>
                </a:solidFill>
                <a:latin typeface="Times New Roman"/>
                <a:ea typeface="Times New Roman"/>
                <a:cs typeface="Times New Roman"/>
                <a:sym typeface="Times New Roman"/>
              </a:rPr>
              <a:t>BERTScore kullanılan farklı modellerin karşılaştırılması</a:t>
            </a:r>
            <a:endParaRPr sz="2000">
              <a:solidFill>
                <a:schemeClr val="dk1"/>
              </a:solidFill>
              <a:latin typeface="Calibri"/>
              <a:ea typeface="Calibri"/>
              <a:cs typeface="Calibri"/>
              <a:sym typeface="Calibri"/>
            </a:endParaRPr>
          </a:p>
        </p:txBody>
      </p:sp>
      <p:sp>
        <p:nvSpPr>
          <p:cNvPr id="64" name="Google Shape;64;p1"/>
          <p:cNvSpPr/>
          <p:nvPr/>
        </p:nvSpPr>
        <p:spPr>
          <a:xfrm>
            <a:off x="16387275" y="20392475"/>
            <a:ext cx="54621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tr-TR" sz="2000">
                <a:solidFill>
                  <a:schemeClr val="dk1"/>
                </a:solidFill>
                <a:latin typeface="Times New Roman"/>
                <a:ea typeface="Times New Roman"/>
                <a:cs typeface="Times New Roman"/>
                <a:sym typeface="Times New Roman"/>
              </a:rPr>
              <a:t>TABLO 3</a:t>
            </a:r>
            <a:r>
              <a:rPr b="0" i="0" lang="tr-TR" sz="2000" u="none" cap="none" strike="noStrike">
                <a:solidFill>
                  <a:schemeClr val="dk1"/>
                </a:solidFill>
                <a:latin typeface="Times New Roman"/>
                <a:ea typeface="Times New Roman"/>
                <a:cs typeface="Times New Roman"/>
                <a:sym typeface="Times New Roman"/>
              </a:rPr>
              <a:t>. </a:t>
            </a:r>
            <a:r>
              <a:rPr lang="tr-TR" sz="2000">
                <a:solidFill>
                  <a:schemeClr val="dk1"/>
                </a:solidFill>
                <a:latin typeface="Times New Roman"/>
                <a:ea typeface="Times New Roman"/>
                <a:cs typeface="Times New Roman"/>
                <a:sym typeface="Times New Roman"/>
              </a:rPr>
              <a:t>Otomatik değerlendirme sonuçları.</a:t>
            </a:r>
            <a:endParaRPr sz="2000">
              <a:solidFill>
                <a:schemeClr val="dk1"/>
              </a:solidFill>
              <a:latin typeface="Calibri"/>
              <a:ea typeface="Calibri"/>
              <a:cs typeface="Calibri"/>
              <a:sym typeface="Calibri"/>
            </a:endParaRPr>
          </a:p>
        </p:txBody>
      </p:sp>
      <p:sp>
        <p:nvSpPr>
          <p:cNvPr id="65" name="Google Shape;65;p1"/>
          <p:cNvSpPr/>
          <p:nvPr/>
        </p:nvSpPr>
        <p:spPr>
          <a:xfrm>
            <a:off x="16387275" y="22932050"/>
            <a:ext cx="5116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tr-TR" sz="2000">
                <a:solidFill>
                  <a:schemeClr val="dk1"/>
                </a:solidFill>
                <a:latin typeface="Times New Roman"/>
                <a:ea typeface="Times New Roman"/>
                <a:cs typeface="Times New Roman"/>
                <a:sym typeface="Times New Roman"/>
              </a:rPr>
              <a:t>TABLO 4</a:t>
            </a:r>
            <a:r>
              <a:rPr b="0" i="0" lang="tr-TR" sz="2000" u="none" cap="none" strike="noStrike">
                <a:solidFill>
                  <a:schemeClr val="dk1"/>
                </a:solidFill>
                <a:latin typeface="Times New Roman"/>
                <a:ea typeface="Times New Roman"/>
                <a:cs typeface="Times New Roman"/>
                <a:sym typeface="Times New Roman"/>
              </a:rPr>
              <a:t>. </a:t>
            </a:r>
            <a:r>
              <a:rPr lang="tr-TR" sz="2000">
                <a:solidFill>
                  <a:schemeClr val="dk1"/>
                </a:solidFill>
                <a:latin typeface="Times New Roman"/>
                <a:ea typeface="Times New Roman"/>
                <a:cs typeface="Times New Roman"/>
                <a:sym typeface="Times New Roman"/>
              </a:rPr>
              <a:t>BLEU değerlendirme sonuçları.</a:t>
            </a:r>
            <a:endParaRPr sz="2000">
              <a:solidFill>
                <a:schemeClr val="dk1"/>
              </a:solidFill>
              <a:latin typeface="Calibri"/>
              <a:ea typeface="Calibri"/>
              <a:cs typeface="Calibri"/>
              <a:sym typeface="Calibri"/>
            </a:endParaRPr>
          </a:p>
        </p:txBody>
      </p:sp>
      <p:pic>
        <p:nvPicPr>
          <p:cNvPr id="66" name="Google Shape;66;p1"/>
          <p:cNvPicPr preferRelativeResize="0"/>
          <p:nvPr/>
        </p:nvPicPr>
        <p:blipFill>
          <a:blip r:embed="rId13">
            <a:alphaModFix/>
          </a:blip>
          <a:stretch>
            <a:fillRect/>
          </a:stretch>
        </p:blipFill>
        <p:spPr>
          <a:xfrm>
            <a:off x="840101" y="23179400"/>
            <a:ext cx="7006660" cy="5154324"/>
          </a:xfrm>
          <a:prstGeom prst="rect">
            <a:avLst/>
          </a:prstGeom>
          <a:noFill/>
          <a:ln>
            <a:noFill/>
          </a:ln>
        </p:spPr>
      </p:pic>
      <p:sp>
        <p:nvSpPr>
          <p:cNvPr id="67" name="Google Shape;67;p1"/>
          <p:cNvSpPr/>
          <p:nvPr/>
        </p:nvSpPr>
        <p:spPr>
          <a:xfrm>
            <a:off x="1423075" y="28566000"/>
            <a:ext cx="60018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a:t>
            </a:r>
            <a:r>
              <a:rPr lang="tr-TR" sz="2400">
                <a:solidFill>
                  <a:schemeClr val="dk1"/>
                </a:solidFill>
                <a:latin typeface="Times New Roman"/>
                <a:ea typeface="Times New Roman"/>
                <a:cs typeface="Times New Roman"/>
                <a:sym typeface="Times New Roman"/>
              </a:rPr>
              <a:t>2</a:t>
            </a:r>
            <a:r>
              <a:rPr b="0" i="0" lang="tr-TR" sz="2400" u="none" cap="none" strike="noStrike">
                <a:solidFill>
                  <a:schemeClr val="dk1"/>
                </a:solidFill>
                <a:latin typeface="Times New Roman"/>
                <a:ea typeface="Times New Roman"/>
                <a:cs typeface="Times New Roman"/>
                <a:sym typeface="Times New Roman"/>
              </a:rPr>
              <a:t>. </a:t>
            </a:r>
            <a:r>
              <a:rPr lang="tr-TR" sz="2400">
                <a:solidFill>
                  <a:schemeClr val="dk1"/>
                </a:solidFill>
                <a:latin typeface="Times New Roman"/>
                <a:ea typeface="Times New Roman"/>
                <a:cs typeface="Times New Roman"/>
                <a:sym typeface="Times New Roman"/>
              </a:rPr>
              <a:t>Webapp giriş arayüzü</a:t>
            </a:r>
            <a:endParaRPr sz="2400">
              <a:solidFill>
                <a:schemeClr val="dk1"/>
              </a:solidFill>
              <a:latin typeface="Calibri"/>
              <a:ea typeface="Calibri"/>
              <a:cs typeface="Calibri"/>
              <a:sym typeface="Calibri"/>
            </a:endParaRPr>
          </a:p>
        </p:txBody>
      </p:sp>
      <p:sp>
        <p:nvSpPr>
          <p:cNvPr id="68" name="Google Shape;68;p1"/>
          <p:cNvSpPr/>
          <p:nvPr/>
        </p:nvSpPr>
        <p:spPr>
          <a:xfrm>
            <a:off x="9433325" y="29524350"/>
            <a:ext cx="60018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a:t>
            </a:r>
            <a:r>
              <a:rPr lang="tr-TR" sz="2400">
                <a:solidFill>
                  <a:schemeClr val="dk1"/>
                </a:solidFill>
                <a:latin typeface="Times New Roman"/>
                <a:ea typeface="Times New Roman"/>
                <a:cs typeface="Times New Roman"/>
                <a:sym typeface="Times New Roman"/>
              </a:rPr>
              <a:t>4</a:t>
            </a:r>
            <a:r>
              <a:rPr b="0" i="0" lang="tr-TR" sz="2400" u="none" cap="none" strike="noStrike">
                <a:solidFill>
                  <a:schemeClr val="dk1"/>
                </a:solidFill>
                <a:latin typeface="Times New Roman"/>
                <a:ea typeface="Times New Roman"/>
                <a:cs typeface="Times New Roman"/>
                <a:sym typeface="Times New Roman"/>
              </a:rPr>
              <a:t>. </a:t>
            </a:r>
            <a:r>
              <a:rPr lang="tr-TR" sz="2400">
                <a:solidFill>
                  <a:schemeClr val="dk1"/>
                </a:solidFill>
                <a:latin typeface="Times New Roman"/>
                <a:ea typeface="Times New Roman"/>
                <a:cs typeface="Times New Roman"/>
                <a:sym typeface="Times New Roman"/>
              </a:rPr>
              <a:t>Konu bazlı kapsamlı analizi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Özel 7">
      <a:dk1>
        <a:srgbClr val="000000"/>
      </a:dk1>
      <a:lt1>
        <a:srgbClr val="FFFFFF"/>
      </a:lt1>
      <a:dk2>
        <a:srgbClr val="44546A"/>
      </a:dk2>
      <a:lt2>
        <a:srgbClr val="E7E6E6"/>
      </a:lt2>
      <a:accent1>
        <a:srgbClr val="00B050"/>
      </a:accent1>
      <a:accent2>
        <a:srgbClr val="ED7D31"/>
      </a:accent2>
      <a:accent3>
        <a:srgbClr val="A5A5A5"/>
      </a:accent3>
      <a:accent4>
        <a:srgbClr val="FFC000"/>
      </a:accent4>
      <a:accent5>
        <a:srgbClr val="5B9BD5"/>
      </a:accent5>
      <a:accent6>
        <a:srgbClr val="70AD47"/>
      </a:accent6>
      <a:hlink>
        <a:srgbClr val="A8D08D"/>
      </a:hlink>
      <a:folHlink>
        <a:srgbClr val="A8D08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