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2404050" cx="25203150"/>
  <p:notesSz cx="6881800" cy="9296400"/>
  <p:embeddedFontLst>
    <p:embeddedFont>
      <p:font typeface="Overpass Mono Medium"/>
      <p:regular r:id="rId7"/>
      <p:bold r:id="rId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3824">
          <p15:clr>
            <a:srgbClr val="A4A3A4"/>
          </p15:clr>
        </p15:guide>
        <p15:guide id="3" orient="horz" pos="10206">
          <p15:clr>
            <a:srgbClr val="A4A3A4"/>
          </p15:clr>
        </p15:guide>
        <p15:guide id="4" pos="7938">
          <p15:clr>
            <a:srgbClr val="A4A3A4"/>
          </p15:clr>
        </p15:guide>
      </p15:sldGuideLst>
    </p:ext>
    <p:ext uri="GoogleSlidesCustomDataVersion2">
      <go:slidesCustomData xmlns:go="http://customooxmlschemas.google.com/" r:id="rId9" roundtripDataSignature="AMtx7mi9a8zpFIl9NXDjGxoZ2gk44cAG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3824"/>
        <p:guide pos="10206" orient="horz"/>
        <p:guide pos="7938"/>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OverpassMonoMedium-regular.fntdata"/><Relationship Id="rId8" Type="http://schemas.openxmlformats.org/officeDocument/2006/relationships/font" Target="fonts/OverpassMonoMedium-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82913" cy="4651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97313" y="0"/>
            <a:ext cx="2982912" cy="4651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085975" y="696913"/>
            <a:ext cx="271145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8975" y="4416425"/>
            <a:ext cx="5505450" cy="4183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9675"/>
            <a:ext cx="2982913" cy="4651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97313" y="8829675"/>
            <a:ext cx="2982912" cy="4651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tr-T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 name="Shape 25"/>
        <p:cNvGrpSpPr/>
        <p:nvPr/>
      </p:nvGrpSpPr>
      <p:grpSpPr>
        <a:xfrm>
          <a:off x="0" y="0"/>
          <a:ext cx="0" cy="0"/>
          <a:chOff x="0" y="0"/>
          <a:chExt cx="0" cy="0"/>
        </a:xfrm>
      </p:grpSpPr>
      <p:sp>
        <p:nvSpPr>
          <p:cNvPr id="26" name="Google Shape;26;p1:notes"/>
          <p:cNvSpPr txBox="1"/>
          <p:nvPr>
            <p:ph idx="1" type="body"/>
          </p:nvPr>
        </p:nvSpPr>
        <p:spPr>
          <a:xfrm>
            <a:off x="688975" y="4416425"/>
            <a:ext cx="5505450" cy="4183063"/>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 name="Google Shape;27;p1:notes"/>
          <p:cNvSpPr/>
          <p:nvPr>
            <p:ph idx="2" type="sldImg"/>
          </p:nvPr>
        </p:nvSpPr>
        <p:spPr>
          <a:xfrm>
            <a:off x="2085975" y="696913"/>
            <a:ext cx="271145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4" name="Shape 2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1732717" y="1725218"/>
            <a:ext cx="21737717" cy="6263285"/>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
          <p:cNvSpPr txBox="1"/>
          <p:nvPr>
            <p:ph idx="1" type="body"/>
          </p:nvPr>
        </p:nvSpPr>
        <p:spPr>
          <a:xfrm>
            <a:off x="1732717" y="8626078"/>
            <a:ext cx="21737717" cy="20560072"/>
          </a:xfrm>
          <a:prstGeom prst="rect">
            <a:avLst/>
          </a:prstGeom>
          <a:noFill/>
          <a:ln>
            <a:noFill/>
          </a:ln>
        </p:spPr>
        <p:txBody>
          <a:bodyPr anchorCtr="0" anchor="t" bIns="34275" lIns="68575" spcFirstLastPara="1" rIns="68575" wrap="square" tIns="34275">
            <a:normAutofit/>
          </a:bodyPr>
          <a:lstStyle>
            <a:lvl1pPr indent="-609600" lvl="0" marL="457200" marR="0" rtl="0" algn="l">
              <a:lnSpc>
                <a:spcPct val="90000"/>
              </a:lnSpc>
              <a:spcBef>
                <a:spcPts val="2700"/>
              </a:spcBef>
              <a:spcAft>
                <a:spcPts val="0"/>
              </a:spcAft>
              <a:buClr>
                <a:schemeClr val="dk1"/>
              </a:buClr>
              <a:buSzPts val="6000"/>
              <a:buFont typeface="Arial"/>
              <a:buChar char="•"/>
              <a:defRPr b="0" i="0" sz="6000" u="none" cap="none" strike="noStrike">
                <a:solidFill>
                  <a:schemeClr val="dk1"/>
                </a:solidFill>
                <a:latin typeface="Calibri"/>
                <a:ea typeface="Calibri"/>
                <a:cs typeface="Calibri"/>
                <a:sym typeface="Calibri"/>
              </a:defRPr>
            </a:lvl1pPr>
            <a:lvl2pPr indent="-546100" lvl="1" marL="914400" marR="0" rtl="0" algn="l">
              <a:lnSpc>
                <a:spcPct val="90000"/>
              </a:lnSpc>
              <a:spcBef>
                <a:spcPts val="1350"/>
              </a:spcBef>
              <a:spcAft>
                <a:spcPts val="0"/>
              </a:spcAft>
              <a:buClr>
                <a:schemeClr val="dk1"/>
              </a:buClr>
              <a:buSzPts val="5000"/>
              <a:buFont typeface="Arial"/>
              <a:buChar char="•"/>
              <a:defRPr b="0" i="0" sz="5000" u="none" cap="none" strike="noStrike">
                <a:solidFill>
                  <a:schemeClr val="dk1"/>
                </a:solidFill>
                <a:latin typeface="Calibri"/>
                <a:ea typeface="Calibri"/>
                <a:cs typeface="Calibri"/>
                <a:sym typeface="Calibri"/>
              </a:defRPr>
            </a:lvl2pPr>
            <a:lvl3pPr indent="-488950" lvl="2" marL="1371600" marR="0" rtl="0" algn="l">
              <a:lnSpc>
                <a:spcPct val="90000"/>
              </a:lnSpc>
              <a:spcBef>
                <a:spcPts val="1350"/>
              </a:spcBef>
              <a:spcAft>
                <a:spcPts val="0"/>
              </a:spcAft>
              <a:buClr>
                <a:schemeClr val="dk1"/>
              </a:buClr>
              <a:buSzPts val="4100"/>
              <a:buFont typeface="Arial"/>
              <a:buChar char="•"/>
              <a:defRPr b="0" i="0" sz="41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35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35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539750" lvl="5" marL="2743200" marR="0" rtl="0" algn="l">
              <a:lnSpc>
                <a:spcPct val="90000"/>
              </a:lnSpc>
              <a:spcBef>
                <a:spcPts val="135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6pPr>
            <a:lvl7pPr indent="-539750" lvl="6" marL="3200400" marR="0" rtl="0" algn="l">
              <a:lnSpc>
                <a:spcPct val="90000"/>
              </a:lnSpc>
              <a:spcBef>
                <a:spcPts val="135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7pPr>
            <a:lvl8pPr indent="-539750" lvl="7" marL="3657600" marR="0" rtl="0" algn="l">
              <a:lnSpc>
                <a:spcPct val="90000"/>
              </a:lnSpc>
              <a:spcBef>
                <a:spcPts val="135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8pPr>
            <a:lvl9pPr indent="-539750" lvl="8" marL="4114800" marR="0" rtl="0" algn="l">
              <a:lnSpc>
                <a:spcPct val="90000"/>
              </a:lnSpc>
              <a:spcBef>
                <a:spcPts val="135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1732716" y="30033756"/>
            <a:ext cx="5670709" cy="1725216"/>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400"/>
              <a:buNone/>
              <a:defRPr b="0" i="0" sz="3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8348544" y="30033756"/>
            <a:ext cx="8506063" cy="1725216"/>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400"/>
              <a:buNone/>
              <a:defRPr b="0" i="0" sz="3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17799725" y="30033756"/>
            <a:ext cx="5670709" cy="1725216"/>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3200" u="none" cap="none" strike="noStrike">
                <a:solidFill>
                  <a:srgbClr val="888888"/>
                </a:solidFill>
                <a:latin typeface="Calibri"/>
                <a:ea typeface="Calibri"/>
                <a:cs typeface="Calibri"/>
                <a:sym typeface="Calibri"/>
              </a:defRPr>
            </a:lvl1pPr>
            <a:lvl2pPr indent="0" lvl="1" marL="0" marR="0" rtl="0" algn="r">
              <a:spcBef>
                <a:spcPts val="0"/>
              </a:spcBef>
              <a:buNone/>
              <a:defRPr b="0" i="0" sz="3200" u="none" cap="none" strike="noStrike">
                <a:solidFill>
                  <a:srgbClr val="888888"/>
                </a:solidFill>
                <a:latin typeface="Calibri"/>
                <a:ea typeface="Calibri"/>
                <a:cs typeface="Calibri"/>
                <a:sym typeface="Calibri"/>
              </a:defRPr>
            </a:lvl2pPr>
            <a:lvl3pPr indent="0" lvl="2" marL="0" marR="0" rtl="0" algn="r">
              <a:spcBef>
                <a:spcPts val="0"/>
              </a:spcBef>
              <a:buNone/>
              <a:defRPr b="0" i="0" sz="3200" u="none" cap="none" strike="noStrike">
                <a:solidFill>
                  <a:srgbClr val="888888"/>
                </a:solidFill>
                <a:latin typeface="Calibri"/>
                <a:ea typeface="Calibri"/>
                <a:cs typeface="Calibri"/>
                <a:sym typeface="Calibri"/>
              </a:defRPr>
            </a:lvl3pPr>
            <a:lvl4pPr indent="0" lvl="3" marL="0" marR="0" rtl="0" algn="r">
              <a:spcBef>
                <a:spcPts val="0"/>
              </a:spcBef>
              <a:buNone/>
              <a:defRPr b="0" i="0" sz="3200" u="none" cap="none" strike="noStrike">
                <a:solidFill>
                  <a:srgbClr val="888888"/>
                </a:solidFill>
                <a:latin typeface="Calibri"/>
                <a:ea typeface="Calibri"/>
                <a:cs typeface="Calibri"/>
                <a:sym typeface="Calibri"/>
              </a:defRPr>
            </a:lvl4pPr>
            <a:lvl5pPr indent="0" lvl="4" marL="0" marR="0" rtl="0" algn="r">
              <a:spcBef>
                <a:spcPts val="0"/>
              </a:spcBef>
              <a:buNone/>
              <a:defRPr b="0" i="0" sz="3200" u="none" cap="none" strike="noStrike">
                <a:solidFill>
                  <a:srgbClr val="888888"/>
                </a:solidFill>
                <a:latin typeface="Calibri"/>
                <a:ea typeface="Calibri"/>
                <a:cs typeface="Calibri"/>
                <a:sym typeface="Calibri"/>
              </a:defRPr>
            </a:lvl5pPr>
            <a:lvl6pPr indent="0" lvl="5" marL="0" marR="0" rtl="0" algn="r">
              <a:spcBef>
                <a:spcPts val="0"/>
              </a:spcBef>
              <a:buNone/>
              <a:defRPr b="0" i="0" sz="3200" u="none" cap="none" strike="noStrike">
                <a:solidFill>
                  <a:srgbClr val="888888"/>
                </a:solidFill>
                <a:latin typeface="Calibri"/>
                <a:ea typeface="Calibri"/>
                <a:cs typeface="Calibri"/>
                <a:sym typeface="Calibri"/>
              </a:defRPr>
            </a:lvl6pPr>
            <a:lvl7pPr indent="0" lvl="6" marL="0" marR="0" rtl="0" algn="r">
              <a:spcBef>
                <a:spcPts val="0"/>
              </a:spcBef>
              <a:buNone/>
              <a:defRPr b="0" i="0" sz="3200" u="none" cap="none" strike="noStrike">
                <a:solidFill>
                  <a:srgbClr val="888888"/>
                </a:solidFill>
                <a:latin typeface="Calibri"/>
                <a:ea typeface="Calibri"/>
                <a:cs typeface="Calibri"/>
                <a:sym typeface="Calibri"/>
              </a:defRPr>
            </a:lvl7pPr>
            <a:lvl8pPr indent="0" lvl="7" marL="0" marR="0" rtl="0" algn="r">
              <a:spcBef>
                <a:spcPts val="0"/>
              </a:spcBef>
              <a:buNone/>
              <a:defRPr b="0" i="0" sz="3200" u="none" cap="none" strike="noStrike">
                <a:solidFill>
                  <a:srgbClr val="888888"/>
                </a:solidFill>
                <a:latin typeface="Calibri"/>
                <a:ea typeface="Calibri"/>
                <a:cs typeface="Calibri"/>
                <a:sym typeface="Calibri"/>
              </a:defRPr>
            </a:lvl8pPr>
            <a:lvl9pPr indent="0" lvl="8" marL="0" marR="0" rtl="0" algn="r">
              <a:spcBef>
                <a:spcPts val="0"/>
              </a:spcBef>
              <a:buNone/>
              <a:defRPr b="0" i="0" sz="3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
        <p:nvSpPr>
          <p:cNvPr id="15" name="Google Shape;15;p2"/>
          <p:cNvSpPr/>
          <p:nvPr/>
        </p:nvSpPr>
        <p:spPr>
          <a:xfrm>
            <a:off x="24783097" y="0"/>
            <a:ext cx="420053" cy="32404050"/>
          </a:xfrm>
          <a:prstGeom prst="rect">
            <a:avLst/>
          </a:prstGeom>
          <a:solidFill>
            <a:srgbClr val="DBDBDB"/>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6" name="Google Shape;16;p2"/>
          <p:cNvSpPr/>
          <p:nvPr/>
        </p:nvSpPr>
        <p:spPr>
          <a:xfrm>
            <a:off x="-2" y="0"/>
            <a:ext cx="420053" cy="32404050"/>
          </a:xfrm>
          <a:prstGeom prst="rect">
            <a:avLst/>
          </a:prstGeom>
          <a:solidFill>
            <a:srgbClr val="DBDBDB"/>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7" name="Google Shape;17;p2"/>
          <p:cNvSpPr/>
          <p:nvPr/>
        </p:nvSpPr>
        <p:spPr>
          <a:xfrm>
            <a:off x="0" y="0"/>
            <a:ext cx="25203150" cy="4050506"/>
          </a:xfrm>
          <a:prstGeom prst="rect">
            <a:avLst/>
          </a:prstGeom>
          <a:solidFill>
            <a:srgbClr val="00843B"/>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8" name="Google Shape;18;p2"/>
          <p:cNvSpPr/>
          <p:nvPr/>
        </p:nvSpPr>
        <p:spPr>
          <a:xfrm>
            <a:off x="0" y="28353544"/>
            <a:ext cx="25203150" cy="4050506"/>
          </a:xfrm>
          <a:prstGeom prst="rect">
            <a:avLst/>
          </a:prstGeom>
          <a:solidFill>
            <a:srgbClr val="79FEB4"/>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9" name="Google Shape;19;p2"/>
          <p:cNvSpPr/>
          <p:nvPr/>
        </p:nvSpPr>
        <p:spPr>
          <a:xfrm>
            <a:off x="-6038255" y="0"/>
            <a:ext cx="5513189" cy="32404050"/>
          </a:xfrm>
          <a:prstGeom prst="rect">
            <a:avLst/>
          </a:prstGeom>
          <a:solidFill>
            <a:srgbClr val="D8D8D8"/>
          </a:solidFill>
          <a:ln>
            <a:noFill/>
          </a:ln>
        </p:spPr>
        <p:txBody>
          <a:bodyPr anchorCtr="0" anchor="t" bIns="128550" lIns="128550" spcFirstLastPara="1" rIns="128550" wrap="square" tIns="128550">
            <a:noAutofit/>
          </a:bodyPr>
          <a:lstStyle/>
          <a:p>
            <a:pPr indent="0" lvl="0" marL="0" marR="0" rtl="0" algn="l">
              <a:spcBef>
                <a:spcPts val="0"/>
              </a:spcBef>
              <a:spcAft>
                <a:spcPts val="0"/>
              </a:spcAft>
              <a:buNone/>
            </a:pPr>
            <a:r>
              <a:rPr b="0" i="0" lang="tr-TR" sz="5400" u="none" cap="none" strike="noStrike">
                <a:solidFill>
                  <a:srgbClr val="7F7F7F"/>
                </a:solidFill>
                <a:latin typeface="Calibri"/>
                <a:ea typeface="Calibri"/>
                <a:cs typeface="Calibri"/>
                <a:sym typeface="Calibri"/>
              </a:rPr>
              <a:t>Poster Print Size:</a:t>
            </a:r>
            <a:endParaRPr b="0" i="0" sz="5400" u="none" cap="none" strike="noStrike">
              <a:solidFill>
                <a:srgbClr val="7F7F7F"/>
              </a:solidFill>
              <a:latin typeface="Calibri"/>
              <a:ea typeface="Calibri"/>
              <a:cs typeface="Calibri"/>
              <a:sym typeface="Calibri"/>
            </a:endParaRPr>
          </a:p>
          <a:p>
            <a:pPr indent="0" lvl="0" marL="0" marR="0" rtl="0" algn="l">
              <a:spcBef>
                <a:spcPts val="1350"/>
              </a:spcBef>
              <a:spcAft>
                <a:spcPts val="0"/>
              </a:spcAft>
              <a:buNone/>
            </a:pPr>
            <a:r>
              <a:rPr b="0" i="0" lang="tr-TR" sz="3700" u="none" cap="none" strike="noStrike">
                <a:solidFill>
                  <a:srgbClr val="7F7F7F"/>
                </a:solidFill>
                <a:latin typeface="Calibri"/>
                <a:ea typeface="Calibri"/>
                <a:cs typeface="Calibri"/>
                <a:sym typeface="Calibri"/>
              </a:rPr>
              <a:t>This poster template is 36” high by 48” wide. It can be used to print any poster with a 3:4 aspect ratio.</a:t>
            </a:r>
            <a:endParaRPr/>
          </a:p>
          <a:p>
            <a:pPr indent="0" lvl="0" marL="0" marR="0" rtl="0" algn="l">
              <a:spcBef>
                <a:spcPts val="1350"/>
              </a:spcBef>
              <a:spcAft>
                <a:spcPts val="0"/>
              </a:spcAft>
              <a:buNone/>
            </a:pPr>
            <a:r>
              <a:rPr b="0" i="0" lang="tr-TR" sz="5400" u="none" cap="none" strike="noStrike">
                <a:solidFill>
                  <a:srgbClr val="7F7F7F"/>
                </a:solidFill>
                <a:latin typeface="Calibri"/>
                <a:ea typeface="Calibri"/>
                <a:cs typeface="Calibri"/>
                <a:sym typeface="Calibri"/>
              </a:rPr>
              <a:t>Placeholders:</a:t>
            </a:r>
            <a:endParaRPr/>
          </a:p>
          <a:p>
            <a:pPr indent="0" lvl="0" marL="0" marR="0" rtl="0" algn="l">
              <a:spcBef>
                <a:spcPts val="1350"/>
              </a:spcBef>
              <a:spcAft>
                <a:spcPts val="0"/>
              </a:spcAft>
              <a:buNone/>
            </a:pPr>
            <a:r>
              <a:rPr b="0" i="0" lang="tr-TR" sz="3700" u="none" cap="none" strike="noStrike">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a:p>
          <a:p>
            <a:pPr indent="0" lvl="0" marL="0" marR="0" rtl="0" algn="l">
              <a:spcBef>
                <a:spcPts val="1350"/>
              </a:spcBef>
              <a:spcAft>
                <a:spcPts val="0"/>
              </a:spcAft>
              <a:buNone/>
            </a:pPr>
            <a:r>
              <a:rPr b="0" i="0" lang="tr-TR" sz="5400" u="none" cap="none" strike="noStrike">
                <a:solidFill>
                  <a:srgbClr val="7F7F7F"/>
                </a:solidFill>
                <a:latin typeface="Calibri"/>
                <a:ea typeface="Calibri"/>
                <a:cs typeface="Calibri"/>
                <a:sym typeface="Calibri"/>
              </a:rPr>
              <a:t>Image Quality:</a:t>
            </a:r>
            <a:endParaRPr/>
          </a:p>
          <a:p>
            <a:pPr indent="0" lvl="0" marL="0" marR="0" rtl="0" algn="l">
              <a:spcBef>
                <a:spcPts val="1350"/>
              </a:spcBef>
              <a:spcAft>
                <a:spcPts val="0"/>
              </a:spcAft>
              <a:buNone/>
            </a:pPr>
            <a:r>
              <a:rPr b="0" i="0" lang="tr-TR" sz="3700" u="none" cap="none" strike="noStrike">
                <a:solidFill>
                  <a:srgbClr val="7F7F7F"/>
                </a:solidFill>
                <a:latin typeface="Calibri"/>
                <a:ea typeface="Calibri"/>
                <a:cs typeface="Calibri"/>
                <a:sym typeface="Calibri"/>
              </a:rPr>
              <a:t>You can place digital photos or logo art in your poster file by selecting the </a:t>
            </a:r>
            <a:r>
              <a:rPr b="1" i="0" lang="tr-TR" sz="3700" u="none" cap="none" strike="noStrike">
                <a:solidFill>
                  <a:srgbClr val="7F7F7F"/>
                </a:solidFill>
                <a:latin typeface="Calibri"/>
                <a:ea typeface="Calibri"/>
                <a:cs typeface="Calibri"/>
                <a:sym typeface="Calibri"/>
              </a:rPr>
              <a:t>Insert, Picture</a:t>
            </a:r>
            <a:r>
              <a:rPr b="0" i="0" lang="tr-TR" sz="3700" u="none" cap="none" strike="noStrike">
                <a:solidFill>
                  <a:srgbClr val="7F7F7F"/>
                </a:solidFill>
                <a:latin typeface="Calibri"/>
                <a:ea typeface="Calibri"/>
                <a:cs typeface="Calibri"/>
                <a:sym typeface="Calibri"/>
              </a:rPr>
              <a:t> command, or by using standard copy &amp; paste. For best results, all graphic elements should be at least </a:t>
            </a:r>
            <a:r>
              <a:rPr b="1" i="0" lang="tr-TR" sz="3700" u="none" cap="none" strike="noStrike">
                <a:solidFill>
                  <a:srgbClr val="7F7F7F"/>
                </a:solidFill>
                <a:latin typeface="Calibri"/>
                <a:ea typeface="Calibri"/>
                <a:cs typeface="Calibri"/>
                <a:sym typeface="Calibri"/>
              </a:rPr>
              <a:t>150-200 pixels per inch in their final printed size</a:t>
            </a:r>
            <a:r>
              <a:rPr b="0" i="0" lang="tr-TR" sz="3700" u="none" cap="none" strike="noStrike">
                <a:solidFill>
                  <a:srgbClr val="7F7F7F"/>
                </a:solidFill>
                <a:latin typeface="Calibri"/>
                <a:ea typeface="Calibri"/>
                <a:cs typeface="Calibri"/>
                <a:sym typeface="Calibri"/>
              </a:rPr>
              <a:t>. For instance, a 1600 x 1200 pixel photo will usually look fine up to 8“-10” wide on your printed poster.</a:t>
            </a:r>
            <a:endParaRPr/>
          </a:p>
          <a:p>
            <a:pPr indent="0" lvl="0" marL="0" marR="0" rtl="0" algn="l">
              <a:spcBef>
                <a:spcPts val="1350"/>
              </a:spcBef>
              <a:spcAft>
                <a:spcPts val="0"/>
              </a:spcAft>
              <a:buNone/>
            </a:pPr>
            <a:r>
              <a:rPr b="0" i="0" lang="tr-TR" sz="3700" u="none" cap="none" strike="noStrike">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a:p>
          <a:p>
            <a:pPr indent="0" lvl="0" marL="0" marR="0" rtl="0" algn="l">
              <a:spcBef>
                <a:spcPts val="1350"/>
              </a:spcBef>
              <a:spcAft>
                <a:spcPts val="0"/>
              </a:spcAft>
              <a:buNone/>
            </a:pPr>
            <a:r>
              <a:rPr b="0" i="0" lang="tr-TR" sz="3700" u="none" cap="none" strike="noStrike">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endParaRPr/>
          </a:p>
          <a:p>
            <a:pPr indent="0" lvl="0" marL="0" marR="0" rtl="0" algn="ctr">
              <a:spcBef>
                <a:spcPts val="1350"/>
              </a:spcBef>
              <a:spcAft>
                <a:spcPts val="0"/>
              </a:spcAft>
              <a:buNone/>
            </a:pPr>
            <a:br>
              <a:rPr b="0" i="0" lang="tr-TR" sz="2700" u="none" cap="none" strike="noStrike">
                <a:solidFill>
                  <a:srgbClr val="7F7F7F"/>
                </a:solidFill>
                <a:latin typeface="Calibri"/>
                <a:ea typeface="Calibri"/>
                <a:cs typeface="Calibri"/>
                <a:sym typeface="Calibri"/>
              </a:rPr>
            </a:br>
            <a:r>
              <a:rPr b="0" i="0" lang="tr-TR" sz="2700" u="none" cap="none" strike="noStrike">
                <a:solidFill>
                  <a:srgbClr val="7F7F7F"/>
                </a:solidFill>
                <a:latin typeface="Calibri"/>
                <a:ea typeface="Calibri"/>
                <a:cs typeface="Calibri"/>
                <a:sym typeface="Calibri"/>
              </a:rPr>
              <a:t>[This sidebar area does not print.]</a:t>
            </a:r>
            <a:endParaRPr/>
          </a:p>
        </p:txBody>
      </p:sp>
      <p:grpSp>
        <p:nvGrpSpPr>
          <p:cNvPr id="20" name="Google Shape;20;p2"/>
          <p:cNvGrpSpPr/>
          <p:nvPr/>
        </p:nvGrpSpPr>
        <p:grpSpPr>
          <a:xfrm>
            <a:off x="25728216" y="0"/>
            <a:ext cx="5513189" cy="32404050"/>
            <a:chOff x="33832800" y="0"/>
            <a:chExt cx="12801600" cy="43891200"/>
          </a:xfrm>
        </p:grpSpPr>
        <p:sp>
          <p:nvSpPr>
            <p:cNvPr id="21" name="Google Shape;21;p2"/>
            <p:cNvSpPr/>
            <p:nvPr/>
          </p:nvSpPr>
          <p:spPr>
            <a:xfrm>
              <a:off x="33832800" y="0"/>
              <a:ext cx="12801600" cy="43891200"/>
            </a:xfrm>
            <a:prstGeom prst="rect">
              <a:avLst/>
            </a:prstGeom>
            <a:solidFill>
              <a:srgbClr val="D8D8D8"/>
            </a:solidFill>
            <a:ln>
              <a:noFill/>
            </a:ln>
          </p:spPr>
          <p:txBody>
            <a:bodyPr anchorCtr="0" anchor="t" bIns="228600" lIns="228600" spcFirstLastPara="1" rIns="228600" wrap="square" tIns="228600">
              <a:noAutofit/>
            </a:bodyPr>
            <a:lstStyle/>
            <a:p>
              <a:pPr indent="0" lvl="0" marL="0" marR="0" rtl="0" algn="l">
                <a:spcBef>
                  <a:spcPts val="0"/>
                </a:spcBef>
                <a:spcAft>
                  <a:spcPts val="0"/>
                </a:spcAft>
                <a:buNone/>
              </a:pPr>
              <a:r>
                <a:rPr b="0" i="0" lang="tr-TR" sz="5400" u="none" cap="none" strike="noStrike">
                  <a:solidFill>
                    <a:srgbClr val="7F7F7F"/>
                  </a:solidFill>
                  <a:latin typeface="Calibri"/>
                  <a:ea typeface="Calibri"/>
                  <a:cs typeface="Calibri"/>
                  <a:sym typeface="Calibri"/>
                </a:rPr>
                <a:t>Change Color Theme:</a:t>
              </a:r>
              <a:endParaRPr b="0" i="0" sz="5400" u="none" cap="none" strike="noStrike">
                <a:solidFill>
                  <a:srgbClr val="7F7F7F"/>
                </a:solidFill>
                <a:latin typeface="Calibri"/>
                <a:ea typeface="Calibri"/>
                <a:cs typeface="Calibri"/>
                <a:sym typeface="Calibri"/>
              </a:endParaRPr>
            </a:p>
            <a:p>
              <a:pPr indent="0" lvl="0" marL="0" marR="0" rtl="0" algn="l">
                <a:spcBef>
                  <a:spcPts val="1350"/>
                </a:spcBef>
                <a:spcAft>
                  <a:spcPts val="0"/>
                </a:spcAft>
                <a:buNone/>
              </a:pPr>
              <a:r>
                <a:rPr b="0" i="0" lang="tr-TR" sz="3700" u="none" cap="none" strike="noStrike">
                  <a:solidFill>
                    <a:srgbClr val="7F7F7F"/>
                  </a:solidFill>
                  <a:latin typeface="Calibri"/>
                  <a:ea typeface="Calibri"/>
                  <a:cs typeface="Calibri"/>
                  <a:sym typeface="Calibri"/>
                </a:rPr>
                <a:t>This template is designed to use the built-in color themes in the newer versions of PowerPoint.</a:t>
              </a:r>
              <a:endParaRPr/>
            </a:p>
            <a:p>
              <a:pPr indent="0" lvl="0" marL="0" marR="0" rtl="0" algn="l">
                <a:spcBef>
                  <a:spcPts val="1350"/>
                </a:spcBef>
                <a:spcAft>
                  <a:spcPts val="0"/>
                </a:spcAft>
                <a:buNone/>
              </a:pPr>
              <a:r>
                <a:rPr b="0" i="0" lang="tr-TR" sz="3700" u="none" cap="none" strike="noStrike">
                  <a:solidFill>
                    <a:srgbClr val="7F7F7F"/>
                  </a:solidFill>
                  <a:latin typeface="Calibri"/>
                  <a:ea typeface="Calibri"/>
                  <a:cs typeface="Calibri"/>
                  <a:sym typeface="Calibri"/>
                </a:rPr>
                <a:t>To change the color theme, select the </a:t>
              </a:r>
              <a:r>
                <a:rPr b="1" i="0" lang="tr-TR" sz="3700" u="none" cap="none" strike="noStrike">
                  <a:solidFill>
                    <a:srgbClr val="7F7F7F"/>
                  </a:solidFill>
                  <a:latin typeface="Calibri"/>
                  <a:ea typeface="Calibri"/>
                  <a:cs typeface="Calibri"/>
                  <a:sym typeface="Calibri"/>
                </a:rPr>
                <a:t>Design</a:t>
              </a:r>
              <a:r>
                <a:rPr b="0" i="0" lang="tr-TR" sz="3700" u="none" cap="none" strike="noStrike">
                  <a:solidFill>
                    <a:srgbClr val="7F7F7F"/>
                  </a:solidFill>
                  <a:latin typeface="Calibri"/>
                  <a:ea typeface="Calibri"/>
                  <a:cs typeface="Calibri"/>
                  <a:sym typeface="Calibri"/>
                </a:rPr>
                <a:t> tab, then select the </a:t>
              </a:r>
              <a:r>
                <a:rPr b="1" i="0" lang="tr-TR" sz="3700" u="none" cap="none" strike="noStrike">
                  <a:solidFill>
                    <a:srgbClr val="7F7F7F"/>
                  </a:solidFill>
                  <a:latin typeface="Calibri"/>
                  <a:ea typeface="Calibri"/>
                  <a:cs typeface="Calibri"/>
                  <a:sym typeface="Calibri"/>
                </a:rPr>
                <a:t>Colors</a:t>
              </a:r>
              <a:r>
                <a:rPr b="0" i="0" lang="tr-TR" sz="3700" u="none" cap="none" strike="noStrike">
                  <a:solidFill>
                    <a:srgbClr val="7F7F7F"/>
                  </a:solidFill>
                  <a:latin typeface="Calibri"/>
                  <a:ea typeface="Calibri"/>
                  <a:cs typeface="Calibri"/>
                  <a:sym typeface="Calibri"/>
                </a:rPr>
                <a:t> drop-down list.</a:t>
              </a:r>
              <a:endParaRPr/>
            </a:p>
            <a:p>
              <a:pPr indent="0" lvl="0" marL="0" marR="0" rtl="0" algn="l">
                <a:spcBef>
                  <a:spcPts val="1350"/>
                </a:spcBef>
                <a:spcAft>
                  <a:spcPts val="0"/>
                </a:spcAft>
                <a:buNone/>
              </a:pPr>
              <a:r>
                <a:t/>
              </a:r>
              <a:endParaRPr b="0" i="0" sz="3700" u="none" cap="none" strike="noStrike">
                <a:solidFill>
                  <a:srgbClr val="7F7F7F"/>
                </a:solidFill>
                <a:latin typeface="Calibri"/>
                <a:ea typeface="Calibri"/>
                <a:cs typeface="Calibri"/>
                <a:sym typeface="Calibri"/>
              </a:endParaRPr>
            </a:p>
            <a:p>
              <a:pPr indent="0" lvl="0" marL="0" marR="0" rtl="0" algn="l">
                <a:spcBef>
                  <a:spcPts val="1350"/>
                </a:spcBef>
                <a:spcAft>
                  <a:spcPts val="0"/>
                </a:spcAft>
                <a:buNone/>
              </a:pPr>
              <a:r>
                <a:t/>
              </a:r>
              <a:endParaRPr b="0" i="0" sz="3700" u="none" cap="none" strike="noStrike">
                <a:solidFill>
                  <a:srgbClr val="7F7F7F"/>
                </a:solidFill>
                <a:latin typeface="Calibri"/>
                <a:ea typeface="Calibri"/>
                <a:cs typeface="Calibri"/>
                <a:sym typeface="Calibri"/>
              </a:endParaRPr>
            </a:p>
            <a:p>
              <a:pPr indent="0" lvl="0" marL="0" marR="0" rtl="0" algn="l">
                <a:spcBef>
                  <a:spcPts val="1350"/>
                </a:spcBef>
                <a:spcAft>
                  <a:spcPts val="0"/>
                </a:spcAft>
                <a:buNone/>
              </a:pPr>
              <a:r>
                <a:t/>
              </a:r>
              <a:endParaRPr b="0" i="0" sz="3700" u="none" cap="none" strike="noStrike">
                <a:solidFill>
                  <a:srgbClr val="7F7F7F"/>
                </a:solidFill>
                <a:latin typeface="Calibri"/>
                <a:ea typeface="Calibri"/>
                <a:cs typeface="Calibri"/>
                <a:sym typeface="Calibri"/>
              </a:endParaRPr>
            </a:p>
            <a:p>
              <a:pPr indent="0" lvl="0" marL="0" marR="0" rtl="0" algn="l">
                <a:spcBef>
                  <a:spcPts val="1350"/>
                </a:spcBef>
                <a:spcAft>
                  <a:spcPts val="0"/>
                </a:spcAft>
                <a:buNone/>
              </a:pPr>
              <a:r>
                <a:t/>
              </a:r>
              <a:endParaRPr b="0" i="0" sz="3700" u="none" cap="none" strike="noStrike">
                <a:solidFill>
                  <a:srgbClr val="7F7F7F"/>
                </a:solidFill>
                <a:latin typeface="Calibri"/>
                <a:ea typeface="Calibri"/>
                <a:cs typeface="Calibri"/>
                <a:sym typeface="Calibri"/>
              </a:endParaRPr>
            </a:p>
            <a:p>
              <a:pPr indent="0" lvl="0" marL="0" marR="0" rtl="0" algn="l">
                <a:spcBef>
                  <a:spcPts val="1350"/>
                </a:spcBef>
                <a:spcAft>
                  <a:spcPts val="0"/>
                </a:spcAft>
                <a:buNone/>
              </a:pPr>
              <a:r>
                <a:t/>
              </a:r>
              <a:endParaRPr b="0" i="0" sz="3700" u="none" cap="none" strike="noStrike">
                <a:solidFill>
                  <a:srgbClr val="7F7F7F"/>
                </a:solidFill>
                <a:latin typeface="Calibri"/>
                <a:ea typeface="Calibri"/>
                <a:cs typeface="Calibri"/>
                <a:sym typeface="Calibri"/>
              </a:endParaRPr>
            </a:p>
            <a:p>
              <a:pPr indent="0" lvl="0" marL="0" marR="0" rtl="0" algn="l">
                <a:spcBef>
                  <a:spcPts val="1350"/>
                </a:spcBef>
                <a:spcAft>
                  <a:spcPts val="0"/>
                </a:spcAft>
                <a:buNone/>
              </a:pPr>
              <a:r>
                <a:t/>
              </a:r>
              <a:endParaRPr b="0" i="0" sz="3700" u="none" cap="none" strike="noStrike">
                <a:solidFill>
                  <a:srgbClr val="7F7F7F"/>
                </a:solidFill>
                <a:latin typeface="Calibri"/>
                <a:ea typeface="Calibri"/>
                <a:cs typeface="Calibri"/>
                <a:sym typeface="Calibri"/>
              </a:endParaRPr>
            </a:p>
            <a:p>
              <a:pPr indent="0" lvl="0" marL="0" marR="0" rtl="0" algn="l">
                <a:spcBef>
                  <a:spcPts val="1350"/>
                </a:spcBef>
                <a:spcAft>
                  <a:spcPts val="0"/>
                </a:spcAft>
                <a:buNone/>
              </a:pPr>
              <a:r>
                <a:t/>
              </a:r>
              <a:endParaRPr b="0" i="0" sz="3700" u="none" cap="none" strike="noStrike">
                <a:solidFill>
                  <a:srgbClr val="7F7F7F"/>
                </a:solidFill>
                <a:latin typeface="Calibri"/>
                <a:ea typeface="Calibri"/>
                <a:cs typeface="Calibri"/>
                <a:sym typeface="Calibri"/>
              </a:endParaRPr>
            </a:p>
            <a:p>
              <a:pPr indent="0" lvl="0" marL="0" marR="0" rtl="0" algn="l">
                <a:spcBef>
                  <a:spcPts val="1350"/>
                </a:spcBef>
                <a:spcAft>
                  <a:spcPts val="0"/>
                </a:spcAft>
                <a:buNone/>
              </a:pPr>
              <a:r>
                <a:t/>
              </a:r>
              <a:endParaRPr b="0" i="0" sz="3700" u="none" cap="none" strike="noStrike">
                <a:solidFill>
                  <a:srgbClr val="7F7F7F"/>
                </a:solidFill>
                <a:latin typeface="Calibri"/>
                <a:ea typeface="Calibri"/>
                <a:cs typeface="Calibri"/>
                <a:sym typeface="Calibri"/>
              </a:endParaRPr>
            </a:p>
            <a:p>
              <a:pPr indent="0" lvl="0" marL="0" marR="0" rtl="0" algn="l">
                <a:spcBef>
                  <a:spcPts val="1350"/>
                </a:spcBef>
                <a:spcAft>
                  <a:spcPts val="0"/>
                </a:spcAft>
                <a:buNone/>
              </a:pPr>
              <a:r>
                <a:t/>
              </a:r>
              <a:endParaRPr b="0" i="0" sz="3700" u="none" cap="none" strike="noStrike">
                <a:solidFill>
                  <a:srgbClr val="7F7F7F"/>
                </a:solidFill>
                <a:latin typeface="Calibri"/>
                <a:ea typeface="Calibri"/>
                <a:cs typeface="Calibri"/>
                <a:sym typeface="Calibri"/>
              </a:endParaRPr>
            </a:p>
            <a:p>
              <a:pPr indent="0" lvl="0" marL="0" marR="0" rtl="0" algn="l">
                <a:spcBef>
                  <a:spcPts val="1350"/>
                </a:spcBef>
                <a:spcAft>
                  <a:spcPts val="0"/>
                </a:spcAft>
                <a:buNone/>
              </a:pPr>
              <a:r>
                <a:rPr b="0" i="0" lang="tr-TR" sz="3700" u="none" cap="none" strike="noStrike">
                  <a:solidFill>
                    <a:srgbClr val="7F7F7F"/>
                  </a:solidFill>
                  <a:latin typeface="Calibri"/>
                  <a:ea typeface="Calibri"/>
                  <a:cs typeface="Calibri"/>
                  <a:sym typeface="Calibri"/>
                </a:rPr>
                <a:t>The default color theme for this template is “Office”, so you can always return to that after trying some of the alternatives.</a:t>
              </a:r>
              <a:endParaRPr/>
            </a:p>
            <a:p>
              <a:pPr indent="0" lvl="0" marL="0" marR="0" rtl="0" algn="l">
                <a:spcBef>
                  <a:spcPts val="1350"/>
                </a:spcBef>
                <a:spcAft>
                  <a:spcPts val="0"/>
                </a:spcAft>
                <a:buNone/>
              </a:pPr>
              <a:r>
                <a:rPr b="0" i="0" lang="tr-TR" sz="5400" u="none" cap="none" strike="noStrike">
                  <a:solidFill>
                    <a:srgbClr val="7F7F7F"/>
                  </a:solidFill>
                  <a:latin typeface="Calibri"/>
                  <a:ea typeface="Calibri"/>
                  <a:cs typeface="Calibri"/>
                  <a:sym typeface="Calibri"/>
                </a:rPr>
                <a:t>Printing Your Poster:</a:t>
              </a:r>
              <a:endParaRPr/>
            </a:p>
            <a:p>
              <a:pPr indent="0" lvl="0" marL="0" marR="0" rtl="0" algn="l">
                <a:spcBef>
                  <a:spcPts val="1350"/>
                </a:spcBef>
                <a:spcAft>
                  <a:spcPts val="0"/>
                </a:spcAft>
                <a:buNone/>
              </a:pPr>
              <a:r>
                <a:rPr b="0" i="0" lang="tr-TR" sz="3700" u="none" cap="none" strike="noStrike">
                  <a:solidFill>
                    <a:srgbClr val="7F7F7F"/>
                  </a:solidFill>
                  <a:latin typeface="Calibri"/>
                  <a:ea typeface="Calibri"/>
                  <a:cs typeface="Calibri"/>
                  <a:sym typeface="Calibri"/>
                </a:rPr>
                <a:t>Once your poster file is ready, visit </a:t>
              </a:r>
              <a:r>
                <a:rPr b="1" i="0" lang="tr-TR" sz="3700" u="none" cap="none" strike="noStrike">
                  <a:solidFill>
                    <a:srgbClr val="7F7F7F"/>
                  </a:solidFill>
                  <a:latin typeface="Calibri"/>
                  <a:ea typeface="Calibri"/>
                  <a:cs typeface="Calibri"/>
                  <a:sym typeface="Calibri"/>
                </a:rPr>
                <a:t>www.genigraphics.com</a:t>
              </a:r>
              <a:r>
                <a:rPr b="0" i="0" lang="tr-TR" sz="3700" u="none" cap="none" strike="noStrike">
                  <a:solidFill>
                    <a:srgbClr val="7F7F7F"/>
                  </a:solidFill>
                  <a:latin typeface="Calibri"/>
                  <a:ea typeface="Calibri"/>
                  <a:cs typeface="Calibri"/>
                  <a:sym typeface="Calibri"/>
                </a:rPr>
                <a:t> to order a high-quality, affordable poster print. Every order receives a free design review and we can deliver as fast as next business day within the US and Canada. </a:t>
              </a:r>
              <a:endParaRPr/>
            </a:p>
            <a:p>
              <a:pPr indent="0" lvl="0" marL="0" marR="0" rtl="0" algn="l">
                <a:spcBef>
                  <a:spcPts val="1350"/>
                </a:spcBef>
                <a:spcAft>
                  <a:spcPts val="0"/>
                </a:spcAft>
                <a:buNone/>
              </a:pPr>
              <a:r>
                <a:rPr b="0" i="0" lang="tr-TR" sz="3700" u="none" cap="none" strike="noStrike">
                  <a:solidFill>
                    <a:srgbClr val="7F7F7F"/>
                  </a:solidFill>
                  <a:latin typeface="Calibri"/>
                  <a:ea typeface="Calibri"/>
                  <a:cs typeface="Calibri"/>
                  <a:sym typeface="Calibri"/>
                </a:rPr>
                <a:t>Genigraphics® has been producing output from PowerPoint® longer than anyone in the industry; dating back to when we helped Microsoft® design the PowerPoint® software. </a:t>
              </a:r>
              <a:endParaRPr/>
            </a:p>
            <a:p>
              <a:pPr indent="0" lvl="0" marL="0" marR="0" rtl="0" algn="l">
                <a:spcBef>
                  <a:spcPts val="1350"/>
                </a:spcBef>
                <a:spcAft>
                  <a:spcPts val="0"/>
                </a:spcAft>
                <a:buNone/>
              </a:pPr>
              <a:r>
                <a:t/>
              </a:r>
              <a:endParaRPr b="0" i="0" sz="3700" u="none" cap="none" strike="noStrike">
                <a:solidFill>
                  <a:srgbClr val="7F7F7F"/>
                </a:solidFill>
                <a:latin typeface="Calibri"/>
                <a:ea typeface="Calibri"/>
                <a:cs typeface="Calibri"/>
                <a:sym typeface="Calibri"/>
              </a:endParaRPr>
            </a:p>
            <a:p>
              <a:pPr indent="0" lvl="0" marL="0" marR="0" rtl="0" algn="ctr">
                <a:spcBef>
                  <a:spcPts val="0"/>
                </a:spcBef>
                <a:spcAft>
                  <a:spcPts val="0"/>
                </a:spcAft>
                <a:buNone/>
              </a:pPr>
              <a:r>
                <a:rPr b="0" i="0" lang="tr-TR" sz="3700" u="none" cap="none" strike="noStrike">
                  <a:solidFill>
                    <a:srgbClr val="7F7F7F"/>
                  </a:solidFill>
                  <a:latin typeface="Calibri"/>
                  <a:ea typeface="Calibri"/>
                  <a:cs typeface="Calibri"/>
                  <a:sym typeface="Calibri"/>
                </a:rPr>
                <a:t>US and Canada:  1-800-790-4001</a:t>
              </a:r>
              <a:br>
                <a:rPr b="0" i="0" lang="tr-TR" sz="3700" u="none" cap="none" strike="noStrike">
                  <a:solidFill>
                    <a:srgbClr val="7F7F7F"/>
                  </a:solidFill>
                  <a:latin typeface="Calibri"/>
                  <a:ea typeface="Calibri"/>
                  <a:cs typeface="Calibri"/>
                  <a:sym typeface="Calibri"/>
                </a:rPr>
              </a:br>
              <a:r>
                <a:rPr b="0" i="0" lang="tr-TR" sz="3700" u="none" cap="none" strike="noStrike">
                  <a:solidFill>
                    <a:srgbClr val="7F7F7F"/>
                  </a:solidFill>
                  <a:latin typeface="Calibri"/>
                  <a:ea typeface="Calibri"/>
                  <a:cs typeface="Calibri"/>
                  <a:sym typeface="Calibri"/>
                </a:rPr>
                <a:t>Email: info@genigraphics.com</a:t>
              </a:r>
              <a:endParaRPr/>
            </a:p>
            <a:p>
              <a:pPr indent="0" lvl="0" marL="0" marR="0" rtl="0" algn="ctr">
                <a:spcBef>
                  <a:spcPts val="0"/>
                </a:spcBef>
                <a:spcAft>
                  <a:spcPts val="0"/>
                </a:spcAft>
                <a:buNone/>
              </a:pPr>
              <a:br>
                <a:rPr b="0" i="0" lang="tr-TR" sz="2700" u="none" cap="none" strike="noStrike">
                  <a:solidFill>
                    <a:srgbClr val="7F7F7F"/>
                  </a:solidFill>
                  <a:latin typeface="Calibri"/>
                  <a:ea typeface="Calibri"/>
                  <a:cs typeface="Calibri"/>
                  <a:sym typeface="Calibri"/>
                </a:rPr>
              </a:br>
              <a:r>
                <a:rPr b="0" i="0" lang="tr-TR" sz="2700" u="none" cap="none" strike="noStrike">
                  <a:solidFill>
                    <a:srgbClr val="7F7F7F"/>
                  </a:solidFill>
                  <a:latin typeface="Calibri"/>
                  <a:ea typeface="Calibri"/>
                  <a:cs typeface="Calibri"/>
                  <a:sym typeface="Calibri"/>
                </a:rPr>
                <a:t>[This sidebar area does not print.]</a:t>
              </a:r>
              <a:endParaRPr/>
            </a:p>
          </p:txBody>
        </p:sp>
        <p:pic>
          <p:nvPicPr>
            <p:cNvPr id="22" name="Google Shape;22;p2"/>
            <p:cNvPicPr preferRelativeResize="0"/>
            <p:nvPr/>
          </p:nvPicPr>
          <p:blipFill rotWithShape="1">
            <a:blip r:embed="rId1">
              <a:alphaModFix/>
            </a:blip>
            <a:srcRect b="0" l="0" r="0" t="0"/>
            <a:stretch/>
          </p:blipFill>
          <p:spPr>
            <a:xfrm>
              <a:off x="34281342" y="9260274"/>
              <a:ext cx="11904515" cy="10246926"/>
            </a:xfrm>
            <a:prstGeom prst="rect">
              <a:avLst/>
            </a:prstGeom>
            <a:noFill/>
            <a:ln>
              <a:noFill/>
            </a:ln>
          </p:spPr>
        </p:pic>
      </p:grpSp>
      <p:pic>
        <p:nvPicPr>
          <p:cNvPr id="23" name="Google Shape;23;p2"/>
          <p:cNvPicPr preferRelativeResize="0"/>
          <p:nvPr/>
        </p:nvPicPr>
        <p:blipFill rotWithShape="1">
          <a:blip r:embed="rId2">
            <a:alphaModFix/>
          </a:blip>
          <a:srcRect b="0" l="0" r="0" t="0"/>
          <a:stretch/>
        </p:blipFill>
        <p:spPr>
          <a:xfrm>
            <a:off x="22052756" y="32104012"/>
            <a:ext cx="3041887" cy="18302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12.png"/><Relationship Id="rId13" Type="http://schemas.openxmlformats.org/officeDocument/2006/relationships/image" Target="../media/image2.png"/><Relationship Id="rId12" Type="http://schemas.openxmlformats.org/officeDocument/2006/relationships/image" Target="../media/image7.jp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13.jpg"/><Relationship Id="rId9"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 name="Shape 28"/>
        <p:cNvGrpSpPr/>
        <p:nvPr/>
      </p:nvGrpSpPr>
      <p:grpSpPr>
        <a:xfrm>
          <a:off x="0" y="0"/>
          <a:ext cx="0" cy="0"/>
          <a:chOff x="0" y="0"/>
          <a:chExt cx="0" cy="0"/>
        </a:xfrm>
      </p:grpSpPr>
      <p:sp>
        <p:nvSpPr>
          <p:cNvPr id="29" name="Google Shape;29;p1"/>
          <p:cNvSpPr/>
          <p:nvPr/>
        </p:nvSpPr>
        <p:spPr>
          <a:xfrm>
            <a:off x="-7575" y="28307446"/>
            <a:ext cx="25563150" cy="2753579"/>
          </a:xfrm>
          <a:prstGeom prst="rect">
            <a:avLst/>
          </a:prstGeom>
          <a:solidFill>
            <a:schemeClr val="lt1"/>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rPr b="1" i="0" lang="tr-TR" sz="3300" u="none" cap="none" strike="noStrike">
                <a:solidFill>
                  <a:schemeClr val="lt1"/>
                </a:solidFill>
                <a:latin typeface="Calibri"/>
                <a:ea typeface="Calibri"/>
                <a:cs typeface="Calibri"/>
                <a:sym typeface="Calibri"/>
              </a:rPr>
              <a:t>TARTIŞMA</a:t>
            </a:r>
            <a:endParaRPr b="1" i="0" sz="3300" u="none" cap="none" strike="noStrike">
              <a:solidFill>
                <a:schemeClr val="lt1"/>
              </a:solidFill>
              <a:latin typeface="Calibri"/>
              <a:ea typeface="Calibri"/>
              <a:cs typeface="Calibri"/>
              <a:sym typeface="Calibri"/>
            </a:endParaRPr>
          </a:p>
        </p:txBody>
      </p:sp>
      <p:sp>
        <p:nvSpPr>
          <p:cNvPr id="30" name="Google Shape;30;p1"/>
          <p:cNvSpPr txBox="1"/>
          <p:nvPr/>
        </p:nvSpPr>
        <p:spPr>
          <a:xfrm>
            <a:off x="3680775" y="222500"/>
            <a:ext cx="17659200" cy="2782200"/>
          </a:xfrm>
          <a:prstGeom prst="rect">
            <a:avLst/>
          </a:prstGeom>
          <a:noFill/>
          <a:ln>
            <a:noFill/>
          </a:ln>
        </p:spPr>
        <p:txBody>
          <a:bodyPr anchorCtr="0" anchor="ctr" bIns="257125" lIns="102850" spcFirstLastPara="1" rIns="102850" wrap="square" tIns="257125">
            <a:spAutoFit/>
          </a:bodyPr>
          <a:lstStyle/>
          <a:p>
            <a:pPr indent="0" lvl="0" marL="0" marR="0" rtl="0" algn="ctr">
              <a:spcBef>
                <a:spcPts val="0"/>
              </a:spcBef>
              <a:spcAft>
                <a:spcPts val="0"/>
              </a:spcAft>
              <a:buNone/>
            </a:pPr>
            <a:r>
              <a:rPr b="1" lang="tr-TR" sz="4900">
                <a:solidFill>
                  <a:schemeClr val="lt1"/>
                </a:solidFill>
              </a:rPr>
              <a:t>Transformer Tabanlı Paraphrase Üretimi: BART ve T5 Modellerinin İnsan-Değerlendirme ve Otomatik-Değerlendirme Sonuçlarının Karşılaştırılması</a:t>
            </a:r>
            <a:endParaRPr b="1" i="0" sz="4900" u="none" cap="none" strike="noStrike">
              <a:solidFill>
                <a:schemeClr val="lt1"/>
              </a:solidFill>
              <a:latin typeface="Calibri"/>
              <a:ea typeface="Calibri"/>
              <a:cs typeface="Calibri"/>
              <a:sym typeface="Calibri"/>
            </a:endParaRPr>
          </a:p>
        </p:txBody>
      </p:sp>
      <p:sp>
        <p:nvSpPr>
          <p:cNvPr id="31" name="Google Shape;31;p1"/>
          <p:cNvSpPr txBox="1"/>
          <p:nvPr/>
        </p:nvSpPr>
        <p:spPr>
          <a:xfrm>
            <a:off x="4897950" y="2960450"/>
            <a:ext cx="15752100" cy="720000"/>
          </a:xfrm>
          <a:prstGeom prst="rect">
            <a:avLst/>
          </a:prstGeom>
          <a:noFill/>
          <a:ln>
            <a:noFill/>
          </a:ln>
        </p:spPr>
        <p:txBody>
          <a:bodyPr anchorCtr="0" anchor="ctr" bIns="102850" lIns="102850" spcFirstLastPara="1" rIns="102850" wrap="square" tIns="102850">
            <a:noAutofit/>
          </a:bodyPr>
          <a:lstStyle/>
          <a:p>
            <a:pPr indent="0" lvl="0" marL="0" marR="0" rtl="0" algn="ctr">
              <a:spcBef>
                <a:spcPts val="0"/>
              </a:spcBef>
              <a:spcAft>
                <a:spcPts val="0"/>
              </a:spcAft>
              <a:buNone/>
            </a:pPr>
            <a:r>
              <a:rPr lang="tr-TR" sz="3100">
                <a:solidFill>
                  <a:schemeClr val="lt1"/>
                </a:solidFill>
                <a:latin typeface="Calibri"/>
                <a:ea typeface="Calibri"/>
                <a:cs typeface="Calibri"/>
                <a:sym typeface="Calibri"/>
              </a:rPr>
              <a:t>Muhammad Abdan SYAKURA - Robera Tadesse GOBOSHO</a:t>
            </a:r>
            <a:endParaRPr b="0" i="0" sz="3100" u="none" cap="none" strike="noStrike">
              <a:solidFill>
                <a:schemeClr val="lt1"/>
              </a:solidFill>
              <a:latin typeface="Calibri"/>
              <a:ea typeface="Calibri"/>
              <a:cs typeface="Calibri"/>
              <a:sym typeface="Calibri"/>
            </a:endParaRPr>
          </a:p>
        </p:txBody>
      </p:sp>
      <p:sp>
        <p:nvSpPr>
          <p:cNvPr id="32" name="Google Shape;32;p1"/>
          <p:cNvSpPr/>
          <p:nvPr/>
        </p:nvSpPr>
        <p:spPr>
          <a:xfrm>
            <a:off x="840105" y="4680585"/>
            <a:ext cx="7560945" cy="720090"/>
          </a:xfrm>
          <a:prstGeom prst="rect">
            <a:avLst/>
          </a:prstGeom>
          <a:solidFill>
            <a:srgbClr val="00843B"/>
          </a:solidFill>
          <a:ln cap="flat" cmpd="sng" w="12700">
            <a:solidFill>
              <a:srgbClr val="00843B"/>
            </a:solidFill>
            <a:prstDash val="solid"/>
            <a:miter lim="800000"/>
            <a:headEnd len="sm" w="sm" type="none"/>
            <a:tailEnd len="sm" w="sm" type="none"/>
          </a:ln>
        </p:spPr>
        <p:txBody>
          <a:bodyPr anchorCtr="0" anchor="ctr" bIns="25700" lIns="51425" spcFirstLastPara="1" rIns="51425" wrap="square" tIns="25700">
            <a:noAutofit/>
          </a:bodyPr>
          <a:lstStyle/>
          <a:p>
            <a:pPr indent="0" lvl="0" marL="0" marR="0" rtl="0" algn="ctr">
              <a:spcBef>
                <a:spcPts val="0"/>
              </a:spcBef>
              <a:spcAft>
                <a:spcPts val="0"/>
              </a:spcAft>
              <a:buNone/>
            </a:pPr>
            <a:r>
              <a:rPr b="1" i="0" lang="tr-TR" sz="3300" u="none" cap="none" strike="noStrike">
                <a:solidFill>
                  <a:schemeClr val="lt1"/>
                </a:solidFill>
                <a:latin typeface="Calibri"/>
                <a:ea typeface="Calibri"/>
                <a:cs typeface="Calibri"/>
                <a:sym typeface="Calibri"/>
              </a:rPr>
              <a:t>GİRİŞ</a:t>
            </a:r>
            <a:endParaRPr b="1" i="0" sz="3300" u="none" cap="none" strike="noStrike">
              <a:solidFill>
                <a:schemeClr val="lt1"/>
              </a:solidFill>
              <a:latin typeface="Calibri"/>
              <a:ea typeface="Calibri"/>
              <a:cs typeface="Calibri"/>
              <a:sym typeface="Calibri"/>
            </a:endParaRPr>
          </a:p>
        </p:txBody>
      </p:sp>
      <p:sp>
        <p:nvSpPr>
          <p:cNvPr id="33" name="Google Shape;33;p1"/>
          <p:cNvSpPr/>
          <p:nvPr/>
        </p:nvSpPr>
        <p:spPr>
          <a:xfrm>
            <a:off x="8604868" y="4680585"/>
            <a:ext cx="7560945" cy="720090"/>
          </a:xfrm>
          <a:prstGeom prst="rect">
            <a:avLst/>
          </a:prstGeom>
          <a:solidFill>
            <a:srgbClr val="00843B"/>
          </a:solidFill>
          <a:ln cap="flat" cmpd="sng" w="12700">
            <a:solidFill>
              <a:srgbClr val="00843B"/>
            </a:solidFill>
            <a:prstDash val="solid"/>
            <a:miter lim="800000"/>
            <a:headEnd len="sm" w="sm" type="none"/>
            <a:tailEnd len="sm" w="sm" type="none"/>
          </a:ln>
        </p:spPr>
        <p:txBody>
          <a:bodyPr anchorCtr="0" anchor="ctr" bIns="25700" lIns="51425" spcFirstLastPara="1" rIns="51425" wrap="square" tIns="25700">
            <a:noAutofit/>
          </a:bodyPr>
          <a:lstStyle/>
          <a:p>
            <a:pPr indent="0" lvl="0" marL="0" marR="0" rtl="0" algn="ctr">
              <a:spcBef>
                <a:spcPts val="0"/>
              </a:spcBef>
              <a:spcAft>
                <a:spcPts val="0"/>
              </a:spcAft>
              <a:buNone/>
            </a:pPr>
            <a:r>
              <a:rPr b="1" i="0" lang="tr-TR" sz="3300" u="none" cap="none" strike="noStrike">
                <a:solidFill>
                  <a:schemeClr val="lt1"/>
                </a:solidFill>
                <a:latin typeface="Calibri"/>
                <a:ea typeface="Calibri"/>
                <a:cs typeface="Calibri"/>
                <a:sym typeface="Calibri"/>
              </a:rPr>
              <a:t>YÖNTEM</a:t>
            </a:r>
            <a:endParaRPr b="1" i="0" sz="3300" u="none" cap="none" strike="noStrike">
              <a:solidFill>
                <a:schemeClr val="lt1"/>
              </a:solidFill>
              <a:latin typeface="Calibri"/>
              <a:ea typeface="Calibri"/>
              <a:cs typeface="Calibri"/>
              <a:sym typeface="Calibri"/>
            </a:endParaRPr>
          </a:p>
        </p:txBody>
      </p:sp>
      <p:sp>
        <p:nvSpPr>
          <p:cNvPr id="34" name="Google Shape;34;p1"/>
          <p:cNvSpPr/>
          <p:nvPr/>
        </p:nvSpPr>
        <p:spPr>
          <a:xfrm>
            <a:off x="16715251" y="24510426"/>
            <a:ext cx="7686900" cy="720000"/>
          </a:xfrm>
          <a:prstGeom prst="rect">
            <a:avLst/>
          </a:prstGeom>
          <a:solidFill>
            <a:srgbClr val="00843B"/>
          </a:solidFill>
          <a:ln cap="flat" cmpd="sng" w="12700">
            <a:solidFill>
              <a:srgbClr val="00843B"/>
            </a:solidFill>
            <a:prstDash val="solid"/>
            <a:miter lim="800000"/>
            <a:headEnd len="sm" w="sm" type="none"/>
            <a:tailEnd len="sm" w="sm" type="none"/>
          </a:ln>
        </p:spPr>
        <p:txBody>
          <a:bodyPr anchorCtr="0" anchor="ctr" bIns="25700" lIns="51425" spcFirstLastPara="1" rIns="51425" wrap="square" tIns="25700">
            <a:noAutofit/>
          </a:bodyPr>
          <a:lstStyle/>
          <a:p>
            <a:pPr indent="0" lvl="0" marL="0" marR="0" rtl="0" algn="ctr">
              <a:spcBef>
                <a:spcPts val="0"/>
              </a:spcBef>
              <a:spcAft>
                <a:spcPts val="0"/>
              </a:spcAft>
              <a:buNone/>
            </a:pPr>
            <a:r>
              <a:rPr b="1" i="0" lang="tr-TR" sz="3300" u="none" cap="none" strike="noStrike">
                <a:solidFill>
                  <a:schemeClr val="lt1"/>
                </a:solidFill>
                <a:latin typeface="Calibri"/>
                <a:ea typeface="Calibri"/>
                <a:cs typeface="Calibri"/>
                <a:sym typeface="Calibri"/>
              </a:rPr>
              <a:t>KAYNAKLAR</a:t>
            </a:r>
            <a:endParaRPr b="1" i="0" sz="3300" u="none" cap="none" strike="noStrike">
              <a:solidFill>
                <a:schemeClr val="lt1"/>
              </a:solidFill>
              <a:latin typeface="Calibri"/>
              <a:ea typeface="Calibri"/>
              <a:cs typeface="Calibri"/>
              <a:sym typeface="Calibri"/>
            </a:endParaRPr>
          </a:p>
        </p:txBody>
      </p:sp>
      <p:sp>
        <p:nvSpPr>
          <p:cNvPr id="35" name="Google Shape;35;p1"/>
          <p:cNvSpPr/>
          <p:nvPr/>
        </p:nvSpPr>
        <p:spPr>
          <a:xfrm>
            <a:off x="16607442" y="16806829"/>
            <a:ext cx="7589520" cy="720090"/>
          </a:xfrm>
          <a:prstGeom prst="rect">
            <a:avLst/>
          </a:prstGeom>
          <a:solidFill>
            <a:srgbClr val="00843B"/>
          </a:solidFill>
          <a:ln cap="flat" cmpd="sng" w="12700">
            <a:solidFill>
              <a:srgbClr val="00843B"/>
            </a:solidFill>
            <a:prstDash val="solid"/>
            <a:miter lim="800000"/>
            <a:headEnd len="sm" w="sm" type="none"/>
            <a:tailEnd len="sm" w="sm" type="none"/>
          </a:ln>
        </p:spPr>
        <p:txBody>
          <a:bodyPr anchorCtr="0" anchor="ctr" bIns="25700" lIns="51425" spcFirstLastPara="1" rIns="51425" wrap="square" tIns="25700">
            <a:noAutofit/>
          </a:bodyPr>
          <a:lstStyle/>
          <a:p>
            <a:pPr indent="0" lvl="0" marL="0" marR="0" rtl="0" algn="ctr">
              <a:spcBef>
                <a:spcPts val="0"/>
              </a:spcBef>
              <a:spcAft>
                <a:spcPts val="0"/>
              </a:spcAft>
              <a:buNone/>
            </a:pPr>
            <a:r>
              <a:rPr b="1" i="0" lang="tr-TR" sz="3300" u="none" cap="none" strike="noStrike">
                <a:solidFill>
                  <a:schemeClr val="lt1"/>
                </a:solidFill>
                <a:latin typeface="Calibri"/>
                <a:ea typeface="Calibri"/>
                <a:cs typeface="Calibri"/>
                <a:sym typeface="Calibri"/>
              </a:rPr>
              <a:t>SONUÇLAR</a:t>
            </a:r>
            <a:endParaRPr b="1" i="0" sz="3300" u="none" cap="none" strike="noStrike">
              <a:solidFill>
                <a:schemeClr val="lt1"/>
              </a:solidFill>
              <a:latin typeface="Calibri"/>
              <a:ea typeface="Calibri"/>
              <a:cs typeface="Calibri"/>
              <a:sym typeface="Calibri"/>
            </a:endParaRPr>
          </a:p>
        </p:txBody>
      </p:sp>
      <p:sp>
        <p:nvSpPr>
          <p:cNvPr id="36" name="Google Shape;36;p1"/>
          <p:cNvSpPr/>
          <p:nvPr/>
        </p:nvSpPr>
        <p:spPr>
          <a:xfrm>
            <a:off x="840093" y="16814229"/>
            <a:ext cx="7560900" cy="720000"/>
          </a:xfrm>
          <a:prstGeom prst="rect">
            <a:avLst/>
          </a:prstGeom>
          <a:solidFill>
            <a:srgbClr val="00843B"/>
          </a:solidFill>
          <a:ln cap="flat" cmpd="sng" w="12700">
            <a:solidFill>
              <a:srgbClr val="00843B"/>
            </a:solidFill>
            <a:prstDash val="solid"/>
            <a:miter lim="800000"/>
            <a:headEnd len="sm" w="sm" type="none"/>
            <a:tailEnd len="sm" w="sm" type="none"/>
          </a:ln>
        </p:spPr>
        <p:txBody>
          <a:bodyPr anchorCtr="0" anchor="ctr" bIns="25700" lIns="51425" spcFirstLastPara="1" rIns="51425" wrap="square" tIns="25700">
            <a:noAutofit/>
          </a:bodyPr>
          <a:lstStyle/>
          <a:p>
            <a:pPr indent="0" lvl="0" marL="0" marR="0" rtl="0" algn="ctr">
              <a:spcBef>
                <a:spcPts val="0"/>
              </a:spcBef>
              <a:spcAft>
                <a:spcPts val="0"/>
              </a:spcAft>
              <a:buNone/>
            </a:pPr>
            <a:r>
              <a:rPr b="1" i="0" lang="tr-TR" sz="3300" u="none" cap="none" strike="noStrike">
                <a:solidFill>
                  <a:schemeClr val="lt1"/>
                </a:solidFill>
                <a:latin typeface="Calibri"/>
                <a:ea typeface="Calibri"/>
                <a:cs typeface="Calibri"/>
                <a:sym typeface="Calibri"/>
              </a:rPr>
              <a:t>İLGİLİ ÇALIŞMALAR </a:t>
            </a:r>
            <a:endParaRPr b="1" i="0" sz="3300" u="none" cap="none" strike="noStrike">
              <a:solidFill>
                <a:schemeClr val="lt1"/>
              </a:solidFill>
              <a:latin typeface="Calibri"/>
              <a:ea typeface="Calibri"/>
              <a:cs typeface="Calibri"/>
              <a:sym typeface="Calibri"/>
            </a:endParaRPr>
          </a:p>
        </p:txBody>
      </p:sp>
      <p:sp>
        <p:nvSpPr>
          <p:cNvPr id="37" name="Google Shape;37;p1"/>
          <p:cNvSpPr/>
          <p:nvPr/>
        </p:nvSpPr>
        <p:spPr>
          <a:xfrm>
            <a:off x="16681408" y="4680585"/>
            <a:ext cx="7560945" cy="720090"/>
          </a:xfrm>
          <a:prstGeom prst="rect">
            <a:avLst/>
          </a:prstGeom>
          <a:solidFill>
            <a:srgbClr val="00843B"/>
          </a:solidFill>
          <a:ln cap="flat" cmpd="sng" w="12700">
            <a:solidFill>
              <a:srgbClr val="00843B"/>
            </a:solidFill>
            <a:prstDash val="solid"/>
            <a:miter lim="800000"/>
            <a:headEnd len="sm" w="sm" type="none"/>
            <a:tailEnd len="sm" w="sm" type="none"/>
          </a:ln>
        </p:spPr>
        <p:txBody>
          <a:bodyPr anchorCtr="0" anchor="ctr" bIns="25700" lIns="51425" spcFirstLastPara="1" rIns="51425" wrap="square" tIns="25700">
            <a:noAutofit/>
          </a:bodyPr>
          <a:lstStyle/>
          <a:p>
            <a:pPr indent="0" lvl="0" marL="0" marR="0" rtl="0" algn="ctr">
              <a:spcBef>
                <a:spcPts val="0"/>
              </a:spcBef>
              <a:spcAft>
                <a:spcPts val="0"/>
              </a:spcAft>
              <a:buNone/>
            </a:pPr>
            <a:r>
              <a:rPr b="1" i="0" lang="tr-TR" sz="3300" u="none" cap="none" strike="noStrike">
                <a:solidFill>
                  <a:schemeClr val="lt1"/>
                </a:solidFill>
                <a:latin typeface="Calibri"/>
                <a:ea typeface="Calibri"/>
                <a:cs typeface="Calibri"/>
                <a:sym typeface="Calibri"/>
              </a:rPr>
              <a:t> TARTIŞMA</a:t>
            </a:r>
            <a:endParaRPr b="1" i="0" sz="3300" u="none" cap="none" strike="noStrike">
              <a:solidFill>
                <a:schemeClr val="lt1"/>
              </a:solidFill>
              <a:latin typeface="Calibri"/>
              <a:ea typeface="Calibri"/>
              <a:cs typeface="Calibri"/>
              <a:sym typeface="Calibri"/>
            </a:endParaRPr>
          </a:p>
        </p:txBody>
      </p:sp>
      <p:sp>
        <p:nvSpPr>
          <p:cNvPr id="38" name="Google Shape;38;p1"/>
          <p:cNvSpPr/>
          <p:nvPr/>
        </p:nvSpPr>
        <p:spPr>
          <a:xfrm>
            <a:off x="0" y="30984825"/>
            <a:ext cx="25192800" cy="1419225"/>
          </a:xfrm>
          <a:prstGeom prst="rect">
            <a:avLst/>
          </a:prstGeom>
          <a:solidFill>
            <a:srgbClr val="00843B"/>
          </a:solidFill>
          <a:ln cap="flat" cmpd="sng" w="12700">
            <a:solidFill>
              <a:srgbClr val="00843B"/>
            </a:solidFill>
            <a:prstDash val="solid"/>
            <a:miter lim="800000"/>
            <a:headEnd len="sm" w="sm" type="none"/>
            <a:tailEnd len="sm" w="sm" type="none"/>
          </a:ln>
        </p:spPr>
        <p:txBody>
          <a:bodyPr anchorCtr="0" anchor="ctr" bIns="25700" lIns="51425" spcFirstLastPara="1" rIns="51425" wrap="square" tIns="25700">
            <a:noAutofit/>
          </a:bodyPr>
          <a:lstStyle/>
          <a:p>
            <a:pPr indent="0" lvl="0" marL="0" marR="0" rtl="0" algn="ctr">
              <a:spcBef>
                <a:spcPts val="0"/>
              </a:spcBef>
              <a:spcAft>
                <a:spcPts val="0"/>
              </a:spcAft>
              <a:buNone/>
            </a:pPr>
            <a:r>
              <a:rPr b="1" i="0" lang="tr-TR" sz="2800" u="none" cap="none" strike="noStrike">
                <a:solidFill>
                  <a:schemeClr val="lt1"/>
                </a:solidFill>
                <a:latin typeface="Times New Roman"/>
                <a:ea typeface="Times New Roman"/>
                <a:cs typeface="Times New Roman"/>
                <a:sym typeface="Times New Roman"/>
              </a:rPr>
              <a:t>KOCAELİ ÜNİVERSİTESİ BİLGİSAYAR MÜHENDİSLİĞİ BÖLÜMÜ</a:t>
            </a:r>
            <a:endParaRPr/>
          </a:p>
          <a:p>
            <a:pPr indent="0" lvl="0" marL="0" marR="0" rtl="0" algn="ctr">
              <a:spcBef>
                <a:spcPts val="0"/>
              </a:spcBef>
              <a:spcAft>
                <a:spcPts val="0"/>
              </a:spcAft>
              <a:buNone/>
            </a:pPr>
            <a:r>
              <a:rPr b="1" i="0" lang="tr-TR" sz="2800" u="none" cap="none" strike="noStrike">
                <a:solidFill>
                  <a:schemeClr val="lt1"/>
                </a:solidFill>
                <a:latin typeface="Times New Roman"/>
                <a:ea typeface="Times New Roman"/>
                <a:cs typeface="Times New Roman"/>
                <a:sym typeface="Times New Roman"/>
              </a:rPr>
              <a:t>BİTİRME PROJELERİ SERGİSİ</a:t>
            </a:r>
            <a:endParaRPr/>
          </a:p>
          <a:p>
            <a:pPr indent="0" lvl="0" marL="0" marR="0" rtl="0" algn="ctr">
              <a:spcBef>
                <a:spcPts val="0"/>
              </a:spcBef>
              <a:spcAft>
                <a:spcPts val="0"/>
              </a:spcAft>
              <a:buNone/>
            </a:pPr>
            <a:r>
              <a:rPr b="1" i="0" lang="tr-TR" sz="2800" u="none" cap="none" strike="noStrike">
                <a:solidFill>
                  <a:schemeClr val="lt1"/>
                </a:solidFill>
                <a:latin typeface="Times New Roman"/>
                <a:ea typeface="Times New Roman"/>
                <a:cs typeface="Times New Roman"/>
                <a:sym typeface="Times New Roman"/>
              </a:rPr>
              <a:t>6 HAZİRAN 202</a:t>
            </a:r>
            <a:r>
              <a:rPr b="1" lang="tr-TR" sz="2800">
                <a:solidFill>
                  <a:schemeClr val="lt1"/>
                </a:solidFill>
                <a:latin typeface="Times New Roman"/>
                <a:ea typeface="Times New Roman"/>
                <a:cs typeface="Times New Roman"/>
                <a:sym typeface="Times New Roman"/>
              </a:rPr>
              <a:t>4</a:t>
            </a:r>
            <a:endParaRPr b="1" i="0" sz="2800" u="none" cap="none" strike="noStrike">
              <a:solidFill>
                <a:schemeClr val="lt1"/>
              </a:solidFill>
              <a:latin typeface="Times New Roman"/>
              <a:ea typeface="Times New Roman"/>
              <a:cs typeface="Times New Roman"/>
              <a:sym typeface="Times New Roman"/>
            </a:endParaRPr>
          </a:p>
        </p:txBody>
      </p:sp>
      <p:pic>
        <p:nvPicPr>
          <p:cNvPr descr="C:\Users\Hp\Desktop\logorgb.jpg" id="39" name="Google Shape;39;p1"/>
          <p:cNvPicPr preferRelativeResize="0"/>
          <p:nvPr/>
        </p:nvPicPr>
        <p:blipFill rotWithShape="1">
          <a:blip r:embed="rId3">
            <a:alphaModFix/>
          </a:blip>
          <a:srcRect b="0" l="0" r="0" t="0"/>
          <a:stretch/>
        </p:blipFill>
        <p:spPr>
          <a:xfrm>
            <a:off x="-1838" y="0"/>
            <a:ext cx="4069013" cy="4069013"/>
          </a:xfrm>
          <a:prstGeom prst="rect">
            <a:avLst/>
          </a:prstGeom>
          <a:noFill/>
          <a:ln>
            <a:noFill/>
          </a:ln>
        </p:spPr>
      </p:pic>
      <p:sp>
        <p:nvSpPr>
          <p:cNvPr id="40" name="Google Shape;40;p1"/>
          <p:cNvSpPr/>
          <p:nvPr/>
        </p:nvSpPr>
        <p:spPr>
          <a:xfrm>
            <a:off x="24786000" y="28296000"/>
            <a:ext cx="406800" cy="1850625"/>
          </a:xfrm>
          <a:prstGeom prst="rect">
            <a:avLst/>
          </a:prstGeom>
          <a:solidFill>
            <a:srgbClr val="D8D8D8"/>
          </a:solidFill>
          <a:ln cap="flat" cmpd="sng" w="12700">
            <a:solidFill>
              <a:srgbClr val="D8D8D8"/>
            </a:solidFill>
            <a:prstDash val="solid"/>
            <a:miter lim="800000"/>
            <a:headEnd len="sm" w="sm" type="none"/>
            <a:tailEnd len="sm" w="sm" type="none"/>
          </a:ln>
        </p:spPr>
        <p:txBody>
          <a:bodyPr anchorCtr="0" anchor="ctr" bIns="25700" lIns="51425" spcFirstLastPara="1" rIns="51425" wrap="square" tIns="25700">
            <a:noAutofit/>
          </a:bodyPr>
          <a:lstStyle/>
          <a:p>
            <a:pPr indent="0" lvl="0" marL="0" marR="0" rtl="0" algn="ctr">
              <a:spcBef>
                <a:spcPts val="0"/>
              </a:spcBef>
              <a:spcAft>
                <a:spcPts val="0"/>
              </a:spcAft>
              <a:buNone/>
            </a:pPr>
            <a:r>
              <a:t/>
            </a:r>
            <a:endParaRPr b="1" i="0" sz="3300" u="none" cap="none" strike="noStrike">
              <a:solidFill>
                <a:schemeClr val="lt1"/>
              </a:solidFill>
              <a:latin typeface="Calibri"/>
              <a:ea typeface="Calibri"/>
              <a:cs typeface="Calibri"/>
              <a:sym typeface="Calibri"/>
            </a:endParaRPr>
          </a:p>
        </p:txBody>
      </p:sp>
      <p:sp>
        <p:nvSpPr>
          <p:cNvPr id="41" name="Google Shape;41;p1"/>
          <p:cNvSpPr/>
          <p:nvPr/>
        </p:nvSpPr>
        <p:spPr>
          <a:xfrm>
            <a:off x="2775" y="28307446"/>
            <a:ext cx="406800" cy="1839179"/>
          </a:xfrm>
          <a:prstGeom prst="rect">
            <a:avLst/>
          </a:prstGeom>
          <a:solidFill>
            <a:srgbClr val="D8D8D8"/>
          </a:solidFill>
          <a:ln cap="flat" cmpd="sng" w="12700">
            <a:solidFill>
              <a:srgbClr val="D8D8D8"/>
            </a:solidFill>
            <a:prstDash val="solid"/>
            <a:miter lim="800000"/>
            <a:headEnd len="sm" w="sm" type="none"/>
            <a:tailEnd len="sm" w="sm" type="none"/>
          </a:ln>
        </p:spPr>
        <p:txBody>
          <a:bodyPr anchorCtr="0" anchor="ctr" bIns="25700" lIns="51425" spcFirstLastPara="1" rIns="51425" wrap="square" tIns="25700">
            <a:noAutofit/>
          </a:bodyPr>
          <a:lstStyle/>
          <a:p>
            <a:pPr indent="0" lvl="0" marL="0" marR="0" rtl="0" algn="ctr">
              <a:spcBef>
                <a:spcPts val="0"/>
              </a:spcBef>
              <a:spcAft>
                <a:spcPts val="0"/>
              </a:spcAft>
              <a:buNone/>
            </a:pPr>
            <a:r>
              <a:t/>
            </a:r>
            <a:endParaRPr b="1" i="0" sz="3300" u="none" cap="none" strike="noStrike">
              <a:solidFill>
                <a:schemeClr val="lt1"/>
              </a:solidFill>
              <a:latin typeface="Calibri"/>
              <a:ea typeface="Calibri"/>
              <a:cs typeface="Calibri"/>
              <a:sym typeface="Calibri"/>
            </a:endParaRPr>
          </a:p>
        </p:txBody>
      </p:sp>
      <p:sp>
        <p:nvSpPr>
          <p:cNvPr id="42" name="Google Shape;42;p1"/>
          <p:cNvSpPr/>
          <p:nvPr/>
        </p:nvSpPr>
        <p:spPr>
          <a:xfrm>
            <a:off x="2775" y="4069013"/>
            <a:ext cx="406800" cy="26689185"/>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3" name="Google Shape;43;p1"/>
          <p:cNvSpPr/>
          <p:nvPr/>
        </p:nvSpPr>
        <p:spPr>
          <a:xfrm>
            <a:off x="8604867" y="16811625"/>
            <a:ext cx="7560945" cy="720090"/>
          </a:xfrm>
          <a:prstGeom prst="rect">
            <a:avLst/>
          </a:prstGeom>
          <a:solidFill>
            <a:srgbClr val="00843B"/>
          </a:solidFill>
          <a:ln cap="flat" cmpd="sng" w="12700">
            <a:solidFill>
              <a:srgbClr val="00843B"/>
            </a:solidFill>
            <a:prstDash val="solid"/>
            <a:miter lim="800000"/>
            <a:headEnd len="sm" w="sm" type="none"/>
            <a:tailEnd len="sm" w="sm" type="none"/>
          </a:ln>
        </p:spPr>
        <p:txBody>
          <a:bodyPr anchorCtr="0" anchor="ctr" bIns="25700" lIns="51425" spcFirstLastPara="1" rIns="51425" wrap="square" tIns="25700">
            <a:noAutofit/>
          </a:bodyPr>
          <a:lstStyle/>
          <a:p>
            <a:pPr indent="0" lvl="0" marL="0" marR="0" rtl="0" algn="ctr">
              <a:spcBef>
                <a:spcPts val="0"/>
              </a:spcBef>
              <a:spcAft>
                <a:spcPts val="0"/>
              </a:spcAft>
              <a:buNone/>
            </a:pPr>
            <a:r>
              <a:rPr b="1" i="0" lang="tr-TR" sz="3300" u="none" cap="none" strike="noStrike">
                <a:solidFill>
                  <a:schemeClr val="lt1"/>
                </a:solidFill>
                <a:latin typeface="Calibri"/>
                <a:ea typeface="Calibri"/>
                <a:cs typeface="Calibri"/>
                <a:sym typeface="Calibri"/>
              </a:rPr>
              <a:t>DENEYSEL ÇALIŞMALAR</a:t>
            </a:r>
            <a:endParaRPr b="1" i="0" sz="3300" u="none" cap="none" strike="noStrike">
              <a:solidFill>
                <a:schemeClr val="lt1"/>
              </a:solidFill>
              <a:latin typeface="Calibri"/>
              <a:ea typeface="Calibri"/>
              <a:cs typeface="Calibri"/>
              <a:sym typeface="Calibri"/>
            </a:endParaRPr>
          </a:p>
        </p:txBody>
      </p:sp>
      <p:sp>
        <p:nvSpPr>
          <p:cNvPr id="44" name="Google Shape;44;p1"/>
          <p:cNvSpPr/>
          <p:nvPr/>
        </p:nvSpPr>
        <p:spPr>
          <a:xfrm>
            <a:off x="9525000" y="23215550"/>
            <a:ext cx="60018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tr-TR" sz="2400" u="none" cap="none" strike="noStrike">
                <a:solidFill>
                  <a:schemeClr val="dk1"/>
                </a:solidFill>
                <a:latin typeface="Times New Roman"/>
                <a:ea typeface="Times New Roman"/>
                <a:cs typeface="Times New Roman"/>
                <a:sym typeface="Times New Roman"/>
              </a:rPr>
              <a:t>Şekil </a:t>
            </a:r>
            <a:r>
              <a:rPr lang="tr-TR" sz="2400">
                <a:solidFill>
                  <a:schemeClr val="dk1"/>
                </a:solidFill>
                <a:latin typeface="Times New Roman"/>
                <a:ea typeface="Times New Roman"/>
                <a:cs typeface="Times New Roman"/>
                <a:sym typeface="Times New Roman"/>
              </a:rPr>
              <a:t>2</a:t>
            </a:r>
            <a:r>
              <a:rPr b="0" i="0" lang="tr-TR" sz="2400" u="none" cap="none" strike="noStrike">
                <a:solidFill>
                  <a:schemeClr val="dk1"/>
                </a:solidFill>
                <a:latin typeface="Times New Roman"/>
                <a:ea typeface="Times New Roman"/>
                <a:cs typeface="Times New Roman"/>
                <a:sym typeface="Times New Roman"/>
              </a:rPr>
              <a:t>. </a:t>
            </a:r>
            <a:r>
              <a:rPr lang="tr-TR" sz="2400">
                <a:solidFill>
                  <a:schemeClr val="dk1"/>
                </a:solidFill>
                <a:latin typeface="Times New Roman"/>
                <a:ea typeface="Times New Roman"/>
                <a:cs typeface="Times New Roman"/>
                <a:sym typeface="Times New Roman"/>
              </a:rPr>
              <a:t>İnsan-değerlendirme için web arayüzü</a:t>
            </a:r>
            <a:endParaRPr sz="2400">
              <a:solidFill>
                <a:schemeClr val="dk1"/>
              </a:solidFill>
              <a:latin typeface="Calibri"/>
              <a:ea typeface="Calibri"/>
              <a:cs typeface="Calibri"/>
              <a:sym typeface="Calibri"/>
            </a:endParaRPr>
          </a:p>
        </p:txBody>
      </p:sp>
      <p:sp>
        <p:nvSpPr>
          <p:cNvPr id="45" name="Google Shape;45;p1"/>
          <p:cNvSpPr/>
          <p:nvPr/>
        </p:nvSpPr>
        <p:spPr>
          <a:xfrm>
            <a:off x="17428634" y="17916795"/>
            <a:ext cx="32766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46" name="Google Shape;46;p1"/>
          <p:cNvSpPr txBox="1"/>
          <p:nvPr/>
        </p:nvSpPr>
        <p:spPr>
          <a:xfrm>
            <a:off x="16729500" y="25650226"/>
            <a:ext cx="7658400" cy="5130900"/>
          </a:xfrm>
          <a:prstGeom prst="rect">
            <a:avLst/>
          </a:prstGeom>
          <a:noFill/>
          <a:ln>
            <a:noFill/>
          </a:ln>
        </p:spPr>
        <p:txBody>
          <a:bodyPr anchorCtr="0" anchor="t" bIns="45700" lIns="91425" spcFirstLastPara="1" rIns="91425" wrap="square" tIns="45700">
            <a:spAutoFit/>
          </a:bodyPr>
          <a:lstStyle/>
          <a:p>
            <a:pPr indent="-342900" lvl="0" marL="457200" rtl="0" algn="just">
              <a:spcBef>
                <a:spcPts val="400"/>
              </a:spcBef>
              <a:spcAft>
                <a:spcPts val="0"/>
              </a:spcAft>
              <a:buClr>
                <a:schemeClr val="dk1"/>
              </a:buClr>
              <a:buSzPts val="1800"/>
              <a:buFont typeface="Times New Roman"/>
              <a:buAutoNum type="arabicPeriod"/>
            </a:pPr>
            <a:r>
              <a:rPr lang="tr-TR" sz="1800">
                <a:solidFill>
                  <a:schemeClr val="dk1"/>
                </a:solidFill>
                <a:latin typeface="Times New Roman"/>
                <a:ea typeface="Times New Roman"/>
                <a:cs typeface="Times New Roman"/>
                <a:sym typeface="Times New Roman"/>
              </a:rPr>
              <a:t>Alshater, M.: Exploring the role of artificial intelligence in enhancing academic performance: A case study of ChatGPT. Available at SSRN (2022).</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AutoNum type="arabicPeriod"/>
            </a:pPr>
            <a:r>
              <a:rPr lang="tr-TR" sz="1800">
                <a:solidFill>
                  <a:schemeClr val="dk1"/>
                </a:solidFill>
                <a:latin typeface="Times New Roman"/>
                <a:ea typeface="Times New Roman"/>
                <a:cs typeface="Times New Roman"/>
                <a:sym typeface="Times New Roman"/>
              </a:rPr>
              <a:t>Khurana, D., Koli, A., Khatter, K., Singh, S.: Natural language processing: State of the art, current trends and challenges. Multimedia Tools and Applications, 1–32 (2022).</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AutoNum type="arabicPeriod"/>
            </a:pPr>
            <a:r>
              <a:rPr lang="tr-TR" sz="1800">
                <a:solidFill>
                  <a:schemeClr val="dk1"/>
                </a:solidFill>
                <a:latin typeface="Times New Roman"/>
                <a:ea typeface="Times New Roman"/>
                <a:cs typeface="Times New Roman"/>
                <a:sym typeface="Times New Roman"/>
              </a:rPr>
              <a:t>Brown, T., Mann, B., Ryder, N., Subbiah, M., Kaplan, J.D., Dhariwal, P., Neelakantan, A., Shyam, P., Sastry, G., Askell, A., et al.: Language models are few-shot learners. Advances in Neural Information Processing Systems 33, 1877–1901 (2020).</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AutoNum type="arabicPeriod"/>
            </a:pPr>
            <a:r>
              <a:rPr lang="tr-TR" sz="1800">
                <a:solidFill>
                  <a:schemeClr val="dk1"/>
                </a:solidFill>
                <a:latin typeface="Times New Roman"/>
                <a:ea typeface="Times New Roman"/>
                <a:cs typeface="Times New Roman"/>
                <a:sym typeface="Times New Roman"/>
              </a:rPr>
              <a:t>Dolan, W.B., Brockett, C.: Automatically constructing a corpus of sentential paraphrases. In: Proceedings of the Third International Workshop on Paraphrasing (IWP2005) (2005). https://aclanthology.org/I05-5002.</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AutoNum type="arabicPeriod"/>
            </a:pPr>
            <a:r>
              <a:rPr lang="tr-TR" sz="1800">
                <a:solidFill>
                  <a:schemeClr val="dk1"/>
                </a:solidFill>
                <a:latin typeface="Times New Roman"/>
                <a:ea typeface="Times New Roman"/>
                <a:cs typeface="Times New Roman"/>
                <a:sym typeface="Times New Roman"/>
              </a:rPr>
              <a:t>DataCanary, L.J.M.R.N.D.t. hilfialkaff: Quora Question Pairs. Kaggle (2017). https://kaggle.com/competitions/quora-question-pairs.</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AutoNum type="arabicPeriod"/>
            </a:pPr>
            <a:r>
              <a:rPr lang="tr-TR" sz="1800">
                <a:solidFill>
                  <a:schemeClr val="dk1"/>
                </a:solidFill>
                <a:latin typeface="Times New Roman"/>
                <a:ea typeface="Times New Roman"/>
                <a:cs typeface="Times New Roman"/>
                <a:sym typeface="Times New Roman"/>
              </a:rPr>
              <a:t>Witteveen, S., Andrews, M.: Paraphrasing with large language models. arXiv preprint arXiv:1911.09661 (2019).</a:t>
            </a:r>
            <a:endParaRPr sz="1800">
              <a:solidFill>
                <a:schemeClr val="dk1"/>
              </a:solidFill>
              <a:latin typeface="Times New Roman"/>
              <a:ea typeface="Times New Roman"/>
              <a:cs typeface="Times New Roman"/>
              <a:sym typeface="Times New Roman"/>
            </a:endParaRPr>
          </a:p>
          <a:p>
            <a:pPr indent="0" lvl="0" marL="0" marR="0" rtl="0" algn="just">
              <a:spcBef>
                <a:spcPts val="40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47" name="Google Shape;47;p1"/>
          <p:cNvSpPr/>
          <p:nvPr/>
        </p:nvSpPr>
        <p:spPr>
          <a:xfrm>
            <a:off x="24611266" y="4069012"/>
            <a:ext cx="634046" cy="26689185"/>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48" name="Google Shape;48;p1"/>
          <p:cNvPicPr preferRelativeResize="0"/>
          <p:nvPr/>
        </p:nvPicPr>
        <p:blipFill rotWithShape="1">
          <a:blip r:embed="rId4">
            <a:alphaModFix/>
          </a:blip>
          <a:srcRect b="10089" l="2497" r="6684" t="3082"/>
          <a:stretch/>
        </p:blipFill>
        <p:spPr>
          <a:xfrm>
            <a:off x="8501375" y="5485825"/>
            <a:ext cx="8213875" cy="6038725"/>
          </a:xfrm>
          <a:prstGeom prst="rect">
            <a:avLst/>
          </a:prstGeom>
          <a:noFill/>
          <a:ln>
            <a:noFill/>
          </a:ln>
        </p:spPr>
      </p:pic>
      <p:sp>
        <p:nvSpPr>
          <p:cNvPr id="49" name="Google Shape;49;p1"/>
          <p:cNvSpPr/>
          <p:nvPr/>
        </p:nvSpPr>
        <p:spPr>
          <a:xfrm>
            <a:off x="10821550" y="11322725"/>
            <a:ext cx="36165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tr-TR" sz="2400" u="none" cap="none" strike="noStrike">
                <a:solidFill>
                  <a:schemeClr val="dk1"/>
                </a:solidFill>
                <a:latin typeface="Times New Roman"/>
                <a:ea typeface="Times New Roman"/>
                <a:cs typeface="Times New Roman"/>
                <a:sym typeface="Times New Roman"/>
              </a:rPr>
              <a:t>Şekil 1. </a:t>
            </a:r>
            <a:r>
              <a:rPr lang="tr-TR" sz="2400">
                <a:solidFill>
                  <a:schemeClr val="dk1"/>
                </a:solidFill>
                <a:latin typeface="Times New Roman"/>
                <a:ea typeface="Times New Roman"/>
                <a:cs typeface="Times New Roman"/>
                <a:sym typeface="Times New Roman"/>
              </a:rPr>
              <a:t>Sistem Mimarisi</a:t>
            </a:r>
            <a:endParaRPr sz="2400">
              <a:solidFill>
                <a:schemeClr val="dk1"/>
              </a:solidFill>
              <a:latin typeface="Calibri"/>
              <a:ea typeface="Calibri"/>
              <a:cs typeface="Calibri"/>
              <a:sym typeface="Calibri"/>
            </a:endParaRPr>
          </a:p>
        </p:txBody>
      </p:sp>
      <p:pic>
        <p:nvPicPr>
          <p:cNvPr id="50" name="Google Shape;50;p1"/>
          <p:cNvPicPr preferRelativeResize="0"/>
          <p:nvPr/>
        </p:nvPicPr>
        <p:blipFill>
          <a:blip r:embed="rId5">
            <a:alphaModFix/>
          </a:blip>
          <a:stretch>
            <a:fillRect/>
          </a:stretch>
        </p:blipFill>
        <p:spPr>
          <a:xfrm>
            <a:off x="8604875" y="18025075"/>
            <a:ext cx="7560898" cy="5154321"/>
          </a:xfrm>
          <a:prstGeom prst="rect">
            <a:avLst/>
          </a:prstGeom>
          <a:noFill/>
          <a:ln>
            <a:noFill/>
          </a:ln>
        </p:spPr>
      </p:pic>
      <p:pic>
        <p:nvPicPr>
          <p:cNvPr id="51" name="Google Shape;51;p1"/>
          <p:cNvPicPr preferRelativeResize="0"/>
          <p:nvPr/>
        </p:nvPicPr>
        <p:blipFill>
          <a:blip r:embed="rId6">
            <a:alphaModFix/>
          </a:blip>
          <a:stretch>
            <a:fillRect/>
          </a:stretch>
        </p:blipFill>
        <p:spPr>
          <a:xfrm>
            <a:off x="16667125" y="17921500"/>
            <a:ext cx="7589500" cy="2363943"/>
          </a:xfrm>
          <a:prstGeom prst="rect">
            <a:avLst/>
          </a:prstGeom>
          <a:noFill/>
          <a:ln>
            <a:noFill/>
          </a:ln>
        </p:spPr>
      </p:pic>
      <p:pic>
        <p:nvPicPr>
          <p:cNvPr id="52" name="Google Shape;52;p1"/>
          <p:cNvPicPr preferRelativeResize="0"/>
          <p:nvPr/>
        </p:nvPicPr>
        <p:blipFill>
          <a:blip r:embed="rId7">
            <a:alphaModFix/>
          </a:blip>
          <a:stretch>
            <a:fillRect/>
          </a:stretch>
        </p:blipFill>
        <p:spPr>
          <a:xfrm>
            <a:off x="16664650" y="20285450"/>
            <a:ext cx="7447800" cy="2456068"/>
          </a:xfrm>
          <a:prstGeom prst="rect">
            <a:avLst/>
          </a:prstGeom>
          <a:noFill/>
          <a:ln>
            <a:noFill/>
          </a:ln>
        </p:spPr>
      </p:pic>
      <p:pic>
        <p:nvPicPr>
          <p:cNvPr id="53" name="Google Shape;53;p1"/>
          <p:cNvPicPr preferRelativeResize="0"/>
          <p:nvPr/>
        </p:nvPicPr>
        <p:blipFill>
          <a:blip r:embed="rId8">
            <a:alphaModFix/>
          </a:blip>
          <a:stretch>
            <a:fillRect/>
          </a:stretch>
        </p:blipFill>
        <p:spPr>
          <a:xfrm>
            <a:off x="16715251" y="22738175"/>
            <a:ext cx="7397199" cy="1514226"/>
          </a:xfrm>
          <a:prstGeom prst="rect">
            <a:avLst/>
          </a:prstGeom>
          <a:noFill/>
          <a:ln>
            <a:noFill/>
          </a:ln>
        </p:spPr>
      </p:pic>
      <p:pic>
        <p:nvPicPr>
          <p:cNvPr id="54" name="Google Shape;54;p1"/>
          <p:cNvPicPr preferRelativeResize="0"/>
          <p:nvPr/>
        </p:nvPicPr>
        <p:blipFill>
          <a:blip r:embed="rId9">
            <a:alphaModFix/>
          </a:blip>
          <a:stretch>
            <a:fillRect/>
          </a:stretch>
        </p:blipFill>
        <p:spPr>
          <a:xfrm>
            <a:off x="8590775" y="24222140"/>
            <a:ext cx="7686902" cy="4805549"/>
          </a:xfrm>
          <a:prstGeom prst="rect">
            <a:avLst/>
          </a:prstGeom>
          <a:noFill/>
          <a:ln>
            <a:noFill/>
          </a:ln>
        </p:spPr>
      </p:pic>
      <p:sp>
        <p:nvSpPr>
          <p:cNvPr id="55" name="Google Shape;55;p1"/>
          <p:cNvSpPr txBox="1"/>
          <p:nvPr/>
        </p:nvSpPr>
        <p:spPr>
          <a:xfrm>
            <a:off x="16882800" y="5606538"/>
            <a:ext cx="7560900" cy="1099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tr-TR" sz="2700">
                <a:solidFill>
                  <a:schemeClr val="dk1"/>
                </a:solidFill>
                <a:latin typeface="Times New Roman"/>
                <a:ea typeface="Times New Roman"/>
                <a:cs typeface="Times New Roman"/>
                <a:sym typeface="Times New Roman"/>
              </a:rPr>
              <a:t>Önemli Katkı</a:t>
            </a:r>
            <a:endParaRPr b="1" sz="2700">
              <a:solidFill>
                <a:schemeClr val="dk1"/>
              </a:solidFill>
              <a:latin typeface="Times New Roman"/>
              <a:ea typeface="Times New Roman"/>
              <a:cs typeface="Times New Roman"/>
              <a:sym typeface="Times New Roman"/>
            </a:endParaRPr>
          </a:p>
          <a:p>
            <a:pPr indent="-400050" lvl="0" marL="457200" rtl="0" algn="l">
              <a:spcBef>
                <a:spcPts val="0"/>
              </a:spcBef>
              <a:spcAft>
                <a:spcPts val="0"/>
              </a:spcAft>
              <a:buClr>
                <a:schemeClr val="dk1"/>
              </a:buClr>
              <a:buSzPts val="2700"/>
              <a:buFont typeface="Times New Roman"/>
              <a:buChar char="➔"/>
            </a:pPr>
            <a:r>
              <a:rPr lang="tr-TR" sz="2700">
                <a:solidFill>
                  <a:schemeClr val="dk1"/>
                </a:solidFill>
                <a:latin typeface="Times New Roman"/>
                <a:ea typeface="Times New Roman"/>
                <a:cs typeface="Times New Roman"/>
                <a:sym typeface="Times New Roman"/>
              </a:rPr>
              <a:t>Büyük Ölçekli Veri Seti (ParaGPT):</a:t>
            </a:r>
            <a:endParaRPr sz="2700">
              <a:solidFill>
                <a:schemeClr val="dk1"/>
              </a:solidFill>
              <a:latin typeface="Times New Roman"/>
              <a:ea typeface="Times New Roman"/>
              <a:cs typeface="Times New Roman"/>
              <a:sym typeface="Times New Roman"/>
            </a:endParaRPr>
          </a:p>
          <a:p>
            <a:pPr indent="-400050" lvl="1" marL="914400" rtl="0" algn="l">
              <a:spcBef>
                <a:spcPts val="0"/>
              </a:spcBef>
              <a:spcAft>
                <a:spcPts val="0"/>
              </a:spcAft>
              <a:buClr>
                <a:schemeClr val="dk1"/>
              </a:buClr>
              <a:buSzPts val="2700"/>
              <a:buFont typeface="Times New Roman"/>
              <a:buChar char="◆"/>
            </a:pPr>
            <a:r>
              <a:rPr lang="tr-TR" sz="2700">
                <a:solidFill>
                  <a:schemeClr val="dk1"/>
                </a:solidFill>
                <a:latin typeface="Times New Roman"/>
                <a:ea typeface="Times New Roman"/>
                <a:cs typeface="Times New Roman"/>
                <a:sym typeface="Times New Roman"/>
              </a:rPr>
              <a:t>Paraphrase modellerinin eğitimi ve değerlendirilmesi için kapsamlı bir veri kümesi sağlar.</a:t>
            </a:r>
            <a:endParaRPr sz="2700">
              <a:solidFill>
                <a:schemeClr val="dk1"/>
              </a:solidFill>
              <a:latin typeface="Times New Roman"/>
              <a:ea typeface="Times New Roman"/>
              <a:cs typeface="Times New Roman"/>
              <a:sym typeface="Times New Roman"/>
            </a:endParaRPr>
          </a:p>
          <a:p>
            <a:pPr indent="-400050" lvl="1" marL="914400" rtl="0" algn="l">
              <a:spcBef>
                <a:spcPts val="0"/>
              </a:spcBef>
              <a:spcAft>
                <a:spcPts val="0"/>
              </a:spcAft>
              <a:buClr>
                <a:schemeClr val="dk1"/>
              </a:buClr>
              <a:buSzPts val="2700"/>
              <a:buFont typeface="Times New Roman"/>
              <a:buChar char="◆"/>
            </a:pPr>
            <a:r>
              <a:rPr lang="tr-TR" sz="2700">
                <a:solidFill>
                  <a:schemeClr val="dk1"/>
                </a:solidFill>
                <a:latin typeface="Times New Roman"/>
                <a:ea typeface="Times New Roman"/>
                <a:cs typeface="Times New Roman"/>
                <a:sym typeface="Times New Roman"/>
              </a:rPr>
              <a:t>Akıcılığı, çeşitliliği ve kapsamı geliştirmek için birden fazla paraphrase yöntemini birleştirir.</a:t>
            </a:r>
            <a:endParaRPr sz="2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tr-TR" sz="2700">
                <a:solidFill>
                  <a:schemeClr val="dk1"/>
                </a:solidFill>
                <a:latin typeface="Times New Roman"/>
                <a:ea typeface="Times New Roman"/>
                <a:cs typeface="Times New Roman"/>
                <a:sym typeface="Times New Roman"/>
              </a:rPr>
              <a:t>ParaGPT'nin Benzersiz Özellikleri</a:t>
            </a:r>
            <a:endParaRPr b="1" sz="2700">
              <a:solidFill>
                <a:schemeClr val="dk1"/>
              </a:solidFill>
              <a:latin typeface="Times New Roman"/>
              <a:ea typeface="Times New Roman"/>
              <a:cs typeface="Times New Roman"/>
              <a:sym typeface="Times New Roman"/>
            </a:endParaRPr>
          </a:p>
          <a:p>
            <a:pPr indent="-400050" lvl="0" marL="457200" rtl="0" algn="l">
              <a:spcBef>
                <a:spcPts val="0"/>
              </a:spcBef>
              <a:spcAft>
                <a:spcPts val="0"/>
              </a:spcAft>
              <a:buClr>
                <a:schemeClr val="dk1"/>
              </a:buClr>
              <a:buSzPts val="2700"/>
              <a:buFont typeface="Times New Roman"/>
              <a:buChar char="➔"/>
            </a:pPr>
            <a:r>
              <a:rPr lang="tr-TR" sz="2700">
                <a:solidFill>
                  <a:schemeClr val="dk1"/>
                </a:solidFill>
                <a:latin typeface="Times New Roman"/>
                <a:ea typeface="Times New Roman"/>
                <a:cs typeface="Times New Roman"/>
                <a:sym typeface="Times New Roman"/>
              </a:rPr>
              <a:t>Çeşitli Etki Alanları</a:t>
            </a:r>
            <a:endParaRPr sz="2700">
              <a:solidFill>
                <a:schemeClr val="dk1"/>
              </a:solidFill>
              <a:latin typeface="Times New Roman"/>
              <a:ea typeface="Times New Roman"/>
              <a:cs typeface="Times New Roman"/>
              <a:sym typeface="Times New Roman"/>
            </a:endParaRPr>
          </a:p>
          <a:p>
            <a:pPr indent="-400050" lvl="1" marL="914400" rtl="0" algn="l">
              <a:spcBef>
                <a:spcPts val="0"/>
              </a:spcBef>
              <a:spcAft>
                <a:spcPts val="0"/>
              </a:spcAft>
              <a:buClr>
                <a:schemeClr val="dk1"/>
              </a:buClr>
              <a:buSzPts val="2700"/>
              <a:buFont typeface="Times New Roman"/>
              <a:buChar char="◆"/>
            </a:pPr>
            <a:r>
              <a:rPr lang="tr-TR" sz="2700">
                <a:solidFill>
                  <a:schemeClr val="dk1"/>
                </a:solidFill>
                <a:latin typeface="Times New Roman"/>
                <a:ea typeface="Times New Roman"/>
                <a:cs typeface="Times New Roman"/>
                <a:sym typeface="Times New Roman"/>
              </a:rPr>
              <a:t>Metin çiftlerine ek olarak  her bir çift için altı (6) farklı otomatik değerlendirme sonuçlarını da içermektedir.</a:t>
            </a:r>
            <a:endParaRPr sz="2700">
              <a:solidFill>
                <a:schemeClr val="dk1"/>
              </a:solidFill>
              <a:latin typeface="Times New Roman"/>
              <a:ea typeface="Times New Roman"/>
              <a:cs typeface="Times New Roman"/>
              <a:sym typeface="Times New Roman"/>
            </a:endParaRPr>
          </a:p>
          <a:p>
            <a:pPr indent="-400050" lvl="1" marL="914400" rtl="0" algn="l">
              <a:spcBef>
                <a:spcPts val="0"/>
              </a:spcBef>
              <a:spcAft>
                <a:spcPts val="0"/>
              </a:spcAft>
              <a:buClr>
                <a:schemeClr val="dk1"/>
              </a:buClr>
              <a:buSzPts val="2700"/>
              <a:buFont typeface="Times New Roman"/>
              <a:buChar char="◆"/>
            </a:pPr>
            <a:r>
              <a:rPr lang="tr-TR" sz="2700">
                <a:solidFill>
                  <a:schemeClr val="dk1"/>
                </a:solidFill>
                <a:latin typeface="Times New Roman"/>
                <a:ea typeface="Times New Roman"/>
                <a:cs typeface="Times New Roman"/>
                <a:sym typeface="Times New Roman"/>
              </a:rPr>
              <a:t>Finans, teknoloji, sağlık vb. alanlardan dil modelleri tarafından oluşturulan cümlelerin farklı ifadeleri.</a:t>
            </a:r>
            <a:endParaRPr sz="2700">
              <a:solidFill>
                <a:schemeClr val="dk1"/>
              </a:solidFill>
              <a:latin typeface="Times New Roman"/>
              <a:ea typeface="Times New Roman"/>
              <a:cs typeface="Times New Roman"/>
              <a:sym typeface="Times New Roman"/>
            </a:endParaRPr>
          </a:p>
          <a:p>
            <a:pPr indent="-400050" lvl="1" marL="914400" rtl="0" algn="l">
              <a:spcBef>
                <a:spcPts val="0"/>
              </a:spcBef>
              <a:spcAft>
                <a:spcPts val="0"/>
              </a:spcAft>
              <a:buClr>
                <a:schemeClr val="dk1"/>
              </a:buClr>
              <a:buSzPts val="2700"/>
              <a:buFont typeface="Times New Roman"/>
              <a:buChar char="◆"/>
            </a:pPr>
            <a:r>
              <a:rPr lang="tr-TR" sz="2700">
                <a:solidFill>
                  <a:schemeClr val="dk1"/>
                </a:solidFill>
                <a:latin typeface="Times New Roman"/>
                <a:ea typeface="Times New Roman"/>
                <a:cs typeface="Times New Roman"/>
                <a:sym typeface="Times New Roman"/>
              </a:rPr>
              <a:t>Gerçek dünya senaryolarına uygulanabilirliği.</a:t>
            </a:r>
            <a:endParaRPr sz="2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tr-TR" sz="2700">
                <a:solidFill>
                  <a:schemeClr val="dk1"/>
                </a:solidFill>
                <a:latin typeface="Times New Roman"/>
                <a:ea typeface="Times New Roman"/>
                <a:cs typeface="Times New Roman"/>
                <a:sym typeface="Times New Roman"/>
              </a:rPr>
              <a:t>Potansiyel etki</a:t>
            </a:r>
            <a:endParaRPr b="1" sz="2700">
              <a:solidFill>
                <a:schemeClr val="dk1"/>
              </a:solidFill>
              <a:latin typeface="Times New Roman"/>
              <a:ea typeface="Times New Roman"/>
              <a:cs typeface="Times New Roman"/>
              <a:sym typeface="Times New Roman"/>
            </a:endParaRPr>
          </a:p>
          <a:p>
            <a:pPr indent="-400050" lvl="0" marL="457200" rtl="0" algn="l">
              <a:spcBef>
                <a:spcPts val="0"/>
              </a:spcBef>
              <a:spcAft>
                <a:spcPts val="0"/>
              </a:spcAft>
              <a:buClr>
                <a:schemeClr val="dk1"/>
              </a:buClr>
              <a:buSzPts val="2700"/>
              <a:buFont typeface="Times New Roman"/>
              <a:buChar char="➔"/>
            </a:pPr>
            <a:r>
              <a:rPr lang="tr-TR" sz="2700">
                <a:solidFill>
                  <a:schemeClr val="dk1"/>
                </a:solidFill>
                <a:latin typeface="Times New Roman"/>
                <a:ea typeface="Times New Roman"/>
                <a:cs typeface="Times New Roman"/>
                <a:sym typeface="Times New Roman"/>
              </a:rPr>
              <a:t>İlerlemeyi Kolaylaştırır</a:t>
            </a:r>
            <a:endParaRPr sz="2700">
              <a:solidFill>
                <a:schemeClr val="dk1"/>
              </a:solidFill>
              <a:latin typeface="Times New Roman"/>
              <a:ea typeface="Times New Roman"/>
              <a:cs typeface="Times New Roman"/>
              <a:sym typeface="Times New Roman"/>
            </a:endParaRPr>
          </a:p>
          <a:p>
            <a:pPr indent="-400050" lvl="1" marL="914400" rtl="0" algn="l">
              <a:spcBef>
                <a:spcPts val="0"/>
              </a:spcBef>
              <a:spcAft>
                <a:spcPts val="0"/>
              </a:spcAft>
              <a:buClr>
                <a:schemeClr val="dk1"/>
              </a:buClr>
              <a:buSzPts val="2700"/>
              <a:buFont typeface="Times New Roman"/>
              <a:buChar char="◆"/>
            </a:pPr>
            <a:r>
              <a:rPr lang="tr-TR" sz="2700">
                <a:solidFill>
                  <a:schemeClr val="dk1"/>
                </a:solidFill>
                <a:latin typeface="Times New Roman"/>
                <a:ea typeface="Times New Roman"/>
                <a:cs typeface="Times New Roman"/>
                <a:sym typeface="Times New Roman"/>
              </a:rPr>
              <a:t>ParaGPT, yüksek kaliteli paraphrase modellerinin ve diğer NLP görevlerinin geliştirilmesini ilerletebilir.</a:t>
            </a:r>
            <a:endParaRPr sz="2700">
              <a:solidFill>
                <a:schemeClr val="dk1"/>
              </a:solidFill>
              <a:latin typeface="Times New Roman"/>
              <a:ea typeface="Times New Roman"/>
              <a:cs typeface="Times New Roman"/>
              <a:sym typeface="Times New Roman"/>
            </a:endParaRPr>
          </a:p>
          <a:p>
            <a:pPr indent="-400050" lvl="1" marL="914400" rtl="0" algn="l">
              <a:spcBef>
                <a:spcPts val="0"/>
              </a:spcBef>
              <a:spcAft>
                <a:spcPts val="0"/>
              </a:spcAft>
              <a:buClr>
                <a:schemeClr val="dk1"/>
              </a:buClr>
              <a:buSzPts val="2700"/>
              <a:buFont typeface="Times New Roman"/>
              <a:buChar char="◆"/>
            </a:pPr>
            <a:r>
              <a:rPr lang="tr-TR" sz="2700">
                <a:solidFill>
                  <a:schemeClr val="dk1"/>
                </a:solidFill>
                <a:latin typeface="Times New Roman"/>
                <a:ea typeface="Times New Roman"/>
                <a:cs typeface="Times New Roman"/>
                <a:sym typeface="Times New Roman"/>
              </a:rPr>
              <a:t>Hem akademik hem de endüstriyel ortamlardaki araştırmacılar için değerli bir kaynak.</a:t>
            </a:r>
            <a:endParaRPr sz="2700">
              <a:solidFill>
                <a:schemeClr val="dk1"/>
              </a:solidFill>
              <a:latin typeface="Times New Roman"/>
              <a:ea typeface="Times New Roman"/>
              <a:cs typeface="Times New Roman"/>
              <a:sym typeface="Times New Roman"/>
            </a:endParaRPr>
          </a:p>
        </p:txBody>
      </p:sp>
      <p:pic>
        <p:nvPicPr>
          <p:cNvPr id="56" name="Google Shape;56;p1"/>
          <p:cNvPicPr preferRelativeResize="0"/>
          <p:nvPr/>
        </p:nvPicPr>
        <p:blipFill rotWithShape="1">
          <a:blip r:embed="rId10">
            <a:alphaModFix/>
          </a:blip>
          <a:srcRect b="8553" l="18336" r="18782" t="11053"/>
          <a:stretch/>
        </p:blipFill>
        <p:spPr>
          <a:xfrm>
            <a:off x="20962950" y="0"/>
            <a:ext cx="4240200" cy="4069024"/>
          </a:xfrm>
          <a:prstGeom prst="rect">
            <a:avLst/>
          </a:prstGeom>
          <a:noFill/>
          <a:ln>
            <a:noFill/>
          </a:ln>
        </p:spPr>
      </p:pic>
      <p:pic>
        <p:nvPicPr>
          <p:cNvPr id="57" name="Google Shape;57;p1"/>
          <p:cNvPicPr preferRelativeResize="0"/>
          <p:nvPr/>
        </p:nvPicPr>
        <p:blipFill>
          <a:blip r:embed="rId11">
            <a:alphaModFix/>
          </a:blip>
          <a:stretch>
            <a:fillRect/>
          </a:stretch>
        </p:blipFill>
        <p:spPr>
          <a:xfrm>
            <a:off x="840103" y="18073700"/>
            <a:ext cx="7560900" cy="3530743"/>
          </a:xfrm>
          <a:prstGeom prst="rect">
            <a:avLst/>
          </a:prstGeom>
          <a:noFill/>
          <a:ln>
            <a:noFill/>
          </a:ln>
        </p:spPr>
      </p:pic>
      <p:pic>
        <p:nvPicPr>
          <p:cNvPr id="58" name="Google Shape;58;p1"/>
          <p:cNvPicPr preferRelativeResize="0"/>
          <p:nvPr/>
        </p:nvPicPr>
        <p:blipFill>
          <a:blip r:embed="rId12">
            <a:alphaModFix/>
          </a:blip>
          <a:stretch>
            <a:fillRect/>
          </a:stretch>
        </p:blipFill>
        <p:spPr>
          <a:xfrm>
            <a:off x="2469538" y="21855988"/>
            <a:ext cx="4639526" cy="8724902"/>
          </a:xfrm>
          <a:prstGeom prst="rect">
            <a:avLst/>
          </a:prstGeom>
          <a:noFill/>
          <a:ln>
            <a:noFill/>
          </a:ln>
        </p:spPr>
      </p:pic>
      <p:sp>
        <p:nvSpPr>
          <p:cNvPr id="59" name="Google Shape;59;p1"/>
          <p:cNvSpPr txBox="1"/>
          <p:nvPr/>
        </p:nvSpPr>
        <p:spPr>
          <a:xfrm>
            <a:off x="731575" y="5593125"/>
            <a:ext cx="7686900" cy="104823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SzPts val="1100"/>
              <a:buFont typeface="Arial"/>
              <a:buNone/>
            </a:pPr>
            <a:r>
              <a:rPr lang="tr-TR" sz="2700">
                <a:solidFill>
                  <a:schemeClr val="dk1"/>
                </a:solidFill>
                <a:latin typeface="Times New Roman"/>
                <a:ea typeface="Times New Roman"/>
                <a:cs typeface="Times New Roman"/>
                <a:sym typeface="Times New Roman"/>
              </a:rPr>
              <a:t>Paraphrase, yazılı veya sözlü bir ifadeyi farklı sözcüklerle yeniden ifade etme işlemidir. Bu süreç, anlamın korunmasını sağlarken, sözcüksel ve sözdizimsel çeşitlilik sunar. Paraphrase üretimi, doğal dil işleme (NLP) alanında önemli bir görevdir ve aynı anlamı koruyan ancak farklı biçimde ifade edilen metinler üretmeyi amaçlar.</a:t>
            </a:r>
            <a:endParaRPr sz="2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2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tr-TR" sz="2700">
                <a:solidFill>
                  <a:schemeClr val="dk1"/>
                </a:solidFill>
                <a:latin typeface="Times New Roman"/>
                <a:ea typeface="Times New Roman"/>
                <a:cs typeface="Times New Roman"/>
                <a:sym typeface="Times New Roman"/>
              </a:rPr>
              <a:t>Paraphrase kalitesini değerlendiren tek bir güvenilir metrik yoktur. Bu nedenle, çeşitli otomatik değerlendirme metrikleri kullanılır ve bu metriklerin doğruluğunu insan değerlendirmesi ile karşılaştırmak gereklidir. İnsan değerlendirmesi, model çıktılarının anlamsal benzerlik ve sözdizimsel çeşitlilik açısından daha doğru bir şekilde değerlendirilmesini sağlar.</a:t>
            </a:r>
            <a:endParaRPr sz="2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2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tr-TR" sz="2700">
                <a:solidFill>
                  <a:schemeClr val="dk1"/>
                </a:solidFill>
                <a:latin typeface="Times New Roman"/>
                <a:ea typeface="Times New Roman"/>
                <a:cs typeface="Times New Roman"/>
                <a:sym typeface="Times New Roman"/>
              </a:rPr>
              <a:t>Bu bağlamda, iki veri seti hazırladık: </a:t>
            </a:r>
            <a:endParaRPr sz="2700">
              <a:solidFill>
                <a:schemeClr val="dk1"/>
              </a:solidFill>
              <a:latin typeface="Times New Roman"/>
              <a:ea typeface="Times New Roman"/>
              <a:cs typeface="Times New Roman"/>
              <a:sym typeface="Times New Roman"/>
            </a:endParaRPr>
          </a:p>
          <a:p>
            <a:pPr indent="-400050" lvl="0" marL="457200" rtl="0" algn="just">
              <a:spcBef>
                <a:spcPts val="0"/>
              </a:spcBef>
              <a:spcAft>
                <a:spcPts val="0"/>
              </a:spcAft>
              <a:buClr>
                <a:schemeClr val="dk1"/>
              </a:buClr>
              <a:buSzPts val="2700"/>
              <a:buFont typeface="Times New Roman"/>
              <a:buAutoNum type="arabicPeriod"/>
            </a:pPr>
            <a:r>
              <a:rPr lang="tr-TR" sz="2700">
                <a:solidFill>
                  <a:schemeClr val="dk1"/>
                </a:solidFill>
                <a:latin typeface="Times New Roman"/>
                <a:ea typeface="Times New Roman"/>
                <a:cs typeface="Times New Roman"/>
                <a:sym typeface="Times New Roman"/>
              </a:rPr>
              <a:t> ParaGPT: Cümle içeren paraphrase veri seti.</a:t>
            </a:r>
            <a:endParaRPr sz="2700">
              <a:solidFill>
                <a:schemeClr val="dk1"/>
              </a:solidFill>
              <a:latin typeface="Times New Roman"/>
              <a:ea typeface="Times New Roman"/>
              <a:cs typeface="Times New Roman"/>
              <a:sym typeface="Times New Roman"/>
            </a:endParaRPr>
          </a:p>
          <a:p>
            <a:pPr indent="-400050" lvl="0" marL="457200" rtl="0" algn="just">
              <a:spcBef>
                <a:spcPts val="0"/>
              </a:spcBef>
              <a:spcAft>
                <a:spcPts val="0"/>
              </a:spcAft>
              <a:buClr>
                <a:schemeClr val="dk1"/>
              </a:buClr>
              <a:buSzPts val="2700"/>
              <a:buFont typeface="Times New Roman"/>
              <a:buAutoNum type="arabicPeriod"/>
            </a:pPr>
            <a:r>
              <a:rPr lang="tr-TR" sz="2700">
                <a:solidFill>
                  <a:schemeClr val="dk1"/>
                </a:solidFill>
                <a:latin typeface="Times New Roman"/>
                <a:ea typeface="Times New Roman"/>
                <a:cs typeface="Times New Roman"/>
                <a:sym typeface="Times New Roman"/>
              </a:rPr>
              <a:t>Abstract Paraphrase: Makale özetleri için paraphrase veri seti.</a:t>
            </a:r>
            <a:endParaRPr sz="2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27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tr-TR" sz="2700">
                <a:solidFill>
                  <a:schemeClr val="dk1"/>
                </a:solidFill>
                <a:latin typeface="Times New Roman"/>
                <a:ea typeface="Times New Roman"/>
                <a:cs typeface="Times New Roman"/>
                <a:sym typeface="Times New Roman"/>
              </a:rPr>
              <a:t>Bu projeler aracılığıyla, paraphrase üretiminin çeşitli boyutlarını keşfederek, NLP alanında daha gelişmiş ve doğru yöntemler geliştirmeyi hedefliyoruz.</a:t>
            </a:r>
            <a:endParaRPr sz="27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700">
              <a:solidFill>
                <a:schemeClr val="dk1"/>
              </a:solidFill>
              <a:latin typeface="Times New Roman"/>
              <a:ea typeface="Times New Roman"/>
              <a:cs typeface="Times New Roman"/>
              <a:sym typeface="Times New Roman"/>
            </a:endParaRPr>
          </a:p>
        </p:txBody>
      </p:sp>
      <p:pic>
        <p:nvPicPr>
          <p:cNvPr id="60" name="Google Shape;60;p1"/>
          <p:cNvPicPr preferRelativeResize="0"/>
          <p:nvPr/>
        </p:nvPicPr>
        <p:blipFill>
          <a:blip r:embed="rId13">
            <a:alphaModFix/>
          </a:blip>
          <a:stretch>
            <a:fillRect/>
          </a:stretch>
        </p:blipFill>
        <p:spPr>
          <a:xfrm>
            <a:off x="9787750" y="11916775"/>
            <a:ext cx="4762500" cy="4762500"/>
          </a:xfrm>
          <a:prstGeom prst="rect">
            <a:avLst/>
          </a:prstGeom>
          <a:solidFill>
            <a:schemeClr val="lt1"/>
          </a:solidFill>
          <a:ln cap="flat" cmpd="sng" w="12700">
            <a:solidFill>
              <a:schemeClr val="lt1"/>
            </a:solidFill>
            <a:prstDash val="solid"/>
            <a:miter lim="8000"/>
            <a:headEnd len="sm" w="sm" type="none"/>
            <a:tailEnd len="sm" w="sm" type="none"/>
          </a:ln>
        </p:spPr>
      </p:pic>
      <p:sp>
        <p:nvSpPr>
          <p:cNvPr id="61" name="Google Shape;61;p1"/>
          <p:cNvSpPr txBox="1"/>
          <p:nvPr/>
        </p:nvSpPr>
        <p:spPr>
          <a:xfrm rot="-5400000">
            <a:off x="7547050" y="13897825"/>
            <a:ext cx="3451800" cy="8004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tr-TR" sz="4600">
                <a:solidFill>
                  <a:schemeClr val="accent1"/>
                </a:solidFill>
                <a:latin typeface="Overpass Mono Medium"/>
                <a:ea typeface="Overpass Mono Medium"/>
                <a:cs typeface="Overpass Mono Medium"/>
                <a:sym typeface="Overpass Mono Medium"/>
              </a:rPr>
              <a:t>Beni Tara</a:t>
            </a:r>
            <a:endParaRPr i="0" sz="4600" u="none" cap="none" strike="noStrike">
              <a:solidFill>
                <a:schemeClr val="accent1"/>
              </a:solidFill>
              <a:latin typeface="Overpass Mono Medium"/>
              <a:ea typeface="Overpass Mono Medium"/>
              <a:cs typeface="Overpass Mono Medium"/>
              <a:sym typeface="Overpass Mono Medium"/>
            </a:endParaRPr>
          </a:p>
        </p:txBody>
      </p:sp>
      <p:sp>
        <p:nvSpPr>
          <p:cNvPr id="62" name="Google Shape;62;p1"/>
          <p:cNvSpPr txBox="1"/>
          <p:nvPr/>
        </p:nvSpPr>
        <p:spPr>
          <a:xfrm rot="5400000">
            <a:off x="13262950" y="13897825"/>
            <a:ext cx="3451800" cy="8004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tr-TR" sz="4600">
                <a:solidFill>
                  <a:schemeClr val="accent1"/>
                </a:solidFill>
                <a:latin typeface="Overpass Mono Medium"/>
                <a:ea typeface="Overpass Mono Medium"/>
                <a:cs typeface="Overpass Mono Medium"/>
                <a:sym typeface="Overpass Mono Medium"/>
              </a:rPr>
              <a:t>Beni Tara</a:t>
            </a:r>
            <a:endParaRPr i="0" sz="4600" u="none" cap="none" strike="noStrike">
              <a:solidFill>
                <a:schemeClr val="accent1"/>
              </a:solidFill>
              <a:latin typeface="Overpass Mono Medium"/>
              <a:ea typeface="Overpass Mono Medium"/>
              <a:cs typeface="Overpass Mono Medium"/>
              <a:sym typeface="Overpass Mono Medium"/>
            </a:endParaRPr>
          </a:p>
        </p:txBody>
      </p:sp>
      <p:sp>
        <p:nvSpPr>
          <p:cNvPr id="63" name="Google Shape;63;p1"/>
          <p:cNvSpPr txBox="1"/>
          <p:nvPr/>
        </p:nvSpPr>
        <p:spPr>
          <a:xfrm>
            <a:off x="-13523425" y="222499"/>
            <a:ext cx="7447800" cy="120060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tr-TR" sz="1800">
                <a:solidFill>
                  <a:schemeClr val="dk1"/>
                </a:solidFill>
                <a:latin typeface="Calibri"/>
                <a:ea typeface="Calibri"/>
                <a:cs typeface="Calibri"/>
                <a:sym typeface="Calibri"/>
              </a:rPr>
              <a:t>Paraphrase Generation is the process of generating a well-formed and coherent output text that exhibits both syntactic and/or lexical diversity from the input text, while simultaneously ensuring that the semantic similarity between the two texts is preserved.</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b="1" lang="tr-TR" sz="1800">
                <a:solidFill>
                  <a:schemeClr val="dk1"/>
                </a:solidFill>
                <a:latin typeface="Calibri"/>
                <a:ea typeface="Calibri"/>
                <a:cs typeface="Calibri"/>
                <a:sym typeface="Calibri"/>
              </a:rPr>
              <a:t>Our Project</a:t>
            </a:r>
            <a:endParaRPr b="1" sz="1800">
              <a:solidFill>
                <a:schemeClr val="dk1"/>
              </a:solidFill>
              <a:latin typeface="Calibri"/>
              <a:ea typeface="Calibri"/>
              <a:cs typeface="Calibri"/>
              <a:sym typeface="Calibri"/>
            </a:endParaRPr>
          </a:p>
          <a:p>
            <a:pPr indent="0" lvl="0" marL="0" marR="0" rtl="0" algn="just">
              <a:spcBef>
                <a:spcPts val="0"/>
              </a:spcBef>
              <a:spcAft>
                <a:spcPts val="0"/>
              </a:spcAft>
              <a:buNone/>
            </a:pPr>
            <a:br>
              <a:rPr lang="tr-TR" sz="1800">
                <a:solidFill>
                  <a:schemeClr val="dk1"/>
                </a:solidFill>
                <a:latin typeface="Calibri"/>
                <a:ea typeface="Calibri"/>
                <a:cs typeface="Calibri"/>
                <a:sym typeface="Calibri"/>
              </a:rPr>
            </a:br>
            <a:r>
              <a:rPr b="1" lang="tr-TR" sz="1800">
                <a:solidFill>
                  <a:schemeClr val="dk1"/>
                </a:solidFill>
                <a:latin typeface="Calibri"/>
                <a:ea typeface="Calibri"/>
                <a:cs typeface="Calibri"/>
                <a:sym typeface="Calibri"/>
              </a:rPr>
              <a:t>Paragraph (Abstract) and Sentence Paraphrasing </a:t>
            </a:r>
            <a:endParaRPr b="1" sz="18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b="1" lang="tr-TR" sz="1800">
                <a:solidFill>
                  <a:schemeClr val="dk1"/>
                </a:solidFill>
                <a:latin typeface="Calibri"/>
                <a:ea typeface="Calibri"/>
                <a:cs typeface="Calibri"/>
                <a:sym typeface="Calibri"/>
              </a:rPr>
              <a:t>Steps:</a:t>
            </a:r>
            <a:endParaRPr b="1" sz="1800">
              <a:solidFill>
                <a:schemeClr val="dk1"/>
              </a:solidFill>
              <a:latin typeface="Calibri"/>
              <a:ea typeface="Calibri"/>
              <a:cs typeface="Calibri"/>
              <a:sym typeface="Calibri"/>
            </a:endParaRPr>
          </a:p>
          <a:p>
            <a:pPr indent="-342900" lvl="0" marL="457200" rtl="0" algn="just">
              <a:spcBef>
                <a:spcPts val="0"/>
              </a:spcBef>
              <a:spcAft>
                <a:spcPts val="0"/>
              </a:spcAft>
              <a:buClr>
                <a:schemeClr val="dk1"/>
              </a:buClr>
              <a:buSzPts val="1800"/>
              <a:buFont typeface="Calibri"/>
              <a:buChar char="➔"/>
            </a:pPr>
            <a:r>
              <a:rPr lang="tr-TR" sz="1800">
                <a:solidFill>
                  <a:schemeClr val="dk1"/>
                </a:solidFill>
                <a:latin typeface="Calibri"/>
                <a:ea typeface="Calibri"/>
                <a:cs typeface="Calibri"/>
                <a:sym typeface="Calibri"/>
              </a:rPr>
              <a:t>Data Collection: </a:t>
            </a:r>
            <a:endParaRPr sz="1800">
              <a:solidFill>
                <a:schemeClr val="dk1"/>
              </a:solidFill>
              <a:latin typeface="Calibri"/>
              <a:ea typeface="Calibri"/>
              <a:cs typeface="Calibri"/>
              <a:sym typeface="Calibri"/>
            </a:endParaRPr>
          </a:p>
          <a:p>
            <a:pPr indent="-342900" lvl="1" marL="914400" rtl="0" algn="just">
              <a:spcBef>
                <a:spcPts val="0"/>
              </a:spcBef>
              <a:spcAft>
                <a:spcPts val="0"/>
              </a:spcAft>
              <a:buClr>
                <a:schemeClr val="dk1"/>
              </a:buClr>
              <a:buSzPts val="1800"/>
              <a:buFont typeface="Calibri"/>
              <a:buChar char="◆"/>
            </a:pPr>
            <a:r>
              <a:rPr lang="tr-TR" sz="1800">
                <a:solidFill>
                  <a:schemeClr val="dk1"/>
                </a:solidFill>
                <a:latin typeface="Calibri"/>
                <a:ea typeface="Calibri"/>
                <a:cs typeface="Calibri"/>
                <a:sym typeface="Calibri"/>
              </a:rPr>
              <a:t>Scrape article metadata and abstracts from Springer Publisher site.</a:t>
            </a:r>
            <a:endParaRPr sz="1800">
              <a:solidFill>
                <a:schemeClr val="dk1"/>
              </a:solidFill>
              <a:latin typeface="Calibri"/>
              <a:ea typeface="Calibri"/>
              <a:cs typeface="Calibri"/>
              <a:sym typeface="Calibri"/>
            </a:endParaRPr>
          </a:p>
          <a:p>
            <a:pPr indent="-342900" lvl="1" marL="914400" rtl="0" algn="just">
              <a:spcBef>
                <a:spcPts val="0"/>
              </a:spcBef>
              <a:spcAft>
                <a:spcPts val="0"/>
              </a:spcAft>
              <a:buClr>
                <a:schemeClr val="dk1"/>
              </a:buClr>
              <a:buSzPts val="1800"/>
              <a:buFont typeface="Calibri"/>
              <a:buChar char="◆"/>
            </a:pPr>
            <a:r>
              <a:rPr lang="tr-TR" sz="1800">
                <a:solidFill>
                  <a:schemeClr val="dk1"/>
                </a:solidFill>
                <a:latin typeface="Calibri"/>
                <a:ea typeface="Calibri"/>
                <a:cs typeface="Calibri"/>
                <a:sym typeface="Calibri"/>
              </a:rPr>
              <a:t>Generate </a:t>
            </a:r>
            <a:r>
              <a:rPr lang="tr-TR" sz="1450">
                <a:solidFill>
                  <a:schemeClr val="dk1"/>
                </a:solidFill>
                <a:highlight>
                  <a:srgbClr val="FFFFFF"/>
                </a:highlight>
              </a:rPr>
              <a:t>Synthetic Sentences using state-of-the-art LLMs</a:t>
            </a:r>
            <a:endParaRPr sz="1800">
              <a:solidFill>
                <a:schemeClr val="dk1"/>
              </a:solidFill>
              <a:latin typeface="Calibri"/>
              <a:ea typeface="Calibri"/>
              <a:cs typeface="Calibri"/>
              <a:sym typeface="Calibri"/>
            </a:endParaRPr>
          </a:p>
          <a:p>
            <a:pPr indent="-342900" lvl="0" marL="457200" rtl="0" algn="just">
              <a:spcBef>
                <a:spcPts val="0"/>
              </a:spcBef>
              <a:spcAft>
                <a:spcPts val="0"/>
              </a:spcAft>
              <a:buClr>
                <a:schemeClr val="dk1"/>
              </a:buClr>
              <a:buSzPts val="1800"/>
              <a:buFont typeface="Calibri"/>
              <a:buChar char="➔"/>
            </a:pPr>
            <a:r>
              <a:rPr lang="tr-TR" sz="1800">
                <a:solidFill>
                  <a:schemeClr val="dk1"/>
                </a:solidFill>
                <a:latin typeface="Calibri"/>
                <a:ea typeface="Calibri"/>
                <a:cs typeface="Calibri"/>
                <a:sym typeface="Calibri"/>
              </a:rPr>
              <a:t>Paraphrasing: Use generative AI models  to paraphrase abstracts:</a:t>
            </a:r>
            <a:endParaRPr sz="1800">
              <a:solidFill>
                <a:schemeClr val="dk1"/>
              </a:solidFill>
              <a:latin typeface="Calibri"/>
              <a:ea typeface="Calibri"/>
              <a:cs typeface="Calibri"/>
              <a:sym typeface="Calibri"/>
            </a:endParaRPr>
          </a:p>
          <a:p>
            <a:pPr indent="-342900" lvl="1" marL="914400" rtl="0" algn="just">
              <a:spcBef>
                <a:spcPts val="0"/>
              </a:spcBef>
              <a:spcAft>
                <a:spcPts val="0"/>
              </a:spcAft>
              <a:buClr>
                <a:schemeClr val="dk1"/>
              </a:buClr>
              <a:buSzPts val="1800"/>
              <a:buFont typeface="Calibri"/>
              <a:buChar char="◆"/>
            </a:pPr>
            <a:r>
              <a:rPr lang="tr-TR" sz="1800">
                <a:solidFill>
                  <a:schemeClr val="dk1"/>
                </a:solidFill>
                <a:latin typeface="Calibri"/>
                <a:ea typeface="Calibri"/>
                <a:cs typeface="Calibri"/>
                <a:sym typeface="Calibri"/>
              </a:rPr>
              <a:t>Gemini 1.5 Pro</a:t>
            </a:r>
            <a:endParaRPr sz="1800">
              <a:solidFill>
                <a:schemeClr val="dk1"/>
              </a:solidFill>
              <a:latin typeface="Calibri"/>
              <a:ea typeface="Calibri"/>
              <a:cs typeface="Calibri"/>
              <a:sym typeface="Calibri"/>
            </a:endParaRPr>
          </a:p>
          <a:p>
            <a:pPr indent="-342900" lvl="1" marL="914400" rtl="0" algn="just">
              <a:spcBef>
                <a:spcPts val="0"/>
              </a:spcBef>
              <a:spcAft>
                <a:spcPts val="0"/>
              </a:spcAft>
              <a:buClr>
                <a:schemeClr val="dk1"/>
              </a:buClr>
              <a:buSzPts val="1800"/>
              <a:buFont typeface="Calibri"/>
              <a:buChar char="◆"/>
            </a:pPr>
            <a:r>
              <a:rPr lang="tr-TR" sz="1800">
                <a:solidFill>
                  <a:schemeClr val="dk1"/>
                </a:solidFill>
                <a:latin typeface="Calibri"/>
                <a:ea typeface="Calibri"/>
                <a:cs typeface="Calibri"/>
                <a:sym typeface="Calibri"/>
              </a:rPr>
              <a:t>Llama3-70b</a:t>
            </a:r>
            <a:endParaRPr sz="1800">
              <a:solidFill>
                <a:schemeClr val="dk1"/>
              </a:solidFill>
              <a:latin typeface="Calibri"/>
              <a:ea typeface="Calibri"/>
              <a:cs typeface="Calibri"/>
              <a:sym typeface="Calibri"/>
            </a:endParaRPr>
          </a:p>
          <a:p>
            <a:pPr indent="-342900" lvl="1" marL="914400" rtl="0" algn="just">
              <a:spcBef>
                <a:spcPts val="0"/>
              </a:spcBef>
              <a:spcAft>
                <a:spcPts val="0"/>
              </a:spcAft>
              <a:buClr>
                <a:schemeClr val="dk1"/>
              </a:buClr>
              <a:buSzPts val="1800"/>
              <a:buFont typeface="Calibri"/>
              <a:buChar char="◆"/>
            </a:pPr>
            <a:r>
              <a:rPr lang="tr-TR" sz="1800">
                <a:solidFill>
                  <a:schemeClr val="dk1"/>
                </a:solidFill>
                <a:latin typeface="Calibri"/>
                <a:ea typeface="Calibri"/>
                <a:cs typeface="Calibri"/>
                <a:sym typeface="Calibri"/>
              </a:rPr>
              <a:t>GPT-4o</a:t>
            </a:r>
            <a:endParaRPr sz="1800">
              <a:solidFill>
                <a:schemeClr val="dk1"/>
              </a:solidFill>
              <a:latin typeface="Calibri"/>
              <a:ea typeface="Calibri"/>
              <a:cs typeface="Calibri"/>
              <a:sym typeface="Calibri"/>
            </a:endParaRPr>
          </a:p>
          <a:p>
            <a:pPr indent="-342900" lvl="1" marL="914400" rtl="0" algn="just">
              <a:spcBef>
                <a:spcPts val="0"/>
              </a:spcBef>
              <a:spcAft>
                <a:spcPts val="0"/>
              </a:spcAft>
              <a:buClr>
                <a:schemeClr val="dk1"/>
              </a:buClr>
              <a:buSzPts val="1800"/>
              <a:buFont typeface="Calibri"/>
              <a:buChar char="◆"/>
            </a:pPr>
            <a:r>
              <a:rPr lang="tr-TR" sz="1800">
                <a:solidFill>
                  <a:schemeClr val="dk1"/>
                </a:solidFill>
                <a:latin typeface="Calibri"/>
                <a:ea typeface="Calibri"/>
                <a:cs typeface="Calibri"/>
                <a:sym typeface="Calibri"/>
              </a:rPr>
              <a:t>ChatGPT</a:t>
            </a:r>
            <a:endParaRPr sz="1800">
              <a:solidFill>
                <a:schemeClr val="dk1"/>
              </a:solidFill>
              <a:latin typeface="Calibri"/>
              <a:ea typeface="Calibri"/>
              <a:cs typeface="Calibri"/>
              <a:sym typeface="Calibri"/>
            </a:endParaRPr>
          </a:p>
          <a:p>
            <a:pPr indent="-342900" lvl="1" marL="914400" rtl="0" algn="just">
              <a:spcBef>
                <a:spcPts val="0"/>
              </a:spcBef>
              <a:spcAft>
                <a:spcPts val="0"/>
              </a:spcAft>
              <a:buClr>
                <a:schemeClr val="dk1"/>
              </a:buClr>
              <a:buSzPts val="1800"/>
              <a:buFont typeface="Calibri"/>
              <a:buChar char="◆"/>
            </a:pPr>
            <a:r>
              <a:rPr lang="tr-TR" sz="1800">
                <a:solidFill>
                  <a:schemeClr val="dk1"/>
                </a:solidFill>
                <a:latin typeface="Calibri"/>
                <a:ea typeface="Calibri"/>
                <a:cs typeface="Calibri"/>
                <a:sym typeface="Calibri"/>
              </a:rPr>
              <a:t>GPT-3</a:t>
            </a:r>
            <a:endParaRPr sz="1800">
              <a:solidFill>
                <a:schemeClr val="dk1"/>
              </a:solidFill>
              <a:latin typeface="Calibri"/>
              <a:ea typeface="Calibri"/>
              <a:cs typeface="Calibri"/>
              <a:sym typeface="Calibri"/>
            </a:endParaRPr>
          </a:p>
          <a:p>
            <a:pPr indent="-342900" lvl="1" marL="914400" rtl="0" algn="just">
              <a:spcBef>
                <a:spcPts val="0"/>
              </a:spcBef>
              <a:spcAft>
                <a:spcPts val="0"/>
              </a:spcAft>
              <a:buClr>
                <a:schemeClr val="dk1"/>
              </a:buClr>
              <a:buSzPts val="1800"/>
              <a:buFont typeface="Calibri"/>
              <a:buChar char="◆"/>
            </a:pPr>
            <a:r>
              <a:rPr lang="tr-TR" sz="1800">
                <a:solidFill>
                  <a:schemeClr val="dk1"/>
                </a:solidFill>
                <a:latin typeface="Calibri"/>
                <a:ea typeface="Calibri"/>
                <a:cs typeface="Calibri"/>
                <a:sym typeface="Calibri"/>
              </a:rPr>
              <a:t>T5</a:t>
            </a:r>
            <a:endParaRPr sz="1800">
              <a:solidFill>
                <a:schemeClr val="dk1"/>
              </a:solidFill>
              <a:latin typeface="Calibri"/>
              <a:ea typeface="Calibri"/>
              <a:cs typeface="Calibri"/>
              <a:sym typeface="Calibri"/>
            </a:endParaRPr>
          </a:p>
          <a:p>
            <a:pPr indent="-342900" lvl="0" marL="457200" rtl="0" algn="just">
              <a:spcBef>
                <a:spcPts val="0"/>
              </a:spcBef>
              <a:spcAft>
                <a:spcPts val="0"/>
              </a:spcAft>
              <a:buClr>
                <a:schemeClr val="dk1"/>
              </a:buClr>
              <a:buSzPts val="1800"/>
              <a:buFont typeface="Calibri"/>
              <a:buChar char="➔"/>
            </a:pPr>
            <a:r>
              <a:rPr lang="tr-TR" sz="1800">
                <a:solidFill>
                  <a:schemeClr val="dk1"/>
                </a:solidFill>
                <a:latin typeface="Calibri"/>
                <a:ea typeface="Calibri"/>
                <a:cs typeface="Calibri"/>
                <a:sym typeface="Calibri"/>
              </a:rPr>
              <a:t>Evaluation Interface: Web-based tool for Human-Evaluation.</a:t>
            </a:r>
            <a:endParaRPr sz="1800">
              <a:solidFill>
                <a:schemeClr val="dk1"/>
              </a:solidFill>
              <a:latin typeface="Calibri"/>
              <a:ea typeface="Calibri"/>
              <a:cs typeface="Calibri"/>
              <a:sym typeface="Calibri"/>
            </a:endParaRPr>
          </a:p>
          <a:p>
            <a:pPr indent="-342900" lvl="0" marL="457200" rtl="0" algn="just">
              <a:spcBef>
                <a:spcPts val="0"/>
              </a:spcBef>
              <a:spcAft>
                <a:spcPts val="0"/>
              </a:spcAft>
              <a:buClr>
                <a:schemeClr val="dk1"/>
              </a:buClr>
              <a:buSzPts val="1800"/>
              <a:buFont typeface="Calibri"/>
              <a:buChar char="➔"/>
            </a:pPr>
            <a:r>
              <a:rPr lang="tr-TR" sz="1800">
                <a:solidFill>
                  <a:schemeClr val="dk1"/>
                </a:solidFill>
                <a:latin typeface="Calibri"/>
                <a:ea typeface="Calibri"/>
                <a:cs typeface="Calibri"/>
                <a:sym typeface="Calibri"/>
              </a:rPr>
              <a:t>Automatic Evaluation: BERTScore, BLEU, ROUGE, METEOR, Google-BLEU (GLEU) and T5-STSB</a:t>
            </a:r>
            <a:endParaRPr sz="1800">
              <a:solidFill>
                <a:schemeClr val="dk1"/>
              </a:solidFill>
              <a:latin typeface="Calibri"/>
              <a:ea typeface="Calibri"/>
              <a:cs typeface="Calibri"/>
              <a:sym typeface="Calibri"/>
            </a:endParaRPr>
          </a:p>
          <a:p>
            <a:pPr indent="0" lvl="0" marL="0" rtl="0" algn="just">
              <a:spcBef>
                <a:spcPts val="0"/>
              </a:spcBef>
              <a:spcAft>
                <a:spcPts val="0"/>
              </a:spcAft>
              <a:buNone/>
            </a:pPr>
            <a:r>
              <a:rPr b="1" lang="tr-TR" sz="1800">
                <a:solidFill>
                  <a:schemeClr val="dk1"/>
                </a:solidFill>
                <a:latin typeface="Calibri"/>
                <a:ea typeface="Calibri"/>
                <a:cs typeface="Calibri"/>
                <a:sym typeface="Calibri"/>
              </a:rPr>
              <a:t>Our Goals:</a:t>
            </a:r>
            <a:endParaRPr b="1" sz="1800">
              <a:solidFill>
                <a:schemeClr val="dk1"/>
              </a:solidFill>
              <a:latin typeface="Calibri"/>
              <a:ea typeface="Calibri"/>
              <a:cs typeface="Calibri"/>
              <a:sym typeface="Calibri"/>
            </a:endParaRPr>
          </a:p>
          <a:p>
            <a:pPr indent="-342900" lvl="0" marL="457200" rtl="0" algn="just">
              <a:spcBef>
                <a:spcPts val="0"/>
              </a:spcBef>
              <a:spcAft>
                <a:spcPts val="0"/>
              </a:spcAft>
              <a:buClr>
                <a:schemeClr val="dk1"/>
              </a:buClr>
              <a:buSzPts val="1800"/>
              <a:buFont typeface="Calibri"/>
              <a:buChar char="➔"/>
            </a:pPr>
            <a:r>
              <a:rPr lang="tr-TR" sz="1800">
                <a:solidFill>
                  <a:schemeClr val="dk1"/>
                </a:solidFill>
                <a:latin typeface="Calibri"/>
                <a:ea typeface="Calibri"/>
                <a:cs typeface="Calibri"/>
                <a:sym typeface="Calibri"/>
              </a:rPr>
              <a:t>Assess paraphrase quality in terms of semantic similarity  and syntactic diversity.</a:t>
            </a:r>
            <a:endParaRPr sz="1800">
              <a:solidFill>
                <a:schemeClr val="dk1"/>
              </a:solidFill>
              <a:latin typeface="Calibri"/>
              <a:ea typeface="Calibri"/>
              <a:cs typeface="Calibri"/>
              <a:sym typeface="Calibri"/>
            </a:endParaRPr>
          </a:p>
          <a:p>
            <a:pPr indent="-342900" lvl="0" marL="457200" rtl="0" algn="just">
              <a:spcBef>
                <a:spcPts val="0"/>
              </a:spcBef>
              <a:spcAft>
                <a:spcPts val="0"/>
              </a:spcAft>
              <a:buClr>
                <a:schemeClr val="dk1"/>
              </a:buClr>
              <a:buSzPts val="1800"/>
              <a:buFont typeface="Calibri"/>
              <a:buChar char="➔"/>
            </a:pPr>
            <a:r>
              <a:rPr lang="tr-TR" sz="1800">
                <a:solidFill>
                  <a:schemeClr val="dk1"/>
                </a:solidFill>
                <a:latin typeface="Calibri"/>
                <a:ea typeface="Calibri"/>
                <a:cs typeface="Calibri"/>
                <a:sym typeface="Calibri"/>
              </a:rPr>
              <a:t>Compare performance of different models (e.g., Gemini, GPT-4o, Llama3 70b).</a:t>
            </a:r>
            <a:endParaRPr sz="1800">
              <a:solidFill>
                <a:schemeClr val="dk1"/>
              </a:solidFill>
              <a:latin typeface="Calibri"/>
              <a:ea typeface="Calibri"/>
              <a:cs typeface="Calibri"/>
              <a:sym typeface="Calibri"/>
            </a:endParaRPr>
          </a:p>
          <a:p>
            <a:pPr indent="-342900" lvl="0" marL="457200" rtl="0" algn="just">
              <a:spcBef>
                <a:spcPts val="0"/>
              </a:spcBef>
              <a:spcAft>
                <a:spcPts val="0"/>
              </a:spcAft>
              <a:buClr>
                <a:schemeClr val="dk1"/>
              </a:buClr>
              <a:buSzPts val="1800"/>
              <a:buFont typeface="Calibri"/>
              <a:buChar char="➔"/>
            </a:pPr>
            <a:r>
              <a:rPr lang="tr-TR" sz="1800">
                <a:solidFill>
                  <a:schemeClr val="dk1"/>
                </a:solidFill>
                <a:latin typeface="Calibri"/>
                <a:ea typeface="Calibri"/>
                <a:cs typeface="Calibri"/>
                <a:sym typeface="Calibri"/>
              </a:rPr>
              <a:t>Develop evaluation metrics to enhance LLMs.</a:t>
            </a:r>
            <a:endParaRPr sz="1800">
              <a:solidFill>
                <a:schemeClr val="dk1"/>
              </a:solidFill>
              <a:latin typeface="Calibri"/>
              <a:ea typeface="Calibri"/>
              <a:cs typeface="Calibri"/>
              <a:sym typeface="Calibri"/>
            </a:endParaRPr>
          </a:p>
          <a:p>
            <a:pPr indent="-342900" lvl="0" marL="457200" rtl="0" algn="just">
              <a:spcBef>
                <a:spcPts val="0"/>
              </a:spcBef>
              <a:spcAft>
                <a:spcPts val="0"/>
              </a:spcAft>
              <a:buClr>
                <a:schemeClr val="dk1"/>
              </a:buClr>
              <a:buSzPts val="1800"/>
              <a:buFont typeface="Calibri"/>
              <a:buChar char="➔"/>
            </a:pPr>
            <a:r>
              <a:rPr lang="tr-TR" sz="1800">
                <a:solidFill>
                  <a:schemeClr val="dk1"/>
                </a:solidFill>
                <a:latin typeface="Calibri"/>
                <a:ea typeface="Calibri"/>
                <a:cs typeface="Calibri"/>
                <a:sym typeface="Calibri"/>
              </a:rPr>
              <a:t>Introducing Our Standardized Human Evaluation Scoring System!</a:t>
            </a:r>
            <a:endParaRPr sz="1800">
              <a:solidFill>
                <a:schemeClr val="dk1"/>
              </a:solidFill>
              <a:latin typeface="Calibri"/>
              <a:ea typeface="Calibri"/>
              <a:cs typeface="Calibri"/>
              <a:sym typeface="Calibri"/>
            </a:endParaRPr>
          </a:p>
          <a:p>
            <a:pPr indent="-342900" lvl="1" marL="914400" rtl="0" algn="just">
              <a:spcBef>
                <a:spcPts val="0"/>
              </a:spcBef>
              <a:spcAft>
                <a:spcPts val="0"/>
              </a:spcAft>
              <a:buClr>
                <a:schemeClr val="dk1"/>
              </a:buClr>
              <a:buSzPts val="1800"/>
              <a:buFont typeface="Calibri"/>
              <a:buChar char="◆"/>
            </a:pPr>
            <a:r>
              <a:rPr lang="tr-TR" sz="1800">
                <a:solidFill>
                  <a:schemeClr val="dk1"/>
                </a:solidFill>
                <a:latin typeface="Calibri"/>
                <a:ea typeface="Calibri"/>
                <a:cs typeface="Calibri"/>
                <a:sym typeface="Calibri"/>
              </a:rPr>
              <a:t>Designed to Standardize Evaluation Process:</a:t>
            </a:r>
            <a:endParaRPr sz="1800">
              <a:solidFill>
                <a:schemeClr val="dk1"/>
              </a:solidFill>
              <a:latin typeface="Calibri"/>
              <a:ea typeface="Calibri"/>
              <a:cs typeface="Calibri"/>
              <a:sym typeface="Calibri"/>
            </a:endParaRPr>
          </a:p>
          <a:p>
            <a:pPr indent="-342900" lvl="2" marL="1371600" rtl="0" algn="just">
              <a:spcBef>
                <a:spcPts val="0"/>
              </a:spcBef>
              <a:spcAft>
                <a:spcPts val="0"/>
              </a:spcAft>
              <a:buClr>
                <a:schemeClr val="dk1"/>
              </a:buClr>
              <a:buSzPts val="1800"/>
              <a:buFont typeface="Calibri"/>
              <a:buChar char="●"/>
            </a:pPr>
            <a:r>
              <a:rPr lang="tr-TR" sz="1800">
                <a:solidFill>
                  <a:schemeClr val="dk1"/>
                </a:solidFill>
                <a:latin typeface="Calibri"/>
                <a:ea typeface="Calibri"/>
                <a:cs typeface="Calibri"/>
                <a:sym typeface="Calibri"/>
              </a:rPr>
              <a:t>Ensure Consistency!</a:t>
            </a:r>
            <a:endParaRPr sz="1800">
              <a:solidFill>
                <a:schemeClr val="dk1"/>
              </a:solidFill>
              <a:latin typeface="Calibri"/>
              <a:ea typeface="Calibri"/>
              <a:cs typeface="Calibri"/>
              <a:sym typeface="Calibri"/>
            </a:endParaRPr>
          </a:p>
          <a:p>
            <a:pPr indent="-342900" lvl="2" marL="1371600" rtl="0" algn="just">
              <a:spcBef>
                <a:spcPts val="0"/>
              </a:spcBef>
              <a:spcAft>
                <a:spcPts val="0"/>
              </a:spcAft>
              <a:buClr>
                <a:schemeClr val="dk1"/>
              </a:buClr>
              <a:buSzPts val="1800"/>
              <a:buFont typeface="Calibri"/>
              <a:buChar char="●"/>
            </a:pPr>
            <a:r>
              <a:rPr lang="tr-TR" sz="1800">
                <a:solidFill>
                  <a:schemeClr val="dk1"/>
                </a:solidFill>
                <a:latin typeface="Calibri"/>
                <a:ea typeface="Calibri"/>
                <a:cs typeface="Calibri"/>
                <a:sym typeface="Calibri"/>
              </a:rPr>
              <a:t>Enhance Accuracy!</a:t>
            </a:r>
            <a:endParaRPr sz="1800">
              <a:solidFill>
                <a:schemeClr val="dk1"/>
              </a:solidFill>
              <a:latin typeface="Calibri"/>
              <a:ea typeface="Calibri"/>
              <a:cs typeface="Calibri"/>
              <a:sym typeface="Calibri"/>
            </a:endParaRPr>
          </a:p>
          <a:p>
            <a:pPr indent="-342900" lvl="2" marL="1371600" rtl="0" algn="just">
              <a:spcBef>
                <a:spcPts val="0"/>
              </a:spcBef>
              <a:spcAft>
                <a:spcPts val="0"/>
              </a:spcAft>
              <a:buClr>
                <a:schemeClr val="dk1"/>
              </a:buClr>
              <a:buSzPts val="1800"/>
              <a:buFont typeface="Calibri"/>
              <a:buChar char="●"/>
            </a:pPr>
            <a:r>
              <a:rPr lang="tr-TR" sz="1800">
                <a:solidFill>
                  <a:schemeClr val="dk1"/>
                </a:solidFill>
                <a:latin typeface="Calibri"/>
                <a:ea typeface="Calibri"/>
                <a:cs typeface="Calibri"/>
                <a:sym typeface="Calibri"/>
              </a:rPr>
              <a:t>Streamline Decision-Making!</a:t>
            </a:r>
            <a:endParaRPr sz="1800">
              <a:solidFill>
                <a:schemeClr val="dk1"/>
              </a:solidFill>
              <a:latin typeface="Calibri"/>
              <a:ea typeface="Calibri"/>
              <a:cs typeface="Calibri"/>
              <a:sym typeface="Calibri"/>
            </a:endParaRPr>
          </a:p>
          <a:p>
            <a:pPr indent="-342900" lvl="1" marL="914400" rtl="0" algn="just">
              <a:spcBef>
                <a:spcPts val="0"/>
              </a:spcBef>
              <a:spcAft>
                <a:spcPts val="0"/>
              </a:spcAft>
              <a:buClr>
                <a:schemeClr val="dk1"/>
              </a:buClr>
              <a:buSzPts val="1800"/>
              <a:buFont typeface="Calibri"/>
              <a:buChar char="◆"/>
            </a:pPr>
            <a:r>
              <a:rPr lang="tr-TR" sz="1800">
                <a:solidFill>
                  <a:schemeClr val="dk1"/>
                </a:solidFill>
                <a:latin typeface="Calibri"/>
                <a:ea typeface="Calibri"/>
                <a:cs typeface="Calibri"/>
                <a:sym typeface="Calibri"/>
              </a:rPr>
              <a:t>Visit our git Repo to Explore Our Cutting-Edge Scoring System!</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b="1" lang="tr-TR" sz="1800">
                <a:solidFill>
                  <a:schemeClr val="dk1"/>
                </a:solidFill>
                <a:latin typeface="Calibri"/>
                <a:ea typeface="Calibri"/>
                <a:cs typeface="Calibri"/>
                <a:sym typeface="Calibri"/>
              </a:rPr>
              <a:t>Outcome: </a:t>
            </a:r>
            <a:endParaRPr b="1" sz="1800">
              <a:solidFill>
                <a:schemeClr val="dk1"/>
              </a:solidFill>
              <a:latin typeface="Calibri"/>
              <a:ea typeface="Calibri"/>
              <a:cs typeface="Calibri"/>
              <a:sym typeface="Calibri"/>
            </a:endParaRPr>
          </a:p>
          <a:p>
            <a:pPr indent="-342900" lvl="0" marL="457200" marR="0" rtl="0" algn="just">
              <a:spcBef>
                <a:spcPts val="0"/>
              </a:spcBef>
              <a:spcAft>
                <a:spcPts val="0"/>
              </a:spcAft>
              <a:buClr>
                <a:schemeClr val="dk1"/>
              </a:buClr>
              <a:buSzPts val="1800"/>
              <a:buFont typeface="Calibri"/>
              <a:buChar char="➔"/>
            </a:pPr>
            <a:r>
              <a:rPr lang="tr-TR" sz="1800">
                <a:solidFill>
                  <a:schemeClr val="dk1"/>
                </a:solidFill>
                <a:latin typeface="Calibri"/>
                <a:ea typeface="Calibri"/>
                <a:cs typeface="Calibri"/>
                <a:sym typeface="Calibri"/>
              </a:rPr>
              <a:t>Introducing the All-In-One paraphrase dataset: </a:t>
            </a:r>
            <a:r>
              <a:rPr b="1" lang="tr-TR" sz="1800">
                <a:solidFill>
                  <a:schemeClr val="dk1"/>
                </a:solidFill>
                <a:latin typeface="Calibri"/>
                <a:ea typeface="Calibri"/>
                <a:cs typeface="Calibri"/>
                <a:sym typeface="Calibri"/>
              </a:rPr>
              <a:t>ParaGPT</a:t>
            </a:r>
            <a:r>
              <a:rPr lang="tr-TR"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342900" lvl="0" marL="457200" marR="0" rtl="0" algn="just">
              <a:spcBef>
                <a:spcPts val="0"/>
              </a:spcBef>
              <a:spcAft>
                <a:spcPts val="0"/>
              </a:spcAft>
              <a:buClr>
                <a:schemeClr val="dk1"/>
              </a:buClr>
              <a:buSzPts val="1800"/>
              <a:buFont typeface="Calibri"/>
              <a:buChar char="➔"/>
            </a:pPr>
            <a:r>
              <a:rPr lang="tr-TR" sz="1800">
                <a:solidFill>
                  <a:schemeClr val="dk1"/>
                </a:solidFill>
                <a:latin typeface="Calibri"/>
                <a:ea typeface="Calibri"/>
                <a:cs typeface="Calibri"/>
                <a:sym typeface="Calibri"/>
              </a:rPr>
              <a:t>Advancing natural language understanding and generation capabilities.</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b="1" lang="tr-TR" sz="1800">
                <a:solidFill>
                  <a:schemeClr val="dk1"/>
                </a:solidFill>
                <a:latin typeface="Calibri"/>
                <a:ea typeface="Calibri"/>
                <a:cs typeface="Calibri"/>
                <a:sym typeface="Calibri"/>
              </a:rPr>
              <a:t>Future Works:</a:t>
            </a:r>
            <a:endParaRPr b="1" sz="1800">
              <a:solidFill>
                <a:schemeClr val="dk1"/>
              </a:solidFill>
              <a:latin typeface="Calibri"/>
              <a:ea typeface="Calibri"/>
              <a:cs typeface="Calibri"/>
              <a:sym typeface="Calibri"/>
            </a:endParaRPr>
          </a:p>
          <a:p>
            <a:pPr indent="-342900" lvl="0" marL="457200" marR="0" rtl="0" algn="just">
              <a:spcBef>
                <a:spcPts val="0"/>
              </a:spcBef>
              <a:spcAft>
                <a:spcPts val="0"/>
              </a:spcAft>
              <a:buClr>
                <a:schemeClr val="dk1"/>
              </a:buClr>
              <a:buSzPts val="1800"/>
              <a:buFont typeface="Calibri"/>
              <a:buChar char="➔"/>
            </a:pPr>
            <a:r>
              <a:rPr lang="tr-TR" sz="1800">
                <a:solidFill>
                  <a:schemeClr val="dk1"/>
                </a:solidFill>
                <a:latin typeface="Calibri"/>
                <a:ea typeface="Calibri"/>
                <a:cs typeface="Calibri"/>
                <a:sym typeface="Calibri"/>
              </a:rPr>
              <a:t>Exploring Domain-Specific Paraphrasing:</a:t>
            </a:r>
            <a:endParaRPr sz="1800">
              <a:solidFill>
                <a:schemeClr val="dk1"/>
              </a:solidFill>
              <a:latin typeface="Calibri"/>
              <a:ea typeface="Calibri"/>
              <a:cs typeface="Calibri"/>
              <a:sym typeface="Calibri"/>
            </a:endParaRPr>
          </a:p>
          <a:p>
            <a:pPr indent="-342900" lvl="0" marL="457200" marR="0" rtl="0" algn="just">
              <a:spcBef>
                <a:spcPts val="0"/>
              </a:spcBef>
              <a:spcAft>
                <a:spcPts val="0"/>
              </a:spcAft>
              <a:buClr>
                <a:schemeClr val="dk1"/>
              </a:buClr>
              <a:buSzPts val="1800"/>
              <a:buFont typeface="Calibri"/>
              <a:buChar char="➔"/>
            </a:pPr>
            <a:r>
              <a:rPr lang="tr-TR" sz="1800">
                <a:solidFill>
                  <a:schemeClr val="dk1"/>
                </a:solidFill>
                <a:latin typeface="Calibri"/>
                <a:ea typeface="Calibri"/>
                <a:cs typeface="Calibri"/>
                <a:sym typeface="Calibri"/>
              </a:rPr>
              <a:t>Mitigating Bias in Paraphrase Datasets:</a:t>
            </a:r>
            <a:endParaRPr sz="1800">
              <a:solidFill>
                <a:schemeClr val="dk1"/>
              </a:solidFill>
              <a:latin typeface="Calibri"/>
              <a:ea typeface="Calibri"/>
              <a:cs typeface="Calibri"/>
              <a:sym typeface="Calibri"/>
            </a:endParaRPr>
          </a:p>
          <a:p>
            <a:pPr indent="-342900" lvl="0" marL="457200" marR="0" rtl="0" algn="just">
              <a:spcBef>
                <a:spcPts val="0"/>
              </a:spcBef>
              <a:spcAft>
                <a:spcPts val="0"/>
              </a:spcAft>
              <a:buClr>
                <a:schemeClr val="dk1"/>
              </a:buClr>
              <a:buSzPts val="1800"/>
              <a:buFont typeface="Calibri"/>
              <a:buChar char="➔"/>
            </a:pPr>
            <a:r>
              <a:rPr lang="tr-TR" sz="1800">
                <a:solidFill>
                  <a:schemeClr val="dk1"/>
                </a:solidFill>
                <a:latin typeface="Calibri"/>
                <a:ea typeface="Calibri"/>
                <a:cs typeface="Calibri"/>
                <a:sym typeface="Calibri"/>
              </a:rPr>
              <a:t>Exploring advanced prompts, alternative language models, and fine-tuning technique</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sp>
        <p:nvSpPr>
          <p:cNvPr id="64" name="Google Shape;64;p1"/>
          <p:cNvSpPr txBox="1"/>
          <p:nvPr/>
        </p:nvSpPr>
        <p:spPr>
          <a:xfrm>
            <a:off x="-13513175" y="12072499"/>
            <a:ext cx="7447800" cy="133098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tr-TR" sz="1800">
                <a:solidFill>
                  <a:schemeClr val="dk1"/>
                </a:solidFill>
                <a:latin typeface="Calibri"/>
                <a:ea typeface="Calibri"/>
                <a:cs typeface="Calibri"/>
                <a:sym typeface="Calibri"/>
              </a:rPr>
              <a:t>Paraphrase </a:t>
            </a:r>
            <a:r>
              <a:rPr lang="tr-TR" sz="1800">
                <a:solidFill>
                  <a:schemeClr val="dk1"/>
                </a:solidFill>
                <a:latin typeface="Calibri"/>
                <a:ea typeface="Calibri"/>
                <a:cs typeface="Calibri"/>
                <a:sym typeface="Calibri"/>
              </a:rPr>
              <a:t>Üretimi, girdi metninden hem sözdizimsel hem de/veya sözcüksel çeşitlilik sergileyen, iyi biçimlendirilmiş ve tutarlı bir çıktı metni üretme sürecidir ve aynı zamanda iki metin arasındaki anlamsal benzerliğin korunmasını sağlar.</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b="1" lang="tr-TR" sz="1800">
                <a:solidFill>
                  <a:schemeClr val="dk1"/>
                </a:solidFill>
                <a:latin typeface="Calibri"/>
                <a:ea typeface="Calibri"/>
                <a:cs typeface="Calibri"/>
                <a:sym typeface="Calibri"/>
              </a:rPr>
              <a:t>Projemiz</a:t>
            </a:r>
            <a:endParaRPr b="1" sz="1800">
              <a:solidFill>
                <a:schemeClr val="dk1"/>
              </a:solidFill>
              <a:latin typeface="Calibri"/>
              <a:ea typeface="Calibri"/>
              <a:cs typeface="Calibri"/>
              <a:sym typeface="Calibri"/>
            </a:endParaRPr>
          </a:p>
          <a:p>
            <a:pPr indent="0" lvl="0" marL="0" marR="0" rtl="0" algn="just">
              <a:spcBef>
                <a:spcPts val="0"/>
              </a:spcBef>
              <a:spcAft>
                <a:spcPts val="0"/>
              </a:spcAft>
              <a:buNone/>
            </a:pPr>
            <a:br>
              <a:rPr lang="tr-TR" sz="1800">
                <a:solidFill>
                  <a:schemeClr val="dk1"/>
                </a:solidFill>
                <a:latin typeface="Calibri"/>
                <a:ea typeface="Calibri"/>
                <a:cs typeface="Calibri"/>
                <a:sym typeface="Calibri"/>
              </a:rPr>
            </a:br>
            <a:r>
              <a:rPr b="1" lang="tr-TR" sz="1800">
                <a:solidFill>
                  <a:schemeClr val="dk1"/>
                </a:solidFill>
                <a:latin typeface="Calibri"/>
                <a:ea typeface="Calibri"/>
                <a:cs typeface="Calibri"/>
                <a:sym typeface="Calibri"/>
              </a:rPr>
              <a:t>Paragraf (Özet) ve Cümle</a:t>
            </a:r>
            <a:r>
              <a:rPr b="1" lang="tr-TR" sz="1800">
                <a:solidFill>
                  <a:schemeClr val="dk1"/>
                </a:solidFill>
                <a:latin typeface="Calibri"/>
                <a:ea typeface="Calibri"/>
                <a:cs typeface="Calibri"/>
                <a:sym typeface="Calibri"/>
              </a:rPr>
              <a:t> Paraphrase Etme </a:t>
            </a:r>
            <a:endParaRPr b="1" sz="18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b="1" lang="tr-TR" sz="1800">
                <a:solidFill>
                  <a:schemeClr val="dk1"/>
                </a:solidFill>
                <a:latin typeface="Calibri"/>
                <a:ea typeface="Calibri"/>
                <a:cs typeface="Calibri"/>
                <a:sym typeface="Calibri"/>
              </a:rPr>
              <a:t>Adımlar:</a:t>
            </a:r>
            <a:endParaRPr b="1" sz="1800">
              <a:solidFill>
                <a:schemeClr val="dk1"/>
              </a:solidFill>
              <a:latin typeface="Calibri"/>
              <a:ea typeface="Calibri"/>
              <a:cs typeface="Calibri"/>
              <a:sym typeface="Calibri"/>
            </a:endParaRPr>
          </a:p>
          <a:p>
            <a:pPr indent="-342900" lvl="0" marL="457200" rtl="0" algn="just">
              <a:spcBef>
                <a:spcPts val="0"/>
              </a:spcBef>
              <a:spcAft>
                <a:spcPts val="0"/>
              </a:spcAft>
              <a:buClr>
                <a:schemeClr val="dk1"/>
              </a:buClr>
              <a:buSzPts val="1800"/>
              <a:buFont typeface="Calibri"/>
              <a:buChar char="➔"/>
            </a:pPr>
            <a:r>
              <a:rPr lang="tr-TR" sz="1800">
                <a:solidFill>
                  <a:schemeClr val="dk1"/>
                </a:solidFill>
                <a:latin typeface="Calibri"/>
                <a:ea typeface="Calibri"/>
                <a:cs typeface="Calibri"/>
                <a:sym typeface="Calibri"/>
              </a:rPr>
              <a:t>Veri Toplama:</a:t>
            </a:r>
            <a:endParaRPr sz="1800">
              <a:solidFill>
                <a:schemeClr val="dk1"/>
              </a:solidFill>
              <a:latin typeface="Calibri"/>
              <a:ea typeface="Calibri"/>
              <a:cs typeface="Calibri"/>
              <a:sym typeface="Calibri"/>
            </a:endParaRPr>
          </a:p>
          <a:p>
            <a:pPr indent="-342900" lvl="1" marL="914400" rtl="0" algn="just">
              <a:spcBef>
                <a:spcPts val="0"/>
              </a:spcBef>
              <a:spcAft>
                <a:spcPts val="0"/>
              </a:spcAft>
              <a:buClr>
                <a:schemeClr val="dk1"/>
              </a:buClr>
              <a:buSzPts val="1800"/>
              <a:buFont typeface="Calibri"/>
              <a:buChar char="◆"/>
            </a:pPr>
            <a:r>
              <a:rPr lang="tr-TR" sz="1800">
                <a:solidFill>
                  <a:schemeClr val="dk1"/>
                </a:solidFill>
                <a:latin typeface="Calibri"/>
                <a:ea typeface="Calibri"/>
                <a:cs typeface="Calibri"/>
                <a:sym typeface="Calibri"/>
              </a:rPr>
              <a:t>Springer Yayıncı sitesinden makale meta verilerini ve özetlerini kazıma.</a:t>
            </a:r>
            <a:endParaRPr sz="1800">
              <a:solidFill>
                <a:schemeClr val="dk1"/>
              </a:solidFill>
              <a:latin typeface="Calibri"/>
              <a:ea typeface="Calibri"/>
              <a:cs typeface="Calibri"/>
              <a:sym typeface="Calibri"/>
            </a:endParaRPr>
          </a:p>
          <a:p>
            <a:pPr indent="-342900" lvl="1" marL="914400" rtl="0" algn="just">
              <a:spcBef>
                <a:spcPts val="0"/>
              </a:spcBef>
              <a:spcAft>
                <a:spcPts val="0"/>
              </a:spcAft>
              <a:buClr>
                <a:schemeClr val="dk1"/>
              </a:buClr>
              <a:buSzPts val="1800"/>
              <a:buFont typeface="Calibri"/>
              <a:buChar char="◆"/>
            </a:pPr>
            <a:r>
              <a:rPr lang="tr-TR" sz="1800">
                <a:solidFill>
                  <a:schemeClr val="dk1"/>
                </a:solidFill>
                <a:latin typeface="Calibri"/>
                <a:ea typeface="Calibri"/>
                <a:cs typeface="Calibri"/>
                <a:sym typeface="Calibri"/>
              </a:rPr>
              <a:t>En son teknoloji büyük dil modellerini (LLM'ler) kullanarak sentetik cümleler oluşturma.</a:t>
            </a:r>
            <a:endParaRPr sz="1800">
              <a:solidFill>
                <a:schemeClr val="dk1"/>
              </a:solidFill>
              <a:latin typeface="Calibri"/>
              <a:ea typeface="Calibri"/>
              <a:cs typeface="Calibri"/>
              <a:sym typeface="Calibri"/>
            </a:endParaRPr>
          </a:p>
          <a:p>
            <a:pPr indent="-342900" lvl="0" marL="457200" rtl="0" algn="just">
              <a:spcBef>
                <a:spcPts val="0"/>
              </a:spcBef>
              <a:spcAft>
                <a:spcPts val="0"/>
              </a:spcAft>
              <a:buClr>
                <a:schemeClr val="dk1"/>
              </a:buClr>
              <a:buSzPts val="1800"/>
              <a:buFont typeface="Calibri"/>
              <a:buChar char="➔"/>
            </a:pPr>
            <a:r>
              <a:rPr lang="tr-TR" sz="1800">
                <a:solidFill>
                  <a:schemeClr val="dk1"/>
                </a:solidFill>
                <a:latin typeface="Calibri"/>
                <a:ea typeface="Calibri"/>
                <a:cs typeface="Calibri"/>
                <a:sym typeface="Calibri"/>
              </a:rPr>
              <a:t>Paraphrase Etme: </a:t>
            </a:r>
            <a:r>
              <a:rPr lang="tr-TR" sz="1800">
                <a:solidFill>
                  <a:schemeClr val="dk1"/>
                </a:solidFill>
                <a:latin typeface="Calibri"/>
                <a:ea typeface="Calibri"/>
                <a:cs typeface="Calibri"/>
                <a:sym typeface="Calibri"/>
              </a:rPr>
              <a:t>Özetleri paraphrase etmek için üretken AI modellerini kullanma:</a:t>
            </a:r>
            <a:endParaRPr sz="1800">
              <a:solidFill>
                <a:schemeClr val="dk1"/>
              </a:solidFill>
              <a:latin typeface="Calibri"/>
              <a:ea typeface="Calibri"/>
              <a:cs typeface="Calibri"/>
              <a:sym typeface="Calibri"/>
            </a:endParaRPr>
          </a:p>
          <a:p>
            <a:pPr indent="-342900" lvl="1" marL="914400" rtl="0" algn="just">
              <a:spcBef>
                <a:spcPts val="0"/>
              </a:spcBef>
              <a:spcAft>
                <a:spcPts val="0"/>
              </a:spcAft>
              <a:buClr>
                <a:schemeClr val="dk1"/>
              </a:buClr>
              <a:buSzPts val="1800"/>
              <a:buFont typeface="Calibri"/>
              <a:buChar char="◆"/>
            </a:pPr>
            <a:r>
              <a:rPr lang="tr-TR" sz="1800">
                <a:solidFill>
                  <a:schemeClr val="dk1"/>
                </a:solidFill>
                <a:latin typeface="Calibri"/>
                <a:ea typeface="Calibri"/>
                <a:cs typeface="Calibri"/>
                <a:sym typeface="Calibri"/>
              </a:rPr>
              <a:t>Gemini 1.5 Pro</a:t>
            </a:r>
            <a:endParaRPr sz="1800">
              <a:solidFill>
                <a:schemeClr val="dk1"/>
              </a:solidFill>
              <a:latin typeface="Calibri"/>
              <a:ea typeface="Calibri"/>
              <a:cs typeface="Calibri"/>
              <a:sym typeface="Calibri"/>
            </a:endParaRPr>
          </a:p>
          <a:p>
            <a:pPr indent="-342900" lvl="1" marL="914400" rtl="0" algn="just">
              <a:spcBef>
                <a:spcPts val="0"/>
              </a:spcBef>
              <a:spcAft>
                <a:spcPts val="0"/>
              </a:spcAft>
              <a:buClr>
                <a:schemeClr val="dk1"/>
              </a:buClr>
              <a:buSzPts val="1800"/>
              <a:buFont typeface="Calibri"/>
              <a:buChar char="◆"/>
            </a:pPr>
            <a:r>
              <a:rPr lang="tr-TR" sz="1800">
                <a:solidFill>
                  <a:schemeClr val="dk1"/>
                </a:solidFill>
                <a:latin typeface="Calibri"/>
                <a:ea typeface="Calibri"/>
                <a:cs typeface="Calibri"/>
                <a:sym typeface="Calibri"/>
              </a:rPr>
              <a:t>Llama3-70b</a:t>
            </a:r>
            <a:endParaRPr sz="1800">
              <a:solidFill>
                <a:schemeClr val="dk1"/>
              </a:solidFill>
              <a:latin typeface="Calibri"/>
              <a:ea typeface="Calibri"/>
              <a:cs typeface="Calibri"/>
              <a:sym typeface="Calibri"/>
            </a:endParaRPr>
          </a:p>
          <a:p>
            <a:pPr indent="-342900" lvl="1" marL="914400" rtl="0" algn="just">
              <a:spcBef>
                <a:spcPts val="0"/>
              </a:spcBef>
              <a:spcAft>
                <a:spcPts val="0"/>
              </a:spcAft>
              <a:buClr>
                <a:schemeClr val="dk1"/>
              </a:buClr>
              <a:buSzPts val="1800"/>
              <a:buFont typeface="Calibri"/>
              <a:buChar char="◆"/>
            </a:pPr>
            <a:r>
              <a:rPr lang="tr-TR" sz="1800">
                <a:solidFill>
                  <a:schemeClr val="dk1"/>
                </a:solidFill>
                <a:latin typeface="Calibri"/>
                <a:ea typeface="Calibri"/>
                <a:cs typeface="Calibri"/>
                <a:sym typeface="Calibri"/>
              </a:rPr>
              <a:t>GPT-4o</a:t>
            </a:r>
            <a:endParaRPr sz="1800">
              <a:solidFill>
                <a:schemeClr val="dk1"/>
              </a:solidFill>
              <a:latin typeface="Calibri"/>
              <a:ea typeface="Calibri"/>
              <a:cs typeface="Calibri"/>
              <a:sym typeface="Calibri"/>
            </a:endParaRPr>
          </a:p>
          <a:p>
            <a:pPr indent="-342900" lvl="1" marL="914400" rtl="0" algn="just">
              <a:spcBef>
                <a:spcPts val="0"/>
              </a:spcBef>
              <a:spcAft>
                <a:spcPts val="0"/>
              </a:spcAft>
              <a:buClr>
                <a:schemeClr val="dk1"/>
              </a:buClr>
              <a:buSzPts val="1800"/>
              <a:buFont typeface="Calibri"/>
              <a:buChar char="◆"/>
            </a:pPr>
            <a:r>
              <a:rPr lang="tr-TR" sz="1800">
                <a:solidFill>
                  <a:schemeClr val="dk1"/>
                </a:solidFill>
                <a:latin typeface="Calibri"/>
                <a:ea typeface="Calibri"/>
                <a:cs typeface="Calibri"/>
                <a:sym typeface="Calibri"/>
              </a:rPr>
              <a:t>ChatGPT</a:t>
            </a:r>
            <a:endParaRPr sz="1800">
              <a:solidFill>
                <a:schemeClr val="dk1"/>
              </a:solidFill>
              <a:latin typeface="Calibri"/>
              <a:ea typeface="Calibri"/>
              <a:cs typeface="Calibri"/>
              <a:sym typeface="Calibri"/>
            </a:endParaRPr>
          </a:p>
          <a:p>
            <a:pPr indent="-342900" lvl="1" marL="914400" rtl="0" algn="just">
              <a:spcBef>
                <a:spcPts val="0"/>
              </a:spcBef>
              <a:spcAft>
                <a:spcPts val="0"/>
              </a:spcAft>
              <a:buClr>
                <a:schemeClr val="dk1"/>
              </a:buClr>
              <a:buSzPts val="1800"/>
              <a:buFont typeface="Calibri"/>
              <a:buChar char="◆"/>
            </a:pPr>
            <a:r>
              <a:rPr lang="tr-TR" sz="1800">
                <a:solidFill>
                  <a:schemeClr val="dk1"/>
                </a:solidFill>
                <a:latin typeface="Calibri"/>
                <a:ea typeface="Calibri"/>
                <a:cs typeface="Calibri"/>
                <a:sym typeface="Calibri"/>
              </a:rPr>
              <a:t>GPT-3</a:t>
            </a:r>
            <a:endParaRPr sz="1800">
              <a:solidFill>
                <a:schemeClr val="dk1"/>
              </a:solidFill>
              <a:latin typeface="Calibri"/>
              <a:ea typeface="Calibri"/>
              <a:cs typeface="Calibri"/>
              <a:sym typeface="Calibri"/>
            </a:endParaRPr>
          </a:p>
          <a:p>
            <a:pPr indent="-342900" lvl="1" marL="914400" rtl="0" algn="just">
              <a:spcBef>
                <a:spcPts val="0"/>
              </a:spcBef>
              <a:spcAft>
                <a:spcPts val="0"/>
              </a:spcAft>
              <a:buClr>
                <a:schemeClr val="dk1"/>
              </a:buClr>
              <a:buSzPts val="1800"/>
              <a:buFont typeface="Calibri"/>
              <a:buChar char="◆"/>
            </a:pPr>
            <a:r>
              <a:rPr lang="tr-TR" sz="1800">
                <a:solidFill>
                  <a:schemeClr val="dk1"/>
                </a:solidFill>
                <a:latin typeface="Calibri"/>
                <a:ea typeface="Calibri"/>
                <a:cs typeface="Calibri"/>
                <a:sym typeface="Calibri"/>
              </a:rPr>
              <a:t>T5</a:t>
            </a:r>
            <a:endParaRPr sz="1800">
              <a:solidFill>
                <a:schemeClr val="dk1"/>
              </a:solidFill>
              <a:latin typeface="Calibri"/>
              <a:ea typeface="Calibri"/>
              <a:cs typeface="Calibri"/>
              <a:sym typeface="Calibri"/>
            </a:endParaRPr>
          </a:p>
          <a:p>
            <a:pPr indent="-342900" lvl="0" marL="457200" rtl="0" algn="just">
              <a:spcBef>
                <a:spcPts val="0"/>
              </a:spcBef>
              <a:spcAft>
                <a:spcPts val="0"/>
              </a:spcAft>
              <a:buClr>
                <a:schemeClr val="dk1"/>
              </a:buClr>
              <a:buSzPts val="1800"/>
              <a:buFont typeface="Calibri"/>
              <a:buChar char="➔"/>
            </a:pPr>
            <a:r>
              <a:rPr lang="tr-TR" sz="1800">
                <a:solidFill>
                  <a:schemeClr val="dk1"/>
                </a:solidFill>
                <a:latin typeface="Calibri"/>
                <a:ea typeface="Calibri"/>
                <a:cs typeface="Calibri"/>
                <a:sym typeface="Calibri"/>
              </a:rPr>
              <a:t>Değerlendirme Arayüzü: İnsan Değerlendirmesi için web tabanlı araç.</a:t>
            </a:r>
            <a:endParaRPr sz="1800">
              <a:solidFill>
                <a:schemeClr val="dk1"/>
              </a:solidFill>
              <a:latin typeface="Calibri"/>
              <a:ea typeface="Calibri"/>
              <a:cs typeface="Calibri"/>
              <a:sym typeface="Calibri"/>
            </a:endParaRPr>
          </a:p>
          <a:p>
            <a:pPr indent="-342900" lvl="0" marL="457200" rtl="0" algn="just">
              <a:spcBef>
                <a:spcPts val="0"/>
              </a:spcBef>
              <a:spcAft>
                <a:spcPts val="0"/>
              </a:spcAft>
              <a:buClr>
                <a:schemeClr val="dk1"/>
              </a:buClr>
              <a:buSzPts val="1800"/>
              <a:buFont typeface="Calibri"/>
              <a:buChar char="➔"/>
            </a:pPr>
            <a:r>
              <a:rPr lang="tr-TR" sz="1800">
                <a:solidFill>
                  <a:schemeClr val="dk1"/>
                </a:solidFill>
                <a:latin typeface="Calibri"/>
                <a:ea typeface="Calibri"/>
                <a:cs typeface="Calibri"/>
                <a:sym typeface="Calibri"/>
              </a:rPr>
              <a:t>Otomatik Değerlendirme</a:t>
            </a:r>
            <a:r>
              <a:rPr lang="tr-TR" sz="1800">
                <a:solidFill>
                  <a:schemeClr val="dk1"/>
                </a:solidFill>
                <a:latin typeface="Calibri"/>
                <a:ea typeface="Calibri"/>
                <a:cs typeface="Calibri"/>
                <a:sym typeface="Calibri"/>
              </a:rPr>
              <a:t>: BERTScore, BLEU, ROUGE, METEOR, Google-BLEU (GLEU) and T5-STSB</a:t>
            </a:r>
            <a:endParaRPr sz="1800">
              <a:solidFill>
                <a:schemeClr val="dk1"/>
              </a:solidFill>
              <a:latin typeface="Calibri"/>
              <a:ea typeface="Calibri"/>
              <a:cs typeface="Calibri"/>
              <a:sym typeface="Calibri"/>
            </a:endParaRPr>
          </a:p>
          <a:p>
            <a:pPr indent="0" lvl="0" marL="0" rtl="0" algn="just">
              <a:spcBef>
                <a:spcPts val="0"/>
              </a:spcBef>
              <a:spcAft>
                <a:spcPts val="0"/>
              </a:spcAft>
              <a:buNone/>
            </a:pPr>
            <a:r>
              <a:rPr b="1" lang="tr-TR" sz="1800">
                <a:solidFill>
                  <a:schemeClr val="dk1"/>
                </a:solidFill>
                <a:latin typeface="Calibri"/>
                <a:ea typeface="Calibri"/>
                <a:cs typeface="Calibri"/>
                <a:sym typeface="Calibri"/>
              </a:rPr>
              <a:t>Hedeflerimiz:</a:t>
            </a:r>
            <a:endParaRPr b="1" sz="1800">
              <a:solidFill>
                <a:schemeClr val="dk1"/>
              </a:solidFill>
              <a:latin typeface="Calibri"/>
              <a:ea typeface="Calibri"/>
              <a:cs typeface="Calibri"/>
              <a:sym typeface="Calibri"/>
            </a:endParaRPr>
          </a:p>
          <a:p>
            <a:pPr indent="-342900" lvl="0" marL="457200" rtl="0" algn="just">
              <a:spcBef>
                <a:spcPts val="0"/>
              </a:spcBef>
              <a:spcAft>
                <a:spcPts val="0"/>
              </a:spcAft>
              <a:buClr>
                <a:schemeClr val="dk1"/>
              </a:buClr>
              <a:buSzPts val="1800"/>
              <a:buFont typeface="Calibri"/>
              <a:buChar char="➔"/>
            </a:pPr>
            <a:r>
              <a:rPr lang="tr-TR" sz="1800">
                <a:solidFill>
                  <a:schemeClr val="dk1"/>
                </a:solidFill>
                <a:latin typeface="Calibri"/>
                <a:ea typeface="Calibri"/>
                <a:cs typeface="Calibri"/>
                <a:sym typeface="Calibri"/>
              </a:rPr>
              <a:t>Anlamsal benzerlik ve sözdizimsel çeşitlilik açısından parafraz kalitesini değerlendirmek.</a:t>
            </a:r>
            <a:endParaRPr sz="1800">
              <a:solidFill>
                <a:schemeClr val="dk1"/>
              </a:solidFill>
              <a:latin typeface="Calibri"/>
              <a:ea typeface="Calibri"/>
              <a:cs typeface="Calibri"/>
              <a:sym typeface="Calibri"/>
            </a:endParaRPr>
          </a:p>
          <a:p>
            <a:pPr indent="-342900" lvl="0" marL="457200" rtl="0" algn="just">
              <a:spcBef>
                <a:spcPts val="0"/>
              </a:spcBef>
              <a:spcAft>
                <a:spcPts val="0"/>
              </a:spcAft>
              <a:buClr>
                <a:schemeClr val="dk1"/>
              </a:buClr>
              <a:buSzPts val="1800"/>
              <a:buFont typeface="Calibri"/>
              <a:buChar char="➔"/>
            </a:pPr>
            <a:r>
              <a:rPr lang="tr-TR" sz="1800">
                <a:solidFill>
                  <a:schemeClr val="dk1"/>
                </a:solidFill>
                <a:latin typeface="Calibri"/>
                <a:ea typeface="Calibri"/>
                <a:cs typeface="Calibri"/>
                <a:sym typeface="Calibri"/>
              </a:rPr>
              <a:t>Farklı modellerin (örneğin, Gemini, GPT-4o, Llama3-70b) performansını karşılaştırmak.</a:t>
            </a:r>
            <a:endParaRPr sz="1800">
              <a:solidFill>
                <a:schemeClr val="dk1"/>
              </a:solidFill>
              <a:latin typeface="Calibri"/>
              <a:ea typeface="Calibri"/>
              <a:cs typeface="Calibri"/>
              <a:sym typeface="Calibri"/>
            </a:endParaRPr>
          </a:p>
          <a:p>
            <a:pPr indent="-342900" lvl="0" marL="457200" rtl="0" algn="just">
              <a:spcBef>
                <a:spcPts val="0"/>
              </a:spcBef>
              <a:spcAft>
                <a:spcPts val="0"/>
              </a:spcAft>
              <a:buClr>
                <a:schemeClr val="dk1"/>
              </a:buClr>
              <a:buSzPts val="1800"/>
              <a:buFont typeface="Calibri"/>
              <a:buChar char="➔"/>
            </a:pPr>
            <a:r>
              <a:rPr lang="tr-TR" sz="1800">
                <a:solidFill>
                  <a:schemeClr val="dk1"/>
                </a:solidFill>
                <a:latin typeface="Calibri"/>
                <a:ea typeface="Calibri"/>
                <a:cs typeface="Calibri"/>
                <a:sym typeface="Calibri"/>
              </a:rPr>
              <a:t>LLM'leri geliştirmek için değerlendirme metrikleri oluşturmak.</a:t>
            </a:r>
            <a:endParaRPr sz="1800">
              <a:solidFill>
                <a:schemeClr val="dk1"/>
              </a:solidFill>
              <a:latin typeface="Calibri"/>
              <a:ea typeface="Calibri"/>
              <a:cs typeface="Calibri"/>
              <a:sym typeface="Calibri"/>
            </a:endParaRPr>
          </a:p>
          <a:p>
            <a:pPr indent="-342900" lvl="0" marL="457200" rtl="0" algn="just">
              <a:spcBef>
                <a:spcPts val="0"/>
              </a:spcBef>
              <a:spcAft>
                <a:spcPts val="0"/>
              </a:spcAft>
              <a:buClr>
                <a:schemeClr val="dk1"/>
              </a:buClr>
              <a:buSzPts val="1800"/>
              <a:buFont typeface="Calibri"/>
              <a:buChar char="➔"/>
            </a:pPr>
            <a:r>
              <a:rPr lang="tr-TR" sz="1800">
                <a:solidFill>
                  <a:schemeClr val="dk1"/>
                </a:solidFill>
                <a:latin typeface="Calibri"/>
                <a:ea typeface="Calibri"/>
                <a:cs typeface="Calibri"/>
                <a:sym typeface="Calibri"/>
              </a:rPr>
              <a:t>Standartlaştırılmış İnsan Değerlendirme Puanlama Sistemimizi Tanıtıyoruz!</a:t>
            </a:r>
            <a:endParaRPr sz="1800">
              <a:solidFill>
                <a:schemeClr val="dk1"/>
              </a:solidFill>
              <a:latin typeface="Calibri"/>
              <a:ea typeface="Calibri"/>
              <a:cs typeface="Calibri"/>
              <a:sym typeface="Calibri"/>
            </a:endParaRPr>
          </a:p>
          <a:p>
            <a:pPr indent="-342900" lvl="1" marL="914400" rtl="0" algn="just">
              <a:spcBef>
                <a:spcPts val="0"/>
              </a:spcBef>
              <a:spcAft>
                <a:spcPts val="0"/>
              </a:spcAft>
              <a:buClr>
                <a:schemeClr val="dk1"/>
              </a:buClr>
              <a:buSzPts val="1800"/>
              <a:buFont typeface="Calibri"/>
              <a:buChar char="◆"/>
            </a:pPr>
            <a:r>
              <a:rPr lang="tr-TR" sz="1800">
                <a:solidFill>
                  <a:schemeClr val="dk1"/>
                </a:solidFill>
                <a:latin typeface="Calibri"/>
                <a:ea typeface="Calibri"/>
                <a:cs typeface="Calibri"/>
                <a:sym typeface="Calibri"/>
              </a:rPr>
              <a:t>Değerlendirme Sürecini Standartlaştırmak İçin Tasarlandı:</a:t>
            </a:r>
            <a:endParaRPr sz="1800">
              <a:solidFill>
                <a:schemeClr val="dk1"/>
              </a:solidFill>
              <a:latin typeface="Calibri"/>
              <a:ea typeface="Calibri"/>
              <a:cs typeface="Calibri"/>
              <a:sym typeface="Calibri"/>
            </a:endParaRPr>
          </a:p>
          <a:p>
            <a:pPr indent="-342900" lvl="2" marL="1371600" rtl="0" algn="just">
              <a:spcBef>
                <a:spcPts val="0"/>
              </a:spcBef>
              <a:spcAft>
                <a:spcPts val="0"/>
              </a:spcAft>
              <a:buClr>
                <a:schemeClr val="dk1"/>
              </a:buClr>
              <a:buSzPts val="1800"/>
              <a:buFont typeface="Calibri"/>
              <a:buChar char="●"/>
            </a:pPr>
            <a:r>
              <a:rPr lang="tr-TR" sz="1800">
                <a:solidFill>
                  <a:schemeClr val="dk1"/>
                </a:solidFill>
                <a:latin typeface="Calibri"/>
                <a:ea typeface="Calibri"/>
                <a:cs typeface="Calibri"/>
                <a:sym typeface="Calibri"/>
              </a:rPr>
              <a:t>Tutarlılığı Sağlayın!</a:t>
            </a:r>
            <a:endParaRPr sz="1800">
              <a:solidFill>
                <a:schemeClr val="dk1"/>
              </a:solidFill>
              <a:latin typeface="Calibri"/>
              <a:ea typeface="Calibri"/>
              <a:cs typeface="Calibri"/>
              <a:sym typeface="Calibri"/>
            </a:endParaRPr>
          </a:p>
          <a:p>
            <a:pPr indent="-342900" lvl="2" marL="1371600" rtl="0" algn="just">
              <a:spcBef>
                <a:spcPts val="0"/>
              </a:spcBef>
              <a:spcAft>
                <a:spcPts val="0"/>
              </a:spcAft>
              <a:buClr>
                <a:schemeClr val="dk1"/>
              </a:buClr>
              <a:buSzPts val="1800"/>
              <a:buFont typeface="Calibri"/>
              <a:buChar char="●"/>
            </a:pPr>
            <a:r>
              <a:rPr lang="tr-TR" sz="1800">
                <a:solidFill>
                  <a:schemeClr val="dk1"/>
                </a:solidFill>
                <a:latin typeface="Calibri"/>
                <a:ea typeface="Calibri"/>
                <a:cs typeface="Calibri"/>
                <a:sym typeface="Calibri"/>
              </a:rPr>
              <a:t>Doğruluğu Artırın! </a:t>
            </a:r>
            <a:endParaRPr sz="1800">
              <a:solidFill>
                <a:schemeClr val="dk1"/>
              </a:solidFill>
              <a:latin typeface="Calibri"/>
              <a:ea typeface="Calibri"/>
              <a:cs typeface="Calibri"/>
              <a:sym typeface="Calibri"/>
            </a:endParaRPr>
          </a:p>
          <a:p>
            <a:pPr indent="-342900" lvl="2" marL="1371600" rtl="0" algn="just">
              <a:spcBef>
                <a:spcPts val="0"/>
              </a:spcBef>
              <a:spcAft>
                <a:spcPts val="0"/>
              </a:spcAft>
              <a:buClr>
                <a:schemeClr val="dk1"/>
              </a:buClr>
              <a:buSzPts val="1800"/>
              <a:buFont typeface="Calibri"/>
              <a:buChar char="●"/>
            </a:pPr>
            <a:r>
              <a:rPr lang="tr-TR" sz="1800">
                <a:solidFill>
                  <a:schemeClr val="dk1"/>
                </a:solidFill>
                <a:latin typeface="Calibri"/>
                <a:ea typeface="Calibri"/>
                <a:cs typeface="Calibri"/>
                <a:sym typeface="Calibri"/>
              </a:rPr>
              <a:t>Karar Vermeyi Kolaylaştırın! </a:t>
            </a:r>
            <a:endParaRPr sz="1800">
              <a:solidFill>
                <a:schemeClr val="dk1"/>
              </a:solidFill>
              <a:latin typeface="Calibri"/>
              <a:ea typeface="Calibri"/>
              <a:cs typeface="Calibri"/>
              <a:sym typeface="Calibri"/>
            </a:endParaRPr>
          </a:p>
          <a:p>
            <a:pPr indent="-342900" lvl="1" marL="914400" rtl="0" algn="just">
              <a:spcBef>
                <a:spcPts val="0"/>
              </a:spcBef>
              <a:spcAft>
                <a:spcPts val="0"/>
              </a:spcAft>
              <a:buClr>
                <a:schemeClr val="dk1"/>
              </a:buClr>
              <a:buSzPts val="1800"/>
              <a:buFont typeface="Calibri"/>
              <a:buChar char="◆"/>
            </a:pPr>
            <a:r>
              <a:rPr lang="tr-TR" sz="1800">
                <a:solidFill>
                  <a:schemeClr val="dk1"/>
                </a:solidFill>
                <a:latin typeface="Calibri"/>
                <a:ea typeface="Calibri"/>
                <a:cs typeface="Calibri"/>
                <a:sym typeface="Calibri"/>
              </a:rPr>
              <a:t>Kesin Değerlendirme Sürecimizi Keşfetmek İçin Git Repo'muzu Ziyaret Edin!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b="1" lang="tr-TR" sz="1800">
                <a:solidFill>
                  <a:schemeClr val="dk1"/>
                </a:solidFill>
                <a:latin typeface="Calibri"/>
                <a:ea typeface="Calibri"/>
                <a:cs typeface="Calibri"/>
                <a:sym typeface="Calibri"/>
              </a:rPr>
              <a:t>Sonuç</a:t>
            </a:r>
            <a:r>
              <a:rPr b="1" lang="tr-TR" sz="1800">
                <a:solidFill>
                  <a:schemeClr val="dk1"/>
                </a:solidFill>
                <a:latin typeface="Calibri"/>
                <a:ea typeface="Calibri"/>
                <a:cs typeface="Calibri"/>
                <a:sym typeface="Calibri"/>
              </a:rPr>
              <a:t>: </a:t>
            </a:r>
            <a:endParaRPr b="1" sz="1800">
              <a:solidFill>
                <a:schemeClr val="dk1"/>
              </a:solidFill>
              <a:latin typeface="Calibri"/>
              <a:ea typeface="Calibri"/>
              <a:cs typeface="Calibri"/>
              <a:sym typeface="Calibri"/>
            </a:endParaRPr>
          </a:p>
          <a:p>
            <a:pPr indent="-342900" lvl="0" marL="457200" marR="0" rtl="0" algn="just">
              <a:spcBef>
                <a:spcPts val="0"/>
              </a:spcBef>
              <a:spcAft>
                <a:spcPts val="0"/>
              </a:spcAft>
              <a:buClr>
                <a:schemeClr val="dk1"/>
              </a:buClr>
              <a:buSzPts val="1800"/>
              <a:buFont typeface="Calibri"/>
              <a:buChar char="➔"/>
            </a:pPr>
            <a:r>
              <a:rPr lang="tr-TR" sz="1800">
                <a:solidFill>
                  <a:schemeClr val="dk1"/>
                </a:solidFill>
                <a:latin typeface="Calibri"/>
                <a:ea typeface="Calibri"/>
                <a:cs typeface="Calibri"/>
                <a:sym typeface="Calibri"/>
              </a:rPr>
              <a:t>Hepsi Bir Arada paraphrase veri seti: </a:t>
            </a:r>
            <a:r>
              <a:rPr b="1" lang="tr-TR" sz="1800">
                <a:solidFill>
                  <a:schemeClr val="dk1"/>
                </a:solidFill>
                <a:latin typeface="Calibri"/>
                <a:ea typeface="Calibri"/>
                <a:cs typeface="Calibri"/>
                <a:sym typeface="Calibri"/>
              </a:rPr>
              <a:t>ParaGPT</a:t>
            </a:r>
            <a:r>
              <a:rPr lang="tr-TR" sz="1800">
                <a:solidFill>
                  <a:schemeClr val="dk1"/>
                </a:solidFill>
                <a:latin typeface="Calibri"/>
                <a:ea typeface="Calibri"/>
                <a:cs typeface="Calibri"/>
                <a:sym typeface="Calibri"/>
              </a:rPr>
              <a:t>'yi tanıtıyoruz. </a:t>
            </a:r>
            <a:endParaRPr sz="1800">
              <a:solidFill>
                <a:schemeClr val="dk1"/>
              </a:solidFill>
              <a:latin typeface="Calibri"/>
              <a:ea typeface="Calibri"/>
              <a:cs typeface="Calibri"/>
              <a:sym typeface="Calibri"/>
            </a:endParaRPr>
          </a:p>
          <a:p>
            <a:pPr indent="-342900" lvl="0" marL="457200" marR="0" rtl="0" algn="just">
              <a:spcBef>
                <a:spcPts val="0"/>
              </a:spcBef>
              <a:spcAft>
                <a:spcPts val="0"/>
              </a:spcAft>
              <a:buClr>
                <a:schemeClr val="dk1"/>
              </a:buClr>
              <a:buSzPts val="1800"/>
              <a:buFont typeface="Calibri"/>
              <a:buChar char="➔"/>
            </a:pPr>
            <a:r>
              <a:rPr lang="tr-TR" sz="1800">
                <a:solidFill>
                  <a:schemeClr val="dk1"/>
                </a:solidFill>
                <a:latin typeface="Calibri"/>
                <a:ea typeface="Calibri"/>
                <a:cs typeface="Calibri"/>
                <a:sym typeface="Calibri"/>
              </a:rPr>
              <a:t>Doğal dil anlama ve üretme yeteneklerini geliştirmek.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b="1" lang="tr-TR" sz="1800">
                <a:solidFill>
                  <a:schemeClr val="dk1"/>
                </a:solidFill>
                <a:latin typeface="Calibri"/>
                <a:ea typeface="Calibri"/>
                <a:cs typeface="Calibri"/>
                <a:sym typeface="Calibri"/>
              </a:rPr>
              <a:t>Gelecek Çalışmalar</a:t>
            </a:r>
            <a:r>
              <a:rPr b="1" lang="tr-TR" sz="1800">
                <a:solidFill>
                  <a:schemeClr val="dk1"/>
                </a:solidFill>
                <a:latin typeface="Calibri"/>
                <a:ea typeface="Calibri"/>
                <a:cs typeface="Calibri"/>
                <a:sym typeface="Calibri"/>
              </a:rPr>
              <a:t>:</a:t>
            </a:r>
            <a:endParaRPr b="1" sz="1800">
              <a:solidFill>
                <a:schemeClr val="dk1"/>
              </a:solidFill>
              <a:latin typeface="Calibri"/>
              <a:ea typeface="Calibri"/>
              <a:cs typeface="Calibri"/>
              <a:sym typeface="Calibri"/>
            </a:endParaRPr>
          </a:p>
          <a:p>
            <a:pPr indent="-342900" lvl="0" marL="457200" marR="0" rtl="0" algn="just">
              <a:spcBef>
                <a:spcPts val="0"/>
              </a:spcBef>
              <a:spcAft>
                <a:spcPts val="0"/>
              </a:spcAft>
              <a:buClr>
                <a:schemeClr val="dk1"/>
              </a:buClr>
              <a:buSzPts val="1800"/>
              <a:buFont typeface="Calibri"/>
              <a:buChar char="➔"/>
            </a:pPr>
            <a:r>
              <a:rPr lang="tr-TR" sz="1800">
                <a:solidFill>
                  <a:schemeClr val="dk1"/>
                </a:solidFill>
                <a:latin typeface="Calibri"/>
                <a:ea typeface="Calibri"/>
                <a:cs typeface="Calibri"/>
                <a:sym typeface="Calibri"/>
              </a:rPr>
              <a:t>Alan-Specifik Parafrazlama Araştırma.</a:t>
            </a:r>
            <a:endParaRPr sz="1800">
              <a:solidFill>
                <a:schemeClr val="dk1"/>
              </a:solidFill>
              <a:latin typeface="Calibri"/>
              <a:ea typeface="Calibri"/>
              <a:cs typeface="Calibri"/>
              <a:sym typeface="Calibri"/>
            </a:endParaRPr>
          </a:p>
          <a:p>
            <a:pPr indent="-342900" lvl="0" marL="457200" marR="0" rtl="0" algn="just">
              <a:spcBef>
                <a:spcPts val="0"/>
              </a:spcBef>
              <a:spcAft>
                <a:spcPts val="0"/>
              </a:spcAft>
              <a:buClr>
                <a:schemeClr val="dk1"/>
              </a:buClr>
              <a:buSzPts val="1800"/>
              <a:buFont typeface="Calibri"/>
              <a:buChar char="➔"/>
            </a:pPr>
            <a:r>
              <a:rPr lang="tr-TR" sz="1800">
                <a:solidFill>
                  <a:schemeClr val="dk1"/>
                </a:solidFill>
                <a:latin typeface="Calibri"/>
                <a:ea typeface="Calibri"/>
                <a:cs typeface="Calibri"/>
                <a:sym typeface="Calibri"/>
              </a:rPr>
              <a:t>Parafraz Veri Setlerinde Bias Azaltma.</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tr-TR" sz="1800">
                <a:solidFill>
                  <a:schemeClr val="dk1"/>
                </a:solidFill>
                <a:latin typeface="Calibri"/>
                <a:ea typeface="Calibri"/>
                <a:cs typeface="Calibri"/>
                <a:sym typeface="Calibri"/>
              </a:rPr>
              <a:t>Gelişmiş prompt, alternatif dil modelleri ve ince ayar teknikleri keşfetme.</a:t>
            </a:r>
            <a:endParaRPr sz="1800">
              <a:solidFill>
                <a:schemeClr val="dk1"/>
              </a:solidFill>
              <a:latin typeface="Calibri"/>
              <a:ea typeface="Calibri"/>
              <a:cs typeface="Calibri"/>
              <a:sym typeface="Calibri"/>
            </a:endParaRPr>
          </a:p>
          <a:p>
            <a:pPr indent="0" lvl="0" marL="0" marR="0" rtl="0" algn="just">
              <a:spcBef>
                <a:spcPts val="120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is Teması">
  <a:themeElements>
    <a:clrScheme name="Ofis">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Özel 7">
      <a:dk1>
        <a:srgbClr val="000000"/>
      </a:dk1>
      <a:lt1>
        <a:srgbClr val="FFFFFF"/>
      </a:lt1>
      <a:dk2>
        <a:srgbClr val="44546A"/>
      </a:dk2>
      <a:lt2>
        <a:srgbClr val="E7E6E6"/>
      </a:lt2>
      <a:accent1>
        <a:srgbClr val="00B050"/>
      </a:accent1>
      <a:accent2>
        <a:srgbClr val="ED7D31"/>
      </a:accent2>
      <a:accent3>
        <a:srgbClr val="A5A5A5"/>
      </a:accent3>
      <a:accent4>
        <a:srgbClr val="FFC000"/>
      </a:accent4>
      <a:accent5>
        <a:srgbClr val="5B9BD5"/>
      </a:accent5>
      <a:accent6>
        <a:srgbClr val="70AD47"/>
      </a:accent6>
      <a:hlink>
        <a:srgbClr val="A8D08D"/>
      </a:hlink>
      <a:folHlink>
        <a:srgbClr val="A8D08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2013-02-10T21:14:48Z</dcterms:created>
  <dc:creator>Jay Larson</dc:creator>
</cp:coreProperties>
</file>