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c90589e1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c90589e1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3c9739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3c9739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3c9739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3c9739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3c9739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3c9739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3c9739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3c9739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3c9739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3c9739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c90589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c90589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3a38e9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3a38e9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4c18fc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4c18fc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f4c18fc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f4c18fc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c9058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c9058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f4c18fc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f4c18fc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3a38e9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3a38e9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3a38e9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3a38e9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d3a38e9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d3a38e9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d3a38e9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d3a38e9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f4c18fc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f4c18fc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5F6368"/>
                </a:solidFill>
                <a:highlight>
                  <a:srgbClr val="FFFFFF"/>
                </a:highlight>
              </a:rPr>
              <a:t>JSON</a:t>
            </a:r>
            <a:r>
              <a:rPr lang="pt-BR" sz="1050">
                <a:solidFill>
                  <a:srgbClr val="4D5156"/>
                </a:solidFill>
                <a:highlight>
                  <a:srgbClr val="FFFFFF"/>
                </a:highlight>
              </a:rPr>
              <a:t> (JavaScript Object Notation - Notação de Objetos JavaScript)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d3a38e9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d3a38e9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3a38e94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d3a38e9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d3a38e9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d3a38e9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3c973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3c973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13f55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13f55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4c18f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4c18f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d3c9739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d3c9739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3a38e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3a38e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3a38e9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3a38e9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3a38e9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3a38e9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36038" y="0"/>
            <a:ext cx="821525" cy="821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hyperlink" Target="http://www.macoratti.net/17/04/aspcore_webapi1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oleto.cloud/app/dev/api" TargetMode="External"/><Relationship Id="rId4" Type="http://schemas.openxmlformats.org/officeDocument/2006/relationships/hyperlink" Target="https://boleto.cloud/app/dev/api" TargetMode="External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oleto.cloud/app/dev/api" TargetMode="External"/><Relationship Id="rId4" Type="http://schemas.openxmlformats.org/officeDocument/2006/relationships/image" Target="../media/image24.png"/><Relationship Id="rId5" Type="http://schemas.openxmlformats.org/officeDocument/2006/relationships/hyperlink" Target="https://boleto.cloud/app/dev/ap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hyperlink" Target="https://medium.com/totvsdevelopers/rest-no-protheus-b%C3%A1sico-do-b%C3%A1sico-a4b4431a4e3e" TargetMode="External"/><Relationship Id="rId5" Type="http://schemas.openxmlformats.org/officeDocument/2006/relationships/hyperlink" Target="https://medium.com/totvsdevelopers/rest-no-protheus-b%C3%A1sico-do-b%C3%A1sico-a4b4431a4e3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spotify.com/documentation/web-api/" TargetMode="External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ifood.com.br/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s.mercadolivre.com.br/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aebenficaonline.blogspot.com/2017/01/protocolo-http_16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pt-BR/docs/Web/HTTP/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6AA84F"/>
                </a:solidFill>
              </a:rPr>
              <a:t>Introdução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Marcos André Pisching, Dr.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SOAP?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Arquitetura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Web Service SOAP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600" y="1266328"/>
            <a:ext cx="4811825" cy="35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SOAP - funcioamento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05" y="1152425"/>
            <a:ext cx="5686596" cy="3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- POST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988" y="1215700"/>
            <a:ext cx="538601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Troca de mensagens XML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400699" cy="19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Troca de mensagens XML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095533" cy="12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075" y="2360850"/>
            <a:ext cx="5910225" cy="2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Troca de mensagens XML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00" y="1152425"/>
            <a:ext cx="5548324" cy="37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pt-BR" sz="2000"/>
              <a:t>Application Program Interface</a:t>
            </a:r>
            <a:endParaRPr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REST API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50" y="1941400"/>
            <a:ext cx="63150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API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910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799750" y="1362275"/>
            <a:ext cx="41505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b="1"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 é quem consome a Web API da Web (pode ser um navegador, um aplicativo para celular e etc.). </a:t>
            </a:r>
            <a:endParaRPr sz="1600">
              <a:highlight>
                <a:srgbClr val="F2F2F2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Um </a:t>
            </a:r>
            <a:r>
              <a:rPr b="1"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 é um objeto que representa os dados em seu aplicativo. Os modelos são representados como classes simples (podem ser implementados em Java, C#, …).</a:t>
            </a:r>
            <a:endParaRPr sz="1600">
              <a:highlight>
                <a:srgbClr val="F2F2F2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Um </a:t>
            </a:r>
            <a:r>
              <a:rPr b="1"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controller</a:t>
            </a:r>
            <a:r>
              <a:rPr lang="pt-BR" sz="1600">
                <a:highlight>
                  <a:srgbClr val="F2F2F2"/>
                </a:highlight>
                <a:latin typeface="Trebuchet MS"/>
                <a:ea typeface="Trebuchet MS"/>
                <a:cs typeface="Trebuchet MS"/>
                <a:sym typeface="Trebuchet MS"/>
              </a:rPr>
              <a:t> é um objeto que manipula solicitações HTTP e cria a resposta HTTP.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40050" y="463425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Macoratti.net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API - exemplo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140050" y="463425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Boleto.cloud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67350" y="12604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Exemplo: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Boleto.cloud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206" y="1260400"/>
            <a:ext cx="6611585" cy="33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 que são serviços web?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API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API - exemplo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712550" y="472375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Boleto.cloud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50" y="1546725"/>
            <a:ext cx="7565005" cy="31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67350" y="12604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Exemplo: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Boleto.cloud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- exemplos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75" y="1241175"/>
            <a:ext cx="62865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Services x API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Todo web services é uma API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API pode ser aplicado em outros contextos que não sejam necessariamente Web.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38" y="1451625"/>
            <a:ext cx="6840936" cy="3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Situação em que o sistema se transforma numa API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800" y="1592072"/>
            <a:ext cx="5613050" cy="2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Resumindo…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00" y="1693525"/>
            <a:ext cx="6667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1412800" y="437005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Medium.c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om - Totvs Developers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Spotify: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Pesquisa por “</a:t>
            </a:r>
            <a:r>
              <a:rPr lang="pt-BR" u="sng">
                <a:solidFill>
                  <a:schemeClr val="hlink"/>
                </a:solidFill>
                <a:hlinkClick r:id="rId3"/>
              </a:rPr>
              <a:t>spotify for developers</a:t>
            </a:r>
            <a:r>
              <a:rPr lang="pt-BR"/>
              <a:t>” no Google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675" y="2345825"/>
            <a:ext cx="6837174" cy="2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pt-BR"/>
              <a:t>Ifood: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Pesquisa por “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ifood for developers</a:t>
            </a:r>
            <a:r>
              <a:rPr lang="pt-BR"/>
              <a:t>” no Google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2444700"/>
            <a:ext cx="7277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Consumindo Web API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25"/>
            <a:ext cx="63879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-BR"/>
              <a:t>Mercado Livre: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Pesquisa por “</a:t>
            </a:r>
            <a:r>
              <a:rPr lang="pt-BR" u="sng">
                <a:solidFill>
                  <a:schemeClr val="hlink"/>
                </a:solidFill>
                <a:hlinkClick r:id="rId3"/>
              </a:rPr>
              <a:t>mercado livre developers</a:t>
            </a:r>
            <a:r>
              <a:rPr lang="pt-BR"/>
              <a:t>” no Google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25" y="1783025"/>
            <a:ext cx="4198111" cy="3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Web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Serviços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pt-BR" sz="2100"/>
              <a:t>Web Services</a:t>
            </a:r>
            <a:endParaRPr i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W3C (</a:t>
            </a:r>
            <a:r>
              <a:rPr i="1" lang="pt-BR" sz="2100"/>
              <a:t>World Wide Web Consortium)</a:t>
            </a:r>
            <a:endParaRPr i="1"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-BR" sz="2100"/>
              <a:t>ano de 2000 - aceite do protocolo SOAP (</a:t>
            </a:r>
            <a:r>
              <a:rPr i="1" lang="pt-BR" sz="2100"/>
              <a:t>Simple Object Access Protocol</a:t>
            </a:r>
            <a:r>
              <a:rPr lang="pt-BR" sz="2100"/>
              <a:t>)</a:t>
            </a:r>
            <a:endParaRPr sz="2100"/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Mensagens baseadas em XML (</a:t>
            </a:r>
            <a:r>
              <a:rPr i="1" lang="pt-BR" sz="2100"/>
              <a:t>eXtensible Markup Language</a:t>
            </a:r>
            <a:r>
              <a:rPr lang="pt-BR" sz="2100"/>
              <a:t>)</a:t>
            </a:r>
            <a:endParaRPr sz="2100"/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Transmissão via HTTP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38" y="2006788"/>
            <a:ext cx="69246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675" y="15023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1º - entendendo a web e seus protocolos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18525" y="4481475"/>
            <a:ext cx="733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Informática para todos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94675" y="15023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1º - entendendo a web e seus protocolos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49" y="1871525"/>
            <a:ext cx="4031927" cy="28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871550" y="4761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MDM Web Docs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03" y="1368425"/>
            <a:ext cx="7187525" cy="29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02" y="1266325"/>
            <a:ext cx="3878422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serviços web?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75" y="1087475"/>
            <a:ext cx="6483634" cy="3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web, como funcionam</a:t>
            </a:r>
            <a:r>
              <a:rPr lang="pt-BR"/>
              <a:t>?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54" y="1266329"/>
            <a:ext cx="567452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