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5" r:id="rId2"/>
    <p:sldId id="379" r:id="rId3"/>
    <p:sldId id="380" r:id="rId4"/>
    <p:sldId id="381" r:id="rId5"/>
    <p:sldId id="382" r:id="rId6"/>
    <p:sldId id="393" r:id="rId7"/>
    <p:sldId id="394" r:id="rId8"/>
    <p:sldId id="392" r:id="rId9"/>
    <p:sldId id="391" r:id="rId10"/>
    <p:sldId id="395" r:id="rId11"/>
    <p:sldId id="396" r:id="rId12"/>
    <p:sldId id="390" r:id="rId13"/>
    <p:sldId id="376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5" autoAdjust="0"/>
    <p:restoredTop sz="94414" autoAdjust="0"/>
  </p:normalViewPr>
  <p:slideViewPr>
    <p:cSldViewPr snapToGrid="0">
      <p:cViewPr>
        <p:scale>
          <a:sx n="75" d="100"/>
          <a:sy n="75" d="100"/>
        </p:scale>
        <p:origin x="-1020" y="-2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pPr/>
              <a:t>21-Oct-16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123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168340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pPr/>
              <a:t>21-Oct-16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123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991402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123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300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PATH_perspect2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635" b="6070"/>
          <a:stretch/>
        </p:blipFill>
        <p:spPr>
          <a:xfrm>
            <a:off x="0" y="0"/>
            <a:ext cx="86487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19101" y="4694466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© 2016 Cognizant </a:t>
            </a:r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0601" y="337320"/>
            <a:ext cx="2258154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291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71337" cy="455444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5352" y="1002382"/>
            <a:ext cx="4150321" cy="329339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10" y="1024928"/>
            <a:ext cx="4446391" cy="347534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Insert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0867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08216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99748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Transition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183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utterstock_123391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1" b="6735"/>
          <a:stretch/>
        </p:blipFill>
        <p:spPr>
          <a:xfrm>
            <a:off x="0" y="1"/>
            <a:ext cx="9160968" cy="47159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ath_extra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-11422" b="-118"/>
          <a:stretch/>
        </p:blipFill>
        <p:spPr>
          <a:xfrm>
            <a:off x="0" y="-50305"/>
            <a:ext cx="9144000" cy="47788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00100" y="689203"/>
            <a:ext cx="7594600" cy="3765094"/>
          </a:xfrm>
          <a:prstGeom prst="rect">
            <a:avLst/>
          </a:prstGeom>
          <a:solidFill>
            <a:sysClr val="window" lastClr="FFFFFF">
              <a:alpha val="84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62958" y="923925"/>
            <a:ext cx="6850743" cy="0"/>
          </a:xfrm>
          <a:prstGeom prst="line">
            <a:avLst/>
          </a:prstGeom>
          <a:ln w="3175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81100" y="1131795"/>
            <a:ext cx="6845300" cy="30194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buNone/>
              <a:defRPr sz="4500" baseline="0">
                <a:solidFill>
                  <a:schemeClr val="tx2"/>
                </a:solidFill>
              </a:defRPr>
            </a:lvl1pPr>
            <a:lvl2pPr marL="457200" indent="0" algn="l">
              <a:buNone/>
              <a:defRPr>
                <a:solidFill>
                  <a:schemeClr val="tx2"/>
                </a:solidFill>
              </a:defRPr>
            </a:lvl2pPr>
            <a:lvl3pPr marL="914400" indent="0" algn="l">
              <a:buNone/>
              <a:defRPr>
                <a:solidFill>
                  <a:schemeClr val="tx2"/>
                </a:solidFill>
              </a:defRPr>
            </a:lvl3pPr>
            <a:lvl4pPr marL="1371600" indent="0" algn="l">
              <a:buNone/>
              <a:defRPr>
                <a:solidFill>
                  <a:schemeClr val="tx2"/>
                </a:solidFill>
              </a:defRPr>
            </a:lvl4pPr>
            <a:lvl5pPr marL="1828800" indent="0" algn="l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Short and Impactful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1237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159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Full Page Media Here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-346344" y="-199442"/>
            <a:ext cx="184666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29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71337" cy="455444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3437"/>
            <a:ext cx="9144000" cy="388248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Full Page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522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97628"/>
            <a:ext cx="4243723" cy="4293143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4364038" cy="46907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Insert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018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16x9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811"/>
          <a:stretch/>
        </p:blipFill>
        <p:spPr>
          <a:xfrm>
            <a:off x="0" y="190499"/>
            <a:ext cx="9154183" cy="4953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7282" y="2964932"/>
            <a:ext cx="3137247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410066" y="3563717"/>
            <a:ext cx="315255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9" name="Picture 8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2937" y="337320"/>
            <a:ext cx="2258154" cy="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710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8882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16x9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4550" r="71988"/>
          <a:stretch/>
        </p:blipFill>
        <p:spPr>
          <a:xfrm>
            <a:off x="0" y="2808875"/>
            <a:ext cx="2564309" cy="2340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7282" y="2952232"/>
            <a:ext cx="3137247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410066" y="3551017"/>
            <a:ext cx="315255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2937" y="286520"/>
            <a:ext cx="2258154" cy="684559"/>
          </a:xfrm>
          <a:prstGeom prst="rect">
            <a:avLst/>
          </a:prstGeom>
        </p:spPr>
      </p:pic>
      <p:pic>
        <p:nvPicPr>
          <p:cNvPr id="16" name="Picture 15" descr="16x9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925" t="45648" b="3453"/>
          <a:stretch/>
        </p:blipFill>
        <p:spPr>
          <a:xfrm>
            <a:off x="2922498" y="2522601"/>
            <a:ext cx="6231685" cy="2620900"/>
          </a:xfrm>
          <a:prstGeom prst="rect">
            <a:avLst/>
          </a:prstGeom>
        </p:spPr>
      </p:pic>
      <p:pic>
        <p:nvPicPr>
          <p:cNvPr id="17" name="Picture 16" descr="16x9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750" t="10230" b="53878"/>
          <a:stretch/>
        </p:blipFill>
        <p:spPr>
          <a:xfrm>
            <a:off x="3364537" y="698867"/>
            <a:ext cx="5790047" cy="184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273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716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1"/>
            <a:ext cx="9144000" cy="8679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1800" dirty="0"/>
          </a:p>
        </p:txBody>
      </p:sp>
      <p:pic>
        <p:nvPicPr>
          <p:cNvPr id="4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04065" y="4706543"/>
            <a:ext cx="1963737" cy="54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182563" y="4782741"/>
            <a:ext cx="51816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90000"/>
              </a:lnSpc>
            </a:pPr>
            <a:r>
              <a:rPr lang="en-US" sz="675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6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6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600" b="0" dirty="0" smtClean="0">
                <a:solidFill>
                  <a:srgbClr val="000000"/>
                </a:solidFill>
                <a:latin typeface="Verdana" pitchFamily="34" charset="0"/>
              </a:rPr>
              <a:t>2016, </a:t>
            </a:r>
            <a:r>
              <a:rPr lang="en-US" sz="600" b="0" dirty="0">
                <a:solidFill>
                  <a:srgbClr val="000000"/>
                </a:solidFill>
                <a:latin typeface="Verdana" pitchFamily="34" charset="0"/>
              </a:rPr>
              <a:t>Cognizant 	</a:t>
            </a:r>
            <a:endParaRPr lang="en-US" sz="675" b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225" y="4872038"/>
            <a:ext cx="457200" cy="342900"/>
          </a:xfrm>
        </p:spPr>
        <p:txBody>
          <a:bodyPr/>
          <a:lstStyle>
            <a:lvl1pPr>
              <a:defRPr sz="9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45EAB249-3118-4B80-A2F3-26E1ACDD40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8816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496991"/>
            <a:ext cx="9144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182563" y="4782741"/>
            <a:ext cx="51816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90000"/>
              </a:lnSpc>
            </a:pPr>
            <a:r>
              <a:rPr lang="en-US" sz="675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6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6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600" b="0" dirty="0" smtClean="0">
                <a:solidFill>
                  <a:srgbClr val="000000"/>
                </a:solidFill>
                <a:latin typeface="Verdana" pitchFamily="34" charset="0"/>
              </a:rPr>
              <a:t>2016, </a:t>
            </a:r>
            <a:r>
              <a:rPr lang="en-US" sz="600" b="0" dirty="0">
                <a:solidFill>
                  <a:srgbClr val="000000"/>
                </a:solidFill>
                <a:latin typeface="Verdana" pitchFamily="34" charset="0"/>
              </a:rPr>
              <a:t>Cognizant 	</a:t>
            </a:r>
            <a:endParaRPr lang="en-US" sz="675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04065" y="4697018"/>
            <a:ext cx="1963737" cy="54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0800000">
            <a:off x="0" y="10716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1800" dirty="0"/>
          </a:p>
        </p:txBody>
      </p: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182167"/>
            <a:ext cx="8763000" cy="1190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2400" y="181686"/>
            <a:ext cx="8610600" cy="7429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225" y="4831556"/>
            <a:ext cx="457200" cy="342900"/>
          </a:xfrm>
        </p:spPr>
        <p:txBody>
          <a:bodyPr/>
          <a:lstStyle>
            <a:lvl1pPr>
              <a:defRPr sz="9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21D12546-4BFA-49EC-B576-EA695284C3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133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ATH_perspect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677" b="6067"/>
          <a:stretch/>
        </p:blipFill>
        <p:spPr>
          <a:xfrm>
            <a:off x="-1" y="0"/>
            <a:ext cx="8652933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19101" y="4694466"/>
            <a:ext cx="1923143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+mn-lt"/>
                <a:cs typeface="Arial"/>
              </a:rPr>
              <a:t>© 2016 Cognizant </a:t>
            </a:r>
            <a:endParaRPr lang="en-US" sz="9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1930400"/>
            <a:ext cx="9144000" cy="1832559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  <p:pic>
        <p:nvPicPr>
          <p:cNvPr id="16" name="Picture 15" descr="Cognizant_LOGO_on blac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3333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8726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PATH_perspect2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635" b="6070"/>
          <a:stretch/>
        </p:blipFill>
        <p:spPr>
          <a:xfrm>
            <a:off x="0" y="0"/>
            <a:ext cx="8648700" cy="5143500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419101" y="4694466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© 2016 Cognizant </a:t>
            </a:r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3" name="Picture 22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0601" y="337320"/>
            <a:ext cx="2258154" cy="68455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778000"/>
            <a:ext cx="9144000" cy="1984959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778001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0133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HERE. USE THIS SLIDE FOR 2 LINE TITLES.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1357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257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PATH_perspect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677" b="6067"/>
          <a:stretch/>
        </p:blipFill>
        <p:spPr>
          <a:xfrm>
            <a:off x="-1" y="0"/>
            <a:ext cx="8652933" cy="514350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419101" y="4694466"/>
            <a:ext cx="1923143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+mn-lt"/>
                <a:cs typeface="Arial"/>
              </a:rPr>
              <a:t>© 2016 Cognizant </a:t>
            </a:r>
            <a:endParaRPr lang="en-US" sz="9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1769533"/>
            <a:ext cx="9144000" cy="1993427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778001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0133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HERE. USE THIS SLIDE FOR 2 LINE TITLES.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1357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  <p:pic>
        <p:nvPicPr>
          <p:cNvPr id="10" name="Picture 9" descr="Cognizant_LOGO_on blac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3333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238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7696"/>
            <a:ext cx="8464987" cy="455444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8553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55444"/>
          </a:xfrm>
        </p:spPr>
        <p:txBody>
          <a:bodyPr>
            <a:norm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5976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999973"/>
            <a:ext cx="8448142" cy="80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8" y="1989271"/>
            <a:ext cx="4072571" cy="25103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45050" y="1990115"/>
            <a:ext cx="3924301" cy="2592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Supporting text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55444"/>
          </a:xfrm>
        </p:spPr>
        <p:txBody>
          <a:bodyPr>
            <a:norm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43287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7" y="996032"/>
            <a:ext cx="4160817" cy="3301728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10" y="1014898"/>
            <a:ext cx="4446391" cy="34790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 smtClean="0"/>
              <a:t>Insert Media here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55444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06236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990843"/>
            <a:ext cx="3975294" cy="3318923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996032"/>
            <a:ext cx="4170874" cy="3497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 smtClean="0"/>
              <a:t>Insert Media here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55444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75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© 2016 Cognizant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  <a:cs typeface="Arial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46" y="4728848"/>
            <a:ext cx="539195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7696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  <p:pic>
        <p:nvPicPr>
          <p:cNvPr id="9" name="Picture 8" descr="Cognizant_LOGO_on black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96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4" r:id="rId3"/>
    <p:sldLayoutId id="2147483675" r:id="rId4"/>
    <p:sldLayoutId id="2147483666" r:id="rId5"/>
    <p:sldLayoutId id="2147483661" r:id="rId6"/>
    <p:sldLayoutId id="2147483650" r:id="rId7"/>
    <p:sldLayoutId id="2147483651" r:id="rId8"/>
    <p:sldLayoutId id="2147483665" r:id="rId9"/>
    <p:sldLayoutId id="2147483668" r:id="rId10"/>
    <p:sldLayoutId id="2147483673" r:id="rId11"/>
    <p:sldLayoutId id="2147483663" r:id="rId12"/>
    <p:sldLayoutId id="2147483664" r:id="rId13"/>
    <p:sldLayoutId id="2147483670" r:id="rId14"/>
    <p:sldLayoutId id="2147483669" r:id="rId15"/>
    <p:sldLayoutId id="2147483667" r:id="rId16"/>
    <p:sldLayoutId id="2147483672" r:id="rId17"/>
    <p:sldLayoutId id="2147483676" r:id="rId18"/>
    <p:sldLayoutId id="2147483677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19100" y="2558810"/>
            <a:ext cx="8284633" cy="584775"/>
          </a:xfrm>
        </p:spPr>
        <p:txBody>
          <a:bodyPr/>
          <a:lstStyle/>
          <a:p>
            <a:pPr algn="ctr"/>
            <a:r>
              <a:rPr lang="en-US" dirty="0" smtClean="0"/>
              <a:t>Axway API </a:t>
            </a:r>
            <a:r>
              <a:rPr lang="en-US" dirty="0" smtClean="0"/>
              <a:t>Gateway Custom Filter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4729163"/>
            <a:ext cx="539750" cy="376237"/>
          </a:xfrm>
        </p:spPr>
        <p:txBody>
          <a:bodyPr/>
          <a:lstStyle/>
          <a:p>
            <a:fld id="{B32AB80A-78BA-6B42-BA0D-B44ACF890F5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000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Custom Filter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314" y="788987"/>
            <a:ext cx="8305800" cy="38156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/>
                </a:solidFill>
              </a:rPr>
              <a:t>Add the new JAR and any third-party JAR files used by the custom filter to the runtime dependencies in Policy Studio. Select </a:t>
            </a:r>
            <a:r>
              <a:rPr lang="en-US" sz="2000" b="1" dirty="0" smtClean="0">
                <a:solidFill>
                  <a:schemeClr val="tx2"/>
                </a:solidFill>
              </a:rPr>
              <a:t>Window &gt; Preferences &gt; Runtime Dependencies</a:t>
            </a:r>
            <a:r>
              <a:rPr lang="en-US" sz="2000" dirty="0" smtClean="0">
                <a:solidFill>
                  <a:schemeClr val="tx2"/>
                </a:solidFill>
              </a:rPr>
              <a:t>, and click </a:t>
            </a:r>
            <a:r>
              <a:rPr lang="en-US" sz="2000" b="1" dirty="0" smtClean="0">
                <a:solidFill>
                  <a:schemeClr val="tx2"/>
                </a:solidFill>
              </a:rPr>
              <a:t>Add</a:t>
            </a:r>
            <a:r>
              <a:rPr lang="en-US" sz="2000" dirty="0" smtClean="0">
                <a:solidFill>
                  <a:schemeClr val="tx2"/>
                </a:solidFill>
              </a:rPr>
              <a:t> to browse to the new JAR and any third-party JARs, and add them to the list. Click Apply to save the changes.</a:t>
            </a:r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3050" y="2400300"/>
            <a:ext cx="60579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788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Custom Filter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314" y="788987"/>
            <a:ext cx="8305800" cy="38156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/>
                </a:solidFill>
              </a:rPr>
              <a:t>Restart the API Gateway instances and Node </a:t>
            </a:r>
            <a:r>
              <a:rPr lang="en-US" sz="2000" dirty="0" smtClean="0">
                <a:solidFill>
                  <a:schemeClr val="tx2"/>
                </a:solidFill>
              </a:rPr>
              <a:t>Managers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Restart Policy Studio using the following command</a:t>
            </a:r>
            <a:r>
              <a:rPr lang="en-US" sz="2000" dirty="0" smtClean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en-US" sz="1600" dirty="0" err="1" smtClean="0">
                <a:solidFill>
                  <a:schemeClr val="tx2"/>
                </a:solidFill>
              </a:rPr>
              <a:t>p</a:t>
            </a:r>
            <a:r>
              <a:rPr lang="en-US" sz="1600" dirty="0" err="1" smtClean="0">
                <a:solidFill>
                  <a:schemeClr val="tx2"/>
                </a:solidFill>
              </a:rPr>
              <a:t>olicystudio</a:t>
            </a:r>
            <a:r>
              <a:rPr lang="en-US" sz="1600" dirty="0" smtClean="0">
                <a:solidFill>
                  <a:schemeClr val="tx2"/>
                </a:solidFill>
              </a:rPr>
              <a:t> –clean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Register </a:t>
            </a:r>
            <a:r>
              <a:rPr lang="en-US" sz="2000" dirty="0" smtClean="0">
                <a:solidFill>
                  <a:schemeClr val="tx2"/>
                </a:solidFill>
              </a:rPr>
              <a:t>the type definition for the C</a:t>
            </a:r>
            <a:r>
              <a:rPr lang="en-US" sz="2000" dirty="0" smtClean="0">
                <a:solidFill>
                  <a:schemeClr val="tx2"/>
                </a:solidFill>
              </a:rPr>
              <a:t>ustom Filter</a:t>
            </a:r>
            <a:r>
              <a:rPr lang="en-US" sz="2000" dirty="0" smtClean="0">
                <a:solidFill>
                  <a:schemeClr val="tx2"/>
                </a:solidFill>
              </a:rPr>
              <a:t> with the entity store using Policy </a:t>
            </a:r>
            <a:r>
              <a:rPr lang="en-US" sz="2000" dirty="0" smtClean="0">
                <a:solidFill>
                  <a:schemeClr val="tx2"/>
                </a:solidFill>
              </a:rPr>
              <a:t>Studio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Start Policy Studio, and connect to the API </a:t>
            </a:r>
            <a:r>
              <a:rPr lang="en-US" sz="1600" dirty="0" smtClean="0">
                <a:solidFill>
                  <a:schemeClr val="tx2"/>
                </a:solidFill>
              </a:rPr>
              <a:t>Gateway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Select </a:t>
            </a:r>
            <a:r>
              <a:rPr lang="en-US" sz="1600" b="1" dirty="0" smtClean="0">
                <a:solidFill>
                  <a:schemeClr val="tx2"/>
                </a:solidFill>
              </a:rPr>
              <a:t>File &gt; Import &gt; Import Custom </a:t>
            </a:r>
            <a:r>
              <a:rPr lang="en-US" sz="1600" b="1" dirty="0" smtClean="0">
                <a:solidFill>
                  <a:schemeClr val="tx2"/>
                </a:solidFill>
              </a:rPr>
              <a:t>Filters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Browse to the Typeset.xml </a:t>
            </a:r>
            <a:r>
              <a:rPr lang="en-US" sz="1600" dirty="0" smtClean="0">
                <a:solidFill>
                  <a:schemeClr val="tx2"/>
                </a:solidFill>
              </a:rPr>
              <a:t>file of the custom filter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Verify that the custom filter exist in the filter palette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Develop the policy using custom filter, </a:t>
            </a:r>
            <a:r>
              <a:rPr lang="en-US" sz="2000" b="1" dirty="0" smtClean="0">
                <a:solidFill>
                  <a:schemeClr val="tx2"/>
                </a:solidFill>
              </a:rPr>
              <a:t>deploy</a:t>
            </a:r>
            <a:r>
              <a:rPr lang="en-US" sz="2000" dirty="0" smtClean="0">
                <a:solidFill>
                  <a:schemeClr val="tx2"/>
                </a:solidFill>
              </a:rPr>
              <a:t>, and test the policy</a:t>
            </a:r>
            <a:endParaRPr lang="en-US" sz="2000" b="1" dirty="0" smtClean="0">
              <a:solidFill>
                <a:schemeClr val="tx2"/>
              </a:solidFill>
            </a:endParaRPr>
          </a:p>
          <a:p>
            <a:pPr lvl="1"/>
            <a:endParaRPr lang="en-US" sz="1600" dirty="0" smtClean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3188" y="2984500"/>
            <a:ext cx="16478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788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67132" y="2217807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Demo</a:t>
            </a:r>
            <a:endParaRPr lang="en-US" sz="4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Thank You</a:t>
            </a:r>
            <a:endParaRPr lang="en-US" sz="4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4729163"/>
            <a:ext cx="539750" cy="376237"/>
          </a:xfrm>
        </p:spPr>
        <p:txBody>
          <a:bodyPr/>
          <a:lstStyle/>
          <a:p>
            <a:fld id="{B32AB80A-78BA-6B42-BA0D-B44ACF890F5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80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93458" y="870686"/>
            <a:ext cx="5072743" cy="30838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/>
                </a:solidFill>
              </a:rPr>
              <a:t>Introduction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Pre-requisites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Steps to create Custom Filter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Java Project structure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Installing Custom Filter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Demo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3432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6028" y="775028"/>
            <a:ext cx="8607972" cy="36221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2"/>
                </a:solidFill>
              </a:rPr>
              <a:t>Extend </a:t>
            </a:r>
            <a:r>
              <a:rPr lang="en-US" sz="1800" dirty="0" smtClean="0">
                <a:solidFill>
                  <a:schemeClr val="tx2"/>
                </a:solidFill>
              </a:rPr>
              <a:t>the capability of API Gateway by adding a custom filter</a:t>
            </a:r>
            <a:r>
              <a:rPr lang="en-US" sz="1800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Write </a:t>
            </a:r>
            <a:r>
              <a:rPr lang="en-US" sz="1800" dirty="0" smtClean="0">
                <a:solidFill>
                  <a:schemeClr val="tx2"/>
                </a:solidFill>
              </a:rPr>
              <a:t>your custom filter using the API Gateway developer extension </a:t>
            </a:r>
            <a:r>
              <a:rPr lang="en-US" sz="1800" dirty="0" smtClean="0">
                <a:solidFill>
                  <a:schemeClr val="tx2"/>
                </a:solidFill>
              </a:rPr>
              <a:t>kit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Using this approach, a fully </a:t>
            </a:r>
            <a:r>
              <a:rPr lang="en-US" sz="1800" dirty="0" smtClean="0">
                <a:solidFill>
                  <a:schemeClr val="tx2"/>
                </a:solidFill>
              </a:rPr>
              <a:t>integrated filter is created that has the API Gateway runtime capability and appears in the filter palette in Policy Studio </a:t>
            </a:r>
          </a:p>
          <a:p>
            <a:pPr lvl="1"/>
            <a:endParaRPr lang="en-US" sz="1400" dirty="0" smtClean="0">
              <a:solidFill>
                <a:schemeClr val="tx2"/>
              </a:solidFill>
            </a:endParaRPr>
          </a:p>
          <a:p>
            <a:pPr lvl="1"/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Pre-requisites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829" y="878568"/>
            <a:ext cx="7489372" cy="24198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/>
                </a:solidFill>
              </a:rPr>
              <a:t>Java SE 8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Eclipse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API Gateway developer extension </a:t>
            </a:r>
            <a:r>
              <a:rPr lang="en-US" sz="2000" dirty="0" smtClean="0">
                <a:solidFill>
                  <a:schemeClr val="tx2"/>
                </a:solidFill>
              </a:rPr>
              <a:t>kit jars and third party jars if any</a:t>
            </a:r>
            <a:endParaRPr lang="en-US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92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create Custom Filter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314" y="788987"/>
            <a:ext cx="8305800" cy="38156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Step 1: Create </a:t>
            </a:r>
            <a:r>
              <a:rPr lang="en-US" sz="2000" dirty="0" smtClean="0">
                <a:solidFill>
                  <a:schemeClr val="tx2"/>
                </a:solidFill>
              </a:rPr>
              <a:t>the </a:t>
            </a:r>
            <a:r>
              <a:rPr lang="en-US" sz="2000" dirty="0" err="1" smtClean="0">
                <a:solidFill>
                  <a:schemeClr val="tx2"/>
                </a:solidFill>
              </a:rPr>
              <a:t>TypeDoc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Every filter has an associated XML-based </a:t>
            </a:r>
            <a:r>
              <a:rPr lang="en-US" sz="1600" dirty="0" err="1" smtClean="0">
                <a:solidFill>
                  <a:schemeClr val="tx2"/>
                </a:solidFill>
              </a:rPr>
              <a:t>TypeDoc</a:t>
            </a:r>
            <a:r>
              <a:rPr lang="en-US" sz="1600" dirty="0" smtClean="0">
                <a:solidFill>
                  <a:schemeClr val="tx2"/>
                </a:solidFill>
              </a:rPr>
              <a:t> description file that contains the entity type definition. It defines the configuration field names for that filter and the corresponding data types for that filter.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Step 2: Create </a:t>
            </a:r>
            <a:r>
              <a:rPr lang="en-US" sz="2000" dirty="0" smtClean="0">
                <a:solidFill>
                  <a:schemeClr val="tx2"/>
                </a:solidFill>
              </a:rPr>
              <a:t>the Filter class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Every message filter returns its corresponding Processor and Policy Studio classes.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Step 3: Create </a:t>
            </a:r>
            <a:r>
              <a:rPr lang="en-US" sz="2000" dirty="0" smtClean="0">
                <a:solidFill>
                  <a:schemeClr val="tx2"/>
                </a:solidFill>
              </a:rPr>
              <a:t>the Processor class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The Processor class is the API Gateway runtime component that is responsible for processing the message. Every message filter has an associated Processor and Filter class</a:t>
            </a:r>
            <a:r>
              <a:rPr lang="en-US" sz="1600" dirty="0" smtClean="0">
                <a:solidFill>
                  <a:schemeClr val="tx2"/>
                </a:solidFill>
              </a:rPr>
              <a:t>.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88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create Custom Filter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314" y="788987"/>
            <a:ext cx="8305800" cy="38156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Step 4: Create </a:t>
            </a:r>
            <a:r>
              <a:rPr lang="en-US" sz="2000" dirty="0" smtClean="0">
                <a:solidFill>
                  <a:schemeClr val="tx2"/>
                </a:solidFill>
              </a:rPr>
              <a:t>the declarative UI XML file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The declarative XML file is used to define the user interface for filters and dialogs.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Step </a:t>
            </a:r>
            <a:r>
              <a:rPr lang="en-US" sz="2000" dirty="0" smtClean="0">
                <a:solidFill>
                  <a:schemeClr val="tx2"/>
                </a:solidFill>
              </a:rPr>
              <a:t>5: Create </a:t>
            </a:r>
            <a:r>
              <a:rPr lang="en-US" sz="2000" dirty="0" smtClean="0">
                <a:solidFill>
                  <a:schemeClr val="tx2"/>
                </a:solidFill>
              </a:rPr>
              <a:t>the Policy Studio classes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All filters are configured using Policy Studio. Every filter has a configuration wizard that enables you to set each of the fields defined in the entity that corresponds to that filter. </a:t>
            </a:r>
            <a:endParaRPr lang="en-US" sz="1600" dirty="0" smtClean="0">
              <a:solidFill>
                <a:schemeClr val="tx2"/>
              </a:solidFill>
            </a:endParaRP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FilterUI.java</a:t>
            </a:r>
            <a:r>
              <a:rPr lang="en-US" sz="1600" dirty="0" smtClean="0">
                <a:solidFill>
                  <a:schemeClr val="tx2"/>
                </a:solidFill>
              </a:rPr>
              <a:t>: This class lists the pages that are involved in a filter configuration window</a:t>
            </a:r>
            <a:endParaRPr lang="en-US" sz="1600" dirty="0" smtClean="0">
              <a:solidFill>
                <a:schemeClr val="tx2"/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2"/>
                </a:solidFill>
              </a:rPr>
              <a:t>filterPage.java:This</a:t>
            </a:r>
            <a:r>
              <a:rPr lang="en-US" sz="1600" dirty="0" smtClean="0">
                <a:solidFill>
                  <a:schemeClr val="tx2"/>
                </a:solidFill>
              </a:rPr>
              <a:t> class loads the declarative XML file which defines the layout of the visual fields on the filter's main configuration window</a:t>
            </a:r>
            <a:endParaRPr lang="en-US" sz="1600" dirty="0" smtClean="0">
              <a:solidFill>
                <a:schemeClr val="tx2"/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2"/>
                </a:solidFill>
              </a:rPr>
              <a:t>resoureces.properties</a:t>
            </a:r>
            <a:r>
              <a:rPr lang="en-US" sz="1600" dirty="0" smtClean="0">
                <a:solidFill>
                  <a:schemeClr val="tx2"/>
                </a:solidFill>
              </a:rPr>
              <a:t>: This file contains all text displayed in the GUI configuration window </a:t>
            </a:r>
            <a:endParaRPr lang="en-US" sz="1600" dirty="0" smtClean="0">
              <a:solidFill>
                <a:schemeClr val="tx2"/>
              </a:solidFill>
            </a:endParaRP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g</a:t>
            </a:r>
            <a:r>
              <a:rPr lang="en-US" sz="1600" dirty="0" smtClean="0">
                <a:solidFill>
                  <a:schemeClr val="tx2"/>
                </a:solidFill>
              </a:rPr>
              <a:t>if</a:t>
            </a:r>
            <a:r>
              <a:rPr lang="en-US" sz="1600" dirty="0" smtClean="0">
                <a:solidFill>
                  <a:schemeClr val="tx2"/>
                </a:solidFill>
              </a:rPr>
              <a:t>: This image file is the icon that identifies the filter in Policy Studio</a:t>
            </a:r>
          </a:p>
        </p:txBody>
      </p:sp>
    </p:spTree>
    <p:extLst>
      <p:ext uri="{BB962C8B-B14F-4D97-AF65-F5344CB8AC3E}">
        <p14:creationId xmlns:p14="http://schemas.microsoft.com/office/powerpoint/2010/main" xmlns="" val="21788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create Custom Filter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314" y="788987"/>
            <a:ext cx="8305800" cy="38156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Step 6: Build the classes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When the classes are written, you must build them and add them to the API Gateway and client CLASSPATH. Example classes are included in the DEVELOPER_SAMPLES/jabber directory</a:t>
            </a:r>
            <a:r>
              <a:rPr lang="en-US" sz="1600" dirty="0" smtClean="0">
                <a:solidFill>
                  <a:schemeClr val="tx2"/>
                </a:solidFill>
              </a:rPr>
              <a:t>.</a:t>
            </a:r>
            <a:endParaRPr lang="en-US" sz="20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Step 7: Load </a:t>
            </a:r>
            <a:r>
              <a:rPr lang="en-US" sz="2000" dirty="0" smtClean="0">
                <a:solidFill>
                  <a:schemeClr val="tx2"/>
                </a:solidFill>
              </a:rPr>
              <a:t>the </a:t>
            </a:r>
            <a:r>
              <a:rPr lang="en-US" sz="2000" dirty="0" err="1" smtClean="0">
                <a:solidFill>
                  <a:schemeClr val="tx2"/>
                </a:solidFill>
              </a:rPr>
              <a:t>TypeDocs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You must register the </a:t>
            </a:r>
            <a:r>
              <a:rPr lang="en-US" sz="1600" dirty="0" err="1" smtClean="0">
                <a:solidFill>
                  <a:schemeClr val="tx2"/>
                </a:solidFill>
              </a:rPr>
              <a:t>TypeDoc</a:t>
            </a:r>
            <a:r>
              <a:rPr lang="en-US" sz="1600" dirty="0" smtClean="0">
                <a:solidFill>
                  <a:schemeClr val="tx2"/>
                </a:solidFill>
              </a:rPr>
              <a:t> created for the filter with the entity </a:t>
            </a:r>
            <a:r>
              <a:rPr lang="en-US" sz="1600" dirty="0" smtClean="0">
                <a:solidFill>
                  <a:schemeClr val="tx2"/>
                </a:solidFill>
              </a:rPr>
              <a:t>store.</a:t>
            </a:r>
            <a:endParaRPr lang="en-US" sz="16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Step </a:t>
            </a:r>
            <a:r>
              <a:rPr lang="en-US" sz="2000" dirty="0" smtClean="0">
                <a:solidFill>
                  <a:schemeClr val="tx2"/>
                </a:solidFill>
              </a:rPr>
              <a:t>8: Construct </a:t>
            </a:r>
            <a:r>
              <a:rPr lang="en-US" sz="2000" dirty="0" smtClean="0">
                <a:solidFill>
                  <a:schemeClr val="tx2"/>
                </a:solidFill>
              </a:rPr>
              <a:t>a policy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Construct a policy that sends an instant message to an account on Google Talk and echoes a message back to the client. Use the GUI component of the newly added filter to specify its configuration and test the functionality of the filter (and its configuration).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88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Project Structure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314" y="788987"/>
            <a:ext cx="8305800" cy="38156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0500" y="711200"/>
            <a:ext cx="3733799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788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Custom Filter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314" y="788987"/>
            <a:ext cx="8305800" cy="38156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/>
                </a:solidFill>
              </a:rPr>
              <a:t>Compile the </a:t>
            </a:r>
            <a:r>
              <a:rPr lang="en-US" sz="2000" dirty="0" smtClean="0">
                <a:solidFill>
                  <a:schemeClr val="tx2"/>
                </a:solidFill>
              </a:rPr>
              <a:t>code and build the </a:t>
            </a:r>
            <a:r>
              <a:rPr lang="en-US" sz="2000" dirty="0" smtClean="0">
                <a:solidFill>
                  <a:schemeClr val="tx2"/>
                </a:solidFill>
              </a:rPr>
              <a:t>JAR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Add the new JAR and any third-party JAR files used by the custom filter to the CLASSPATH for all API Gateways and Node Managers on a host by copying them to the INSTALL_DIR/</a:t>
            </a:r>
            <a:r>
              <a:rPr lang="en-US" sz="2000" dirty="0" err="1" smtClean="0">
                <a:solidFill>
                  <a:schemeClr val="tx2"/>
                </a:solidFill>
              </a:rPr>
              <a:t>apigateway</a:t>
            </a:r>
            <a:r>
              <a:rPr lang="en-US" sz="2000" dirty="0" smtClean="0">
                <a:solidFill>
                  <a:schemeClr val="tx2"/>
                </a:solidFill>
              </a:rPr>
              <a:t>/ext/lib </a:t>
            </a:r>
            <a:r>
              <a:rPr lang="en-US" sz="2000" dirty="0" smtClean="0">
                <a:solidFill>
                  <a:schemeClr val="tx2"/>
                </a:solidFill>
              </a:rPr>
              <a:t>directory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2538" y="2398713"/>
            <a:ext cx="36671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788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iSMAC Content</Template>
  <TotalTime>16779</TotalTime>
  <Words>551</Words>
  <Application>Microsoft Office PowerPoint</Application>
  <PresentationFormat>On-screen Show (16:9)</PresentationFormat>
  <Paragraphs>72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Cognizant_16x9</vt:lpstr>
      <vt:lpstr>Slide 1</vt:lpstr>
      <vt:lpstr>Contents</vt:lpstr>
      <vt:lpstr>Introduction</vt:lpstr>
      <vt:lpstr>Pre-requisites</vt:lpstr>
      <vt:lpstr>Steps to create Custom Filter</vt:lpstr>
      <vt:lpstr>Steps to create Custom Filter</vt:lpstr>
      <vt:lpstr>Steps to create Custom Filter</vt:lpstr>
      <vt:lpstr>Java Project Structure</vt:lpstr>
      <vt:lpstr>Installing Custom Filter</vt:lpstr>
      <vt:lpstr>Installing Custom Filter</vt:lpstr>
      <vt:lpstr>Installing Custom Filter</vt:lpstr>
      <vt:lpstr>Slide 12</vt:lpstr>
      <vt:lpstr>Thank You</vt:lpstr>
    </vt:vector>
  </TitlesOfParts>
  <Company>Cognizant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S, Arvind (Cognizant)</dc:creator>
  <cp:lastModifiedBy>Simbu</cp:lastModifiedBy>
  <cp:revision>674</cp:revision>
  <dcterms:created xsi:type="dcterms:W3CDTF">2014-09-27T12:06:43Z</dcterms:created>
  <dcterms:modified xsi:type="dcterms:W3CDTF">2016-10-21T07:41:13Z</dcterms:modified>
</cp:coreProperties>
</file>