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9"/>
  </p:notesMasterIdLst>
  <p:handoutMasterIdLst>
    <p:handoutMasterId r:id="rId80"/>
  </p:handoutMasterIdLst>
  <p:sldIdLst>
    <p:sldId id="301" r:id="rId3"/>
    <p:sldId id="306" r:id="rId4"/>
    <p:sldId id="374" r:id="rId5"/>
    <p:sldId id="307" r:id="rId6"/>
    <p:sldId id="308" r:id="rId7"/>
    <p:sldId id="309" r:id="rId8"/>
    <p:sldId id="380" r:id="rId9"/>
    <p:sldId id="311" r:id="rId10"/>
    <p:sldId id="312" r:id="rId11"/>
    <p:sldId id="313" r:id="rId12"/>
    <p:sldId id="314" r:id="rId13"/>
    <p:sldId id="315" r:id="rId14"/>
    <p:sldId id="316" r:id="rId15"/>
    <p:sldId id="381" r:id="rId16"/>
    <p:sldId id="317" r:id="rId17"/>
    <p:sldId id="318" r:id="rId18"/>
    <p:sldId id="319" r:id="rId19"/>
    <p:sldId id="320" r:id="rId20"/>
    <p:sldId id="321" r:id="rId21"/>
    <p:sldId id="322" r:id="rId22"/>
    <p:sldId id="323" r:id="rId23"/>
    <p:sldId id="383" r:id="rId24"/>
    <p:sldId id="324" r:id="rId25"/>
    <p:sldId id="325" r:id="rId26"/>
    <p:sldId id="392"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85" r:id="rId46"/>
    <p:sldId id="345" r:id="rId47"/>
    <p:sldId id="346" r:id="rId48"/>
    <p:sldId id="389"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91" r:id="rId69"/>
    <p:sldId id="367" r:id="rId70"/>
    <p:sldId id="368" r:id="rId71"/>
    <p:sldId id="387" r:id="rId72"/>
    <p:sldId id="369" r:id="rId73"/>
    <p:sldId id="370" r:id="rId74"/>
    <p:sldId id="371" r:id="rId75"/>
    <p:sldId id="372" r:id="rId76"/>
    <p:sldId id="373" r:id="rId77"/>
    <p:sldId id="305" r:id="rId7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7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343" autoAdjust="0"/>
  </p:normalViewPr>
  <p:slideViewPr>
    <p:cSldViewPr snapToGrid="0" snapToObjects="1">
      <p:cViewPr varScale="1">
        <p:scale>
          <a:sx n="96" d="100"/>
          <a:sy n="96" d="100"/>
        </p:scale>
        <p:origin x="1681" y="99"/>
      </p:cViewPr>
      <p:guideLst>
        <p:guide orient="horz" pos="2160"/>
        <p:guide pos="2880"/>
      </p:guideLst>
    </p:cSldViewPr>
  </p:slideViewPr>
  <p:outlineViewPr>
    <p:cViewPr>
      <p:scale>
        <a:sx n="66" d="100"/>
        <a:sy n="66" d="100"/>
      </p:scale>
      <p:origin x="0" y="-97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2/2/2020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2/2/2020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emf"/><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6000"/>
            <a:ext cx="8229600" cy="1031342"/>
          </a:xfrm>
        </p:spPr>
        <p:txBody>
          <a:bodyPr anchor="b"/>
          <a:lstStyle/>
          <a:p>
            <a:r>
              <a:rPr lang="en-US" dirty="0"/>
              <a:t>Starting out with Visual Basic®</a:t>
            </a:r>
          </a:p>
        </p:txBody>
      </p:sp>
      <p:sp>
        <p:nvSpPr>
          <p:cNvPr id="3" name="Text Placeholder 2"/>
          <p:cNvSpPr>
            <a:spLocks noGrp="1"/>
          </p:cNvSpPr>
          <p:nvPr>
            <p:ph type="body" idx="1"/>
          </p:nvPr>
        </p:nvSpPr>
        <p:spPr>
          <a:xfrm>
            <a:off x="457200" y="1247342"/>
            <a:ext cx="8229599" cy="374286"/>
          </a:xfrm>
        </p:spPr>
        <p:txBody>
          <a:bodyPr/>
          <a:lstStyle/>
          <a:p>
            <a:r>
              <a:rPr lang="en-US" dirty="0">
                <a:solidFill>
                  <a:schemeClr val="tx2"/>
                </a:solidFill>
                <a:latin typeface="+mn-lt"/>
              </a:rPr>
              <a:t>Seventh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876800" y="3143956"/>
            <a:ext cx="3657600" cy="1210329"/>
          </a:xfrm>
        </p:spPr>
        <p:txBody>
          <a:bodyPr/>
          <a:lstStyle/>
          <a:p>
            <a:pPr algn="ctr"/>
            <a:r>
              <a:rPr lang="en-IN" dirty="0">
                <a:latin typeface="+mn-lt"/>
              </a:rPr>
              <a:t>Creating Applications with Visual Basic</a:t>
            </a:r>
            <a:endParaRPr lang="en-US" dirty="0">
              <a:solidFill>
                <a:schemeClr val="bg2"/>
              </a:solidFill>
              <a:latin typeface="+mn-lt"/>
            </a:endParaRPr>
          </a:p>
        </p:txBody>
      </p:sp>
      <p:pic>
        <p:nvPicPr>
          <p:cNvPr id="8" name="Picture 7"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Text Property</a:t>
            </a:r>
          </a:p>
        </p:txBody>
      </p:sp>
      <p:sp>
        <p:nvSpPr>
          <p:cNvPr id="3" name="Content Placeholder 2"/>
          <p:cNvSpPr>
            <a:spLocks noGrp="1"/>
          </p:cNvSpPr>
          <p:nvPr>
            <p:ph type="body" idx="1"/>
          </p:nvPr>
        </p:nvSpPr>
        <p:spPr>
          <a:xfrm>
            <a:off x="457200" y="1601470"/>
            <a:ext cx="8229600" cy="1854323"/>
          </a:xfrm>
        </p:spPr>
        <p:txBody>
          <a:bodyPr wrap="square" lIns="91425" tIns="91425" rIns="91425" bIns="91425">
            <a:spAutoFit/>
          </a:bodyPr>
          <a:lstStyle/>
          <a:p>
            <a:pPr>
              <a:spcAft>
                <a:spcPct val="0"/>
              </a:spcAft>
            </a:pPr>
            <a:r>
              <a:rPr lang="en-US" sz="2400" kern="1200" dirty="0">
                <a:solidFill>
                  <a:srgbClr val="000000"/>
                </a:solidFill>
                <a:latin typeface="Arial (Body)"/>
                <a:ea typeface="+mn-ea"/>
                <a:cs typeface="+mn-cs"/>
              </a:rPr>
              <a:t>Nearly every control has a Text property, which is initially equal to the same value as the control’s name.</a:t>
            </a:r>
          </a:p>
          <a:p>
            <a:pPr>
              <a:spcAft>
                <a:spcPct val="0"/>
              </a:spcAft>
            </a:pPr>
            <a:r>
              <a:rPr lang="en-US" sz="2400" kern="1200" dirty="0">
                <a:solidFill>
                  <a:srgbClr val="000000"/>
                </a:solidFill>
                <a:latin typeface="Arial (Body)"/>
                <a:ea typeface="+mn-ea"/>
                <a:cs typeface="+mn-cs"/>
              </a:rPr>
              <a:t>The Name property and the Text property are not the same</a:t>
            </a:r>
          </a:p>
        </p:txBody>
      </p:sp>
      <p:sp>
        <p:nvSpPr>
          <p:cNvPr id="4" name="Content Placeholder 3"/>
          <p:cNvSpPr>
            <a:spLocks noGrp="1"/>
          </p:cNvSpPr>
          <p:nvPr>
            <p:ph type="body" idx="2"/>
          </p:nvPr>
        </p:nvSpPr>
        <p:spPr>
          <a:xfrm>
            <a:off x="457200" y="3478900"/>
            <a:ext cx="3436134" cy="2769959"/>
          </a:xfrm>
        </p:spPr>
        <p:txBody>
          <a:bodyPr wrap="square" lIns="91425" tIns="91425" rIns="91425" bIns="91425">
            <a:spAutoFit/>
          </a:bodyPr>
          <a:lstStyle/>
          <a:p>
            <a:pPr>
              <a:spcAft>
                <a:spcPct val="0"/>
              </a:spcAft>
            </a:pPr>
            <a:r>
              <a:rPr lang="en-US" sz="2400" kern="1200" dirty="0">
                <a:solidFill>
                  <a:srgbClr val="000000"/>
                </a:solidFill>
                <a:latin typeface="Arial (Body)"/>
                <a:ea typeface="+mn-ea"/>
                <a:cs typeface="+mn-cs"/>
              </a:rPr>
              <a:t>A control’s Name property identifies the control in code and a control’s Text property determines the text the control displays on the screen.</a:t>
            </a:r>
          </a:p>
        </p:txBody>
      </p:sp>
      <p:pic>
        <p:nvPicPr>
          <p:cNvPr id="6" name="Picture 2" descr="In the properties box, the section displaying the text is labeled, click me. Another window has popped up with a button in the center that is labeled, click me. There is an arrow from the text in the properties box to the floating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882" y="3594079"/>
            <a:ext cx="4516918" cy="2648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685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6155"/>
            <a:ext cx="8046720" cy="1754296"/>
          </a:xfrm>
        </p:spPr>
        <p:txBody>
          <a:bodyPr wrap="square" tIns="91425">
            <a:spAutoFit/>
          </a:bodyPr>
          <a:lstStyle/>
          <a:p>
            <a:pPr lvl="0">
              <a:spcBef>
                <a:spcPct val="0"/>
              </a:spcBef>
              <a:buClrTx/>
            </a:pPr>
            <a:r>
              <a:rPr lang="en-IN" sz="3400" kern="1200" dirty="0">
                <a:latin typeface="Times New Roman" panose="02020603050405020304" pitchFamily="18" charset="0"/>
                <a:ea typeface="+mj-ea"/>
                <a:cs typeface="+mj-cs"/>
              </a:rPr>
              <a:t>2.2 Creating the G</a:t>
            </a:r>
            <a:r>
              <a:rPr lang="en-IN" sz="100" kern="1200" dirty="0">
                <a:latin typeface="Times New Roman" panose="02020603050405020304" pitchFamily="18" charset="0"/>
                <a:ea typeface="+mj-ea"/>
                <a:cs typeface="+mj-cs"/>
              </a:rPr>
              <a:t> </a:t>
            </a:r>
            <a:r>
              <a:rPr lang="en-IN" sz="3400" kern="1200" dirty="0">
                <a:latin typeface="Times New Roman" panose="02020603050405020304" pitchFamily="18" charset="0"/>
                <a:ea typeface="+mj-ea"/>
                <a:cs typeface="+mj-cs"/>
              </a:rPr>
              <a:t>U</a:t>
            </a:r>
            <a:r>
              <a:rPr lang="en-IN" sz="100" kern="1200" dirty="0">
                <a:latin typeface="Times New Roman" panose="02020603050405020304" pitchFamily="18" charset="0"/>
                <a:ea typeface="+mj-ea"/>
                <a:cs typeface="+mj-cs"/>
              </a:rPr>
              <a:t> </a:t>
            </a:r>
            <a:r>
              <a:rPr lang="en-IN" sz="3400" kern="1200" dirty="0">
                <a:latin typeface="Times New Roman" panose="02020603050405020304" pitchFamily="18" charset="0"/>
                <a:ea typeface="+mj-ea"/>
                <a:cs typeface="+mj-cs"/>
              </a:rPr>
              <a:t>I of Your First Visual Basic Application: The Hello World Application</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416833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Event-Driven Hello World Program</a:t>
            </a:r>
          </a:p>
        </p:txBody>
      </p:sp>
      <p:sp>
        <p:nvSpPr>
          <p:cNvPr id="10" name="Content Placeholder 9"/>
          <p:cNvSpPr>
            <a:spLocks noGrp="1"/>
          </p:cNvSpPr>
          <p:nvPr>
            <p:ph idx="1"/>
          </p:nvPr>
        </p:nvSpPr>
        <p:spPr>
          <a:xfrm>
            <a:off x="457200" y="1600199"/>
            <a:ext cx="8246120" cy="2266987"/>
          </a:xfrm>
        </p:spPr>
        <p:txBody>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rPr>
              <a:t>A message box is a small pop-up message window</a:t>
            </a:r>
          </a:p>
          <a:p>
            <a:pPr marL="741600" lvl="1" indent="-284400">
              <a:spcAft>
                <a:spcPct val="0"/>
              </a:spcAft>
            </a:pPr>
            <a:r>
              <a:rPr lang="en-US" sz="2000" kern="1200" dirty="0">
                <a:solidFill>
                  <a:srgbClr val="000000"/>
                </a:solidFill>
                <a:latin typeface="Arial (Body)"/>
              </a:rPr>
              <a:t>Sometimes referred to as a dialog box</a:t>
            </a:r>
          </a:p>
          <a:p>
            <a:pPr marL="741600" lvl="1" indent="-284400">
              <a:spcAft>
                <a:spcPct val="0"/>
              </a:spcAft>
            </a:pPr>
            <a:r>
              <a:rPr lang="en-US" sz="2000" kern="1200" dirty="0">
                <a:solidFill>
                  <a:srgbClr val="000000"/>
                </a:solidFill>
                <a:latin typeface="Arial (Body)"/>
              </a:rPr>
              <a:t>A convenient way to display a message to the user</a:t>
            </a:r>
          </a:p>
          <a:p>
            <a:pPr marL="741600" lvl="1" indent="-284400"/>
            <a:r>
              <a:rPr lang="en-US" sz="2000" kern="1200" dirty="0">
                <a:solidFill>
                  <a:srgbClr val="000000"/>
                </a:solidFill>
                <a:latin typeface="Arial (Body)"/>
              </a:rPr>
              <a:t>Displayed by calling the </a:t>
            </a:r>
            <a:r>
              <a:rPr lang="en-US" sz="2000" dirty="0">
                <a:latin typeface="Courier New" pitchFamily="49" charset="0"/>
                <a:cs typeface="Courier New" pitchFamily="49" charset="0"/>
              </a:rPr>
              <a:t>MessageBox.Show</a:t>
            </a:r>
            <a:r>
              <a:rPr lang="en-US" sz="2000" dirty="0">
                <a:latin typeface="+mn-lt"/>
                <a:cs typeface="Courier New" pitchFamily="49" charset="0"/>
              </a:rPr>
              <a:t> </a:t>
            </a:r>
            <a:r>
              <a:rPr lang="en-US" sz="2000" kern="1200" dirty="0">
                <a:solidFill>
                  <a:srgbClr val="000000"/>
                </a:solidFill>
                <a:latin typeface="Arial (Body)"/>
              </a:rPr>
              <a:t>method</a:t>
            </a:r>
          </a:p>
          <a:p>
            <a:pPr marL="741600" lvl="1" indent="-284400"/>
            <a:r>
              <a:rPr lang="en-US" sz="2000" kern="1200" dirty="0">
                <a:solidFill>
                  <a:srgbClr val="000000"/>
                </a:solidFill>
                <a:latin typeface="Arial (Body)"/>
              </a:rPr>
              <a:t>User clicks the </a:t>
            </a:r>
            <a:r>
              <a:rPr lang="en-US" sz="2000" b="1" kern="1200" dirty="0">
                <a:solidFill>
                  <a:srgbClr val="000000"/>
                </a:solidFill>
                <a:latin typeface="Arial (Body)"/>
              </a:rPr>
              <a:t>Display Message </a:t>
            </a:r>
            <a:r>
              <a:rPr lang="en-US" sz="2000" kern="1200" dirty="0">
                <a:solidFill>
                  <a:srgbClr val="000000"/>
                </a:solidFill>
                <a:latin typeface="Arial (Body)"/>
              </a:rPr>
              <a:t>button to remove the message box</a:t>
            </a:r>
          </a:p>
        </p:txBody>
      </p:sp>
      <p:pic>
        <p:nvPicPr>
          <p:cNvPr id="7" name="Picture 2" descr="Before the button is clicked. There is a, my first program, window with text in the center that reads, click the button. There is a button on the bottom that is labeled, display message.&#10;After the button is clicked. There is a, my first program, window with text in the center that reads, hello world. There is a button on the bottom that is labeled, display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232" y="3928522"/>
            <a:ext cx="4681536" cy="1564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The words inside of the parenthesis is referred to as string enclosed in parenthesis. The code is as follows. Message box period show left parenthesis double quote hello world double quot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241" y="5637548"/>
            <a:ext cx="5843518" cy="697737"/>
          </a:xfrm>
          <a:prstGeom prst="rect">
            <a:avLst/>
          </a:prstGeom>
        </p:spPr>
      </p:pic>
    </p:spTree>
    <p:extLst>
      <p:ext uri="{BB962C8B-B14F-4D97-AF65-F5344CB8AC3E}">
        <p14:creationId xmlns:p14="http://schemas.microsoft.com/office/powerpoint/2010/main" val="236022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Hello World Program Components </a:t>
            </a:r>
            <a:r>
              <a:rPr lang="en-US" sz="2000" b="0" dirty="0"/>
              <a:t>(1 of 2)</a:t>
            </a:r>
            <a:endParaRPr lang="en-US" sz="2000" b="0" dirty="0">
              <a:latin typeface="Times New Roman" panose="02020603050405020304" pitchFamily="18" charset="0"/>
            </a:endParaRPr>
          </a:p>
        </p:txBody>
      </p:sp>
      <p:sp>
        <p:nvSpPr>
          <p:cNvPr id="12" name="Content Placeholder 11"/>
          <p:cNvSpPr>
            <a:spLocks noGrp="1"/>
          </p:cNvSpPr>
          <p:nvPr>
            <p:ph type="body" idx="1"/>
          </p:nvPr>
        </p:nvSpPr>
        <p:spPr/>
        <p:txBody>
          <a:bodyPr/>
          <a:lstStyle/>
          <a:p>
            <a:pPr lvl="0" indent="-255600"/>
            <a:r>
              <a:rPr lang="en-US" sz="2400" kern="1200" dirty="0">
                <a:solidFill>
                  <a:srgbClr val="000000"/>
                </a:solidFill>
                <a:latin typeface="+mn-lt"/>
              </a:rPr>
              <a:t>The G</a:t>
            </a:r>
            <a:r>
              <a:rPr lang="en-US" sz="100" kern="1200" dirty="0">
                <a:solidFill>
                  <a:srgbClr val="000000"/>
                </a:solidFill>
                <a:latin typeface="+mn-lt"/>
              </a:rPr>
              <a:t> </a:t>
            </a:r>
            <a:r>
              <a:rPr lang="en-US" sz="2400" kern="1200" dirty="0">
                <a:solidFill>
                  <a:srgbClr val="000000"/>
                </a:solidFill>
                <a:latin typeface="+mn-lt"/>
              </a:rPr>
              <a:t>U</a:t>
            </a:r>
            <a:r>
              <a:rPr lang="en-US" sz="100" kern="1200" dirty="0">
                <a:solidFill>
                  <a:srgbClr val="000000"/>
                </a:solidFill>
                <a:latin typeface="+mn-lt"/>
              </a:rPr>
              <a:t> </a:t>
            </a:r>
            <a:r>
              <a:rPr lang="en-US" sz="2400" kern="1200" dirty="0">
                <a:solidFill>
                  <a:srgbClr val="000000"/>
                </a:solidFill>
                <a:latin typeface="+mn-lt"/>
              </a:rPr>
              <a:t>I for the Hello World application consists of three components:</a:t>
            </a:r>
          </a:p>
          <a:p>
            <a:pPr marL="741600" lvl="1" indent="-428400">
              <a:buFont typeface="+mj-lt"/>
              <a:buAutoNum type="arabicPeriod"/>
            </a:pPr>
            <a:r>
              <a:rPr lang="en-US" sz="2400" kern="1200" dirty="0">
                <a:solidFill>
                  <a:srgbClr val="000000"/>
                </a:solidFill>
              </a:rPr>
              <a:t>A Form named </a:t>
            </a:r>
            <a:r>
              <a:rPr lang="en-US" sz="2400" b="1" dirty="0">
                <a:latin typeface="Courier New" panose="02070309020205020404" pitchFamily="49" charset="0"/>
                <a:cs typeface="Courier New" panose="02070309020205020404" pitchFamily="49" charset="0"/>
              </a:rPr>
              <a:t>Form1</a:t>
            </a:r>
          </a:p>
          <a:p>
            <a:pPr marL="741600" lvl="1" indent="-428400">
              <a:buFont typeface="+mj-lt"/>
              <a:buAutoNum type="arabicPeriod"/>
            </a:pPr>
            <a:r>
              <a:rPr lang="en-US" sz="2400" kern="1200" dirty="0">
                <a:solidFill>
                  <a:srgbClr val="000000"/>
                </a:solidFill>
              </a:rPr>
              <a:t>A Button control named </a:t>
            </a:r>
            <a:r>
              <a:rPr lang="en-US" sz="24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n</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DisplayMessage</a:t>
            </a:r>
            <a:r>
              <a:rPr lang="en-US" sz="2400" dirty="0"/>
              <a:t>. </a:t>
            </a:r>
            <a:r>
              <a:rPr lang="en-US" sz="2400" kern="1200" dirty="0">
                <a:solidFill>
                  <a:srgbClr val="000000"/>
                </a:solidFill>
              </a:rPr>
              <a:t>The Purpose of the Button control is to cause the message </a:t>
            </a:r>
            <a:r>
              <a:rPr lang="en-US" sz="2400" b="1" kern="1200" dirty="0">
                <a:solidFill>
                  <a:srgbClr val="000000"/>
                </a:solidFill>
              </a:rPr>
              <a:t>Hello World </a:t>
            </a:r>
            <a:r>
              <a:rPr lang="en-US" sz="2400" kern="1200" dirty="0">
                <a:solidFill>
                  <a:srgbClr val="000000"/>
                </a:solidFill>
              </a:rPr>
              <a:t>to be displayed</a:t>
            </a:r>
            <a:endParaRPr lang="en-IN" sz="2400" dirty="0"/>
          </a:p>
          <a:p>
            <a:pPr marL="741600" lvl="1" indent="-428400">
              <a:buFont typeface="+mj-lt"/>
              <a:buAutoNum type="arabicPeriod"/>
            </a:pPr>
            <a:r>
              <a:rPr lang="en-US" sz="2400" kern="1200" dirty="0">
                <a:solidFill>
                  <a:srgbClr val="000000"/>
                </a:solidFill>
              </a:rPr>
              <a:t>A Label control named</a:t>
            </a:r>
            <a:r>
              <a:rPr lang="en-IN" sz="2400" dirty="0"/>
              <a:t> </a:t>
            </a:r>
            <a:r>
              <a:rPr lang="en-US" sz="2400" b="1" dirty="0">
                <a:latin typeface="Courier New" panose="02070309020205020404" pitchFamily="49" charset="0"/>
                <a:cs typeface="Courier New" panose="02070309020205020404" pitchFamily="49" charset="0"/>
              </a:rPr>
              <a:t>l</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Message</a:t>
            </a:r>
            <a:r>
              <a:rPr lang="en-US" sz="2400" dirty="0"/>
              <a:t>. </a:t>
            </a:r>
            <a:r>
              <a:rPr lang="en-US" sz="2400" kern="1200" dirty="0">
                <a:solidFill>
                  <a:srgbClr val="000000"/>
                </a:solidFill>
              </a:rPr>
              <a:t>Initially, it</a:t>
            </a:r>
            <a:r>
              <a:rPr lang="en-IN" sz="2400" dirty="0"/>
              <a:t>, </a:t>
            </a:r>
            <a:r>
              <a:rPr lang="en-US" sz="2400" kern="1200" dirty="0">
                <a:solidFill>
                  <a:srgbClr val="000000"/>
                </a:solidFill>
              </a:rPr>
              <a:t>displays the text </a:t>
            </a:r>
            <a:r>
              <a:rPr lang="en-US" sz="2400" b="1" kern="1200" dirty="0">
                <a:solidFill>
                  <a:srgbClr val="000000"/>
                </a:solidFill>
              </a:rPr>
              <a:t>Click the button</a:t>
            </a:r>
            <a:r>
              <a:rPr lang="en-US" sz="2400" kern="1200" dirty="0">
                <a:solidFill>
                  <a:srgbClr val="000000"/>
                </a:solidFill>
              </a:rPr>
              <a:t>. When the user clicks the Button control, the Label control’s text changes to </a:t>
            </a:r>
            <a:r>
              <a:rPr lang="en-US" sz="2400" b="1" kern="1200" dirty="0">
                <a:solidFill>
                  <a:srgbClr val="000000"/>
                </a:solidFill>
              </a:rPr>
              <a:t>Hello World</a:t>
            </a:r>
            <a:endParaRPr lang="en-US" sz="2400" kern="1200" dirty="0">
              <a:solidFill>
                <a:srgbClr val="000000"/>
              </a:solidFill>
              <a:latin typeface="+mn-lt"/>
            </a:endParaRPr>
          </a:p>
        </p:txBody>
      </p:sp>
    </p:spTree>
    <p:extLst>
      <p:ext uri="{BB962C8B-B14F-4D97-AF65-F5344CB8AC3E}">
        <p14:creationId xmlns:p14="http://schemas.microsoft.com/office/powerpoint/2010/main" val="18075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Program Components </a:t>
            </a:r>
            <a:r>
              <a:rPr lang="en-US" sz="2000" b="0" dirty="0"/>
              <a:t>(2 of 2)</a:t>
            </a:r>
            <a:endParaRPr lang="en-IN" dirty="0"/>
          </a:p>
        </p:txBody>
      </p:sp>
      <p:pic>
        <p:nvPicPr>
          <p:cNvPr id="4" name="Picture 2" descr="There is a, my first program, window with text in the center that reads, click the button. There is a button on the bottom that is labeled, display message. The title is known as form name and is form 1. The text in the center is known as a label control and is l b l message. The button is known as a button control and is b t n display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584" y="1853243"/>
            <a:ext cx="5164832" cy="386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0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IN" sz="3400" kern="1200" dirty="0">
                <a:latin typeface="Times New Roman" panose="02020603050405020304" pitchFamily="18" charset="0"/>
                <a:ea typeface="+mj-ea"/>
                <a:cs typeface="+mj-cs"/>
              </a:rPr>
              <a:t>2.3 Writing the Code for the Hello World Application</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27675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Code Window</a:t>
            </a:r>
          </a:p>
        </p:txBody>
      </p:sp>
      <p:sp>
        <p:nvSpPr>
          <p:cNvPr id="3" name="Text Placeholder 2"/>
          <p:cNvSpPr>
            <a:spLocks noGrp="1"/>
          </p:cNvSpPr>
          <p:nvPr>
            <p:ph type="body" idx="1"/>
          </p:nvPr>
        </p:nvSpPr>
        <p:spPr>
          <a:xfrm>
            <a:off x="457199" y="1600201"/>
            <a:ext cx="5087257" cy="2084696"/>
          </a:xfrm>
        </p:spPr>
        <p:txBody>
          <a:bodyPr/>
          <a:lstStyle/>
          <a:p>
            <a:r>
              <a:rPr lang="en-US" sz="2000" dirty="0">
                <a:latin typeface="+mn-lt"/>
              </a:rPr>
              <a:t>Double-clicking a control in design mode:</a:t>
            </a:r>
          </a:p>
          <a:p>
            <a:pPr lvl="1"/>
            <a:r>
              <a:rPr lang="en-US" sz="2000" dirty="0">
                <a:latin typeface="+mn-lt"/>
              </a:rPr>
              <a:t>Opens the code window</a:t>
            </a:r>
          </a:p>
          <a:p>
            <a:pPr lvl="1"/>
            <a:r>
              <a:rPr lang="en-US" sz="2000" dirty="0">
                <a:latin typeface="+mn-lt"/>
              </a:rPr>
              <a:t>Creates a code template for the control’s event handler where you fill in the code for the event</a:t>
            </a:r>
            <a:endParaRPr lang="en-IN" dirty="0">
              <a:latin typeface="+mn-lt"/>
            </a:endParaRPr>
          </a:p>
        </p:txBody>
      </p:sp>
      <p:pic>
        <p:nvPicPr>
          <p:cNvPr id="6" name="Picture 2" descr="In the designer, double click the b t n display message control. The, my first program, window has text in the center that reads, click the button. There is a button on the bottom that is labeled, display message. The window is not floating but is in the design p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721" y="1563248"/>
            <a:ext cx="2763663" cy="251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The code window is displayed with tabs labeled, hello world, b t n display message, and click. The 5 line code is as follows. Line 1. Public class form 1. Line 2. Private sub b t n display message underscore click left parenthesis sender as object comma e as event a r g s right parenthesis handles b t n display message period click. Line 3. Blank. Line 4. End sub. Line 5. End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38" y="4279838"/>
            <a:ext cx="8017724" cy="1854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55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Completed Click Event Handler</a:t>
            </a:r>
            <a:endParaRPr lang="en-US" kern="1200" dirty="0">
              <a:latin typeface="Times New Roman" panose="02020603050405020304" pitchFamily="18" charset="0"/>
              <a:ea typeface="+mj-ea"/>
              <a:cs typeface="Courier New" pitchFamily="49" charset="0"/>
            </a:endParaRPr>
          </a:p>
        </p:txBody>
      </p:sp>
      <p:sp>
        <p:nvSpPr>
          <p:cNvPr id="3" name="Text Placeholder 2"/>
          <p:cNvSpPr>
            <a:spLocks noGrp="1"/>
          </p:cNvSpPr>
          <p:nvPr>
            <p:ph type="body" idx="1"/>
          </p:nvPr>
        </p:nvSpPr>
        <p:spPr>
          <a:xfrm>
            <a:off x="457200" y="1572904"/>
            <a:ext cx="8229600" cy="523190"/>
          </a:xfrm>
        </p:spPr>
        <p:txBody>
          <a:bodyPr wrap="square" lIns="91425" tIns="91425" rIns="91425" bIns="91425">
            <a:spAutoFit/>
          </a:bodyPr>
          <a:lstStyle/>
          <a:p>
            <a:pPr marL="255651" lvl="0" indent="-255651">
              <a:spcAft>
                <a:spcPct val="0"/>
              </a:spcAft>
              <a:buFont typeface="Arial" panose="020B0604020202020204" pitchFamily="34" charset="0"/>
            </a:pPr>
            <a:r>
              <a:rPr lang="en-US" sz="2200" kern="1200" dirty="0">
                <a:solidFill>
                  <a:srgbClr val="000000"/>
                </a:solidFill>
                <a:latin typeface="Arial (Body)"/>
                <a:ea typeface="+mn-ea"/>
                <a:cs typeface="+mn-cs"/>
              </a:rPr>
              <a:t>Assignment statements store values in a control’s properties</a:t>
            </a:r>
          </a:p>
        </p:txBody>
      </p:sp>
      <p:pic>
        <p:nvPicPr>
          <p:cNvPr id="5" name="Picture 3" descr="The code window is displayed with tabs labeled, hello world, form 1, and initialize component. The code is the same, except line 3 is no longer blank. Line 3 reads as follows. l b l message period text equals double quote hello world double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85186"/>
            <a:ext cx="76200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4112529"/>
            <a:ext cx="8229600" cy="1209280"/>
          </a:xfrm>
        </p:spPr>
        <p:txBody>
          <a:bodyPr/>
          <a:lstStyle/>
          <a:p>
            <a:pPr marL="741553" lvl="1" indent="-284353">
              <a:spcAft>
                <a:spcPct val="0"/>
              </a:spcAft>
              <a:buFont typeface="Arial" panose="020B0604020202020204" pitchFamily="34" charset="0"/>
            </a:pPr>
            <a:r>
              <a:rPr lang="en-US" sz="2200" kern="1200" dirty="0">
                <a:solidFill>
                  <a:srgbClr val="000000"/>
                </a:solidFill>
                <a:latin typeface="Arial (Body)"/>
              </a:rPr>
              <a:t>The equal sign (=) is known as the </a:t>
            </a:r>
            <a:r>
              <a:rPr lang="en-US" sz="2200" b="1" kern="1200" dirty="0">
                <a:solidFill>
                  <a:srgbClr val="000000"/>
                </a:solidFill>
                <a:latin typeface="Arial (Body)"/>
              </a:rPr>
              <a:t>assignment operator</a:t>
            </a:r>
          </a:p>
          <a:p>
            <a:pPr marL="741553" lvl="1" indent="-284353">
              <a:spcAft>
                <a:spcPct val="0"/>
              </a:spcAft>
              <a:buFont typeface="Arial" panose="020B0604020202020204" pitchFamily="34" charset="0"/>
            </a:pPr>
            <a:r>
              <a:rPr lang="en-US" sz="2200" kern="1200" dirty="0">
                <a:solidFill>
                  <a:srgbClr val="000000"/>
                </a:solidFill>
                <a:latin typeface="Arial (Body)"/>
              </a:rPr>
              <a:t>The value “Hello World” is a string, which is a piece of data containing a sequence of one or more characters</a:t>
            </a:r>
          </a:p>
        </p:txBody>
      </p:sp>
    </p:spTree>
    <p:extLst>
      <p:ext uri="{BB962C8B-B14F-4D97-AF65-F5344CB8AC3E}">
        <p14:creationId xmlns:p14="http://schemas.microsoft.com/office/powerpoint/2010/main" val="223447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IN" kern="1200" dirty="0">
                <a:latin typeface="Times New Roman" panose="02020603050405020304" pitchFamily="18" charset="0"/>
                <a:ea typeface="+mj-ea"/>
                <a:cs typeface="+mj-cs"/>
              </a:rPr>
              <a:t>Switching Between the Code Window and the Designer Window</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00326"/>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To switch to the </a:t>
            </a:r>
            <a:r>
              <a:rPr lang="en-US" sz="2000" b="1" kern="1200" dirty="0">
                <a:solidFill>
                  <a:srgbClr val="000000"/>
                </a:solidFill>
                <a:latin typeface="Arial (Body)"/>
                <a:ea typeface="+mn-ea"/>
                <a:cs typeface="+mn-cs"/>
              </a:rPr>
              <a:t>Code</a:t>
            </a:r>
            <a:r>
              <a:rPr lang="en-US" sz="2000" kern="1200" dirty="0">
                <a:solidFill>
                  <a:srgbClr val="000000"/>
                </a:solidFill>
                <a:latin typeface="Arial (Body)"/>
                <a:ea typeface="+mn-ea"/>
                <a:cs typeface="+mn-cs"/>
              </a:rPr>
              <a:t> window, click the tab that reads </a:t>
            </a:r>
            <a:r>
              <a:rPr lang="en-US" sz="2000" b="1" kern="1200" dirty="0">
                <a:solidFill>
                  <a:srgbClr val="000000"/>
                </a:solidFill>
                <a:latin typeface="Arial (Body)"/>
                <a:ea typeface="+mn-ea"/>
                <a:cs typeface="+mn-cs"/>
              </a:rPr>
              <a:t>Form1.v</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b</a:t>
            </a:r>
          </a:p>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To switch to the </a:t>
            </a:r>
            <a:r>
              <a:rPr lang="en-US" sz="2000" b="1" kern="1200" dirty="0">
                <a:solidFill>
                  <a:srgbClr val="000000"/>
                </a:solidFill>
                <a:latin typeface="Arial (Body)"/>
                <a:ea typeface="+mn-ea"/>
                <a:cs typeface="+mn-cs"/>
              </a:rPr>
              <a:t>Designer</a:t>
            </a:r>
            <a:r>
              <a:rPr lang="en-US" sz="2000" kern="1200" dirty="0">
                <a:solidFill>
                  <a:srgbClr val="000000"/>
                </a:solidFill>
                <a:latin typeface="Arial (Body)"/>
                <a:ea typeface="+mn-ea"/>
                <a:cs typeface="+mn-cs"/>
              </a:rPr>
              <a:t> window, click the tab that reads </a:t>
            </a:r>
            <a:r>
              <a:rPr lang="en-US" sz="2000" b="1" kern="1200" dirty="0">
                <a:solidFill>
                  <a:srgbClr val="000000"/>
                </a:solidFill>
                <a:latin typeface="Arial (Body)"/>
                <a:ea typeface="+mn-ea"/>
                <a:cs typeface="+mn-cs"/>
              </a:rPr>
              <a:t>Form1.v</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b [Design]</a:t>
            </a:r>
          </a:p>
        </p:txBody>
      </p:sp>
      <p:pic>
        <p:nvPicPr>
          <p:cNvPr id="5" name="Picture 2" descr="The code window tab is titled as form 1 period v b. The design window tab is titled as form 1 period v b left bracket design right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223" y="3105758"/>
            <a:ext cx="5629554" cy="311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9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IN" kern="1200" dirty="0">
                <a:latin typeface="Times New Roman" panose="02020603050405020304" pitchFamily="18" charset="0"/>
                <a:ea typeface="+mj-ea"/>
                <a:cs typeface="+mj-cs"/>
              </a:rPr>
              <a:t>More Ways to Switch Between the Code Window and the Designer Window</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261104" cy="4525963"/>
          </a:xfrm>
        </p:spPr>
        <p:txBody>
          <a:bodyPr/>
          <a:lstStyle/>
          <a:p>
            <a:r>
              <a:rPr lang="en-US" sz="2000" dirty="0">
                <a:latin typeface="+mn-lt"/>
              </a:rPr>
              <a:t>Use the </a:t>
            </a:r>
            <a:r>
              <a:rPr lang="en-US" sz="2000" b="1" dirty="0">
                <a:latin typeface="+mn-lt"/>
              </a:rPr>
              <a:t>Solution Explorer</a:t>
            </a:r>
            <a:r>
              <a:rPr lang="en-US" sz="2000" dirty="0">
                <a:latin typeface="+mn-lt"/>
              </a:rPr>
              <a:t> to open the </a:t>
            </a:r>
            <a:r>
              <a:rPr lang="en-US" sz="2000" b="1" dirty="0">
                <a:latin typeface="+mn-lt"/>
              </a:rPr>
              <a:t>Code</a:t>
            </a:r>
            <a:r>
              <a:rPr lang="en-US" sz="2000" dirty="0">
                <a:latin typeface="+mn-lt"/>
              </a:rPr>
              <a:t> window</a:t>
            </a:r>
          </a:p>
          <a:p>
            <a:r>
              <a:rPr lang="en-US" sz="2000" dirty="0">
                <a:latin typeface="+mn-lt"/>
              </a:rPr>
              <a:t>You can also perform any of the following actions:</a:t>
            </a:r>
          </a:p>
          <a:p>
            <a:pPr lvl="1"/>
            <a:r>
              <a:rPr lang="en-US" sz="2000" dirty="0">
                <a:latin typeface="+mn-lt"/>
              </a:rPr>
              <a:t>Click </a:t>
            </a:r>
            <a:r>
              <a:rPr lang="en-US" sz="2000" b="1" dirty="0">
                <a:latin typeface="+mn-lt"/>
              </a:rPr>
              <a:t>View</a:t>
            </a:r>
            <a:r>
              <a:rPr lang="en-US" sz="2000" i="1" dirty="0">
                <a:latin typeface="+mn-lt"/>
              </a:rPr>
              <a:t> </a:t>
            </a:r>
            <a:r>
              <a:rPr lang="en-US" sz="2000" dirty="0">
                <a:latin typeface="+mn-lt"/>
              </a:rPr>
              <a:t>on the menu bar, then select either </a:t>
            </a:r>
            <a:r>
              <a:rPr lang="en-US" sz="2000" b="1" dirty="0">
                <a:latin typeface="+mn-lt"/>
              </a:rPr>
              <a:t>Code</a:t>
            </a:r>
            <a:r>
              <a:rPr lang="en-US" sz="2000" dirty="0">
                <a:latin typeface="+mn-lt"/>
              </a:rPr>
              <a:t> or </a:t>
            </a:r>
            <a:r>
              <a:rPr lang="en-US" sz="2000" b="1" dirty="0">
                <a:latin typeface="+mn-lt"/>
              </a:rPr>
              <a:t>Designer</a:t>
            </a:r>
          </a:p>
          <a:p>
            <a:pPr lvl="1"/>
            <a:r>
              <a:rPr lang="en-US" sz="2000" dirty="0">
                <a:latin typeface="+mn-lt"/>
              </a:rPr>
              <a:t>Press </a:t>
            </a:r>
            <a:r>
              <a:rPr lang="en-US" sz="2000" b="1" dirty="0">
                <a:latin typeface="+mn-lt"/>
              </a:rPr>
              <a:t>Shift +F7</a:t>
            </a:r>
            <a:r>
              <a:rPr lang="en-US" sz="2000" i="1" dirty="0">
                <a:latin typeface="+mn-lt"/>
              </a:rPr>
              <a:t> </a:t>
            </a:r>
            <a:r>
              <a:rPr lang="en-US" sz="2000" dirty="0">
                <a:latin typeface="+mn-lt"/>
              </a:rPr>
              <a:t>on the keyboard to open the </a:t>
            </a:r>
            <a:r>
              <a:rPr lang="en-US" sz="2000" b="1" dirty="0">
                <a:latin typeface="+mn-lt"/>
              </a:rPr>
              <a:t>Designer</a:t>
            </a:r>
            <a:r>
              <a:rPr lang="en-US" sz="2000" dirty="0">
                <a:latin typeface="+mn-lt"/>
              </a:rPr>
              <a:t> window</a:t>
            </a:r>
          </a:p>
          <a:p>
            <a:pPr lvl="1"/>
            <a:r>
              <a:rPr lang="en-US" sz="2000" dirty="0">
                <a:latin typeface="+mn-lt"/>
              </a:rPr>
              <a:t>Press </a:t>
            </a:r>
            <a:r>
              <a:rPr lang="en-US" sz="2000" b="1" dirty="0">
                <a:latin typeface="+mn-lt"/>
              </a:rPr>
              <a:t>Ctrl + Alt + 0 </a:t>
            </a:r>
            <a:r>
              <a:rPr lang="en-US" sz="2000" dirty="0">
                <a:latin typeface="+mn-lt"/>
              </a:rPr>
              <a:t>to open the Code window</a:t>
            </a:r>
          </a:p>
        </p:txBody>
      </p:sp>
      <p:pic>
        <p:nvPicPr>
          <p:cNvPr id="5" name="Picture 2" descr="The solution explorer window has options my project, references, app period config, and form 1 period v b. Right click form period v b. This opens a menu with six sections. The second sections options are view code, view designer, and view class diagram. Click view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962" y="2495936"/>
            <a:ext cx="3929838" cy="273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80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solidFill>
                  <a:schemeClr val="tx2"/>
                </a:solidFill>
                <a:latin typeface="Times New Roman" panose="02020603050405020304" pitchFamily="18" charset="0"/>
                <a:ea typeface="+mj-ea"/>
                <a:cs typeface="+mj-cs"/>
              </a:rPr>
              <a:t>Learning Objectives </a:t>
            </a:r>
            <a:r>
              <a:rPr lang="en-US" sz="2000" b="0" kern="1200" dirty="0">
                <a:solidFill>
                  <a:schemeClr val="tx2"/>
                </a:solidFill>
                <a:latin typeface="Times New Roman" panose="02020603050405020304" pitchFamily="18" charset="0"/>
                <a:ea typeface="+mj-ea"/>
                <a:cs typeface="+mj-cs"/>
              </a:rPr>
              <a:t>(1 of 2)</a:t>
            </a:r>
          </a:p>
        </p:txBody>
      </p:sp>
      <p:sp>
        <p:nvSpPr>
          <p:cNvPr id="3" name="Text Placeholder 2"/>
          <p:cNvSpPr>
            <a:spLocks noGrp="1"/>
          </p:cNvSpPr>
          <p:nvPr>
            <p:ph idx="1"/>
          </p:nvPr>
        </p:nvSpPr>
        <p:spPr/>
        <p:txBody>
          <a:bodyPr wrap="square" lIns="91425" tIns="91425" rIns="91425" bIns="91425">
            <a:spAutoFit/>
          </a:bodyPr>
          <a:lstStyle/>
          <a:p>
            <a:pPr marL="0" lvl="0" indent="0">
              <a:spcAft>
                <a:spcPct val="0"/>
              </a:spcAft>
              <a:buNone/>
              <a:tabLst>
                <a:tab pos="685800" algn="l"/>
              </a:tabLst>
            </a:pPr>
            <a:r>
              <a:rPr lang="en-US" sz="2400" b="1" kern="1200" dirty="0">
                <a:solidFill>
                  <a:schemeClr val="tx2"/>
                </a:solidFill>
                <a:latin typeface="Arial (Body)"/>
                <a:ea typeface="+mn-ea"/>
                <a:cs typeface="+mn-cs"/>
              </a:rPr>
              <a:t>2.1</a:t>
            </a:r>
            <a:r>
              <a:rPr lang="en-US" sz="2400" kern="1200" dirty="0">
                <a:solidFill>
                  <a:srgbClr val="000000"/>
                </a:solidFill>
                <a:latin typeface="Arial (Body)"/>
                <a:ea typeface="+mn-ea"/>
                <a:cs typeface="+mn-cs"/>
              </a:rPr>
              <a:t> Getting Started with Forms and Controls</a:t>
            </a:r>
          </a:p>
          <a:p>
            <a:pPr marL="0" indent="0">
              <a:spcAft>
                <a:spcPct val="0"/>
              </a:spcAft>
              <a:buNone/>
              <a:tabLst>
                <a:tab pos="685800" algn="l"/>
              </a:tabLst>
            </a:pPr>
            <a:r>
              <a:rPr lang="en-US" sz="2400" b="1" kern="1200" dirty="0">
                <a:solidFill>
                  <a:schemeClr val="tx2"/>
                </a:solidFill>
                <a:latin typeface="Arial (Body)"/>
                <a:ea typeface="+mn-ea"/>
                <a:cs typeface="+mn-cs"/>
              </a:rPr>
              <a:t>2.2</a:t>
            </a:r>
            <a:r>
              <a:rPr lang="en-US" sz="2400" kern="1200" dirty="0">
                <a:solidFill>
                  <a:srgbClr val="000000"/>
                </a:solidFill>
                <a:latin typeface="Arial (Body)"/>
                <a:ea typeface="+mn-ea"/>
                <a:cs typeface="+mn-cs"/>
              </a:rPr>
              <a:t> Creating the G</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U</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for Your First Visual Basic Application: The Hello World Application</a:t>
            </a:r>
          </a:p>
          <a:p>
            <a:pPr marL="0" indent="0">
              <a:spcAft>
                <a:spcPct val="0"/>
              </a:spcAft>
              <a:buNone/>
              <a:tabLst>
                <a:tab pos="685800" algn="l"/>
              </a:tabLst>
            </a:pPr>
            <a:r>
              <a:rPr lang="en-US" sz="2400" b="1" kern="1200" dirty="0">
                <a:solidFill>
                  <a:schemeClr val="tx2"/>
                </a:solidFill>
                <a:latin typeface="Arial (Body)"/>
                <a:ea typeface="+mn-ea"/>
                <a:cs typeface="+mn-cs"/>
              </a:rPr>
              <a:t>2.3</a:t>
            </a:r>
            <a:r>
              <a:rPr lang="en-US" sz="2400" kern="1200" dirty="0">
                <a:solidFill>
                  <a:srgbClr val="000000"/>
                </a:solidFill>
                <a:latin typeface="Arial (Body)"/>
                <a:ea typeface="+mn-ea"/>
                <a:cs typeface="+mn-cs"/>
              </a:rPr>
              <a:t> Writing the Code for the Hello World Application</a:t>
            </a:r>
          </a:p>
          <a:p>
            <a:pPr marL="0" indent="0">
              <a:spcAft>
                <a:spcPct val="0"/>
              </a:spcAft>
              <a:buNone/>
              <a:tabLst>
                <a:tab pos="685800" algn="l"/>
              </a:tabLst>
            </a:pPr>
            <a:r>
              <a:rPr lang="en-US" sz="2400" b="1" kern="1200" dirty="0">
                <a:solidFill>
                  <a:schemeClr val="tx2"/>
                </a:solidFill>
                <a:latin typeface="Arial (Body)"/>
                <a:ea typeface="+mn-ea"/>
                <a:cs typeface="+mn-cs"/>
              </a:rPr>
              <a:t>2.4</a:t>
            </a:r>
            <a:r>
              <a:rPr lang="en-US" sz="2400" kern="1200" dirty="0">
                <a:solidFill>
                  <a:srgbClr val="000000"/>
                </a:solidFill>
                <a:latin typeface="Arial (Body)"/>
                <a:ea typeface="+mn-ea"/>
                <a:cs typeface="+mn-cs"/>
              </a:rPr>
              <a:t> More about Label Controls</a:t>
            </a:r>
          </a:p>
          <a:p>
            <a:pPr marL="0" indent="0">
              <a:spcAft>
                <a:spcPct val="0"/>
              </a:spcAft>
              <a:buNone/>
              <a:tabLst>
                <a:tab pos="685800" algn="l"/>
              </a:tabLst>
            </a:pPr>
            <a:r>
              <a:rPr lang="en-US" sz="2400" b="1" kern="1200" dirty="0">
                <a:solidFill>
                  <a:schemeClr val="tx2"/>
                </a:solidFill>
                <a:latin typeface="Arial (Body)"/>
                <a:ea typeface="+mn-ea"/>
                <a:cs typeface="+mn-cs"/>
              </a:rPr>
              <a:t>2.5</a:t>
            </a:r>
            <a:r>
              <a:rPr lang="en-US" sz="2400" kern="1200" dirty="0">
                <a:solidFill>
                  <a:srgbClr val="000000"/>
                </a:solidFill>
                <a:latin typeface="Arial (Body)"/>
                <a:ea typeface="+mn-ea"/>
                <a:cs typeface="+mn-cs"/>
              </a:rPr>
              <a:t> Creating Multiple Event Handlers</a:t>
            </a:r>
          </a:p>
          <a:p>
            <a:pPr marL="0" indent="0">
              <a:spcAft>
                <a:spcPct val="0"/>
              </a:spcAft>
              <a:buNone/>
              <a:tabLst>
                <a:tab pos="685800" algn="l"/>
              </a:tabLst>
            </a:pPr>
            <a:r>
              <a:rPr lang="en-US" sz="2400" b="1" kern="1200" dirty="0">
                <a:solidFill>
                  <a:schemeClr val="tx2"/>
                </a:solidFill>
                <a:latin typeface="Arial (Body)"/>
                <a:ea typeface="+mn-ea"/>
                <a:cs typeface="+mn-cs"/>
              </a:rPr>
              <a:t>2.6</a:t>
            </a:r>
            <a:r>
              <a:rPr lang="en-US" sz="2400" kern="1200" dirty="0">
                <a:solidFill>
                  <a:srgbClr val="000000"/>
                </a:solidFill>
                <a:latin typeface="Arial (Body)"/>
                <a:ea typeface="+mn-ea"/>
                <a:cs typeface="+mn-cs"/>
              </a:rPr>
              <a:t> Making Sense of IntelliSense</a:t>
            </a:r>
          </a:p>
          <a:p>
            <a:pPr marL="0" indent="0">
              <a:spcAft>
                <a:spcPct val="0"/>
              </a:spcAft>
              <a:buNone/>
              <a:tabLst>
                <a:tab pos="685800" algn="l"/>
              </a:tabLst>
            </a:pPr>
            <a:r>
              <a:rPr lang="en-US" sz="2400" b="1" kern="1200" dirty="0">
                <a:solidFill>
                  <a:schemeClr val="tx2"/>
                </a:solidFill>
                <a:latin typeface="Arial (Body)"/>
                <a:ea typeface="+mn-ea"/>
                <a:cs typeface="+mn-cs"/>
              </a:rPr>
              <a:t>2.7</a:t>
            </a:r>
            <a:r>
              <a:rPr lang="en-US" sz="2400" kern="1200" dirty="0">
                <a:solidFill>
                  <a:srgbClr val="000000"/>
                </a:solidFill>
                <a:latin typeface="Arial (Body)"/>
                <a:ea typeface="+mn-ea"/>
                <a:cs typeface="+mn-cs"/>
              </a:rPr>
              <a:t> PictureBox Controls</a:t>
            </a:r>
          </a:p>
        </p:txBody>
      </p:sp>
    </p:spTree>
    <p:extLst>
      <p:ext uri="{BB962C8B-B14F-4D97-AF65-F5344CB8AC3E}">
        <p14:creationId xmlns:p14="http://schemas.microsoft.com/office/powerpoint/2010/main" val="398085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Design Mode, Run Mode, and Break Mode</a:t>
            </a:r>
          </a:p>
        </p:txBody>
      </p:sp>
      <p:sp>
        <p:nvSpPr>
          <p:cNvPr id="3" name="Text Placeholder 2"/>
          <p:cNvSpPr>
            <a:spLocks noGrp="1"/>
          </p:cNvSpPr>
          <p:nvPr>
            <p:ph type="body" idx="1"/>
          </p:nvPr>
        </p:nvSpPr>
        <p:spPr>
          <a:xfrm>
            <a:off x="457200" y="1600200"/>
            <a:ext cx="8229600" cy="3954899"/>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Visual Basic has three modes in which it operates:</a:t>
            </a:r>
          </a:p>
          <a:p>
            <a:pPr marL="741600" lvl="1" indent="-284400">
              <a:spcAft>
                <a:spcPct val="0"/>
              </a:spcAft>
            </a:pPr>
            <a:r>
              <a:rPr lang="en-US" sz="2000" kern="1200" dirty="0">
                <a:solidFill>
                  <a:srgbClr val="000000"/>
                </a:solidFill>
                <a:latin typeface="Arial (Body)"/>
                <a:ea typeface="+mn-ea"/>
                <a:cs typeface="+mn-cs"/>
              </a:rPr>
              <a:t>Design Mode</a:t>
            </a:r>
          </a:p>
          <a:p>
            <a:pPr lvl="2">
              <a:spcAft>
                <a:spcPct val="0"/>
              </a:spcAft>
            </a:pPr>
            <a:r>
              <a:rPr lang="en-US" sz="2000" kern="1200" dirty="0">
                <a:solidFill>
                  <a:srgbClr val="000000"/>
                </a:solidFill>
                <a:latin typeface="Arial (Body)"/>
                <a:ea typeface="+mn-ea"/>
                <a:cs typeface="+mn-cs"/>
              </a:rPr>
              <a:t>The mode in which you create the application</a:t>
            </a:r>
          </a:p>
          <a:p>
            <a:pPr lvl="2">
              <a:spcAft>
                <a:spcPct val="0"/>
              </a:spcAft>
            </a:pPr>
            <a:r>
              <a:rPr lang="en-US" sz="2000" kern="1200" dirty="0">
                <a:solidFill>
                  <a:srgbClr val="000000"/>
                </a:solidFill>
                <a:latin typeface="Arial (Body)"/>
                <a:ea typeface="+mn-ea"/>
                <a:cs typeface="+mn-cs"/>
              </a:rPr>
              <a:t>Also known as </a:t>
            </a:r>
            <a:r>
              <a:rPr lang="en-US" sz="2000" b="1" kern="1200" dirty="0">
                <a:solidFill>
                  <a:srgbClr val="000000"/>
                </a:solidFill>
                <a:latin typeface="Arial (Body)"/>
                <a:ea typeface="+mn-ea"/>
                <a:cs typeface="+mn-cs"/>
              </a:rPr>
              <a:t>design time</a:t>
            </a:r>
          </a:p>
          <a:p>
            <a:pPr marL="741600" lvl="1" indent="-284400">
              <a:spcAft>
                <a:spcPct val="0"/>
              </a:spcAft>
            </a:pPr>
            <a:r>
              <a:rPr lang="en-US" sz="2000" kern="1200" dirty="0">
                <a:solidFill>
                  <a:srgbClr val="000000"/>
                </a:solidFill>
                <a:latin typeface="Arial (Body)"/>
                <a:ea typeface="+mn-ea"/>
                <a:cs typeface="+mn-cs"/>
              </a:rPr>
              <a:t>Run Mode</a:t>
            </a:r>
          </a:p>
          <a:p>
            <a:pPr lvl="2">
              <a:spcAft>
                <a:spcPct val="0"/>
              </a:spcAft>
            </a:pPr>
            <a:r>
              <a:rPr lang="en-US" sz="2000" kern="1200" dirty="0">
                <a:solidFill>
                  <a:srgbClr val="000000"/>
                </a:solidFill>
                <a:latin typeface="Arial (Body)"/>
                <a:ea typeface="+mn-ea"/>
                <a:cs typeface="+mn-cs"/>
              </a:rPr>
              <a:t>Executes the application in the Visual Studio environment</a:t>
            </a:r>
          </a:p>
          <a:p>
            <a:pPr lvl="2">
              <a:spcAft>
                <a:spcPct val="0"/>
              </a:spcAft>
            </a:pPr>
            <a:r>
              <a:rPr lang="en-US" sz="2000" kern="1200" dirty="0">
                <a:solidFill>
                  <a:srgbClr val="000000"/>
                </a:solidFill>
                <a:latin typeface="Arial (Body)"/>
                <a:ea typeface="+mn-ea"/>
                <a:cs typeface="+mn-cs"/>
              </a:rPr>
              <a:t>Also known as </a:t>
            </a:r>
            <a:r>
              <a:rPr lang="en-US" sz="2000" b="1" kern="1200" dirty="0">
                <a:solidFill>
                  <a:srgbClr val="000000"/>
                </a:solidFill>
                <a:latin typeface="Arial (Body)"/>
                <a:ea typeface="+mn-ea"/>
                <a:cs typeface="+mn-cs"/>
              </a:rPr>
              <a:t>runtime</a:t>
            </a:r>
          </a:p>
          <a:p>
            <a:pPr marL="741600" lvl="1" indent="-284400">
              <a:spcAft>
                <a:spcPct val="0"/>
              </a:spcAft>
            </a:pPr>
            <a:r>
              <a:rPr lang="en-US" sz="2000" kern="1200" dirty="0">
                <a:solidFill>
                  <a:srgbClr val="000000"/>
                </a:solidFill>
                <a:latin typeface="Arial (Body)"/>
                <a:ea typeface="+mn-ea"/>
                <a:cs typeface="+mn-cs"/>
              </a:rPr>
              <a:t>Break Mode</a:t>
            </a:r>
          </a:p>
          <a:p>
            <a:pPr lvl="2">
              <a:spcAft>
                <a:spcPct val="0"/>
              </a:spcAft>
            </a:pPr>
            <a:r>
              <a:rPr lang="en-US" sz="2000" kern="1200" dirty="0">
                <a:solidFill>
                  <a:srgbClr val="000000"/>
                </a:solidFill>
                <a:latin typeface="Arial (Body)"/>
                <a:ea typeface="+mn-ea"/>
                <a:cs typeface="+mn-cs"/>
              </a:rPr>
              <a:t>Momentarily suspends execution of a running application</a:t>
            </a:r>
          </a:p>
          <a:p>
            <a:pPr lvl="2">
              <a:spcAft>
                <a:spcPct val="0"/>
              </a:spcAft>
            </a:pPr>
            <a:r>
              <a:rPr lang="en-US" sz="2000" kern="1200" dirty="0">
                <a:solidFill>
                  <a:srgbClr val="000000"/>
                </a:solidFill>
                <a:latin typeface="Arial (Body)"/>
                <a:ea typeface="+mn-ea"/>
                <a:cs typeface="+mn-cs"/>
              </a:rPr>
              <a:t>For testing and debugging purposes</a:t>
            </a:r>
          </a:p>
        </p:txBody>
      </p:sp>
    </p:spTree>
    <p:extLst>
      <p:ext uri="{BB962C8B-B14F-4D97-AF65-F5344CB8AC3E}">
        <p14:creationId xmlns:p14="http://schemas.microsoft.com/office/powerpoint/2010/main" val="3624142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000" kern="1200" dirty="0">
                <a:latin typeface="Times New Roman" panose="02020603050405020304" pitchFamily="18" charset="0"/>
                <a:ea typeface="+mj-ea"/>
                <a:cs typeface="+mj-cs"/>
              </a:rPr>
              <a:t>How Solutions and Projects are Organized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3754844"/>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mn-lt"/>
                <a:ea typeface="+mn-ea"/>
                <a:cs typeface="+mn-cs"/>
              </a:rPr>
              <a:t>A solution is a container that holds Visual Studio projects</a:t>
            </a:r>
          </a:p>
          <a:p>
            <a:pPr marL="255651" lvl="0" indent="-255651">
              <a:spcAft>
                <a:spcPct val="0"/>
              </a:spcAft>
              <a:tabLst/>
            </a:pPr>
            <a:r>
              <a:rPr lang="en-US" sz="2400" kern="1200" dirty="0">
                <a:solidFill>
                  <a:srgbClr val="000000"/>
                </a:solidFill>
                <a:latin typeface="+mn-lt"/>
                <a:ea typeface="+mn-ea"/>
                <a:cs typeface="+mn-cs"/>
              </a:rPr>
              <a:t>Each time you create a new project, you will also create a new solution to hold it</a:t>
            </a:r>
          </a:p>
          <a:p>
            <a:pPr marL="255651" lvl="0" indent="-255651">
              <a:spcAft>
                <a:spcPct val="0"/>
              </a:spcAft>
              <a:tabLst/>
            </a:pPr>
            <a:r>
              <a:rPr lang="en-US" sz="2400" kern="1200" dirty="0">
                <a:solidFill>
                  <a:srgbClr val="000000"/>
                </a:solidFill>
                <a:latin typeface="+mn-lt"/>
                <a:ea typeface="+mn-ea"/>
                <a:cs typeface="+mn-cs"/>
              </a:rPr>
              <a:t>A solution folder is created for each new project</a:t>
            </a:r>
          </a:p>
          <a:p>
            <a:pPr marL="741553" lvl="1" indent="-284353">
              <a:spcAft>
                <a:spcPct val="0"/>
              </a:spcAft>
              <a:buFont typeface="Arial" panose="020B0604020202020204" pitchFamily="34" charset="0"/>
              <a:buChar char="–"/>
            </a:pPr>
            <a:r>
              <a:rPr lang="en-US" sz="2400" kern="1200" dirty="0">
                <a:solidFill>
                  <a:srgbClr val="000000"/>
                </a:solidFill>
                <a:latin typeface="+mn-lt"/>
                <a:ea typeface="+mn-ea"/>
                <a:cs typeface="+mn-cs"/>
              </a:rPr>
              <a:t>The solution folder contains:</a:t>
            </a:r>
          </a:p>
          <a:p>
            <a:pPr lvl="2">
              <a:spcAft>
                <a:spcPct val="0"/>
              </a:spcAft>
            </a:pPr>
            <a:r>
              <a:rPr lang="en-US" sz="2400" kern="1200" dirty="0">
                <a:solidFill>
                  <a:srgbClr val="000000"/>
                </a:solidFill>
                <a:latin typeface="+mn-lt"/>
                <a:ea typeface="+mn-ea"/>
                <a:cs typeface="+mn-cs"/>
              </a:rPr>
              <a:t>The solution file and project folder</a:t>
            </a:r>
          </a:p>
          <a:p>
            <a:pPr marL="1602000" lvl="3" indent="-230400">
              <a:spcAft>
                <a:spcPct val="0"/>
              </a:spcAft>
            </a:pPr>
            <a:r>
              <a:rPr lang="en-US" sz="2400" kern="1200" dirty="0">
                <a:solidFill>
                  <a:srgbClr val="000000"/>
                </a:solidFill>
                <a:latin typeface="+mn-lt"/>
                <a:ea typeface="+mn-ea"/>
                <a:cs typeface="+mn-cs"/>
              </a:rPr>
              <a:t>Double-clicking the solution file (</a:t>
            </a:r>
            <a:r>
              <a:rPr lang="en-US" sz="2400" i="1" kern="1200" dirty="0">
                <a:solidFill>
                  <a:srgbClr val="000000"/>
                </a:solidFill>
                <a:latin typeface="+mn-lt"/>
                <a:ea typeface="+mn-ea"/>
                <a:cs typeface="+mn-cs"/>
              </a:rPr>
              <a:t>.</a:t>
            </a:r>
            <a:r>
              <a:rPr lang="en-US" sz="2400" b="1" kern="1200" dirty="0">
                <a:solidFill>
                  <a:srgbClr val="000000"/>
                </a:solidFill>
                <a:latin typeface="+mn-lt"/>
                <a:ea typeface="+mn-ea"/>
                <a:cs typeface="+mn-cs"/>
              </a:rPr>
              <a:t>sln</a:t>
            </a:r>
            <a:r>
              <a:rPr lang="en-US" sz="2400" kern="1200" dirty="0">
                <a:solidFill>
                  <a:srgbClr val="000000"/>
                </a:solidFill>
                <a:latin typeface="+mn-lt"/>
                <a:ea typeface="+mn-ea"/>
                <a:cs typeface="+mn-cs"/>
              </a:rPr>
              <a:t>) will load the project in Visual Studio</a:t>
            </a:r>
          </a:p>
        </p:txBody>
      </p:sp>
    </p:spTree>
    <p:extLst>
      <p:ext uri="{BB962C8B-B14F-4D97-AF65-F5344CB8AC3E}">
        <p14:creationId xmlns:p14="http://schemas.microsoft.com/office/powerpoint/2010/main" val="172055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a:spcBef>
                <a:spcPct val="0"/>
              </a:spcBef>
              <a:buClrTx/>
            </a:pPr>
            <a:r>
              <a:rPr lang="en-US" sz="3000" kern="1200" dirty="0">
                <a:latin typeface="Times New Roman" panose="02020603050405020304" pitchFamily="18" charset="0"/>
              </a:rPr>
              <a:t>How Solutions and Projects are Organized </a:t>
            </a:r>
            <a:r>
              <a:rPr lang="en-US" sz="2000" b="0" kern="1200" dirty="0">
                <a:latin typeface="Times New Roman" panose="02020603050405020304" pitchFamily="18" charset="0"/>
              </a:rPr>
              <a:t>(2 of 2)</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31459"/>
          </a:xfrm>
        </p:spPr>
        <p:txBody>
          <a:bodyPr wrap="square" lIns="91425" tIns="91425" rIns="91425" bIns="91425">
            <a:spAutoFit/>
          </a:bodyPr>
          <a:lstStyle/>
          <a:p>
            <a:pPr marL="741600" lvl="2" indent="-284400">
              <a:spcAft>
                <a:spcPct val="0"/>
              </a:spcAft>
              <a:buFont typeface="Arial" panose="020B0604020202020204" pitchFamily="34" charset="0"/>
              <a:buChar char="–"/>
            </a:pPr>
            <a:r>
              <a:rPr lang="en-US" sz="2400" kern="1200" dirty="0">
                <a:solidFill>
                  <a:srgbClr val="000000"/>
                </a:solidFill>
                <a:latin typeface="+mn-lt"/>
              </a:rPr>
              <a:t>The project folder contains:</a:t>
            </a:r>
          </a:p>
          <a:p>
            <a:pPr lvl="2">
              <a:spcAft>
                <a:spcPct val="0"/>
              </a:spcAft>
            </a:pPr>
            <a:r>
              <a:rPr lang="en-US" sz="2400" kern="1200" dirty="0">
                <a:solidFill>
                  <a:srgbClr val="000000"/>
                </a:solidFill>
                <a:latin typeface="+mn-lt"/>
              </a:rPr>
              <a:t>Several files and folders generated by Visual Studio</a:t>
            </a:r>
          </a:p>
          <a:p>
            <a:pPr lvl="2">
              <a:spcAft>
                <a:spcPct val="0"/>
              </a:spcAft>
            </a:pPr>
            <a:r>
              <a:rPr lang="en-US" sz="2400" kern="1200" dirty="0">
                <a:solidFill>
                  <a:srgbClr val="000000"/>
                </a:solidFill>
                <a:latin typeface="+mn-lt"/>
              </a:rPr>
              <a:t>The project file</a:t>
            </a:r>
          </a:p>
          <a:p>
            <a:pPr marL="1601978" lvl="3" indent="-230378">
              <a:spcAft>
                <a:spcPct val="0"/>
              </a:spcAft>
              <a:buFont typeface="Arial" panose="020B0604020202020204" pitchFamily="34" charset="0"/>
              <a:buChar char="–"/>
            </a:pPr>
            <a:r>
              <a:rPr lang="en-US" sz="2400" kern="1200" dirty="0">
                <a:solidFill>
                  <a:srgbClr val="000000"/>
                </a:solidFill>
                <a:latin typeface="+mn-lt"/>
              </a:rPr>
              <a:t>Double-clicking the project file (</a:t>
            </a:r>
            <a:r>
              <a:rPr lang="en-US" sz="2400" i="1" kern="1200" dirty="0">
                <a:solidFill>
                  <a:srgbClr val="000000"/>
                </a:solidFill>
                <a:latin typeface="+mn-lt"/>
              </a:rPr>
              <a:t>.</a:t>
            </a:r>
            <a:r>
              <a:rPr lang="en-US" sz="2400" b="1" kern="1200" dirty="0">
                <a:solidFill>
                  <a:srgbClr val="000000"/>
                </a:solidFill>
                <a:latin typeface="+mn-lt"/>
              </a:rPr>
              <a:t>v</a:t>
            </a:r>
            <a:r>
              <a:rPr lang="en-US" sz="100" b="1" kern="1200" dirty="0">
                <a:solidFill>
                  <a:srgbClr val="000000"/>
                </a:solidFill>
                <a:latin typeface="+mn-lt"/>
              </a:rPr>
              <a:t> </a:t>
            </a:r>
            <a:r>
              <a:rPr lang="en-US" sz="2400" b="1" kern="1200" dirty="0">
                <a:solidFill>
                  <a:srgbClr val="000000"/>
                </a:solidFill>
                <a:latin typeface="+mn-lt"/>
              </a:rPr>
              <a:t>b</a:t>
            </a:r>
            <a:r>
              <a:rPr lang="en-US" sz="100" b="1" kern="1200" dirty="0">
                <a:solidFill>
                  <a:srgbClr val="000000"/>
                </a:solidFill>
                <a:latin typeface="+mn-lt"/>
              </a:rPr>
              <a:t> </a:t>
            </a:r>
            <a:r>
              <a:rPr lang="en-US" sz="2400" b="1" kern="1200" dirty="0">
                <a:solidFill>
                  <a:srgbClr val="000000"/>
                </a:solidFill>
                <a:latin typeface="+mn-lt"/>
              </a:rPr>
              <a:t>p</a:t>
            </a:r>
            <a:r>
              <a:rPr lang="en-US" sz="100" b="1" kern="1200" dirty="0">
                <a:solidFill>
                  <a:srgbClr val="000000"/>
                </a:solidFill>
                <a:latin typeface="+mn-lt"/>
              </a:rPr>
              <a:t> </a:t>
            </a:r>
            <a:r>
              <a:rPr lang="en-US" sz="2400" b="1" kern="1200" dirty="0">
                <a:solidFill>
                  <a:srgbClr val="000000"/>
                </a:solidFill>
                <a:latin typeface="+mn-lt"/>
              </a:rPr>
              <a:t>r</a:t>
            </a:r>
            <a:r>
              <a:rPr lang="en-US" sz="100" b="1" kern="1200" dirty="0">
                <a:solidFill>
                  <a:srgbClr val="000000"/>
                </a:solidFill>
                <a:latin typeface="+mn-lt"/>
              </a:rPr>
              <a:t> </a:t>
            </a:r>
            <a:r>
              <a:rPr lang="en-US" sz="2400" b="1" kern="1200" dirty="0">
                <a:solidFill>
                  <a:srgbClr val="000000"/>
                </a:solidFill>
                <a:latin typeface="+mn-lt"/>
              </a:rPr>
              <a:t>o</a:t>
            </a:r>
            <a:r>
              <a:rPr lang="en-US" sz="100" b="1" kern="1200" dirty="0">
                <a:solidFill>
                  <a:srgbClr val="000000"/>
                </a:solidFill>
                <a:latin typeface="+mn-lt"/>
              </a:rPr>
              <a:t> </a:t>
            </a:r>
            <a:r>
              <a:rPr lang="en-US" sz="2400" b="1" kern="1200" dirty="0">
                <a:solidFill>
                  <a:srgbClr val="000000"/>
                </a:solidFill>
                <a:latin typeface="+mn-lt"/>
              </a:rPr>
              <a:t>j</a:t>
            </a:r>
            <a:r>
              <a:rPr lang="en-US" sz="2400" kern="1200" dirty="0">
                <a:solidFill>
                  <a:srgbClr val="000000"/>
                </a:solidFill>
                <a:latin typeface="+mn-lt"/>
              </a:rPr>
              <a:t>) will also load the project in Visual Studio</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140246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Opening an Existing Project</a:t>
            </a:r>
          </a:p>
        </p:txBody>
      </p:sp>
      <p:sp>
        <p:nvSpPr>
          <p:cNvPr id="3" name="Text Placeholder 2"/>
          <p:cNvSpPr>
            <a:spLocks noGrp="1"/>
          </p:cNvSpPr>
          <p:nvPr>
            <p:ph type="body" idx="1"/>
          </p:nvPr>
        </p:nvSpPr>
        <p:spPr>
          <a:xfrm>
            <a:off x="457200" y="1600200"/>
            <a:ext cx="8394192" cy="4108787"/>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mn-lt"/>
                <a:ea typeface="+mn-ea"/>
                <a:cs typeface="+mn-cs"/>
              </a:rPr>
              <a:t>With Visual Studio running, perform any </a:t>
            </a:r>
            <a:r>
              <a:rPr lang="en-US" sz="2000" b="1" kern="1200" dirty="0">
                <a:solidFill>
                  <a:srgbClr val="000000"/>
                </a:solidFill>
                <a:latin typeface="+mn-lt"/>
                <a:ea typeface="+mn-ea"/>
                <a:cs typeface="+mn-cs"/>
              </a:rPr>
              <a:t>one</a:t>
            </a:r>
            <a:r>
              <a:rPr lang="en-US" sz="2000" kern="1200" dirty="0">
                <a:solidFill>
                  <a:srgbClr val="000000"/>
                </a:solidFill>
                <a:latin typeface="+mn-lt"/>
                <a:ea typeface="+mn-ea"/>
                <a:cs typeface="+mn-cs"/>
              </a:rPr>
              <a:t> of the following actions:</a:t>
            </a:r>
          </a:p>
          <a:p>
            <a:pPr marL="741553" lvl="1" indent="-284353">
              <a:spcAft>
                <a:spcPct val="0"/>
              </a:spcAft>
              <a:buFont typeface="Arial" panose="020B0604020202020204" pitchFamily="34" charset="0"/>
              <a:buChar char="–"/>
            </a:pPr>
            <a:r>
              <a:rPr lang="en-US" sz="2000" kern="1200" dirty="0">
                <a:solidFill>
                  <a:srgbClr val="000000"/>
                </a:solidFill>
                <a:latin typeface="+mn-lt"/>
                <a:ea typeface="+mn-ea"/>
                <a:cs typeface="+mn-cs"/>
              </a:rPr>
              <a:t>Click </a:t>
            </a:r>
            <a:r>
              <a:rPr lang="en-US" sz="2000" b="1" kern="1200" dirty="0">
                <a:solidFill>
                  <a:srgbClr val="000000"/>
                </a:solidFill>
                <a:latin typeface="+mn-lt"/>
                <a:ea typeface="+mn-ea"/>
                <a:cs typeface="+mn-cs"/>
              </a:rPr>
              <a:t>File, </a:t>
            </a:r>
            <a:r>
              <a:rPr lang="en-US" sz="2000" kern="1200" dirty="0">
                <a:solidFill>
                  <a:srgbClr val="000000"/>
                </a:solidFill>
                <a:latin typeface="+mn-lt"/>
                <a:ea typeface="+mn-ea"/>
                <a:cs typeface="+mn-cs"/>
              </a:rPr>
              <a:t>then select </a:t>
            </a:r>
            <a:r>
              <a:rPr lang="en-US" sz="2000" b="1" kern="1200" dirty="0">
                <a:solidFill>
                  <a:srgbClr val="000000"/>
                </a:solidFill>
                <a:latin typeface="+mn-lt"/>
                <a:ea typeface="+mn-ea"/>
                <a:cs typeface="+mn-cs"/>
              </a:rPr>
              <a:t>Open Project</a:t>
            </a:r>
          </a:p>
          <a:p>
            <a:pPr lvl="2">
              <a:spcAft>
                <a:spcPct val="0"/>
              </a:spcAft>
            </a:pPr>
            <a:r>
              <a:rPr lang="en-US" sz="2000" kern="1200" dirty="0">
                <a:solidFill>
                  <a:srgbClr val="000000"/>
                </a:solidFill>
                <a:latin typeface="+mn-lt"/>
                <a:ea typeface="+mn-ea"/>
                <a:cs typeface="+mn-cs"/>
              </a:rPr>
              <a:t>Locate either the solution file (.</a:t>
            </a:r>
            <a:r>
              <a:rPr lang="en-US" sz="2000" b="1" kern="1200" dirty="0">
                <a:solidFill>
                  <a:srgbClr val="000000"/>
                </a:solidFill>
                <a:latin typeface="+mn-lt"/>
                <a:ea typeface="+mn-ea"/>
                <a:cs typeface="+mn-cs"/>
              </a:rPr>
              <a:t>s</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l</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n</a:t>
            </a:r>
            <a:r>
              <a:rPr lang="en-US" sz="2000" kern="1200" dirty="0">
                <a:solidFill>
                  <a:srgbClr val="000000"/>
                </a:solidFill>
                <a:latin typeface="+mn-lt"/>
                <a:ea typeface="+mn-ea"/>
                <a:cs typeface="+mn-cs"/>
              </a:rPr>
              <a:t>) or the project file (.</a:t>
            </a:r>
            <a:r>
              <a:rPr lang="en-US" sz="2000" b="1" kern="1200" dirty="0">
                <a:solidFill>
                  <a:srgbClr val="000000"/>
                </a:solidFill>
                <a:latin typeface="+mn-lt"/>
                <a:ea typeface="+mn-ea"/>
                <a:cs typeface="+mn-cs"/>
              </a:rPr>
              <a:t>v</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b</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p</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r</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o</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j</a:t>
            </a:r>
            <a:r>
              <a:rPr lang="en-US" sz="2000" kern="1200" dirty="0">
                <a:solidFill>
                  <a:srgbClr val="000000"/>
                </a:solidFill>
                <a:latin typeface="+mn-lt"/>
                <a:ea typeface="+mn-ea"/>
                <a:cs typeface="+mn-cs"/>
              </a:rPr>
              <a:t>)</a:t>
            </a:r>
          </a:p>
          <a:p>
            <a:pPr marL="741553" lvl="1" indent="-284353">
              <a:spcAft>
                <a:spcPct val="0"/>
              </a:spcAft>
              <a:buFont typeface="Arial" panose="020B0604020202020204" pitchFamily="34" charset="0"/>
              <a:buChar char="–"/>
            </a:pPr>
            <a:r>
              <a:rPr lang="en-US" sz="2000" kern="1200" dirty="0">
                <a:solidFill>
                  <a:srgbClr val="000000"/>
                </a:solidFill>
                <a:latin typeface="+mn-lt"/>
                <a:ea typeface="+mn-ea"/>
                <a:cs typeface="+mn-cs"/>
              </a:rPr>
              <a:t>Click </a:t>
            </a:r>
            <a:r>
              <a:rPr lang="en-US" sz="2000" b="1" kern="1200" dirty="0">
                <a:solidFill>
                  <a:srgbClr val="000000"/>
                </a:solidFill>
                <a:latin typeface="+mn-lt"/>
                <a:ea typeface="+mn-ea"/>
                <a:cs typeface="+mn-cs"/>
              </a:rPr>
              <a:t>File, </a:t>
            </a:r>
            <a:r>
              <a:rPr lang="en-US" sz="2000" kern="1200" dirty="0">
                <a:solidFill>
                  <a:srgbClr val="000000"/>
                </a:solidFill>
                <a:latin typeface="+mn-lt"/>
                <a:ea typeface="+mn-ea"/>
                <a:cs typeface="+mn-cs"/>
              </a:rPr>
              <a:t>then select </a:t>
            </a:r>
            <a:r>
              <a:rPr lang="en-US" sz="2000" b="1" kern="1200" dirty="0">
                <a:solidFill>
                  <a:srgbClr val="000000"/>
                </a:solidFill>
                <a:latin typeface="+mn-lt"/>
                <a:ea typeface="+mn-ea"/>
                <a:cs typeface="+mn-cs"/>
              </a:rPr>
              <a:t>Recent Projects and Solutions</a:t>
            </a:r>
          </a:p>
          <a:p>
            <a:pPr lvl="2">
              <a:spcAft>
                <a:spcPct val="0"/>
              </a:spcAft>
            </a:pPr>
            <a:r>
              <a:rPr lang="en-US" sz="2000" kern="1200" dirty="0">
                <a:solidFill>
                  <a:srgbClr val="000000"/>
                </a:solidFill>
                <a:latin typeface="+mn-lt"/>
                <a:ea typeface="+mn-ea"/>
                <a:cs typeface="+mn-cs"/>
              </a:rPr>
              <a:t>Select the solution file (</a:t>
            </a:r>
            <a:r>
              <a:rPr lang="en-US" sz="2000" i="1" kern="1200" dirty="0">
                <a:solidFill>
                  <a:srgbClr val="000000"/>
                </a:solidFill>
                <a:latin typeface="+mn-lt"/>
                <a:ea typeface="+mn-ea"/>
                <a:cs typeface="+mn-cs"/>
              </a:rPr>
              <a:t>.</a:t>
            </a:r>
            <a:r>
              <a:rPr lang="en-US" sz="2000" b="1" kern="1200" dirty="0">
                <a:solidFill>
                  <a:srgbClr val="000000"/>
                </a:solidFill>
                <a:latin typeface="+mn-lt"/>
                <a:ea typeface="+mn-ea"/>
                <a:cs typeface="+mn-cs"/>
              </a:rPr>
              <a:t>s</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l</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n</a:t>
            </a:r>
            <a:r>
              <a:rPr lang="en-US" sz="2000" kern="1200" dirty="0">
                <a:solidFill>
                  <a:srgbClr val="000000"/>
                </a:solidFill>
                <a:latin typeface="+mn-lt"/>
                <a:ea typeface="+mn-ea"/>
                <a:cs typeface="+mn-cs"/>
              </a:rPr>
              <a:t>) or project file (</a:t>
            </a:r>
            <a:r>
              <a:rPr lang="en-US" sz="2000" i="1" kern="1200" dirty="0">
                <a:solidFill>
                  <a:srgbClr val="000000"/>
                </a:solidFill>
                <a:latin typeface="+mn-lt"/>
                <a:ea typeface="+mn-ea"/>
                <a:cs typeface="+mn-cs"/>
              </a:rPr>
              <a:t>.</a:t>
            </a:r>
            <a:r>
              <a:rPr lang="en-US" sz="2000" b="1" kern="1200" dirty="0">
                <a:solidFill>
                  <a:srgbClr val="000000"/>
                </a:solidFill>
                <a:latin typeface="+mn-lt"/>
                <a:ea typeface="+mn-ea"/>
                <a:cs typeface="+mn-cs"/>
              </a:rPr>
              <a:t>v</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b</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p</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r</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o</a:t>
            </a:r>
            <a:r>
              <a:rPr lang="en-US" sz="100" b="1" kern="1200" dirty="0">
                <a:solidFill>
                  <a:srgbClr val="000000"/>
                </a:solidFill>
                <a:latin typeface="+mn-lt"/>
                <a:ea typeface="+mn-ea"/>
                <a:cs typeface="+mn-cs"/>
              </a:rPr>
              <a:t> </a:t>
            </a:r>
            <a:r>
              <a:rPr lang="en-US" sz="2000" b="1" kern="1200" dirty="0">
                <a:solidFill>
                  <a:srgbClr val="000000"/>
                </a:solidFill>
                <a:latin typeface="+mn-lt"/>
                <a:ea typeface="+mn-ea"/>
                <a:cs typeface="+mn-cs"/>
              </a:rPr>
              <a:t>j</a:t>
            </a:r>
            <a:r>
              <a:rPr lang="en-US" sz="2000" kern="1200" dirty="0">
                <a:solidFill>
                  <a:srgbClr val="000000"/>
                </a:solidFill>
                <a:latin typeface="+mn-lt"/>
                <a:ea typeface="+mn-ea"/>
                <a:cs typeface="+mn-cs"/>
              </a:rPr>
              <a:t>) from the list</a:t>
            </a:r>
          </a:p>
          <a:p>
            <a:pPr marL="741553" lvl="1" indent="-284353">
              <a:spcAft>
                <a:spcPct val="0"/>
              </a:spcAft>
              <a:buFont typeface="Arial" panose="020B0604020202020204" pitchFamily="34" charset="0"/>
              <a:buChar char="–"/>
            </a:pPr>
            <a:r>
              <a:rPr lang="en-US" sz="2000" kern="1200" dirty="0">
                <a:solidFill>
                  <a:srgbClr val="000000"/>
                </a:solidFill>
                <a:latin typeface="+mn-lt"/>
                <a:ea typeface="+mn-ea"/>
                <a:cs typeface="+mn-cs"/>
              </a:rPr>
              <a:t>Use the Start page to open the project</a:t>
            </a:r>
          </a:p>
          <a:p>
            <a:pPr lvl="2">
              <a:spcAft>
                <a:spcPct val="0"/>
              </a:spcAft>
            </a:pPr>
            <a:r>
              <a:rPr lang="en-US" sz="2000" kern="1200" dirty="0">
                <a:solidFill>
                  <a:srgbClr val="000000"/>
                </a:solidFill>
                <a:latin typeface="+mn-lt"/>
                <a:ea typeface="+mn-ea"/>
                <a:cs typeface="+mn-cs"/>
              </a:rPr>
              <a:t>If the Start page is not visible, click View, then select </a:t>
            </a:r>
            <a:r>
              <a:rPr lang="en-US" sz="2000" b="1" kern="1200" dirty="0">
                <a:solidFill>
                  <a:srgbClr val="000000"/>
                </a:solidFill>
                <a:latin typeface="+mn-lt"/>
                <a:ea typeface="+mn-ea"/>
                <a:cs typeface="+mn-cs"/>
              </a:rPr>
              <a:t>Start Page</a:t>
            </a:r>
          </a:p>
          <a:p>
            <a:pPr lvl="2">
              <a:spcAft>
                <a:spcPct val="0"/>
              </a:spcAft>
            </a:pPr>
            <a:r>
              <a:rPr lang="en-US" sz="2000" kern="1200" dirty="0">
                <a:solidFill>
                  <a:srgbClr val="000000"/>
                </a:solidFill>
                <a:latin typeface="+mn-lt"/>
                <a:ea typeface="+mn-ea"/>
                <a:cs typeface="+mn-cs"/>
              </a:rPr>
              <a:t>Click the </a:t>
            </a:r>
            <a:r>
              <a:rPr lang="en-US" sz="2000" b="1" kern="1200" dirty="0">
                <a:solidFill>
                  <a:srgbClr val="000000"/>
                </a:solidFill>
                <a:latin typeface="+mn-lt"/>
                <a:ea typeface="+mn-ea"/>
                <a:cs typeface="+mn-cs"/>
              </a:rPr>
              <a:t>Open Project</a:t>
            </a:r>
            <a:r>
              <a:rPr lang="en-US" sz="2000" kern="1200" dirty="0">
                <a:solidFill>
                  <a:srgbClr val="000000"/>
                </a:solidFill>
                <a:latin typeface="+mn-lt"/>
                <a:ea typeface="+mn-ea"/>
                <a:cs typeface="+mn-cs"/>
              </a:rPr>
              <a:t> link or select the name of the project in the </a:t>
            </a:r>
            <a:r>
              <a:rPr lang="en-US" sz="2000" b="1" kern="1200" dirty="0">
                <a:solidFill>
                  <a:srgbClr val="000000"/>
                </a:solidFill>
                <a:latin typeface="+mn-lt"/>
                <a:ea typeface="+mn-ea"/>
                <a:cs typeface="+mn-cs"/>
              </a:rPr>
              <a:t>Recent Projects</a:t>
            </a:r>
            <a:r>
              <a:rPr lang="en-US" sz="2000" kern="1200" dirty="0">
                <a:solidFill>
                  <a:srgbClr val="000000"/>
                </a:solidFill>
                <a:latin typeface="+mn-lt"/>
                <a:ea typeface="+mn-ea"/>
                <a:cs typeface="+mn-cs"/>
              </a:rPr>
              <a:t> list</a:t>
            </a:r>
          </a:p>
        </p:txBody>
      </p:sp>
    </p:spTree>
    <p:extLst>
      <p:ext uri="{BB962C8B-B14F-4D97-AF65-F5344CB8AC3E}">
        <p14:creationId xmlns:p14="http://schemas.microsoft.com/office/powerpoint/2010/main" val="1006925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IN" sz="3400" kern="1200" dirty="0">
                <a:latin typeface="Times New Roman" panose="02020603050405020304" pitchFamily="18" charset="0"/>
                <a:ea typeface="+mj-ea"/>
                <a:cs typeface="+mj-cs"/>
              </a:rPr>
              <a:t>2.4 More About Label Controls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1083774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Label Controls</a:t>
            </a:r>
          </a:p>
        </p:txBody>
      </p:sp>
      <p:sp>
        <p:nvSpPr>
          <p:cNvPr id="3" name="Text Placeholder 2"/>
          <p:cNvSpPr>
            <a:spLocks noGrp="1"/>
          </p:cNvSpPr>
          <p:nvPr>
            <p:ph type="body" idx="1"/>
          </p:nvPr>
        </p:nvSpPr>
        <p:spPr>
          <a:xfrm>
            <a:off x="457200" y="1600200"/>
            <a:ext cx="8229600" cy="3600955"/>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Label controls have various properties that affect the control’s appearance</a:t>
            </a:r>
          </a:p>
          <a:p>
            <a:pPr marL="255651" lvl="0" indent="-255651">
              <a:spcAft>
                <a:spcPct val="0"/>
              </a:spcAft>
              <a:tabLst/>
            </a:pPr>
            <a:r>
              <a:rPr lang="en-US" sz="2400" kern="1200" dirty="0">
                <a:solidFill>
                  <a:srgbClr val="000000"/>
                </a:solidFill>
                <a:latin typeface="Arial (Body)"/>
                <a:ea typeface="+mn-ea"/>
                <a:cs typeface="+mn-cs"/>
              </a:rPr>
              <a:t>Label controls are automatically given default names such as </a:t>
            </a:r>
            <a:r>
              <a:rPr lang="en-US" sz="2400" b="1" kern="1200" dirty="0">
                <a:solidFill>
                  <a:srgbClr val="000000"/>
                </a:solidFill>
                <a:latin typeface="Courier New" panose="02070309020205020404" pitchFamily="49" charset="0"/>
                <a:ea typeface="+mn-ea"/>
                <a:cs typeface="Courier New" panose="02070309020205020404" pitchFamily="49" charset="0"/>
              </a:rPr>
              <a:t>Label1</a:t>
            </a:r>
            <a:r>
              <a:rPr lang="en-US" sz="2400" kern="1200" dirty="0">
                <a:solidFill>
                  <a:srgbClr val="000000"/>
                </a:solidFill>
                <a:latin typeface="+mn-lt"/>
                <a:ea typeface="+mn-ea"/>
                <a:cs typeface="Courier New" panose="02070309020205020404" pitchFamily="49" charset="0"/>
              </a:rPr>
              <a:t>, </a:t>
            </a:r>
            <a:r>
              <a:rPr lang="en-US" sz="2400" b="1" kern="1200" dirty="0">
                <a:solidFill>
                  <a:srgbClr val="000000"/>
                </a:solidFill>
                <a:latin typeface="Courier New" panose="02070309020205020404" pitchFamily="49" charset="0"/>
                <a:ea typeface="+mn-ea"/>
                <a:cs typeface="Courier New" panose="02070309020205020404" pitchFamily="49" charset="0"/>
              </a:rPr>
              <a:t>Label2</a:t>
            </a:r>
            <a:r>
              <a:rPr lang="en-US" sz="2400" kern="1200" dirty="0">
                <a:solidFill>
                  <a:srgbClr val="000000"/>
                </a:solidFill>
                <a:latin typeface="Arial (Body)"/>
                <a:ea typeface="+mn-ea"/>
                <a:cs typeface="+mn-cs"/>
              </a:rPr>
              <a:t>, and so on.</a:t>
            </a:r>
          </a:p>
          <a:p>
            <a:pPr marL="255651" lvl="0" indent="-255651">
              <a:spcAft>
                <a:spcPct val="0"/>
              </a:spcAft>
              <a:tabLst/>
            </a:pPr>
            <a:r>
              <a:rPr lang="en-US" sz="2400" kern="1200" dirty="0">
                <a:solidFill>
                  <a:srgbClr val="000000"/>
                </a:solidFill>
                <a:latin typeface="Arial (Body)"/>
                <a:ea typeface="+mn-ea"/>
                <a:cs typeface="+mn-cs"/>
              </a:rPr>
              <a:t>A Label control’s Text property is initially set to the same value as the Label control’s Name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Select a Label control in </a:t>
            </a:r>
            <a:r>
              <a:rPr lang="en-US" sz="2400" b="1" kern="1200" dirty="0">
                <a:solidFill>
                  <a:srgbClr val="000000"/>
                </a:solidFill>
                <a:latin typeface="Arial (Body)"/>
                <a:ea typeface="+mn-ea"/>
                <a:cs typeface="+mn-cs"/>
              </a:rPr>
              <a:t>Designer</a:t>
            </a:r>
            <a:r>
              <a:rPr lang="en-US" sz="2400" kern="1200" dirty="0">
                <a:solidFill>
                  <a:srgbClr val="000000"/>
                </a:solidFill>
                <a:latin typeface="Arial (Body)"/>
                <a:ea typeface="+mn-ea"/>
                <a:cs typeface="+mn-cs"/>
              </a:rPr>
              <a:t> and use the </a:t>
            </a:r>
            <a:r>
              <a:rPr lang="en-US" sz="2400" b="1" kern="1200" dirty="0">
                <a:solidFill>
                  <a:srgbClr val="000000"/>
                </a:solidFill>
                <a:latin typeface="Arial (Body)"/>
                <a:ea typeface="+mn-ea"/>
                <a:cs typeface="+mn-cs"/>
              </a:rPr>
              <a:t>Properties</a:t>
            </a:r>
            <a:r>
              <a:rPr lang="en-US" sz="2400" kern="1200" dirty="0">
                <a:solidFill>
                  <a:srgbClr val="000000"/>
                </a:solidFill>
                <a:latin typeface="Arial (Body)"/>
                <a:ea typeface="+mn-ea"/>
                <a:cs typeface="+mn-cs"/>
              </a:rPr>
              <a:t> window to change its Text property</a:t>
            </a:r>
          </a:p>
        </p:txBody>
      </p:sp>
    </p:spTree>
    <p:extLst>
      <p:ext uri="{BB962C8B-B14F-4D97-AF65-F5344CB8AC3E}">
        <p14:creationId xmlns:p14="http://schemas.microsoft.com/office/powerpoint/2010/main" val="4263105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Font Property</a:t>
            </a:r>
          </a:p>
        </p:txBody>
      </p:sp>
      <p:sp>
        <p:nvSpPr>
          <p:cNvPr id="3" name="Text Placeholder 2"/>
          <p:cNvSpPr>
            <a:spLocks noGrp="1"/>
          </p:cNvSpPr>
          <p:nvPr>
            <p:ph type="body" idx="1"/>
          </p:nvPr>
        </p:nvSpPr>
        <p:spPr>
          <a:xfrm>
            <a:off x="457200" y="1600201"/>
            <a:ext cx="8091055" cy="92329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Font property allows you to set the font, font style, and size of the control’s text.</a:t>
            </a:r>
          </a:p>
        </p:txBody>
      </p:sp>
      <p:pic>
        <p:nvPicPr>
          <p:cNvPr id="5" name="Picture 2" descr="In the properties box, the section displaying the font is labeled, Microsoft sans. There is a button on the right labeled, three dots. Clicking this button will change the font prope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527" y="2810326"/>
            <a:ext cx="5232400" cy="3235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177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BorderStyle Property</a:t>
            </a: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 Label control’s BorderStyle property determines the appearance of the label’s border and may have one of three values: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None (default) - The label will have no border</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FixedSingle - The label will be outlined with a border one pixel wide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Fixed3D - The label will have a recessed 3D appearance</a:t>
            </a:r>
          </a:p>
        </p:txBody>
      </p:sp>
      <p:pic>
        <p:nvPicPr>
          <p:cNvPr id="5" name="Picture 2" descr="The title of the window is form 1. The first line of text reads, border style set to none and has no border. The second line of text reads, border style set to fixed single and has a thin border. The third line of text reads, border style set to fixed 3 d and has an embedded b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080" y="4529525"/>
            <a:ext cx="2655841" cy="174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27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AutoSize Property</a:t>
            </a:r>
          </a:p>
        </p:txBody>
      </p:sp>
      <p:sp>
        <p:nvSpPr>
          <p:cNvPr id="3" name="Text Placeholder 2"/>
          <p:cNvSpPr>
            <a:spLocks noGrp="1"/>
          </p:cNvSpPr>
          <p:nvPr>
            <p:ph type="body" idx="1"/>
          </p:nvPr>
        </p:nvSpPr>
        <p:spPr>
          <a:xfrm>
            <a:off x="457200" y="1600200"/>
            <a:ext cx="8229600" cy="4708951"/>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AutoSize is a Boolean property</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When set to True: (default)</a:t>
            </a:r>
          </a:p>
          <a:p>
            <a:pPr lvl="2">
              <a:spcAft>
                <a:spcPct val="0"/>
              </a:spcAft>
            </a:pPr>
            <a:r>
              <a:rPr lang="en-US" sz="2400" kern="1200" dirty="0">
                <a:solidFill>
                  <a:srgbClr val="000000"/>
                </a:solidFill>
                <a:latin typeface="Arial (Body)"/>
                <a:ea typeface="+mn-ea"/>
                <a:cs typeface="+mn-cs"/>
              </a:rPr>
              <a:t>The bounding box will automatically resize itself to fit the amount of text assigned to it</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When set to False:</a:t>
            </a:r>
          </a:p>
          <a:p>
            <a:pPr lvl="2">
              <a:spcAft>
                <a:spcPct val="0"/>
              </a:spcAft>
            </a:pPr>
            <a:r>
              <a:rPr lang="en-US" sz="2400" kern="1200" dirty="0">
                <a:solidFill>
                  <a:srgbClr val="000000"/>
                </a:solidFill>
                <a:latin typeface="Arial (Body)"/>
                <a:ea typeface="+mn-ea"/>
                <a:cs typeface="+mn-cs"/>
              </a:rPr>
              <a:t>The label’s size may be changed in the </a:t>
            </a:r>
            <a:r>
              <a:rPr lang="en-US" sz="2400" b="1" kern="1200" dirty="0">
                <a:solidFill>
                  <a:srgbClr val="000000"/>
                </a:solidFill>
                <a:latin typeface="Arial (Body)"/>
                <a:ea typeface="+mn-ea"/>
                <a:cs typeface="+mn-cs"/>
              </a:rPr>
              <a:t>Designer</a:t>
            </a:r>
            <a:r>
              <a:rPr lang="en-US" sz="2400" kern="1200" dirty="0">
                <a:solidFill>
                  <a:srgbClr val="000000"/>
                </a:solidFill>
                <a:latin typeface="Arial (Body)"/>
                <a:ea typeface="+mn-ea"/>
                <a:cs typeface="+mn-cs"/>
              </a:rPr>
              <a:t> window with its sizing handles</a:t>
            </a:r>
          </a:p>
          <a:p>
            <a:pPr lvl="2">
              <a:spcAft>
                <a:spcPct val="0"/>
              </a:spcAft>
            </a:pPr>
            <a:r>
              <a:rPr lang="en-US" sz="2400" kern="1200" dirty="0">
                <a:solidFill>
                  <a:srgbClr val="000000"/>
                </a:solidFill>
                <a:latin typeface="Arial (Body)"/>
                <a:ea typeface="+mn-ea"/>
                <a:cs typeface="+mn-cs"/>
              </a:rPr>
              <a:t>The bounding box will remain the size it was given at design time</a:t>
            </a:r>
          </a:p>
          <a:p>
            <a:pPr lvl="2">
              <a:spcAft>
                <a:spcPct val="0"/>
              </a:spcAft>
            </a:pPr>
            <a:r>
              <a:rPr lang="en-US" sz="2400" kern="1200" dirty="0">
                <a:solidFill>
                  <a:srgbClr val="000000"/>
                </a:solidFill>
                <a:latin typeface="Arial (Body)"/>
                <a:ea typeface="+mn-ea"/>
                <a:cs typeface="+mn-cs"/>
              </a:rPr>
              <a:t>Text that is too large to fit in the bounding box will be only partially displayed</a:t>
            </a:r>
          </a:p>
        </p:txBody>
      </p:sp>
    </p:spTree>
    <p:extLst>
      <p:ext uri="{BB962C8B-B14F-4D97-AF65-F5344CB8AC3E}">
        <p14:creationId xmlns:p14="http://schemas.microsoft.com/office/powerpoint/2010/main" val="416515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TextAlign Property</a:t>
            </a:r>
          </a:p>
        </p:txBody>
      </p:sp>
      <p:sp>
        <p:nvSpPr>
          <p:cNvPr id="3" name="Text Placeholder 2"/>
          <p:cNvSpPr>
            <a:spLocks noGrp="1"/>
          </p:cNvSpPr>
          <p:nvPr>
            <p:ph type="body" idx="1"/>
          </p:nvPr>
        </p:nvSpPr>
        <p:spPr>
          <a:xfrm>
            <a:off x="457200" y="1600200"/>
            <a:ext cx="8229600" cy="861744"/>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 value of the TextAlign property changes the way a label’s text is aligned</a:t>
            </a:r>
          </a:p>
        </p:txBody>
      </p:sp>
      <p:pic>
        <p:nvPicPr>
          <p:cNvPr id="5" name="Picture 2" descr="In the properties box, the section displaying the text align is labeled, top left. Clicking the arrow to the right shows a grid where the user can select which side they want to use. The sides include top left, top center, top right, middle left, middle center, middle right, bottom left, bottom center, and bottom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916" y="2713262"/>
            <a:ext cx="7250168" cy="348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79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solidFill>
                  <a:schemeClr val="tx2"/>
                </a:solidFill>
                <a:latin typeface="Times New Roman" panose="02020603050405020304" pitchFamily="18" charset="0"/>
                <a:ea typeface="+mj-ea"/>
              </a:rPr>
              <a:t>Learning Objectives </a:t>
            </a:r>
            <a:r>
              <a:rPr lang="en-US" sz="2000" b="0" kern="1200" dirty="0">
                <a:solidFill>
                  <a:schemeClr val="tx2"/>
                </a:solidFill>
                <a:latin typeface="Times New Roman" panose="02020603050405020304" pitchFamily="18" charset="0"/>
                <a:ea typeface="+mj-ea"/>
              </a:rPr>
              <a:t>(2 of 2)</a:t>
            </a:r>
          </a:p>
        </p:txBody>
      </p:sp>
      <p:sp>
        <p:nvSpPr>
          <p:cNvPr id="3" name="Text Placeholder 2"/>
          <p:cNvSpPr>
            <a:spLocks noGrp="1"/>
          </p:cNvSpPr>
          <p:nvPr>
            <p:ph idx="1"/>
          </p:nvPr>
        </p:nvSpPr>
        <p:spPr/>
        <p:txBody>
          <a:bodyPr/>
          <a:lstStyle/>
          <a:p>
            <a:pPr marL="0" indent="0">
              <a:buNone/>
              <a:tabLst>
                <a:tab pos="685800" algn="l"/>
              </a:tabLst>
            </a:pPr>
            <a:r>
              <a:rPr lang="en-US" sz="2400" b="1" dirty="0">
                <a:solidFill>
                  <a:schemeClr val="tx2"/>
                </a:solidFill>
                <a:latin typeface="+mn-lt"/>
              </a:rPr>
              <a:t>2.8</a:t>
            </a:r>
            <a:r>
              <a:rPr lang="en-US" sz="2400" dirty="0">
                <a:latin typeface="+mn-lt"/>
              </a:rPr>
              <a:t> The Visible Property</a:t>
            </a:r>
          </a:p>
          <a:p>
            <a:pPr marL="0" indent="0">
              <a:buNone/>
              <a:tabLst>
                <a:tab pos="685800" algn="l"/>
              </a:tabLst>
            </a:pPr>
            <a:r>
              <a:rPr lang="en-US" sz="2400" b="1" dirty="0">
                <a:solidFill>
                  <a:schemeClr val="tx2"/>
                </a:solidFill>
                <a:latin typeface="+mn-lt"/>
              </a:rPr>
              <a:t>2.9</a:t>
            </a:r>
            <a:r>
              <a:rPr lang="en-US" sz="2400" dirty="0">
                <a:latin typeface="+mn-lt"/>
              </a:rPr>
              <a:t> Writing the Code to Close an Application’s Form</a:t>
            </a:r>
          </a:p>
          <a:p>
            <a:pPr marL="0" indent="0">
              <a:buNone/>
              <a:tabLst>
                <a:tab pos="685800" algn="l"/>
              </a:tabLst>
            </a:pPr>
            <a:r>
              <a:rPr lang="en-US" sz="2400" b="1" dirty="0">
                <a:solidFill>
                  <a:schemeClr val="tx2"/>
                </a:solidFill>
                <a:latin typeface="+mn-lt"/>
              </a:rPr>
              <a:t>2.10</a:t>
            </a:r>
            <a:r>
              <a:rPr lang="en-US" sz="2400" dirty="0">
                <a:latin typeface="+mn-lt"/>
              </a:rPr>
              <a:t> Comments, Blank Lines, and Indentation</a:t>
            </a:r>
          </a:p>
          <a:p>
            <a:pPr marL="0" indent="0">
              <a:buNone/>
              <a:tabLst>
                <a:tab pos="685800" algn="l"/>
              </a:tabLst>
            </a:pPr>
            <a:r>
              <a:rPr lang="en-US" sz="2400" b="1" dirty="0">
                <a:solidFill>
                  <a:schemeClr val="tx2"/>
                </a:solidFill>
                <a:latin typeface="+mn-lt"/>
              </a:rPr>
              <a:t>2.11</a:t>
            </a:r>
            <a:r>
              <a:rPr lang="en-US" sz="2400" dirty="0">
                <a:latin typeface="+mn-lt"/>
              </a:rPr>
              <a:t> Dealing with Errors</a:t>
            </a:r>
          </a:p>
          <a:p>
            <a:pPr marL="0" indent="0">
              <a:buNone/>
              <a:tabLst>
                <a:tab pos="685800" algn="l"/>
              </a:tabLst>
            </a:pPr>
            <a:r>
              <a:rPr lang="en-US" sz="2400" b="1" dirty="0">
                <a:solidFill>
                  <a:schemeClr val="tx2"/>
                </a:solidFill>
                <a:latin typeface="+mn-lt"/>
              </a:rPr>
              <a:t>2.12</a:t>
            </a:r>
            <a:r>
              <a:rPr lang="en-US" sz="2400" dirty="0">
                <a:latin typeface="+mn-lt"/>
              </a:rPr>
              <a:t> Displaying User Messages at Runtime</a:t>
            </a:r>
          </a:p>
          <a:p>
            <a:pPr marL="0" indent="0">
              <a:buNone/>
              <a:tabLst>
                <a:tab pos="685800" algn="l"/>
              </a:tabLst>
            </a:pPr>
            <a:r>
              <a:rPr lang="en-US" sz="2400" b="1" dirty="0">
                <a:solidFill>
                  <a:schemeClr val="tx2"/>
                </a:solidFill>
                <a:latin typeface="+mn-lt"/>
              </a:rPr>
              <a:t>2.13</a:t>
            </a:r>
            <a:r>
              <a:rPr lang="en-US" sz="2400" dirty="0">
                <a:latin typeface="+mn-lt"/>
              </a:rPr>
              <a:t> Customizing an Application’s Form</a:t>
            </a:r>
          </a:p>
          <a:p>
            <a:pPr marL="0" indent="0">
              <a:buNone/>
              <a:tabLst>
                <a:tab pos="685800" algn="l"/>
              </a:tabLst>
            </a:pPr>
            <a:r>
              <a:rPr lang="en-US" sz="2400" b="1" dirty="0">
                <a:solidFill>
                  <a:schemeClr val="tx2"/>
                </a:solidFill>
                <a:latin typeface="+mn-lt"/>
              </a:rPr>
              <a:t>2.14</a:t>
            </a:r>
            <a:r>
              <a:rPr lang="en-US" sz="2400" dirty="0">
                <a:latin typeface="+mn-lt"/>
              </a:rPr>
              <a:t> Using Visual Studio Help</a:t>
            </a:r>
          </a:p>
        </p:txBody>
      </p:sp>
    </p:spTree>
    <p:extLst>
      <p:ext uri="{BB962C8B-B14F-4D97-AF65-F5344CB8AC3E}">
        <p14:creationId xmlns:p14="http://schemas.microsoft.com/office/powerpoint/2010/main" val="318055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Changing a Label’s TextAlign Property with Code</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73863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You can use an assignment statement to assign one of the following values to the TextAlign property of a Label control:</a:t>
            </a:r>
          </a:p>
        </p:txBody>
      </p:sp>
      <p:pic>
        <p:nvPicPr>
          <p:cNvPr id="6" name="Picture 5" descr="The 9 line code is as follows. Line 1. Content alignment period top left. Line 2. Content alignment period top center. Line 3. Content alignment period top right. Line 4. Content alignment period middle left. Line 5. Content alignment period middle center. Line 6. Content alignment period middle right. Line 7. Content alignment period bottom left. Line 8. Content alignment period bottom center. Line 9. Content alignment period bottom r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443" y="2420308"/>
            <a:ext cx="3049114" cy="2884479"/>
          </a:xfrm>
          <a:prstGeom prst="rect">
            <a:avLst/>
          </a:prstGeom>
        </p:spPr>
      </p:pic>
      <p:sp>
        <p:nvSpPr>
          <p:cNvPr id="4" name="Text Placeholder 3"/>
          <p:cNvSpPr>
            <a:spLocks noGrp="1"/>
          </p:cNvSpPr>
          <p:nvPr>
            <p:ph type="body" idx="2"/>
          </p:nvPr>
        </p:nvSpPr>
        <p:spPr>
          <a:xfrm>
            <a:off x="457200" y="5386262"/>
            <a:ext cx="8229600" cy="273874"/>
          </a:xfrm>
        </p:spPr>
        <p:txBody>
          <a:bodyPr anchor="ctr"/>
          <a:lstStyle/>
          <a:p>
            <a:r>
              <a:rPr lang="en-US" sz="1800" dirty="0">
                <a:latin typeface="+mn-lt"/>
              </a:rPr>
              <a:t>For example:</a:t>
            </a:r>
            <a:endParaRPr lang="en-IN" sz="1800" dirty="0">
              <a:latin typeface="+mn-lt"/>
            </a:endParaRPr>
          </a:p>
        </p:txBody>
      </p:sp>
      <p:pic>
        <p:nvPicPr>
          <p:cNvPr id="8" name="Picture 2" descr="The code is as follows. l b l report title period text align equals content alignment period middle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5813203"/>
            <a:ext cx="7315201" cy="311949"/>
          </a:xfrm>
          <a:prstGeom prst="rect">
            <a:avLst/>
          </a:prstGeom>
          <a:ln w="38100" cap="sq">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7262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Changing Text Colors</a:t>
            </a:r>
          </a:p>
        </p:txBody>
      </p:sp>
      <p:sp>
        <p:nvSpPr>
          <p:cNvPr id="12" name="Content Placeholder 11"/>
          <p:cNvSpPr>
            <a:spLocks noGrp="1"/>
          </p:cNvSpPr>
          <p:nvPr>
            <p:ph idx="1"/>
          </p:nvPr>
        </p:nvSpPr>
        <p:spPr>
          <a:xfrm>
            <a:off x="457200" y="1602866"/>
            <a:ext cx="4045527" cy="2981376"/>
          </a:xfrm>
        </p:spPr>
        <p:txBody>
          <a:bodyPr/>
          <a:lstStyle/>
          <a:p>
            <a:pPr marL="255600" indent="-255600"/>
            <a:r>
              <a:rPr lang="en-US" sz="2400" dirty="0">
                <a:latin typeface="+mn-lt"/>
              </a:rPr>
              <a:t>The ForeColor property sets the text color</a:t>
            </a:r>
          </a:p>
          <a:p>
            <a:pPr marL="255600" indent="-255600"/>
            <a:r>
              <a:rPr lang="en-US" sz="2400" dirty="0">
                <a:latin typeface="+mn-lt"/>
              </a:rPr>
              <a:t>The BackColor property sets the background color</a:t>
            </a:r>
          </a:p>
          <a:p>
            <a:pPr marL="255600" indent="-255600"/>
            <a:r>
              <a:rPr lang="en-US" sz="2400" dirty="0">
                <a:latin typeface="+mn-lt"/>
              </a:rPr>
              <a:t>In the </a:t>
            </a:r>
            <a:r>
              <a:rPr lang="en-US" sz="2400" b="1" dirty="0">
                <a:latin typeface="+mn-lt"/>
              </a:rPr>
              <a:t>Properties</a:t>
            </a:r>
            <a:r>
              <a:rPr lang="en-US" sz="2400" dirty="0">
                <a:latin typeface="+mn-lt"/>
              </a:rPr>
              <a:t> window, select the control’s Color property, then click the</a:t>
            </a:r>
          </a:p>
        </p:txBody>
      </p:sp>
      <p:sp>
        <p:nvSpPr>
          <p:cNvPr id="13" name="Content Placeholder 12"/>
          <p:cNvSpPr>
            <a:spLocks noGrp="1"/>
          </p:cNvSpPr>
          <p:nvPr>
            <p:ph idx="13"/>
          </p:nvPr>
        </p:nvSpPr>
        <p:spPr>
          <a:xfrm>
            <a:off x="457200" y="4560567"/>
            <a:ext cx="2981541" cy="427294"/>
          </a:xfrm>
        </p:spPr>
        <p:txBody>
          <a:bodyPr/>
          <a:lstStyle/>
          <a:p>
            <a:pPr marL="255600" indent="0">
              <a:buNone/>
            </a:pPr>
            <a:r>
              <a:rPr lang="en-US" sz="2400" dirty="0">
                <a:latin typeface="+mn-lt"/>
              </a:rPr>
              <a:t>down-arrow button</a:t>
            </a:r>
            <a:endParaRPr lang="en-IN" sz="2400" dirty="0">
              <a:latin typeface="+mn-lt"/>
            </a:endParaRPr>
          </a:p>
        </p:txBody>
      </p:sp>
      <p:pic>
        <p:nvPicPr>
          <p:cNvPr id="15" name="Picture 2" descr="An arrow pointing downw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025" y="4700943"/>
            <a:ext cx="2857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13"/>
          <p:cNvSpPr>
            <a:spLocks noGrp="1"/>
          </p:cNvSpPr>
          <p:nvPr>
            <p:ph idx="14"/>
          </p:nvPr>
        </p:nvSpPr>
        <p:spPr>
          <a:xfrm>
            <a:off x="457200" y="4918778"/>
            <a:ext cx="3835044" cy="791868"/>
          </a:xfrm>
        </p:spPr>
        <p:txBody>
          <a:bodyPr/>
          <a:lstStyle/>
          <a:p>
            <a:pPr marL="255600" indent="0">
              <a:buNone/>
            </a:pPr>
            <a:r>
              <a:rPr lang="en-US" sz="2400" dirty="0">
                <a:latin typeface="+mn-lt"/>
              </a:rPr>
              <a:t>that appears, then select a color from the list</a:t>
            </a:r>
            <a:endParaRPr lang="en-IN" sz="2400" dirty="0">
              <a:latin typeface="+mn-lt"/>
            </a:endParaRPr>
          </a:p>
        </p:txBody>
      </p:sp>
      <p:pic>
        <p:nvPicPr>
          <p:cNvPr id="6" name="Picture 3" descr="In the properties box, the section displaying the fore color is labeled, control text.  Clicking the arrow to the right shows tabs labeled, custom, web, and system. The options under the system tag include active caption, active caption text, app workspace, button face, button highlight, button shadow, control, control dark, control dark dark, control light, control light light, and control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454" y="1630162"/>
            <a:ext cx="2265393" cy="442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411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Modifying a Control’s Text Property with Code</a:t>
            </a:r>
          </a:p>
        </p:txBody>
      </p:sp>
      <p:sp>
        <p:nvSpPr>
          <p:cNvPr id="10" name="Content Placeholder 9"/>
          <p:cNvSpPr>
            <a:spLocks noGrp="1"/>
          </p:cNvSpPr>
          <p:nvPr>
            <p:ph idx="1"/>
          </p:nvPr>
        </p:nvSpPr>
        <p:spPr>
          <a:xfrm>
            <a:off x="457200" y="1600200"/>
            <a:ext cx="8229600" cy="1244462"/>
          </a:xfrm>
        </p:spPr>
        <p:txBody>
          <a:bodyPr/>
          <a:lstStyle/>
          <a:p>
            <a:pPr indent="-255600"/>
            <a:r>
              <a:rPr lang="en-US" sz="2400" kern="1200" dirty="0">
                <a:solidFill>
                  <a:srgbClr val="000000"/>
                </a:solidFill>
                <a:latin typeface="+mn-lt"/>
              </a:rPr>
              <a:t>Suppose you have created a Label control and named it </a:t>
            </a:r>
            <a:r>
              <a:rPr lang="en-US" sz="2400" b="1" dirty="0">
                <a:latin typeface="Courier New" panose="02070309020205020404" pitchFamily="49" charset="0"/>
                <a:cs typeface="Courier New" panose="02070309020205020404" pitchFamily="49" charset="0"/>
              </a:rPr>
              <a:t>l</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a:t>
            </a:r>
            <a:r>
              <a:rPr lang="en-US" sz="100"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Output</a:t>
            </a:r>
            <a:r>
              <a:rPr lang="en-US" sz="2400" dirty="0"/>
              <a:t>.</a:t>
            </a:r>
            <a:r>
              <a:rPr lang="en-US" sz="2400" kern="1200" dirty="0">
                <a:solidFill>
                  <a:srgbClr val="000000"/>
                </a:solidFill>
                <a:latin typeface="+mn-lt"/>
              </a:rPr>
              <a:t> The following assignment stores the string </a:t>
            </a:r>
            <a:r>
              <a:rPr lang="en-US" sz="2400" kern="1200" dirty="0">
                <a:solidFill>
                  <a:srgbClr val="000000"/>
                </a:solidFill>
              </a:rPr>
              <a:t>“</a:t>
            </a:r>
            <a:r>
              <a:rPr lang="en-US" sz="2400" kern="1200" dirty="0">
                <a:solidFill>
                  <a:srgbClr val="000000"/>
                </a:solidFill>
                <a:latin typeface="+mn-lt"/>
              </a:rPr>
              <a:t>Thank you very much” in the control’s Text property:</a:t>
            </a:r>
            <a:endParaRPr lang="en-IN" sz="2400" dirty="0">
              <a:latin typeface="+mn-lt"/>
            </a:endParaRPr>
          </a:p>
        </p:txBody>
      </p:sp>
      <p:pic>
        <p:nvPicPr>
          <p:cNvPr id="15" name="Picture 14" descr="l b l output period text equals double quote thank you very much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08" y="3234607"/>
            <a:ext cx="6851985" cy="249576"/>
          </a:xfrm>
          <a:prstGeom prst="rect">
            <a:avLst/>
          </a:prstGeom>
        </p:spPr>
      </p:pic>
      <p:sp>
        <p:nvSpPr>
          <p:cNvPr id="13" name="Content Placeholder 12"/>
          <p:cNvSpPr>
            <a:spLocks noGrp="1"/>
          </p:cNvSpPr>
          <p:nvPr>
            <p:ph idx="15"/>
          </p:nvPr>
        </p:nvSpPr>
        <p:spPr>
          <a:xfrm>
            <a:off x="457200" y="3874128"/>
            <a:ext cx="8229600" cy="1803160"/>
          </a:xfrm>
        </p:spPr>
        <p:txBody>
          <a:bodyPr/>
          <a:lstStyle/>
          <a:p>
            <a:pPr marL="255651" lvl="0" indent="-255651">
              <a:spcAft>
                <a:spcPct val="0"/>
              </a:spcAft>
              <a:tabLst/>
            </a:pPr>
            <a:r>
              <a:rPr lang="en-US" sz="2400" kern="1200" dirty="0">
                <a:solidFill>
                  <a:srgbClr val="000000"/>
                </a:solidFill>
                <a:latin typeface="+mn-lt"/>
              </a:rPr>
              <a:t>When writing assignment statements, the item receiving the value must be on the left side of the </a:t>
            </a:r>
            <a:r>
              <a:rPr lang="en-US" sz="2400" kern="1200" dirty="0">
                <a:solidFill>
                  <a:srgbClr val="000000"/>
                </a:solidFill>
                <a:latin typeface="+mn-lt"/>
                <a:cs typeface="Courier New" panose="02070309020205020404" pitchFamily="49" charset="0"/>
              </a:rPr>
              <a:t>=</a:t>
            </a:r>
            <a:r>
              <a:rPr lang="en-US" sz="2400" kern="1200" dirty="0">
                <a:solidFill>
                  <a:srgbClr val="000000"/>
                </a:solidFill>
                <a:latin typeface="+mn-lt"/>
              </a:rPr>
              <a:t> operator</a:t>
            </a:r>
          </a:p>
          <a:p>
            <a:pPr marL="255651" lvl="0" indent="-255651">
              <a:spcAft>
                <a:spcPct val="0"/>
              </a:spcAft>
              <a:tabLst/>
            </a:pPr>
            <a:r>
              <a:rPr lang="en-US" sz="2400" kern="1200" dirty="0">
                <a:solidFill>
                  <a:srgbClr val="000000"/>
                </a:solidFill>
                <a:latin typeface="+mn-lt"/>
              </a:rPr>
              <a:t>A control’s Text property can accept strings only. You cannot assign a number to the Text property</a:t>
            </a:r>
          </a:p>
        </p:txBody>
      </p:sp>
    </p:spTree>
    <p:extLst>
      <p:ext uri="{BB962C8B-B14F-4D97-AF65-F5344CB8AC3E}">
        <p14:creationId xmlns:p14="http://schemas.microsoft.com/office/powerpoint/2010/main" val="369486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Clearing a Label</a:t>
            </a: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In code, if you want to clear the text that is displayed in a Label control, assign an empty string (</a:t>
            </a:r>
            <a:r>
              <a:rPr lang="en-US" sz="2400" kern="1200" dirty="0">
                <a:solidFill>
                  <a:srgbClr val="000000"/>
                </a:solidFill>
                <a:latin typeface="Courier New" panose="02070309020205020404" pitchFamily="49" charset="0"/>
                <a:ea typeface="+mn-ea"/>
                <a:cs typeface="Courier New" panose="02070309020205020404" pitchFamily="49" charset="0"/>
              </a:rPr>
              <a:t>“”</a:t>
            </a:r>
            <a:r>
              <a:rPr lang="en-US" sz="2400" kern="1200" dirty="0">
                <a:solidFill>
                  <a:srgbClr val="000000"/>
                </a:solidFill>
                <a:latin typeface="Arial (Body)"/>
                <a:ea typeface="+mn-ea"/>
                <a:cs typeface="+mn-cs"/>
              </a:rPr>
              <a:t>) to the control’s Text property, as shown here:</a:t>
            </a:r>
            <a:endParaRPr lang="en-US" sz="2400" b="1" kern="1200" dirty="0">
              <a:solidFill>
                <a:srgbClr val="000000"/>
              </a:solidFill>
              <a:latin typeface="Courier New" panose="02070309020205020404" pitchFamily="49" charset="0"/>
              <a:ea typeface="+mn-ea"/>
              <a:cs typeface="Courier New" panose="02070309020205020404" pitchFamily="49" charset="0"/>
            </a:endParaRPr>
          </a:p>
        </p:txBody>
      </p:sp>
      <p:pic>
        <p:nvPicPr>
          <p:cNvPr id="5" name="Picture 4" descr="l b l answer period text equals double quot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980" y="3163234"/>
            <a:ext cx="3609400" cy="201361"/>
          </a:xfrm>
          <a:prstGeom prst="rect">
            <a:avLst/>
          </a:prstGeom>
        </p:spPr>
      </p:pic>
      <p:sp>
        <p:nvSpPr>
          <p:cNvPr id="4" name="Text Placeholder 3"/>
          <p:cNvSpPr>
            <a:spLocks noGrp="1"/>
          </p:cNvSpPr>
          <p:nvPr>
            <p:ph type="body" idx="2"/>
          </p:nvPr>
        </p:nvSpPr>
        <p:spPr>
          <a:xfrm>
            <a:off x="457200" y="3666339"/>
            <a:ext cx="8229600" cy="1233055"/>
          </a:xfrm>
        </p:spPr>
        <p:txBody>
          <a:bodyPr/>
          <a:lstStyle/>
          <a:p>
            <a:pPr lvl="0"/>
            <a:r>
              <a:rPr lang="en-US" sz="2400" kern="1200" dirty="0">
                <a:solidFill>
                  <a:srgbClr val="000000"/>
                </a:solidFill>
                <a:latin typeface="+mn-lt"/>
              </a:rPr>
              <a:t>As an alternative, you can clear a Label control by assignming the special value </a:t>
            </a:r>
            <a:r>
              <a:rPr lang="en-US" sz="2400" b="1" kern="1200" dirty="0">
                <a:solidFill>
                  <a:srgbClr val="000000"/>
                </a:solidFill>
                <a:latin typeface="Courier New" panose="02070309020205020404" pitchFamily="49" charset="0"/>
                <a:cs typeface="Courier New" panose="02070309020205020404" pitchFamily="49" charset="0"/>
              </a:rPr>
              <a:t>String.Empty</a:t>
            </a:r>
            <a:r>
              <a:rPr lang="en-US" sz="2400" kern="1200" dirty="0">
                <a:solidFill>
                  <a:srgbClr val="000000"/>
                </a:solidFill>
                <a:latin typeface="+mn-lt"/>
              </a:rPr>
              <a:t> to the control’s Text property:</a:t>
            </a:r>
            <a:endParaRPr lang="en-IN" sz="2400" dirty="0">
              <a:latin typeface="+mn-lt"/>
            </a:endParaRPr>
          </a:p>
        </p:txBody>
      </p:sp>
      <p:pic>
        <p:nvPicPr>
          <p:cNvPr id="6" name="Picture 5" descr="l b l answer period text equals string period emp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980" y="5262948"/>
            <a:ext cx="5033309" cy="236220"/>
          </a:xfrm>
          <a:prstGeom prst="rect">
            <a:avLst/>
          </a:prstGeom>
        </p:spPr>
      </p:pic>
    </p:spTree>
    <p:extLst>
      <p:ext uri="{BB962C8B-B14F-4D97-AF65-F5344CB8AC3E}">
        <p14:creationId xmlns:p14="http://schemas.microsoft.com/office/powerpoint/2010/main" val="318100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2.5 Creating Multiple Event Handlers</a:t>
            </a:r>
          </a:p>
        </p:txBody>
      </p:sp>
    </p:spTree>
    <p:extLst>
      <p:ext uri="{BB962C8B-B14F-4D97-AF65-F5344CB8AC3E}">
        <p14:creationId xmlns:p14="http://schemas.microsoft.com/office/powerpoint/2010/main" val="1017840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Multiple Button Controls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1"/>
            <a:ext cx="8229600" cy="166196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mn-lt"/>
                <a:ea typeface="+mn-ea"/>
                <a:cs typeface="+mn-cs"/>
              </a:rPr>
              <a:t>Create Click event handlers for the buttons by double-clicking each Button control in the </a:t>
            </a:r>
            <a:r>
              <a:rPr lang="en-US" sz="2400" b="1" kern="1200" dirty="0">
                <a:solidFill>
                  <a:srgbClr val="000000"/>
                </a:solidFill>
                <a:latin typeface="+mn-lt"/>
                <a:ea typeface="+mn-ea"/>
                <a:cs typeface="Courier New" panose="02070309020205020404" pitchFamily="49" charset="0"/>
              </a:rPr>
              <a:t>Designer</a:t>
            </a:r>
            <a:r>
              <a:rPr lang="en-US" sz="2400" kern="1200" dirty="0">
                <a:solidFill>
                  <a:srgbClr val="000000"/>
                </a:solidFill>
                <a:latin typeface="+mn-lt"/>
                <a:ea typeface="+mn-ea"/>
                <a:cs typeface="+mn-cs"/>
              </a:rPr>
              <a:t> and an empty event handler will be created in the form’s source code file.</a:t>
            </a:r>
          </a:p>
        </p:txBody>
      </p:sp>
      <p:pic>
        <p:nvPicPr>
          <p:cNvPr id="5" name="Picture 2" descr="The blank space in the center of the pop up window is the l b l message. There are three buttons on the bottom labeled first button or b t n first, second button or b t n second, and third button or b t n thi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505200"/>
            <a:ext cx="5562600" cy="264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718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Code for Multiple Button Controls</a:t>
            </a:r>
          </a:p>
        </p:txBody>
      </p:sp>
      <p:pic>
        <p:nvPicPr>
          <p:cNvPr id="5" name="Picture 2" descr="The top is titled public class form 1. The the 3 line code click event handler for b t n first is as follows. Line 1. Private sub b t n first underscore click left parenthesis sender as object comma e as event a r g s right parenthesis handles b t n first period click. Line 2. l b l message period text equals double quote you clicked the first button period double quote. Line 3. End sub. The click even handler for b t n second is the same except the string double quote is changed to you clicked the second button. The click even handler for b t n third is the same except the string double quote is changed to you clicked the third button and includes a fourth line labeled, end s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8" y="1851850"/>
            <a:ext cx="8063345" cy="220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4592780"/>
            <a:ext cx="8229600" cy="1107965"/>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Tutorial 2-3, Creating the </a:t>
            </a:r>
            <a:r>
              <a:rPr lang="en-US" sz="2000" b="1" kern="1200" dirty="0">
                <a:solidFill>
                  <a:srgbClr val="000000"/>
                </a:solidFill>
                <a:latin typeface="Arial (Body)"/>
                <a:ea typeface="+mn-ea"/>
                <a:cs typeface="+mn-cs"/>
              </a:rPr>
              <a:t>Language Translator </a:t>
            </a:r>
            <a:r>
              <a:rPr lang="en-US" sz="2000" kern="1200" dirty="0">
                <a:solidFill>
                  <a:srgbClr val="000000"/>
                </a:solidFill>
                <a:latin typeface="Arial (Body)"/>
                <a:ea typeface="+mn-ea"/>
                <a:cs typeface="+mn-cs"/>
              </a:rPr>
              <a:t>application, is an application with multiple buttons, each with its own Click event handler.</a:t>
            </a:r>
          </a:p>
        </p:txBody>
      </p:sp>
    </p:spTree>
    <p:extLst>
      <p:ext uri="{BB962C8B-B14F-4D97-AF65-F5344CB8AC3E}">
        <p14:creationId xmlns:p14="http://schemas.microsoft.com/office/powerpoint/2010/main" val="2417524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Multiple Button Controls </a:t>
            </a:r>
            <a:r>
              <a:rPr lang="en-US" sz="2000" b="0" kern="1200" dirty="0">
                <a:latin typeface="Times New Roman" panose="02020603050405020304" pitchFamily="18" charset="0"/>
                <a:ea typeface="+mj-ea"/>
                <a:cs typeface="+mj-cs"/>
              </a:rPr>
              <a:t>(2 of 2)</a:t>
            </a:r>
          </a:p>
        </p:txBody>
      </p:sp>
      <p:pic>
        <p:nvPicPr>
          <p:cNvPr id="4" name="Picture 3" descr="After the user clicks b t n first or the first button in the window, the message you clicked the first button appears. After the user clicks b t n second or the second button in the window, the message you clicked the second button appears. After the user clicks b t n third or the third button in the window, the message you clicked the third button appe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441" y="1663564"/>
            <a:ext cx="7395119" cy="431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489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2.6 Making Sense of IntelliSense</a:t>
            </a:r>
          </a:p>
        </p:txBody>
      </p:sp>
    </p:spTree>
    <p:extLst>
      <p:ext uri="{BB962C8B-B14F-4D97-AF65-F5344CB8AC3E}">
        <p14:creationId xmlns:p14="http://schemas.microsoft.com/office/powerpoint/2010/main" val="4157824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Using IntelliSense</a:t>
            </a:r>
          </a:p>
        </p:txBody>
      </p:sp>
      <p:sp>
        <p:nvSpPr>
          <p:cNvPr id="3" name="Content Placeholder 2"/>
          <p:cNvSpPr>
            <a:spLocks noGrp="1"/>
          </p:cNvSpPr>
          <p:nvPr>
            <p:ph type="body" idx="1"/>
          </p:nvPr>
        </p:nvSpPr>
        <p:spPr>
          <a:xfrm>
            <a:off x="457200" y="1641092"/>
            <a:ext cx="8229600" cy="1685046"/>
          </a:xfrm>
        </p:spPr>
        <p:txBody>
          <a:bodyPr wrap="square" lIns="91425" tIns="91425" rIns="91425" bIns="91425">
            <a:spAutoFit/>
          </a:bodyPr>
          <a:lstStyle/>
          <a:p>
            <a:pPr>
              <a:spcAft>
                <a:spcPct val="0"/>
              </a:spcAft>
            </a:pPr>
            <a:r>
              <a:rPr lang="en-US" sz="2000" kern="1200" dirty="0">
                <a:solidFill>
                  <a:srgbClr val="000000"/>
                </a:solidFill>
                <a:latin typeface="Arial (Body)"/>
                <a:ea typeface="+mn-ea"/>
                <a:cs typeface="+mn-cs"/>
              </a:rPr>
              <a:t>IntelliSense is a feature that provides automatic code completion as you type programming statements</a:t>
            </a:r>
          </a:p>
          <a:p>
            <a:pPr>
              <a:spcAft>
                <a:spcPct val="0"/>
              </a:spcAft>
            </a:pPr>
            <a:r>
              <a:rPr lang="en-US" sz="2000" kern="1200" dirty="0">
                <a:solidFill>
                  <a:srgbClr val="000000"/>
                </a:solidFill>
                <a:latin typeface="Arial (Body)"/>
                <a:ea typeface="+mn-ea"/>
                <a:cs typeface="+mn-cs"/>
              </a:rPr>
              <a:t>Press the Tab key to use IntelliSense</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For Example:</a:t>
            </a:r>
          </a:p>
        </p:txBody>
      </p:sp>
      <p:pic>
        <p:nvPicPr>
          <p:cNvPr id="6" name="Picture 2" descr="The second line in the public class form 1 code starts with l b. A pop up appears and suggests l b l translation and l b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23" y="3445702"/>
            <a:ext cx="4207955" cy="116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The second line in the public class form 1 code starts with l b l translation period t e. A pop up appears and suggests reset text, text, text align, and use compatible text rend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23" y="4807024"/>
            <a:ext cx="4207955" cy="144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3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a:spcBef>
                <a:spcPct val="0"/>
              </a:spcBef>
              <a:buClrTx/>
            </a:pPr>
            <a:r>
              <a:rPr lang="en-US" sz="3400" kern="1200" dirty="0">
                <a:latin typeface="Times New Roman" panose="02020603050405020304" pitchFamily="18" charset="0"/>
                <a:ea typeface="+mj-ea"/>
                <a:cs typeface="Times New Roman" panose="02020603050405020304" pitchFamily="18" charset="0"/>
              </a:rPr>
              <a:t>2.1 Getting Started with Forms and Controls</a:t>
            </a:r>
          </a:p>
        </p:txBody>
      </p:sp>
    </p:spTree>
    <p:extLst>
      <p:ext uri="{BB962C8B-B14F-4D97-AF65-F5344CB8AC3E}">
        <p14:creationId xmlns:p14="http://schemas.microsoft.com/office/powerpoint/2010/main" val="1569489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2.7 PictureBox Controls</a:t>
            </a:r>
            <a:endParaRPr lang="en-US" sz="3400" b="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883034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PictureBox Controls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a:spcAft>
                <a:spcPct val="0"/>
              </a:spcAft>
            </a:pPr>
            <a:r>
              <a:rPr lang="en-US" sz="2000" kern="1200" dirty="0">
                <a:solidFill>
                  <a:srgbClr val="000000"/>
                </a:solidFill>
                <a:latin typeface="+mn-lt"/>
                <a:ea typeface="+mn-ea"/>
                <a:cs typeface="+mn-cs"/>
              </a:rPr>
              <a:t>A PictureBox control displays a graphic image on a form</a:t>
            </a:r>
          </a:p>
          <a:p>
            <a:pPr>
              <a:spcAft>
                <a:spcPct val="0"/>
              </a:spcAft>
            </a:pPr>
            <a:r>
              <a:rPr lang="en-US" sz="2000" kern="1200" dirty="0">
                <a:solidFill>
                  <a:srgbClr val="000000"/>
                </a:solidFill>
                <a:latin typeface="+mn-lt"/>
                <a:ea typeface="+mn-ea"/>
                <a:cs typeface="+mn-cs"/>
              </a:rPr>
              <a:t>In the </a:t>
            </a:r>
            <a:r>
              <a:rPr lang="en-US" sz="2000" b="1" kern="1200" dirty="0">
                <a:solidFill>
                  <a:srgbClr val="000000"/>
                </a:solidFill>
                <a:latin typeface="+mn-lt"/>
                <a:ea typeface="+mn-ea"/>
                <a:cs typeface="+mn-cs"/>
              </a:rPr>
              <a:t>Toolbox</a:t>
            </a:r>
            <a:r>
              <a:rPr lang="en-US" sz="2000" kern="1200" dirty="0">
                <a:solidFill>
                  <a:srgbClr val="000000"/>
                </a:solidFill>
                <a:latin typeface="+mn-lt"/>
                <a:ea typeface="+mn-ea"/>
                <a:cs typeface="+mn-cs"/>
              </a:rPr>
              <a:t>, the PictureBox tool is located in the </a:t>
            </a:r>
            <a:r>
              <a:rPr lang="en-US" sz="2000" b="1" kern="1200" dirty="0">
                <a:solidFill>
                  <a:srgbClr val="000000"/>
                </a:solidFill>
                <a:latin typeface="+mn-lt"/>
                <a:ea typeface="+mn-ea"/>
                <a:cs typeface="+mn-cs"/>
              </a:rPr>
              <a:t>Common Controls</a:t>
            </a:r>
            <a:r>
              <a:rPr lang="en-US" sz="2000" kern="1200" dirty="0">
                <a:solidFill>
                  <a:srgbClr val="000000"/>
                </a:solidFill>
                <a:latin typeface="+mn-lt"/>
                <a:ea typeface="+mn-ea"/>
                <a:cs typeface="+mn-cs"/>
              </a:rPr>
              <a:t> group</a:t>
            </a:r>
          </a:p>
          <a:p>
            <a:pPr>
              <a:spcAft>
                <a:spcPct val="0"/>
              </a:spcAft>
            </a:pPr>
            <a:r>
              <a:rPr lang="en-US" sz="2000" kern="1200" dirty="0">
                <a:solidFill>
                  <a:srgbClr val="000000"/>
                </a:solidFill>
                <a:latin typeface="+mn-lt"/>
                <a:ea typeface="+mn-ea"/>
                <a:cs typeface="+mn-cs"/>
              </a:rPr>
              <a:t>When you create PictureBox controls, they are automatically given default names such as </a:t>
            </a:r>
            <a:r>
              <a:rPr lang="en-US" sz="2000" b="1" kern="1200" dirty="0">
                <a:solidFill>
                  <a:srgbClr val="000000"/>
                </a:solidFill>
                <a:latin typeface="Courier New" panose="02070309020205020404" pitchFamily="49" charset="0"/>
                <a:ea typeface="+mn-ea"/>
                <a:cs typeface="Courier New" panose="02070309020205020404" pitchFamily="49" charset="0"/>
              </a:rPr>
              <a:t>PictureBox1, PictureBox2</a:t>
            </a:r>
            <a:r>
              <a:rPr lang="en-US" sz="2000" kern="1200" dirty="0">
                <a:solidFill>
                  <a:srgbClr val="000000"/>
                </a:solidFill>
                <a:latin typeface="+mn-lt"/>
                <a:ea typeface="+mn-ea"/>
                <a:cs typeface="+mn-cs"/>
              </a:rPr>
              <a:t>, and so forth. Change the default name to something more meaningful</a:t>
            </a:r>
          </a:p>
        </p:txBody>
      </p:sp>
      <p:pic>
        <p:nvPicPr>
          <p:cNvPr id="5" name="Picture 2" descr="A pop up window is titled as form 1. There is a small rectangle in the upper left corner made of dotted lines that would indicated a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611" y="4250725"/>
            <a:ext cx="3022779" cy="1885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54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Image Property’s Select Resource Window</a:t>
            </a:r>
          </a:p>
        </p:txBody>
      </p:sp>
      <p:pic>
        <p:nvPicPr>
          <p:cNvPr id="5" name="Picture 3" descr="In the properties box, the section displaying the image is labeled, n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981200"/>
            <a:ext cx="24860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The resource window. On the left, the section is titled resource context with the top for local resource with the buttons import and clear and the bottom for project resource file with a search bar, list, and import button. Project resource file is selected and with hot air balloon selected from the list. On the right, there is a black and white image of a hot air ball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81200"/>
            <a:ext cx="53625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206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SizeMode Property </a:t>
            </a:r>
            <a:r>
              <a:rPr lang="en-US" sz="2000" b="0" kern="1200" dirty="0">
                <a:latin typeface="Times New Roman" panose="02020603050405020304" pitchFamily="18" charset="0"/>
                <a:ea typeface="+mj-ea"/>
                <a:cs typeface="+mj-cs"/>
              </a:rPr>
              <a:t>(1 of 2)</a:t>
            </a:r>
          </a:p>
        </p:txBody>
      </p:sp>
      <p:pic>
        <p:nvPicPr>
          <p:cNvPr id="5" name="Picture 2" descr="The form 1 window. There is a small rectangle in the upper left corner made of dotted lines that would indicated a selection. Part of the black and white hot air balloon image is visible in the selected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550675"/>
            <a:ext cx="2133600" cy="128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idx="1"/>
          </p:nvPr>
        </p:nvSpPr>
        <p:spPr>
          <a:xfrm>
            <a:off x="457200" y="2984617"/>
            <a:ext cx="8229600" cy="3162374"/>
          </a:xfrm>
        </p:spPr>
        <p:txBody>
          <a:bodyPr wrap="square" lIns="91425" tIns="91425" rIns="91425" bIns="91425">
            <a:spAutoFit/>
          </a:bodyPr>
          <a:lstStyle/>
          <a:p>
            <a:pPr>
              <a:spcAft>
                <a:spcPct val="0"/>
              </a:spcAft>
            </a:pPr>
            <a:r>
              <a:rPr lang="en-US" sz="2200" kern="1200" dirty="0">
                <a:solidFill>
                  <a:srgbClr val="000000"/>
                </a:solidFill>
                <a:latin typeface="Arial (Body)"/>
                <a:ea typeface="+mn-ea"/>
                <a:cs typeface="+mn-cs"/>
              </a:rPr>
              <a:t>When selecting an image using the </a:t>
            </a:r>
            <a:r>
              <a:rPr lang="en-US" sz="2200" b="1" kern="1200" dirty="0">
                <a:solidFill>
                  <a:srgbClr val="000000"/>
                </a:solidFill>
                <a:latin typeface="Arial (Body)"/>
                <a:ea typeface="+mn-ea"/>
                <a:cs typeface="+mn-cs"/>
              </a:rPr>
              <a:t>Select Resource </a:t>
            </a:r>
            <a:r>
              <a:rPr lang="en-US" sz="2200" kern="1200" dirty="0">
                <a:solidFill>
                  <a:srgbClr val="000000"/>
                </a:solidFill>
                <a:latin typeface="Arial (Body)"/>
                <a:ea typeface="+mn-ea"/>
                <a:cs typeface="+mn-cs"/>
              </a:rPr>
              <a:t>window, the image may partially displayed because the image is larger than the PictureBox control</a:t>
            </a:r>
          </a:p>
          <a:p>
            <a:pPr>
              <a:spcAft>
                <a:spcPct val="0"/>
              </a:spcAft>
            </a:pPr>
            <a:r>
              <a:rPr lang="en-US" sz="2200" kern="1200" dirty="0">
                <a:solidFill>
                  <a:srgbClr val="000000"/>
                </a:solidFill>
                <a:latin typeface="Arial (Body)"/>
                <a:ea typeface="+mn-ea"/>
                <a:cs typeface="+mn-cs"/>
              </a:rPr>
              <a:t>The SizeMode property specifies how the image is to be displayed</a:t>
            </a:r>
          </a:p>
          <a:p>
            <a:pPr marL="741553" lvl="1" indent="-284353">
              <a:spcAft>
                <a:spcPct val="0"/>
              </a:spcAft>
              <a:buFont typeface="Arial" panose="020B0604020202020204" pitchFamily="34" charset="0"/>
              <a:buChar char="–"/>
            </a:pPr>
            <a:r>
              <a:rPr lang="en-US" sz="2200" b="1" kern="1200" dirty="0">
                <a:solidFill>
                  <a:srgbClr val="000000"/>
                </a:solidFill>
                <a:latin typeface="Arial (Body)"/>
                <a:ea typeface="+mn-ea"/>
                <a:cs typeface="+mn-cs"/>
              </a:rPr>
              <a:t>Normal</a:t>
            </a:r>
            <a:r>
              <a:rPr lang="en-US" sz="2200" kern="1200" dirty="0">
                <a:solidFill>
                  <a:srgbClr val="000000"/>
                </a:solidFill>
                <a:latin typeface="Arial (Body)"/>
                <a:ea typeface="+mn-ea"/>
                <a:cs typeface="+mn-cs"/>
              </a:rPr>
              <a:t> – This is the default. The image will be positioned in the upper-left corner. If the image is too large, it will be clipped</a:t>
            </a:r>
          </a:p>
        </p:txBody>
      </p:sp>
    </p:spTree>
    <p:extLst>
      <p:ext uri="{BB962C8B-B14F-4D97-AF65-F5344CB8AC3E}">
        <p14:creationId xmlns:p14="http://schemas.microsoft.com/office/powerpoint/2010/main" val="417615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rPr>
              <a:t>The SizeMode Property </a:t>
            </a:r>
            <a:r>
              <a:rPr lang="en-US" sz="2000" b="0" kern="1200" dirty="0">
                <a:latin typeface="Times New Roman" panose="02020603050405020304" pitchFamily="18" charset="0"/>
              </a:rPr>
              <a:t>(2 of 2)</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62456"/>
          </a:xfrm>
        </p:spPr>
        <p:txBody>
          <a:bodyPr wrap="square" lIns="91425" tIns="91425" rIns="91425" bIns="91425">
            <a:spAutoFit/>
          </a:bodyPr>
          <a:lstStyle/>
          <a:p>
            <a:pPr marL="741553" lvl="1" indent="-284353">
              <a:spcAft>
                <a:spcPct val="0"/>
              </a:spcAft>
              <a:buFont typeface="Arial" panose="020B0604020202020204" pitchFamily="34" charset="0"/>
              <a:buChar char="–"/>
            </a:pPr>
            <a:r>
              <a:rPr lang="en-US" sz="2200" b="1" kern="1200" dirty="0">
                <a:solidFill>
                  <a:srgbClr val="000000"/>
                </a:solidFill>
                <a:latin typeface="Arial (Body)"/>
                <a:ea typeface="+mn-ea"/>
                <a:cs typeface="+mn-cs"/>
              </a:rPr>
              <a:t>StretchImage</a:t>
            </a:r>
            <a:r>
              <a:rPr lang="en-US" sz="2200" kern="1200" dirty="0">
                <a:solidFill>
                  <a:srgbClr val="000000"/>
                </a:solidFill>
                <a:latin typeface="Arial (Body)"/>
                <a:ea typeface="+mn-ea"/>
                <a:cs typeface="+mn-cs"/>
              </a:rPr>
              <a:t> – The image will be resized both horizontally and vertically to fit in the PictureBox control</a:t>
            </a:r>
          </a:p>
          <a:p>
            <a:pPr marL="741553" lvl="1" indent="-284353">
              <a:spcAft>
                <a:spcPct val="0"/>
              </a:spcAft>
              <a:buFont typeface="Arial" panose="020B0604020202020204" pitchFamily="34" charset="0"/>
              <a:buChar char="–"/>
            </a:pPr>
            <a:r>
              <a:rPr lang="en-US" sz="2200" b="1" kern="1200" dirty="0">
                <a:solidFill>
                  <a:srgbClr val="000000"/>
                </a:solidFill>
                <a:latin typeface="Arial (Body)"/>
                <a:ea typeface="+mn-ea"/>
                <a:cs typeface="+mn-cs"/>
              </a:rPr>
              <a:t>AutoSize</a:t>
            </a:r>
            <a:r>
              <a:rPr lang="en-US" sz="2200" kern="1200" dirty="0">
                <a:solidFill>
                  <a:srgbClr val="000000"/>
                </a:solidFill>
                <a:latin typeface="Arial (Body)"/>
                <a:ea typeface="+mn-ea"/>
                <a:cs typeface="+mn-cs"/>
              </a:rPr>
              <a:t> – The PictureBox control will be automatically resized to fit the size of the image</a:t>
            </a:r>
          </a:p>
          <a:p>
            <a:pPr marL="741553" lvl="1" indent="-284353">
              <a:spcAft>
                <a:spcPct val="0"/>
              </a:spcAft>
              <a:buFont typeface="Arial" panose="020B0604020202020204" pitchFamily="34" charset="0"/>
              <a:buChar char="–"/>
            </a:pPr>
            <a:r>
              <a:rPr lang="en-US" sz="2200" b="1" kern="1200" dirty="0">
                <a:solidFill>
                  <a:srgbClr val="000000"/>
                </a:solidFill>
                <a:latin typeface="Arial (Body)"/>
                <a:ea typeface="+mn-ea"/>
                <a:cs typeface="+mn-cs"/>
              </a:rPr>
              <a:t>CenterImage</a:t>
            </a:r>
            <a:r>
              <a:rPr lang="en-US" sz="2200" kern="1200" dirty="0">
                <a:solidFill>
                  <a:srgbClr val="000000"/>
                </a:solidFill>
                <a:latin typeface="Arial (Body)"/>
                <a:ea typeface="+mn-ea"/>
                <a:cs typeface="+mn-cs"/>
              </a:rPr>
              <a:t> – The image will be centered in the PictureBox control without being resized</a:t>
            </a:r>
          </a:p>
          <a:p>
            <a:pPr marL="741553" lvl="1" indent="-284353">
              <a:spcAft>
                <a:spcPct val="0"/>
              </a:spcAft>
              <a:buFont typeface="Arial" panose="020B0604020202020204" pitchFamily="34" charset="0"/>
              <a:buChar char="–"/>
            </a:pPr>
            <a:r>
              <a:rPr lang="en-US" sz="2200" b="1" kern="1200" dirty="0">
                <a:solidFill>
                  <a:srgbClr val="000000"/>
                </a:solidFill>
                <a:latin typeface="Arial (Body)"/>
                <a:ea typeface="+mn-ea"/>
                <a:cs typeface="+mn-cs"/>
              </a:rPr>
              <a:t>Zoom</a:t>
            </a:r>
            <a:r>
              <a:rPr lang="en-US" sz="2200" kern="1200" dirty="0">
                <a:solidFill>
                  <a:srgbClr val="000000"/>
                </a:solidFill>
                <a:latin typeface="Arial (Body)"/>
                <a:ea typeface="+mn-ea"/>
                <a:cs typeface="+mn-cs"/>
              </a:rPr>
              <a:t> – The image will be uniformly resized to fit the PictureBox without losing its original aspect ratio (width to height)</a:t>
            </a:r>
          </a:p>
        </p:txBody>
      </p:sp>
    </p:spTree>
    <p:extLst>
      <p:ext uri="{BB962C8B-B14F-4D97-AF65-F5344CB8AC3E}">
        <p14:creationId xmlns:p14="http://schemas.microsoft.com/office/powerpoint/2010/main" val="2988173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IN" kern="1200" dirty="0">
                <a:latin typeface="Times New Roman" panose="02020603050405020304" pitchFamily="18" charset="0"/>
                <a:ea typeface="+mj-ea"/>
                <a:cs typeface="+mj-cs"/>
              </a:rPr>
              <a:t>Writing Click Event Handlers for PictureBox Controls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31596"/>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Not only buttons, but many other controls such as PictureBoxes and Labels have Click event handlers</a:t>
            </a:r>
          </a:p>
          <a:p>
            <a:pPr marL="255651" lvl="0" indent="-255651">
              <a:spcAft>
                <a:spcPct val="0"/>
              </a:spcAft>
              <a:tabLst/>
            </a:pPr>
            <a:r>
              <a:rPr lang="en-US" sz="2200" kern="1200" dirty="0">
                <a:solidFill>
                  <a:srgbClr val="000000"/>
                </a:solidFill>
                <a:latin typeface="Arial (Body)"/>
                <a:ea typeface="+mn-ea"/>
                <a:cs typeface="+mn-cs"/>
              </a:rPr>
              <a:t>As we saw earlier, the Image Property can be set to a graphic image of some sort</a:t>
            </a:r>
          </a:p>
          <a:p>
            <a:pPr marL="255651" lvl="0" indent="-255651">
              <a:spcAft>
                <a:spcPct val="0"/>
              </a:spcAft>
              <a:tabLst/>
            </a:pPr>
            <a:r>
              <a:rPr lang="en-US" sz="2200" kern="1200" dirty="0">
                <a:solidFill>
                  <a:srgbClr val="000000"/>
                </a:solidFill>
                <a:latin typeface="Arial (Body)"/>
                <a:ea typeface="+mn-ea"/>
                <a:cs typeface="+mn-cs"/>
              </a:rPr>
              <a:t>The Click event can be handled by code to take whatever action is desired</a:t>
            </a:r>
          </a:p>
          <a:p>
            <a:pPr marL="255651" lvl="0" indent="-255651">
              <a:spcAft>
                <a:spcPct val="0"/>
              </a:spcAft>
              <a:tabLst/>
            </a:pPr>
            <a:r>
              <a:rPr lang="en-US" sz="2200" kern="1200" dirty="0">
                <a:solidFill>
                  <a:srgbClr val="000000"/>
                </a:solidFill>
                <a:latin typeface="Arial (Body)"/>
                <a:ea typeface="+mn-ea"/>
                <a:cs typeface="+mn-cs"/>
              </a:rPr>
              <a:t>The flag images in Tutorial 2-5 are clickable</a:t>
            </a:r>
          </a:p>
        </p:txBody>
      </p:sp>
    </p:spTree>
    <p:extLst>
      <p:ext uri="{BB962C8B-B14F-4D97-AF65-F5344CB8AC3E}">
        <p14:creationId xmlns:p14="http://schemas.microsoft.com/office/powerpoint/2010/main" val="3052577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Arial" panose="020B0604020202020204" pitchFamily="34" charset="0"/>
              </a:rPr>
              <a:t>Tutorial 2-5: The Flags Project</a:t>
            </a:r>
          </a:p>
        </p:txBody>
      </p:sp>
      <p:sp>
        <p:nvSpPr>
          <p:cNvPr id="3" name="Text Placeholder 2"/>
          <p:cNvSpPr>
            <a:spLocks noGrp="1"/>
          </p:cNvSpPr>
          <p:nvPr>
            <p:ph type="body" idx="1"/>
          </p:nvPr>
        </p:nvSpPr>
        <p:spPr>
          <a:xfrm>
            <a:off x="457200" y="1600200"/>
            <a:ext cx="8229600" cy="173121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This application displays the flags of Finland, France, and Germany in PictureBox controls</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When the user clicks any of these PictureBoxes, the name of that flag’s country will appear in a Label control</a:t>
            </a:r>
          </a:p>
        </p:txBody>
      </p:sp>
      <p:pic>
        <p:nvPicPr>
          <p:cNvPr id="5" name="Picture 2" descr="The flags window is form 1. The message reads click a flag to see the name of the country and is label 1. The three flags pictured are for Finland, France, and Germany. The Finland flag is pic Finland, France is pic France, and Germany is pic Germany. The empty box at the bottom is l b l coun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837" y="3475749"/>
            <a:ext cx="7070325" cy="276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019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PictureBox Click Event Handler</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800189"/>
          </a:xfrm>
        </p:spPr>
        <p:txBody>
          <a:bodyPr wrap="square" lIns="91425" tIns="91425" rIns="91425" bIns="91425">
            <a:spAutoFit/>
          </a:bodyPr>
          <a:lstStyle/>
          <a:p>
            <a:r>
              <a:rPr lang="en-US" sz="2000" kern="1200" dirty="0">
                <a:solidFill>
                  <a:srgbClr val="000000"/>
                </a:solidFill>
                <a:latin typeface="Arial (Body)"/>
                <a:ea typeface="+mn-ea"/>
                <a:cs typeface="+mn-cs"/>
              </a:rPr>
              <a:t>When PictureBox </a:t>
            </a:r>
            <a:r>
              <a:rPr lang="en-US" sz="2000" b="1" dirty="0">
                <a:latin typeface="Courier New" pitchFamily="49" charset="0"/>
                <a:cs typeface="Courier New" pitchFamily="49" charset="0"/>
              </a:rPr>
              <a:t>p</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i</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c</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Finland</a:t>
            </a:r>
            <a:r>
              <a:rPr lang="en-US" sz="2000" b="1" dirty="0">
                <a:latin typeface="+mn-lt"/>
                <a:cs typeface="Courier New" pitchFamily="49" charset="0"/>
              </a:rPr>
              <a:t> </a:t>
            </a:r>
            <a:r>
              <a:rPr lang="en-US" sz="2000" kern="1200" dirty="0">
                <a:solidFill>
                  <a:srgbClr val="000000"/>
                </a:solidFill>
                <a:latin typeface="Arial (Body)"/>
              </a:rPr>
              <a:t>is clicked, the </a:t>
            </a:r>
            <a:r>
              <a:rPr lang="en-US" sz="2000" b="1" dirty="0">
                <a:latin typeface="Courier New" pitchFamily="49" charset="0"/>
                <a:cs typeface="Courier New" pitchFamily="49" charset="0"/>
              </a:rPr>
              <a:t>l</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b</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l</a:t>
            </a:r>
            <a:r>
              <a:rPr lang="en-US" sz="100" b="1" dirty="0">
                <a:latin typeface="Courier New" pitchFamily="49" charset="0"/>
                <a:cs typeface="Courier New" pitchFamily="49" charset="0"/>
              </a:rPr>
              <a:t> </a:t>
            </a:r>
            <a:r>
              <a:rPr lang="en-US" sz="2000" b="1" dirty="0">
                <a:latin typeface="Courier New" pitchFamily="49" charset="0"/>
                <a:cs typeface="Courier New" pitchFamily="49" charset="0"/>
              </a:rPr>
              <a:t>Country</a:t>
            </a:r>
            <a:r>
              <a:rPr lang="en-US" sz="2000" b="1" dirty="0">
                <a:latin typeface="+mn-lt"/>
                <a:cs typeface="Courier New" pitchFamily="49" charset="0"/>
              </a:rPr>
              <a:t> </a:t>
            </a:r>
            <a:r>
              <a:rPr lang="en-US" sz="2000" kern="1200" dirty="0">
                <a:solidFill>
                  <a:srgbClr val="000000"/>
                </a:solidFill>
                <a:latin typeface="Arial (Body)"/>
              </a:rPr>
              <a:t>Text property is set to display </a:t>
            </a:r>
            <a:r>
              <a:rPr lang="en-US" sz="2000" b="1" kern="1200" dirty="0">
                <a:solidFill>
                  <a:srgbClr val="000000"/>
                </a:solidFill>
                <a:latin typeface="Arial (Body)"/>
              </a:rPr>
              <a:t>Finland</a:t>
            </a:r>
            <a:endParaRPr lang="en-US" sz="2000" kern="1200" dirty="0">
              <a:solidFill>
                <a:srgbClr val="000000"/>
              </a:solidFill>
              <a:latin typeface="Arial (Body)"/>
              <a:ea typeface="+mn-ea"/>
              <a:cs typeface="+mn-cs"/>
            </a:endParaRPr>
          </a:p>
        </p:txBody>
      </p:sp>
      <p:pic>
        <p:nvPicPr>
          <p:cNvPr id="4" name="Picture 3" descr="The 14 line code is as follows. Line 1. Public class form 1. Line 2. Private sub pic Finland underscore click left parenthesis period period period right parenthesis handles pic Finland period click. Line 3. l b l country period text equals double quote Finland double quote. Line. 4. End sub. Line 5. Blank. Line 6. Private sub pic France underscore click left parenthesis period period period right parenthesis handles pic France period click. Line 7. l b l country period text equals double quote France double quote. Line 8. End sub. Line 9. Blank. Line 10. Private sub pic Germany underscore click left parenthesis period period period right parenthesis handles pic Germany period click. Line 11. l b l country period text equals double quote Germany double quote. Line 12. End sub. Line 13. Blank. Line 14. End class."/>
          <p:cNvPicPr>
            <a:picLocks noChangeAspect="1"/>
          </p:cNvPicPr>
          <p:nvPr/>
        </p:nvPicPr>
        <p:blipFill rotWithShape="1">
          <a:blip r:embed="rId2"/>
          <a:srcRect l="1150" t="1999" r="5657" b="5170"/>
          <a:stretch/>
        </p:blipFill>
        <p:spPr>
          <a:xfrm>
            <a:off x="804672" y="2570815"/>
            <a:ext cx="7187184" cy="2331719"/>
          </a:xfrm>
          <a:prstGeom prst="rect">
            <a:avLst/>
          </a:prstGeom>
        </p:spPr>
      </p:pic>
      <p:pic>
        <p:nvPicPr>
          <p:cNvPr id="7" name="Picture 2" descr="The pop up titled as flags tells the user to click a flag to see the name of the country. Pictured are the flags for Finland, France, and Germany. There is an empty box at the bott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84" y="5073736"/>
            <a:ext cx="2744407" cy="128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descr="The pop up titled as flags tells the user to click a flag to see the name of the country. Pictured are the flags for Finland, France, and Germany. The Finland flag was selected. The box at the bottom displays the word Finl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317" y="5074512"/>
            <a:ext cx="2744407" cy="128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442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2.8 The Visible Property</a:t>
            </a:r>
            <a:endParaRPr lang="en-US" sz="3400" b="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67483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Visible Property</a:t>
            </a:r>
            <a:endParaRPr lang="en-US" sz="2000" b="0" kern="1200" dirty="0">
              <a:latin typeface="Times New Roman" panose="02020603050405020304" pitchFamily="18" charset="0"/>
              <a:ea typeface="+mj-ea"/>
              <a:cs typeface="Courier New" pitchFamily="49"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 control’s Visible property determines if the control is visible on the form at runtime</a:t>
            </a:r>
          </a:p>
          <a:p>
            <a:pPr marL="255651" lvl="0" indent="-255651">
              <a:spcAft>
                <a:spcPct val="0"/>
              </a:spcAft>
              <a:tabLst/>
            </a:pPr>
            <a:r>
              <a:rPr lang="en-US" sz="2400" kern="1200" dirty="0">
                <a:solidFill>
                  <a:srgbClr val="000000"/>
                </a:solidFill>
                <a:latin typeface="Arial (Body)"/>
                <a:ea typeface="+mn-ea"/>
                <a:cs typeface="+mn-cs"/>
              </a:rPr>
              <a:t>The Visible property is a Boolean property (values True or False)</a:t>
            </a:r>
          </a:p>
          <a:p>
            <a:pPr marL="255651" lvl="0" indent="-255651">
              <a:spcAft>
                <a:spcPct val="0"/>
              </a:spcAft>
              <a:tabLst/>
            </a:pPr>
            <a:r>
              <a:rPr lang="en-US" sz="2400" kern="1200" dirty="0">
                <a:solidFill>
                  <a:srgbClr val="000000"/>
                </a:solidFill>
                <a:latin typeface="Arial (Body)"/>
                <a:ea typeface="+mn-ea"/>
                <a:cs typeface="+mn-cs"/>
              </a:rPr>
              <a:t>By default, the Visible property is set to True for all controls</a:t>
            </a:r>
          </a:p>
        </p:txBody>
      </p:sp>
    </p:spTree>
    <p:extLst>
      <p:ext uri="{BB962C8B-B14F-4D97-AF65-F5344CB8AC3E}">
        <p14:creationId xmlns:p14="http://schemas.microsoft.com/office/powerpoint/2010/main" val="293174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Application Startup Form</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a:spcAft>
                <a:spcPct val="0"/>
              </a:spcAft>
              <a:buNone/>
            </a:pPr>
            <a:r>
              <a:rPr lang="en-US" sz="2400" kern="1200" dirty="0">
                <a:solidFill>
                  <a:srgbClr val="000000"/>
                </a:solidFill>
                <a:latin typeface="Arial (Body)"/>
                <a:ea typeface="+mn-ea"/>
                <a:cs typeface="+mn-cs"/>
              </a:rPr>
              <a:t>Add controls to the form, change the form’s size, and modify many characteristics (properties)</a:t>
            </a:r>
          </a:p>
        </p:txBody>
      </p:sp>
      <p:pic>
        <p:nvPicPr>
          <p:cNvPr id="5" name="Picture 3" descr="In the Microsoft visual studio, a design version of the form 1 dialog box appears in the form 1 t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929" y="2801774"/>
            <a:ext cx="5970143" cy="3423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5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IN" sz="3400" kern="1200" dirty="0">
                <a:latin typeface="Times New Roman" panose="02020603050405020304" pitchFamily="18" charset="0"/>
                <a:ea typeface="+mj-ea"/>
                <a:cs typeface="+mj-cs"/>
              </a:rPr>
              <a:t>2.9 Writing the Code to Close an Application’s Form</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2486836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70756" cy="707856"/>
          </a:xfrm>
        </p:spPr>
        <p:txBody>
          <a:bodyPr wrap="square" tIns="91425">
            <a:spAutoFit/>
          </a:bodyPr>
          <a:lstStyle/>
          <a:p>
            <a:pPr lvl="0">
              <a:spcBef>
                <a:spcPct val="0"/>
              </a:spcBef>
              <a:buClrTx/>
            </a:pPr>
            <a:r>
              <a:rPr lang="en-IN" kern="1200" dirty="0">
                <a:latin typeface="Times New Roman" panose="02020603050405020304" pitchFamily="18" charset="0"/>
                <a:ea typeface="+mj-ea"/>
                <a:cs typeface="+mj-cs"/>
              </a:rPr>
              <a:t>Ending an Application with </a:t>
            </a:r>
            <a:r>
              <a:rPr lang="en-IN" kern="1200" dirty="0">
                <a:latin typeface="Courier New" panose="02070309020205020404" pitchFamily="49" charset="0"/>
                <a:ea typeface="+mj-ea"/>
                <a:cs typeface="Courier New" panose="02070309020205020404" pitchFamily="49" charset="0"/>
              </a:rPr>
              <a:t>Me.Close()</a:t>
            </a:r>
            <a:endParaRPr lang="en-US" kern="1200" dirty="0">
              <a:latin typeface="Courier New" panose="02070309020205020404" pitchFamily="49" charset="0"/>
              <a:ea typeface="+mj-ea"/>
              <a:cs typeface="Courier New" panose="02070309020205020404" pitchFamily="49" charset="0"/>
            </a:endParaRPr>
          </a:p>
        </p:txBody>
      </p:sp>
      <p:sp>
        <p:nvSpPr>
          <p:cNvPr id="3" name="Content Placeholder 2"/>
          <p:cNvSpPr>
            <a:spLocks noGrp="1"/>
          </p:cNvSpPr>
          <p:nvPr>
            <p:ph type="body" idx="1"/>
          </p:nvPr>
        </p:nvSpPr>
        <p:spPr>
          <a:xfrm>
            <a:off x="457200" y="1600200"/>
            <a:ext cx="8229600" cy="2031295"/>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An application’s form is an object that has a method named </a:t>
            </a:r>
            <a:r>
              <a:rPr lang="en-US" sz="1800" b="1" kern="1200" dirty="0">
                <a:solidFill>
                  <a:srgbClr val="000000"/>
                </a:solidFill>
                <a:latin typeface="Courier New" panose="02070309020205020404" pitchFamily="49" charset="0"/>
                <a:ea typeface="+mn-ea"/>
                <a:cs typeface="Courier New" panose="02070309020205020404" pitchFamily="49" charset="0"/>
              </a:rPr>
              <a:t>Close</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When a form’s </a:t>
            </a:r>
            <a:r>
              <a:rPr lang="en-US" sz="1800" b="1" kern="1200" dirty="0">
                <a:solidFill>
                  <a:srgbClr val="000000"/>
                </a:solidFill>
                <a:latin typeface="Courier New" panose="02070309020205020404" pitchFamily="49" charset="0"/>
                <a:ea typeface="+mn-ea"/>
                <a:cs typeface="Courier New" panose="02070309020205020404" pitchFamily="49" charset="0"/>
              </a:rPr>
              <a:t>Close</a:t>
            </a:r>
            <a:r>
              <a:rPr lang="en-US" sz="1800" kern="1200" dirty="0">
                <a:solidFill>
                  <a:srgbClr val="000000"/>
                </a:solidFill>
                <a:latin typeface="Arial (Body)"/>
                <a:ea typeface="+mn-ea"/>
                <a:cs typeface="+mn-cs"/>
              </a:rPr>
              <a:t> method is called, it causes the form to close</a:t>
            </a:r>
          </a:p>
          <a:p>
            <a:pPr lvl="1" indent="-285750">
              <a:spcAft>
                <a:spcPct val="0"/>
              </a:spcAft>
            </a:pPr>
            <a:r>
              <a:rPr lang="en-US" sz="1800" kern="1200" dirty="0">
                <a:solidFill>
                  <a:srgbClr val="000000"/>
                </a:solidFill>
                <a:latin typeface="Arial (Body)"/>
                <a:ea typeface="+mn-ea"/>
                <a:cs typeface="+mn-cs"/>
              </a:rPr>
              <a:t>If the application has only one form, it also ends the application</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Arial" panose="020B0604020202020204" pitchFamily="34" charset="0"/>
              </a:rPr>
              <a:t>Oftentimes, the statement will be used in the Click event handler of an Exit button</a:t>
            </a:r>
          </a:p>
        </p:txBody>
      </p:sp>
      <p:sp>
        <p:nvSpPr>
          <p:cNvPr id="4" name="Text Placeholder 3"/>
          <p:cNvSpPr>
            <a:spLocks noGrp="1"/>
          </p:cNvSpPr>
          <p:nvPr>
            <p:ph type="body" idx="2"/>
          </p:nvPr>
        </p:nvSpPr>
        <p:spPr>
          <a:xfrm>
            <a:off x="457200" y="3631495"/>
            <a:ext cx="2618509" cy="415636"/>
          </a:xfrm>
        </p:spPr>
        <p:txBody>
          <a:bodyPr/>
          <a:lstStyle/>
          <a:p>
            <a:pPr lvl="0"/>
            <a:r>
              <a:rPr lang="en-US" sz="1800" kern="1200" dirty="0">
                <a:solidFill>
                  <a:srgbClr val="000000"/>
                </a:solidFill>
                <a:latin typeface="+mn-lt"/>
                <a:cs typeface="Courier New" pitchFamily="49" charset="0"/>
              </a:rPr>
              <a:t>For example:</a:t>
            </a:r>
          </a:p>
        </p:txBody>
      </p:sp>
      <p:pic>
        <p:nvPicPr>
          <p:cNvPr id="7" name="Picture 2" descr="The pop up window is titled exit button demo. There is a button that is labeled, ex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3841021"/>
            <a:ext cx="2390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The tab form 1 period v b is open. The tabs following are called exit button demo, form 1, and initialize component. The 5 line code is as follows. Line 1. Public class form 1. Line 2. Private sub b t n exit underscore click left parenthesis send as object comma e as event a r g s right parenthesis handles b t n exit period click. Line 3. Me period close left parenthesis right parenthesis. Line 4. End sub. Line 5. End class. There is an arrow pointing to the parenthesis in l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371" y="5011057"/>
            <a:ext cx="6519429" cy="1352468"/>
          </a:xfrm>
          <a:prstGeom prst="rect">
            <a:avLst/>
          </a:prstGeom>
        </p:spPr>
      </p:pic>
    </p:spTree>
    <p:extLst>
      <p:ext uri="{BB962C8B-B14F-4D97-AF65-F5344CB8AC3E}">
        <p14:creationId xmlns:p14="http://schemas.microsoft.com/office/powerpoint/2010/main" val="565590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2.10 Comments, Blank Lines, and Indentation</a:t>
            </a:r>
          </a:p>
        </p:txBody>
      </p:sp>
    </p:spTree>
    <p:extLst>
      <p:ext uri="{BB962C8B-B14F-4D97-AF65-F5344CB8AC3E}">
        <p14:creationId xmlns:p14="http://schemas.microsoft.com/office/powerpoint/2010/main" val="1082079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Comments</a:t>
            </a:r>
          </a:p>
        </p:txBody>
      </p:sp>
      <p:sp>
        <p:nvSpPr>
          <p:cNvPr id="3" name="Content Placeholder 2"/>
          <p:cNvSpPr>
            <a:spLocks noGrp="1"/>
          </p:cNvSpPr>
          <p:nvPr>
            <p:ph idx="1"/>
          </p:nvPr>
        </p:nvSpPr>
        <p:spPr>
          <a:xfrm>
            <a:off x="457200" y="1600200"/>
            <a:ext cx="8229600" cy="2416016"/>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b="1" kern="1200" dirty="0">
                <a:solidFill>
                  <a:srgbClr val="000000"/>
                </a:solidFill>
                <a:latin typeface="Arial (Body)"/>
                <a:ea typeface="+mn-ea"/>
                <a:cs typeface="+mn-cs"/>
              </a:rPr>
              <a:t>Comments</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or </a:t>
            </a:r>
            <a:r>
              <a:rPr lang="en-US" sz="2400" b="1" kern="1200" dirty="0">
                <a:solidFill>
                  <a:srgbClr val="000000"/>
                </a:solidFill>
                <a:latin typeface="Arial (Body)"/>
                <a:ea typeface="+mn-ea"/>
                <a:cs typeface="+mn-cs"/>
              </a:rPr>
              <a:t>remarks</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are short notes you can add to your application’s code to explain its meaning</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A comment starts with an apostrophe </a:t>
            </a:r>
            <a:r>
              <a:rPr lang="en-US" sz="2400" kern="1200" dirty="0">
                <a:solidFill>
                  <a:srgbClr val="000000"/>
                </a:solidFill>
                <a:latin typeface="Courier New" panose="02070309020205020404" pitchFamily="49" charset="0"/>
                <a:ea typeface="+mn-ea"/>
                <a:cs typeface="Courier New" panose="02070309020205020404" pitchFamily="49" charset="0"/>
              </a:rPr>
              <a:t>(')</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Anything appearing after the apostrophe, to the end of the line, is ignored by the compiler</a:t>
            </a:r>
          </a:p>
        </p:txBody>
      </p:sp>
      <p:pic>
        <p:nvPicPr>
          <p:cNvPr id="6" name="Picture 2" descr="The 2 line code is as follows. Line 1. Single quote make the directions visible. Line 2. l b l directions period visible equals 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4114800"/>
            <a:ext cx="4819650" cy="590550"/>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4" name="Content Placeholder 3"/>
          <p:cNvSpPr>
            <a:spLocks noGrp="1"/>
          </p:cNvSpPr>
          <p:nvPr>
            <p:ph idx="13"/>
          </p:nvPr>
        </p:nvSpPr>
        <p:spPr>
          <a:xfrm>
            <a:off x="457199" y="4862943"/>
            <a:ext cx="8229601" cy="833727"/>
          </a:xfrm>
        </p:spPr>
        <p:txBody>
          <a:bodyPr/>
          <a:lstStyle/>
          <a:p>
            <a:pPr lvl="0" indent="-255600"/>
            <a:r>
              <a:rPr lang="en-US" sz="2400" kern="1200" dirty="0">
                <a:solidFill>
                  <a:srgbClr val="000000"/>
                </a:solidFill>
                <a:latin typeface="+mn-lt"/>
              </a:rPr>
              <a:t>A comment can also be inserted at the end of a programming statement</a:t>
            </a:r>
          </a:p>
        </p:txBody>
      </p:sp>
      <p:pic>
        <p:nvPicPr>
          <p:cNvPr id="7" name="Picture 3" descr="l b l directions period visible equals true single quote make the directions visi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853549"/>
            <a:ext cx="8229600" cy="381000"/>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2033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Blank Lines and Indentation</a:t>
            </a:r>
          </a:p>
        </p:txBody>
      </p:sp>
      <p:sp>
        <p:nvSpPr>
          <p:cNvPr id="3" name="Text Placeholder 2"/>
          <p:cNvSpPr>
            <a:spLocks noGrp="1"/>
          </p:cNvSpPr>
          <p:nvPr>
            <p:ph type="body" idx="1"/>
          </p:nvPr>
        </p:nvSpPr>
        <p:spPr>
          <a:xfrm>
            <a:off x="457200" y="1600200"/>
            <a:ext cx="8229600" cy="3354734"/>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Programmers commonly use blank lines and indentations in their code to create a sense of visual organization</a:t>
            </a:r>
          </a:p>
          <a:p>
            <a:pPr marL="255651" lvl="0" indent="-255651">
              <a:spcAft>
                <a:spcPct val="0"/>
              </a:spcAft>
              <a:tabLst/>
            </a:pPr>
            <a:r>
              <a:rPr lang="en-US" sz="2200" kern="1200" dirty="0">
                <a:solidFill>
                  <a:srgbClr val="000000"/>
                </a:solidFill>
                <a:latin typeface="Arial (Body)"/>
                <a:ea typeface="+mn-ea"/>
                <a:cs typeface="+mn-cs"/>
              </a:rPr>
              <a:t>For example, you should insert blank lines to visually separate your code into groups of related statements. This makes it easier to read.</a:t>
            </a:r>
          </a:p>
          <a:p>
            <a:pPr>
              <a:spcAft>
                <a:spcPct val="0"/>
              </a:spcAft>
              <a:tabLst/>
            </a:pPr>
            <a:r>
              <a:rPr lang="en-US" sz="2200" kern="1200" dirty="0">
                <a:solidFill>
                  <a:srgbClr val="000000"/>
                </a:solidFill>
                <a:latin typeface="Arial (Body)"/>
                <a:ea typeface="+mn-ea"/>
                <a:cs typeface="+mn-cs"/>
              </a:rPr>
              <a:t>Indentation helps to organize all statements appearing inside event handlers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Visual Studio automatically indents your code</a:t>
            </a:r>
          </a:p>
        </p:txBody>
      </p:sp>
    </p:spTree>
    <p:extLst>
      <p:ext uri="{BB962C8B-B14F-4D97-AF65-F5344CB8AC3E}">
        <p14:creationId xmlns:p14="http://schemas.microsoft.com/office/powerpoint/2010/main" val="1770140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2.11 Dealing with Errors</a:t>
            </a:r>
          </a:p>
        </p:txBody>
      </p:sp>
    </p:spTree>
    <p:extLst>
      <p:ext uri="{BB962C8B-B14F-4D97-AF65-F5344CB8AC3E}">
        <p14:creationId xmlns:p14="http://schemas.microsoft.com/office/powerpoint/2010/main" val="4224704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Errors</a:t>
            </a:r>
          </a:p>
        </p:txBody>
      </p:sp>
      <p:sp>
        <p:nvSpPr>
          <p:cNvPr id="3" name="Text Placeholder 2"/>
          <p:cNvSpPr>
            <a:spLocks noGrp="1"/>
          </p:cNvSpPr>
          <p:nvPr>
            <p:ph type="body" idx="1"/>
          </p:nvPr>
        </p:nvSpPr>
        <p:spPr>
          <a:xfrm>
            <a:off x="457200" y="1600200"/>
            <a:ext cx="8229600" cy="2977708"/>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In general, there are three types of errors: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Syntax errors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Runtime errors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Logic errors</a:t>
            </a:r>
          </a:p>
          <a:p>
            <a:pPr marL="255651" lvl="0" indent="-255651">
              <a:spcAft>
                <a:spcPct val="0"/>
              </a:spcAft>
              <a:tabLst/>
            </a:pPr>
            <a:r>
              <a:rPr lang="en-US" sz="2200" kern="1200" dirty="0">
                <a:solidFill>
                  <a:srgbClr val="000000"/>
                </a:solidFill>
                <a:latin typeface="Arial (Body)"/>
                <a:ea typeface="+mn-ea"/>
                <a:cs typeface="+mn-cs"/>
              </a:rPr>
              <a:t>The compiler reports syntax errors, but runtime and logic errors can be found only through the process of testing and debugging the program</a:t>
            </a:r>
          </a:p>
        </p:txBody>
      </p:sp>
    </p:spTree>
    <p:extLst>
      <p:ext uri="{BB962C8B-B14F-4D97-AF65-F5344CB8AC3E}">
        <p14:creationId xmlns:p14="http://schemas.microsoft.com/office/powerpoint/2010/main" val="2314941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Syntax Errors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260068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Often, syntax errors are small mistakes like misspelled keywords, or incorrect use of operators and punctuation</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Visual Basic informs you of these errors as soon as the code is entered</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 error location will be underlined with a jagged blue line, as shown here:</a:t>
            </a:r>
          </a:p>
        </p:txBody>
      </p:sp>
      <p:pic>
        <p:nvPicPr>
          <p:cNvPr id="5" name="Picture 2" descr="The code is the same as the close code. In line 3, text is replaced with me period c l o s. The text in line 3 is underlined by a jagged line, indicating an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2" y="4530439"/>
            <a:ext cx="7780337"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412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Syntax Errors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A description of the error is shown in the </a:t>
            </a:r>
            <a:r>
              <a:rPr lang="en-US" sz="2200" b="1" kern="1200" dirty="0">
                <a:solidFill>
                  <a:srgbClr val="000000"/>
                </a:solidFill>
                <a:latin typeface="Arial (Body)"/>
                <a:ea typeface="+mn-ea"/>
                <a:cs typeface="+mn-cs"/>
              </a:rPr>
              <a:t>Error List </a:t>
            </a:r>
            <a:r>
              <a:rPr lang="en-US" sz="2200" kern="1200" dirty="0">
                <a:solidFill>
                  <a:srgbClr val="000000"/>
                </a:solidFill>
                <a:latin typeface="Arial (Body)"/>
                <a:ea typeface="+mn-ea"/>
                <a:cs typeface="+mn-cs"/>
              </a:rPr>
              <a:t>window</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To display this window, select </a:t>
            </a:r>
            <a:r>
              <a:rPr lang="en-US" sz="2200" b="1" kern="1200" dirty="0">
                <a:solidFill>
                  <a:srgbClr val="000000"/>
                </a:solidFill>
                <a:latin typeface="Arial (Body)"/>
                <a:ea typeface="+mn-ea"/>
                <a:cs typeface="+mn-cs"/>
              </a:rPr>
              <a:t>View </a:t>
            </a:r>
            <a:r>
              <a:rPr lang="en-US" sz="2200" kern="1200" dirty="0">
                <a:solidFill>
                  <a:srgbClr val="000000"/>
                </a:solidFill>
                <a:latin typeface="Arial (Body)"/>
                <a:ea typeface="+mn-ea"/>
                <a:cs typeface="+mn-cs"/>
              </a:rPr>
              <a:t>on the menu bar, and then select </a:t>
            </a:r>
            <a:r>
              <a:rPr lang="en-US" sz="2200" b="1" kern="1200" dirty="0">
                <a:solidFill>
                  <a:srgbClr val="000000"/>
                </a:solidFill>
                <a:latin typeface="Arial (Body)"/>
                <a:ea typeface="+mn-ea"/>
                <a:cs typeface="+mn-cs"/>
              </a:rPr>
              <a:t>Error List </a:t>
            </a:r>
            <a:r>
              <a:rPr lang="en-US" sz="2200" kern="1200" dirty="0">
                <a:solidFill>
                  <a:srgbClr val="000000"/>
                </a:solidFill>
                <a:latin typeface="Arial (Body)"/>
                <a:ea typeface="+mn-ea"/>
                <a:cs typeface="+mn-cs"/>
              </a:rPr>
              <a:t>(see below)</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Double-click the error message to position the cursor at the error in the </a:t>
            </a:r>
            <a:r>
              <a:rPr lang="en-US" sz="2200" b="1" kern="1200" dirty="0">
                <a:solidFill>
                  <a:srgbClr val="000000"/>
                </a:solidFill>
                <a:latin typeface="Arial (Body)"/>
                <a:ea typeface="+mn-ea"/>
                <a:cs typeface="+mn-cs"/>
              </a:rPr>
              <a:t>Code</a:t>
            </a:r>
            <a:r>
              <a:rPr lang="en-US" sz="2200" kern="1200" dirty="0">
                <a:solidFill>
                  <a:srgbClr val="000000"/>
                </a:solidFill>
                <a:latin typeface="Arial (Body)"/>
                <a:ea typeface="+mn-ea"/>
                <a:cs typeface="+mn-cs"/>
              </a:rPr>
              <a:t> window</a:t>
            </a:r>
          </a:p>
        </p:txBody>
      </p:sp>
      <p:pic>
        <p:nvPicPr>
          <p:cNvPr id="5" name="Picture 2" descr="Error list. There are tabs for errors, warnings, and messages. In this example, there are two errors. There errors are sorted by code, description, project, file, line, or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673098"/>
            <a:ext cx="8229600" cy="1169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69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Runtime Errors</a:t>
            </a:r>
          </a:p>
        </p:txBody>
      </p:sp>
      <p:sp>
        <p:nvSpPr>
          <p:cNvPr id="3" name="Text Placeholder 2"/>
          <p:cNvSpPr>
            <a:spLocks noGrp="1"/>
          </p:cNvSpPr>
          <p:nvPr>
            <p:ph type="body" idx="1"/>
          </p:nvPr>
        </p:nvSpPr>
        <p:spPr>
          <a:xfrm>
            <a:off x="457200" y="1600200"/>
            <a:ext cx="8229600" cy="3770233"/>
          </a:xfrm>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Some errors occur when your program executes</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these are not the same as syntax errors, which appear when the code is entered by the programmer</a:t>
            </a:r>
          </a:p>
          <a:p>
            <a:pPr marL="255651" lvl="0" indent="-255651">
              <a:spcAft>
                <a:spcPct val="0"/>
              </a:spcAft>
              <a:tabLst/>
            </a:pPr>
            <a:r>
              <a:rPr lang="en-US" sz="2200" kern="1200" dirty="0">
                <a:solidFill>
                  <a:srgbClr val="000000"/>
                </a:solidFill>
                <a:latin typeface="Arial (Body)"/>
                <a:ea typeface="+mn-ea"/>
                <a:cs typeface="+mn-cs"/>
              </a:rPr>
              <a:t>Runtime errors occur when Visual Basic attempts to perform an operation that cannot execute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for example, when a program tries to read data from a file that does not exist</a:t>
            </a:r>
          </a:p>
          <a:p>
            <a:pPr marL="255651" lvl="0" indent="-255651">
              <a:spcAft>
                <a:spcPct val="0"/>
              </a:spcAft>
              <a:tabLst/>
            </a:pPr>
            <a:r>
              <a:rPr lang="en-US" sz="2200" kern="1200" dirty="0">
                <a:solidFill>
                  <a:srgbClr val="000000"/>
                </a:solidFill>
                <a:latin typeface="Arial (Body)"/>
                <a:ea typeface="+mn-ea"/>
                <a:cs typeface="+mn-cs"/>
              </a:rPr>
              <a:t>Runtime errors usually cause a program to abruptly halt and display an error message</a:t>
            </a:r>
          </a:p>
        </p:txBody>
      </p:sp>
    </p:spTree>
    <p:extLst>
      <p:ext uri="{BB962C8B-B14F-4D97-AF65-F5344CB8AC3E}">
        <p14:creationId xmlns:p14="http://schemas.microsoft.com/office/powerpoint/2010/main" val="51909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Using the Properties Window to Select Controls</a:t>
            </a:r>
          </a:p>
        </p:txBody>
      </p:sp>
      <p:sp>
        <p:nvSpPr>
          <p:cNvPr id="3" name="Text Placeholder 2"/>
          <p:cNvSpPr>
            <a:spLocks noGrp="1"/>
          </p:cNvSpPr>
          <p:nvPr>
            <p:ph type="body" idx="1"/>
          </p:nvPr>
        </p:nvSpPr>
        <p:spPr>
          <a:xfrm>
            <a:off x="457200" y="1600200"/>
            <a:ext cx="4223982" cy="3954899"/>
          </a:xfrm>
        </p:spPr>
        <p:txBody>
          <a:bodyPr wrap="square" lIns="91425" tIns="91425" rIns="91425" bIns="91425">
            <a:spAutoFit/>
          </a:bodyPr>
          <a:lstStyle/>
          <a:p>
            <a:pPr>
              <a:spcAft>
                <a:spcPct val="0"/>
              </a:spcAft>
            </a:pPr>
            <a:r>
              <a:rPr lang="en-US" sz="2200" kern="1200" dirty="0">
                <a:solidFill>
                  <a:srgbClr val="000000"/>
                </a:solidFill>
                <a:latin typeface="Arial (Body)"/>
                <a:ea typeface="+mn-ea"/>
                <a:cs typeface="+mn-cs"/>
              </a:rPr>
              <a:t>The object box that appears at the top of the </a:t>
            </a:r>
            <a:r>
              <a:rPr lang="en-US" sz="2200" b="1" kern="1200" dirty="0">
                <a:solidFill>
                  <a:srgbClr val="000000"/>
                </a:solidFill>
                <a:latin typeface="Arial (Body)"/>
                <a:ea typeface="+mn-ea"/>
                <a:cs typeface="+mn-cs"/>
              </a:rPr>
              <a:t>Properties</a:t>
            </a:r>
            <a:r>
              <a:rPr lang="en-US" sz="2200" kern="1200" dirty="0">
                <a:solidFill>
                  <a:srgbClr val="000000"/>
                </a:solidFill>
                <a:latin typeface="Arial (Body)"/>
                <a:ea typeface="+mn-ea"/>
                <a:cs typeface="+mn-cs"/>
              </a:rPr>
              <a:t> window shows the name of the currently selected control</a:t>
            </a:r>
          </a:p>
          <a:p>
            <a:pPr>
              <a:spcAft>
                <a:spcPct val="0"/>
              </a:spcAft>
            </a:pPr>
            <a:r>
              <a:rPr lang="en-US" sz="2200" kern="1200" dirty="0">
                <a:solidFill>
                  <a:srgbClr val="000000"/>
                </a:solidFill>
                <a:latin typeface="Arial (Body)"/>
                <a:ea typeface="+mn-ea"/>
                <a:cs typeface="+mn-cs"/>
              </a:rPr>
              <a:t>Clicking inside the object box displays a drop-down list showing the names of all objects on the form</a:t>
            </a:r>
          </a:p>
          <a:p>
            <a:pPr>
              <a:spcAft>
                <a:spcPct val="0"/>
              </a:spcAft>
            </a:pPr>
            <a:r>
              <a:rPr lang="en-US" sz="2200" kern="1200" dirty="0">
                <a:solidFill>
                  <a:srgbClr val="000000"/>
                </a:solidFill>
                <a:latin typeface="Arial (Body)"/>
                <a:ea typeface="+mn-ea"/>
                <a:cs typeface="+mn-cs"/>
              </a:rPr>
              <a:t>Clicking the name of an object selects the object</a:t>
            </a:r>
          </a:p>
        </p:txBody>
      </p:sp>
      <p:pic>
        <p:nvPicPr>
          <p:cNvPr id="5" name="Picture 2" descr="The properties box includes options right to left layout, show icon, show in taskbar, size, size grip style, start position, tag, text, and top most. In this example, text is selected and displays a definition at the bot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021146"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906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Logic Errors</a:t>
            </a: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200" kern="1200" dirty="0">
                <a:solidFill>
                  <a:srgbClr val="000000"/>
                </a:solidFill>
                <a:latin typeface="Arial (Body)"/>
                <a:ea typeface="+mn-ea"/>
                <a:cs typeface="+mn-cs"/>
              </a:rPr>
              <a:t>Logic Errors produce the wrong results, or cause a program to behave in an unexpected manner</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they occur while a program is running</a:t>
            </a:r>
          </a:p>
          <a:p>
            <a:pPr marL="255651" lvl="0" indent="-255651">
              <a:spcAft>
                <a:spcPct val="0"/>
              </a:spcAft>
              <a:tabLst/>
            </a:pPr>
            <a:r>
              <a:rPr lang="en-US" sz="2200" kern="1200" dirty="0">
                <a:solidFill>
                  <a:srgbClr val="000000"/>
                </a:solidFill>
                <a:latin typeface="Arial (Body)"/>
                <a:ea typeface="+mn-ea"/>
                <a:cs typeface="+mn-cs"/>
              </a:rPr>
              <a:t>A program might have no syntax errors, but, if it has incorrect logic, it will not do what it is supposed to do</a:t>
            </a:r>
          </a:p>
          <a:p>
            <a:pPr marL="255651" lvl="0" indent="-255651">
              <a:spcAft>
                <a:spcPct val="0"/>
              </a:spcAft>
              <a:tabLst/>
            </a:pPr>
            <a:r>
              <a:rPr lang="en-US" sz="2200" kern="1200" dirty="0">
                <a:solidFill>
                  <a:srgbClr val="000000"/>
                </a:solidFill>
                <a:latin typeface="Arial (Body)"/>
                <a:ea typeface="+mn-ea"/>
                <a:cs typeface="+mn-cs"/>
              </a:rPr>
              <a:t>To find these errors, debug the application</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 </a:t>
            </a:r>
            <a:r>
              <a:rPr lang="en-US" sz="2200" b="1" kern="1200" dirty="0">
                <a:solidFill>
                  <a:srgbClr val="000000"/>
                </a:solidFill>
                <a:latin typeface="Arial (Body)"/>
                <a:ea typeface="+mn-ea"/>
                <a:cs typeface="+mn-cs"/>
              </a:rPr>
              <a:t>debugger</a:t>
            </a:r>
            <a:r>
              <a:rPr lang="en-US" sz="2200" kern="1200" dirty="0">
                <a:solidFill>
                  <a:srgbClr val="000000"/>
                </a:solidFill>
                <a:latin typeface="Arial (Body)"/>
                <a:ea typeface="+mn-ea"/>
                <a:cs typeface="+mn-cs"/>
              </a:rPr>
              <a:t> is a tool that lets you step through a program, or part of a program, executing its code one line at a time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As you execute each line of code, you can observe the data that the program stores in memory, as well as the values of control properties</a:t>
            </a:r>
          </a:p>
        </p:txBody>
      </p:sp>
    </p:spTree>
    <p:extLst>
      <p:ext uri="{BB962C8B-B14F-4D97-AF65-F5344CB8AC3E}">
        <p14:creationId xmlns:p14="http://schemas.microsoft.com/office/powerpoint/2010/main" val="2883836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2.12 Displaying User Messages at Runtime</a:t>
            </a:r>
          </a:p>
        </p:txBody>
      </p:sp>
    </p:spTree>
    <p:extLst>
      <p:ext uri="{BB962C8B-B14F-4D97-AF65-F5344CB8AC3E}">
        <p14:creationId xmlns:p14="http://schemas.microsoft.com/office/powerpoint/2010/main" val="185321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Displaying Message Boxes</a:t>
            </a:r>
          </a:p>
        </p:txBody>
      </p:sp>
      <p:sp>
        <p:nvSpPr>
          <p:cNvPr id="3" name="Text Placeholder 2"/>
          <p:cNvSpPr>
            <a:spLocks noGrp="1"/>
          </p:cNvSpPr>
          <p:nvPr>
            <p:ph type="body" idx="1"/>
          </p:nvPr>
        </p:nvSpPr>
        <p:spPr>
          <a:xfrm>
            <a:off x="457200" y="1600200"/>
            <a:ext cx="8229600" cy="185432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A message box is a small window, sometimes referred to as a dialog box, that displays a message</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message box below also has an OK button. When the user clicks the OK button, the message box closes</a:t>
            </a:r>
          </a:p>
        </p:txBody>
      </p:sp>
      <p:pic>
        <p:nvPicPr>
          <p:cNvPr id="5" name="Picture 2" descr="A pop up shows the following message. Thanks for clicking the button! There is a button at the bottom that is labeled, o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307" y="3739698"/>
            <a:ext cx="2185386" cy="1511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5471652"/>
            <a:ext cx="324465" cy="654511"/>
          </a:xfrm>
        </p:spPr>
        <p:txBody>
          <a:bodyPr/>
          <a:lstStyle/>
          <a:p>
            <a:r>
              <a:rPr lang="en-US" sz="2400" dirty="0">
                <a:latin typeface="+mn-lt"/>
              </a:rPr>
              <a:t> </a:t>
            </a:r>
          </a:p>
        </p:txBody>
      </p:sp>
      <p:pic>
        <p:nvPicPr>
          <p:cNvPr id="7" name="Picture 6" descr="Message box period show left parenthesis double quote thanks for clicking the button exclamation point double quote right parenthesis"/>
          <p:cNvPicPr>
            <a:picLocks noChangeAspect="1"/>
          </p:cNvPicPr>
          <p:nvPr/>
        </p:nvPicPr>
        <p:blipFill rotWithShape="1">
          <a:blip r:embed="rId3">
            <a:extLst>
              <a:ext uri="{28A0092B-C50C-407E-A947-70E740481C1C}">
                <a14:useLocalDpi xmlns:a14="http://schemas.microsoft.com/office/drawing/2010/main" val="0"/>
              </a:ext>
            </a:extLst>
          </a:blip>
          <a:srcRect l="2160" t="-5966"/>
          <a:stretch/>
        </p:blipFill>
        <p:spPr>
          <a:xfrm>
            <a:off x="722673" y="5666879"/>
            <a:ext cx="8019004" cy="220517"/>
          </a:xfrm>
          <a:prstGeom prst="rect">
            <a:avLst/>
          </a:prstGeom>
        </p:spPr>
      </p:pic>
    </p:spTree>
    <p:extLst>
      <p:ext uri="{BB962C8B-B14F-4D97-AF65-F5344CB8AC3E}">
        <p14:creationId xmlns:p14="http://schemas.microsoft.com/office/powerpoint/2010/main" val="31292730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StatusStrip Control</a:t>
            </a:r>
          </a:p>
        </p:txBody>
      </p:sp>
      <p:sp>
        <p:nvSpPr>
          <p:cNvPr id="3" name="Text Placeholder 2"/>
          <p:cNvSpPr>
            <a:spLocks noGrp="1"/>
          </p:cNvSpPr>
          <p:nvPr>
            <p:ph type="body" idx="1"/>
          </p:nvPr>
        </p:nvSpPr>
        <p:spPr>
          <a:xfrm>
            <a:off x="457200" y="1600200"/>
            <a:ext cx="8229600" cy="1569630"/>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The StatusStrip control, which is similar to a Label, is used to display program status information and messages to the user</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An ideal way to display messages that are not system critical</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Does not force the user to click a button to clear the message</a:t>
            </a:r>
          </a:p>
        </p:txBody>
      </p:sp>
      <p:pic>
        <p:nvPicPr>
          <p:cNvPr id="5" name="Picture 2" descr="The French numbers pop up window. The dialogue message is as follows. Do you know the French words for the numbers 1 through 5? Click the buttons below to see them. The buttons are labeled, 1, 2, 3, 4, 5, and exit. The pointer has selected the 2 button. The status strip at the bottom of the window displays the word de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934" y="3401208"/>
            <a:ext cx="6100133" cy="273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57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Adding a StatusStrip and a Label to a Form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4416552" cy="3185457"/>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Step 1:</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Drag the StatusStrip control from the </a:t>
            </a:r>
            <a:r>
              <a:rPr lang="en-US" sz="2000" b="1" kern="1200" dirty="0">
                <a:solidFill>
                  <a:srgbClr val="000000"/>
                </a:solidFill>
                <a:latin typeface="Arial (Body)"/>
                <a:ea typeface="+mn-ea"/>
                <a:cs typeface="+mn-cs"/>
              </a:rPr>
              <a:t>Menus &amp; Toolbars</a:t>
            </a:r>
            <a:r>
              <a:rPr lang="en-US" sz="2000" kern="1200" dirty="0">
                <a:solidFill>
                  <a:srgbClr val="000000"/>
                </a:solidFill>
                <a:latin typeface="Arial (Body)"/>
                <a:ea typeface="+mn-ea"/>
                <a:cs typeface="+mn-cs"/>
              </a:rPr>
              <a:t> section of the </a:t>
            </a:r>
            <a:r>
              <a:rPr lang="en-US" sz="2000" b="1" kern="1200" dirty="0">
                <a:solidFill>
                  <a:srgbClr val="000000"/>
                </a:solidFill>
                <a:latin typeface="Arial (Body)"/>
                <a:ea typeface="+mn-ea"/>
                <a:cs typeface="+mn-cs"/>
              </a:rPr>
              <a:t>Toolbox</a:t>
            </a:r>
            <a:r>
              <a:rPr lang="en-US" sz="2000" kern="1200" dirty="0">
                <a:solidFill>
                  <a:srgbClr val="000000"/>
                </a:solidFill>
                <a:latin typeface="Arial (Body)"/>
                <a:ea typeface="+mn-ea"/>
                <a:cs typeface="+mn-cs"/>
              </a:rPr>
              <a:t> window onto an existing form.</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The StatusStrip will attach itself to the bottom of the form</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This is called </a:t>
            </a:r>
            <a:r>
              <a:rPr lang="en-US" sz="2000" b="1" kern="1200" dirty="0">
                <a:solidFill>
                  <a:srgbClr val="000000"/>
                </a:solidFill>
                <a:latin typeface="Arial (Body)"/>
                <a:ea typeface="+mn-ea"/>
                <a:cs typeface="+mn-cs"/>
              </a:rPr>
              <a:t>docking the control</a:t>
            </a:r>
          </a:p>
        </p:txBody>
      </p:sp>
      <p:pic>
        <p:nvPicPr>
          <p:cNvPr id="5" name="Picture 2" descr="In the toolbox pane, there are tabs labeled, all windows forms, common controls, containers, and menus and toolbars. Beneath the menus and toolbars tab, there are options for pointer, context menu strip, menu strip, status strip, tool strip, tool strip container, and others. Status strip has been selected. In the window form 1, the bottom left corner has a 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049" y="1906481"/>
            <a:ext cx="3600751" cy="2745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210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Adding a StatusStrip and a Label to a Form </a:t>
            </a:r>
            <a:r>
              <a:rPr lang="en-US" sz="2000" b="0" kern="1200" dirty="0">
                <a:latin typeface="Times New Roman" panose="02020603050405020304" pitchFamily="18" charset="0"/>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18490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mn-lt"/>
                <a:ea typeface="+mn-ea"/>
                <a:cs typeface="+mn-cs"/>
              </a:rPr>
              <a:t>Step 2:</a:t>
            </a:r>
          </a:p>
          <a:p>
            <a:pPr marL="741553" lvl="1" indent="-284353">
              <a:spcAft>
                <a:spcPct val="0"/>
              </a:spcAft>
              <a:buFont typeface="Arial" panose="020B0604020202020204" pitchFamily="34" charset="0"/>
              <a:buChar char="–"/>
            </a:pPr>
            <a:r>
              <a:rPr lang="en-US" sz="2000" kern="1200" dirty="0">
                <a:solidFill>
                  <a:srgbClr val="000000"/>
                </a:solidFill>
                <a:latin typeface="+mn-lt"/>
                <a:ea typeface="+mn-ea"/>
                <a:cs typeface="+mn-cs"/>
              </a:rPr>
              <a:t>Click the down arrow on the left side of the StatusStrip and then select </a:t>
            </a:r>
            <a:r>
              <a:rPr lang="en-US" sz="2000" b="1" kern="1200" dirty="0">
                <a:solidFill>
                  <a:srgbClr val="000000"/>
                </a:solidFill>
                <a:latin typeface="+mn-lt"/>
                <a:ea typeface="+mn-ea"/>
                <a:cs typeface="+mn-cs"/>
              </a:rPr>
              <a:t>StatusLabel</a:t>
            </a:r>
            <a:r>
              <a:rPr lang="en-US" sz="2000" kern="1200" dirty="0">
                <a:solidFill>
                  <a:srgbClr val="000000"/>
                </a:solidFill>
                <a:latin typeface="+mn-lt"/>
                <a:ea typeface="+mn-ea"/>
                <a:cs typeface="+mn-cs"/>
              </a:rPr>
              <a:t> from the drop-down list</a:t>
            </a:r>
          </a:p>
        </p:txBody>
      </p:sp>
      <p:pic>
        <p:nvPicPr>
          <p:cNvPr id="5" name="Picture 2" descr="There is now a small strip at the bottom of the window with a drop down list of options. The options are status label, progress bar, drop down button, and spl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528" y="3001331"/>
            <a:ext cx="3026945" cy="1785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4987614"/>
            <a:ext cx="8229600" cy="1200202"/>
          </a:xfrm>
        </p:spPr>
        <p:txBody>
          <a:bodyPr/>
          <a:lstStyle/>
          <a:p>
            <a:pPr marL="255651" lvl="0" indent="-255651">
              <a:spcAft>
                <a:spcPct val="0"/>
              </a:spcAft>
              <a:tabLst/>
            </a:pPr>
            <a:r>
              <a:rPr lang="en-US" sz="2000" kern="1200" dirty="0">
                <a:solidFill>
                  <a:srgbClr val="000000"/>
                </a:solidFill>
                <a:latin typeface="+mn-lt"/>
              </a:rPr>
              <a:t>A ToolStripStatusLabel control will be added to the StatusStrip</a:t>
            </a:r>
          </a:p>
          <a:p>
            <a:pPr lvl="1"/>
            <a:r>
              <a:rPr lang="en-US" sz="2000" dirty="0">
                <a:latin typeface="+mn-lt"/>
              </a:rPr>
              <a:t>Set its Name property with a more meaningful name</a:t>
            </a:r>
          </a:p>
          <a:p>
            <a:pPr lvl="1"/>
            <a:r>
              <a:rPr lang="en-US" sz="2000" dirty="0">
                <a:latin typeface="+mn-lt"/>
              </a:rPr>
              <a:t>Clear its Text property</a:t>
            </a:r>
          </a:p>
        </p:txBody>
      </p:sp>
    </p:spTree>
    <p:extLst>
      <p:ext uri="{BB962C8B-B14F-4D97-AF65-F5344CB8AC3E}">
        <p14:creationId xmlns:p14="http://schemas.microsoft.com/office/powerpoint/2010/main" val="2678768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IN" sz="3400" kern="1200" dirty="0">
                <a:latin typeface="Times New Roman" panose="02020603050405020304" pitchFamily="18" charset="0"/>
                <a:ea typeface="+mj-ea"/>
                <a:cs typeface="+mj-cs"/>
              </a:rPr>
              <a:t>2.13 Customizing an Application’s Form</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1980362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rPr>
              <a:t>Changing the Form’s Appearance</a:t>
            </a:r>
            <a:r>
              <a:rPr lang="en-US" sz="2000" b="0" kern="1200" dirty="0">
                <a:latin typeface="Times New Roman" panose="02020603050405020304" pitchFamily="18" charset="0"/>
              </a:rPr>
              <a:t> (1 of 2)</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55673"/>
            <a:ext cx="8229600" cy="68924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mn-lt"/>
                <a:ea typeface="+mn-ea"/>
                <a:cs typeface="+mn-cs"/>
              </a:rPr>
              <a:t>The FormBorderStyle Property controls the appearance of the form’s border and determines whether the user can resize the form</a:t>
            </a:r>
          </a:p>
        </p:txBody>
      </p:sp>
      <p:graphicFrame>
        <p:nvGraphicFramePr>
          <p:cNvPr id="4" name="Table 3"/>
          <p:cNvGraphicFramePr>
            <a:graphicFrameLocks noGrp="1"/>
          </p:cNvGraphicFramePr>
          <p:nvPr>
            <p:extLst>
              <p:ext uri="{D42A27DB-BD31-4B8C-83A1-F6EECF244321}">
                <p14:modId xmlns:p14="http://schemas.microsoft.com/office/powerpoint/2010/main" val="76828265"/>
              </p:ext>
            </p:extLst>
          </p:nvPr>
        </p:nvGraphicFramePr>
        <p:xfrm>
          <a:off x="457200" y="2615476"/>
          <a:ext cx="8229600" cy="2995753"/>
        </p:xfrm>
        <a:graphic>
          <a:graphicData uri="http://schemas.openxmlformats.org/drawingml/2006/table">
            <a:tbl>
              <a:tblPr firstRow="1" bandRow="1">
                <a:tableStyleId>{40F9630F-82C1-40B7-BC3A-925EFCFF5E92}</a:tableStyleId>
              </a:tblPr>
              <a:tblGrid>
                <a:gridCol w="1676400">
                  <a:extLst>
                    <a:ext uri="{9D8B030D-6E8A-4147-A177-3AD203B41FA5}">
                      <a16:colId xmlns:a16="http://schemas.microsoft.com/office/drawing/2014/main" val="2441932111"/>
                    </a:ext>
                  </a:extLst>
                </a:gridCol>
                <a:gridCol w="6553200">
                  <a:extLst>
                    <a:ext uri="{9D8B030D-6E8A-4147-A177-3AD203B41FA5}">
                      <a16:colId xmlns:a16="http://schemas.microsoft.com/office/drawing/2014/main" val="3266007450"/>
                    </a:ext>
                  </a:extLst>
                </a:gridCol>
              </a:tblGrid>
              <a:tr h="291622">
                <a:tc>
                  <a:txBody>
                    <a:bodyPr/>
                    <a:lstStyle/>
                    <a:p>
                      <a:r>
                        <a:rPr lang="en-IN" sz="1400" b="1" i="0" u="none" strike="noStrike" cap="none" baseline="0" dirty="0">
                          <a:solidFill>
                            <a:schemeClr val="dk1"/>
                          </a:solidFill>
                          <a:latin typeface="+mn-lt"/>
                          <a:ea typeface="Arial"/>
                          <a:cs typeface="Arial"/>
                          <a:sym typeface="Arial"/>
                        </a:rPr>
                        <a:t>Setting</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a:solidFill>
                            <a:schemeClr val="dk1"/>
                          </a:solidFill>
                          <a:latin typeface="+mn-lt"/>
                          <a:ea typeface="Arial"/>
                          <a:cs typeface="Arial"/>
                          <a:sym typeface="Arial"/>
                        </a:rPr>
                        <a:t>Description</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7449184"/>
                  </a:ext>
                </a:extLst>
              </a:tr>
              <a:tr h="291622">
                <a:tc>
                  <a:txBody>
                    <a:bodyPr/>
                    <a:lstStyle/>
                    <a:p>
                      <a:r>
                        <a:rPr lang="en-IN" sz="1400" b="0" i="0" u="none" strike="noStrike" cap="none" baseline="0" dirty="0">
                          <a:solidFill>
                            <a:schemeClr val="dk1"/>
                          </a:solidFill>
                          <a:latin typeface="+mn-lt"/>
                          <a:ea typeface="Arial"/>
                          <a:cs typeface="Arial"/>
                          <a:sym typeface="Arial"/>
                        </a:rPr>
                        <a:t>None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has no border.</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1479388"/>
                  </a:ext>
                </a:extLst>
              </a:tr>
              <a:tr h="1126307">
                <a:tc>
                  <a:txBody>
                    <a:bodyPr/>
                    <a:lstStyle/>
                    <a:p>
                      <a:r>
                        <a:rPr lang="en-IN" sz="1400" b="0" i="0" u="none" strike="noStrike" cap="none" baseline="0" dirty="0">
                          <a:solidFill>
                            <a:schemeClr val="dk1"/>
                          </a:solidFill>
                          <a:latin typeface="+mn-lt"/>
                          <a:ea typeface="Arial"/>
                          <a:cs typeface="Arial"/>
                          <a:sym typeface="Arial"/>
                        </a:rPr>
                        <a:t>FixedSingle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is not resizable, and uses a border that is a single line. The form is displayed with Minimize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Maximize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and Close buttons on its title bar. Although the form may be maximized and minimized, it may not be resized by its edges or corners.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0832120"/>
                  </a:ext>
                </a:extLst>
              </a:tr>
              <a:tr h="1259846">
                <a:tc>
                  <a:txBody>
                    <a:bodyPr/>
                    <a:lstStyle/>
                    <a:p>
                      <a:r>
                        <a:rPr lang="en-IN" sz="1400" b="0" i="0" u="none" strike="noStrike" cap="none" baseline="0" dirty="0">
                          <a:solidFill>
                            <a:schemeClr val="dk1"/>
                          </a:solidFill>
                          <a:latin typeface="+mn-lt"/>
                          <a:ea typeface="Arial"/>
                          <a:cs typeface="Arial"/>
                          <a:sym typeface="Arial"/>
                        </a:rPr>
                        <a:t>Fixed3D</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is not resizable and uses a border that has a 3D appearance. The form is displayed with Minimize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Maximize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and Close buttons on its title bar. Although the form may be maximized and minimized, it may not be resized by its edges or corners.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5130447"/>
                  </a:ext>
                </a:extLst>
              </a:tr>
            </a:tbl>
          </a:graphicData>
        </a:graphic>
      </p:graphicFrame>
    </p:spTree>
    <p:extLst>
      <p:ext uri="{BB962C8B-B14F-4D97-AF65-F5344CB8AC3E}">
        <p14:creationId xmlns:p14="http://schemas.microsoft.com/office/powerpoint/2010/main" val="4138338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Changing the Form’s Appearance</a:t>
            </a:r>
            <a:r>
              <a:rPr lang="en-US" sz="2000" b="0" kern="1200" dirty="0">
                <a:latin typeface="Times New Roman" panose="02020603050405020304" pitchFamily="18" charset="0"/>
                <a:ea typeface="+mj-ea"/>
                <a:cs typeface="+mj-cs"/>
              </a:rPr>
              <a:t> (2 of 2)</a:t>
            </a:r>
          </a:p>
        </p:txBody>
      </p:sp>
      <p:graphicFrame>
        <p:nvGraphicFramePr>
          <p:cNvPr id="7" name="Table 6"/>
          <p:cNvGraphicFramePr>
            <a:graphicFrameLocks noGrp="1"/>
          </p:cNvGraphicFramePr>
          <p:nvPr>
            <p:extLst>
              <p:ext uri="{D42A27DB-BD31-4B8C-83A1-F6EECF244321}">
                <p14:modId xmlns:p14="http://schemas.microsoft.com/office/powerpoint/2010/main" val="3580461002"/>
              </p:ext>
            </p:extLst>
          </p:nvPr>
        </p:nvGraphicFramePr>
        <p:xfrm>
          <a:off x="457200" y="1713861"/>
          <a:ext cx="8229600" cy="3418350"/>
        </p:xfrm>
        <a:graphic>
          <a:graphicData uri="http://schemas.openxmlformats.org/drawingml/2006/table">
            <a:tbl>
              <a:tblPr firstRow="1" bandRow="1">
                <a:tableStyleId>{40F9630F-82C1-40B7-BC3A-925EFCFF5E92}</a:tableStyleId>
              </a:tblPr>
              <a:tblGrid>
                <a:gridCol w="2169886">
                  <a:extLst>
                    <a:ext uri="{9D8B030D-6E8A-4147-A177-3AD203B41FA5}">
                      <a16:colId xmlns:a16="http://schemas.microsoft.com/office/drawing/2014/main" val="3835397685"/>
                    </a:ext>
                  </a:extLst>
                </a:gridCol>
                <a:gridCol w="6059714">
                  <a:extLst>
                    <a:ext uri="{9D8B030D-6E8A-4147-A177-3AD203B41FA5}">
                      <a16:colId xmlns:a16="http://schemas.microsoft.com/office/drawing/2014/main" val="964878115"/>
                    </a:ext>
                  </a:extLst>
                </a:gridCol>
              </a:tblGrid>
              <a:tr h="409726">
                <a:tc>
                  <a:txBody>
                    <a:bodyPr/>
                    <a:lstStyle/>
                    <a:p>
                      <a:pPr algn="l"/>
                      <a:r>
                        <a:rPr lang="en-IN" sz="1400" b="1" i="0" u="none" strike="noStrike" cap="none" baseline="0" dirty="0">
                          <a:solidFill>
                            <a:schemeClr val="dk1"/>
                          </a:solidFill>
                          <a:latin typeface="+mn-lt"/>
                          <a:ea typeface="Arial"/>
                          <a:cs typeface="Arial"/>
                          <a:sym typeface="Arial"/>
                        </a:rPr>
                        <a:t>Setting</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b="1" i="0" u="none" strike="noStrike" cap="none" baseline="0" dirty="0">
                          <a:solidFill>
                            <a:schemeClr val="dk1"/>
                          </a:solidFill>
                          <a:latin typeface="+mn-lt"/>
                          <a:ea typeface="Arial"/>
                          <a:cs typeface="Arial"/>
                          <a:sym typeface="Arial"/>
                        </a:rPr>
                        <a:t>Description</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8098207"/>
                  </a:ext>
                </a:extLst>
              </a:tr>
              <a:tr h="850263">
                <a:tc>
                  <a:txBody>
                    <a:bodyPr/>
                    <a:lstStyle/>
                    <a:p>
                      <a:r>
                        <a:rPr lang="en-IN" sz="1400" b="0" i="0" u="none" strike="noStrike" cap="none" baseline="0" dirty="0">
                          <a:solidFill>
                            <a:schemeClr val="dk1"/>
                          </a:solidFill>
                          <a:latin typeface="+mn-lt"/>
                          <a:ea typeface="Arial"/>
                          <a:cs typeface="Arial"/>
                          <a:sym typeface="Arial"/>
                        </a:rPr>
                        <a:t>FixedDialog</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is not resizable. It is displayed with Minimize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Maximize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and Close buttons on its title bar. Although the form may be maximized and minimized, it may not be resized by its edges or corners.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5421131"/>
                  </a:ext>
                </a:extLst>
              </a:tr>
              <a:tr h="981073">
                <a:tc>
                  <a:txBody>
                    <a:bodyPr/>
                    <a:lstStyle/>
                    <a:p>
                      <a:r>
                        <a:rPr lang="en-IN" sz="1400" b="0" i="0" u="none" strike="noStrike" cap="none" baseline="0" dirty="0">
                          <a:solidFill>
                            <a:schemeClr val="dk1"/>
                          </a:solidFill>
                          <a:latin typeface="+mn-lt"/>
                          <a:ea typeface="Arial"/>
                          <a:cs typeface="Arial"/>
                          <a:sym typeface="Arial"/>
                        </a:rPr>
                        <a:t>Sizable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This is the default setting for FormBorderStyle. The form is displayed with Minimize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Maximize</a:t>
                      </a:r>
                      <a:r>
                        <a:rPr lang="en-IN" sz="1400" b="0" i="1" u="none" strike="noStrike" cap="none" baseline="0" dirty="0">
                          <a:solidFill>
                            <a:schemeClr val="dk1"/>
                          </a:solidFill>
                          <a:latin typeface="+mn-lt"/>
                          <a:ea typeface="Arial"/>
                          <a:cs typeface="Arial"/>
                          <a:sym typeface="Arial"/>
                        </a:rPr>
                        <a:t>, </a:t>
                      </a:r>
                      <a:r>
                        <a:rPr lang="en-IN" sz="1400" b="0" i="0" u="none" strike="noStrike" cap="none" baseline="0" dirty="0">
                          <a:solidFill>
                            <a:schemeClr val="dk1"/>
                          </a:solidFill>
                          <a:latin typeface="+mn-lt"/>
                          <a:ea typeface="Arial"/>
                          <a:cs typeface="Arial"/>
                          <a:sym typeface="Arial"/>
                        </a:rPr>
                        <a:t>and Close buttons on its title bar. The form may be resized, but the controls will not move unless you set certain property values.</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331176"/>
                  </a:ext>
                </a:extLst>
              </a:tr>
              <a:tr h="588644">
                <a:tc>
                  <a:txBody>
                    <a:bodyPr/>
                    <a:lstStyle/>
                    <a:p>
                      <a:r>
                        <a:rPr lang="en-IN" sz="1400" b="0" i="0" u="none" strike="noStrike" cap="none" baseline="0" dirty="0">
                          <a:solidFill>
                            <a:schemeClr val="dk1"/>
                          </a:solidFill>
                          <a:latin typeface="+mn-lt"/>
                          <a:ea typeface="Arial"/>
                          <a:cs typeface="Arial"/>
                          <a:sym typeface="Arial"/>
                        </a:rPr>
                        <a:t>FixedToolWindow</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is not resizable. It is displayed with only a Close button. The text that is displayed in the title bar appears in a reduced font size.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4362587"/>
                  </a:ext>
                </a:extLst>
              </a:tr>
              <a:tr h="588644">
                <a:tc>
                  <a:txBody>
                    <a:bodyPr/>
                    <a:lstStyle/>
                    <a:p>
                      <a:r>
                        <a:rPr lang="en-IN" sz="1400" b="0" i="0" u="none" strike="noStrike" cap="none" baseline="0" dirty="0">
                          <a:solidFill>
                            <a:schemeClr val="dk1"/>
                          </a:solidFill>
                          <a:latin typeface="+mn-lt"/>
                          <a:ea typeface="Arial"/>
                          <a:cs typeface="Arial"/>
                          <a:sym typeface="Arial"/>
                        </a:rPr>
                        <a:t>SizeableToolWindow</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i="0" u="none" strike="noStrike" cap="none" baseline="0" dirty="0">
                          <a:solidFill>
                            <a:schemeClr val="dk1"/>
                          </a:solidFill>
                          <a:latin typeface="+mn-lt"/>
                          <a:ea typeface="Arial"/>
                          <a:cs typeface="Arial"/>
                          <a:sym typeface="Arial"/>
                        </a:rPr>
                        <a:t>The form is not resizable. It is displayed with only a Close button. The text that is displayed in the title bar appears in a reduced font size.</a:t>
                      </a:r>
                      <a:endParaRPr lang="en-IN" sz="14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714498"/>
                  </a:ext>
                </a:extLst>
              </a:tr>
            </a:tbl>
          </a:graphicData>
        </a:graphic>
      </p:graphicFrame>
    </p:spTree>
    <p:extLst>
      <p:ext uri="{BB962C8B-B14F-4D97-AF65-F5344CB8AC3E}">
        <p14:creationId xmlns:p14="http://schemas.microsoft.com/office/powerpoint/2010/main" val="3138835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476488" cy="646300"/>
          </a:xfrm>
        </p:spPr>
        <p:txBody>
          <a:bodyPr wrap="square" tIns="91425">
            <a:spAutoFit/>
          </a:bodyPr>
          <a:lstStyle/>
          <a:p>
            <a:pPr lvl="0">
              <a:spcBef>
                <a:spcPct val="0"/>
              </a:spcBef>
              <a:buClrTx/>
            </a:pPr>
            <a:r>
              <a:rPr lang="en-US" sz="3000" kern="1200" dirty="0">
                <a:latin typeface="Times New Roman" panose="02020603050405020304" pitchFamily="18" charset="0"/>
                <a:ea typeface="+mj-ea"/>
                <a:cs typeface="+mj-cs"/>
              </a:rPr>
              <a:t>MinimizeBox, MaximizeBox, and ControlBox </a:t>
            </a:r>
            <a:r>
              <a:rPr lang="en-US" sz="2000" b="0" kern="1200" dirty="0">
                <a:latin typeface="Times New Roman" panose="02020603050405020304" pitchFamily="18" charset="0"/>
                <a:ea typeface="+mj-ea"/>
                <a:cs typeface="+mj-cs"/>
              </a:rPr>
              <a:t>(1 of 2)</a:t>
            </a:r>
          </a:p>
        </p:txBody>
      </p:sp>
      <p:sp>
        <p:nvSpPr>
          <p:cNvPr id="24" name="Content Placeholder 23"/>
          <p:cNvSpPr>
            <a:spLocks noGrp="1"/>
          </p:cNvSpPr>
          <p:nvPr>
            <p:ph idx="1"/>
          </p:nvPr>
        </p:nvSpPr>
        <p:spPr>
          <a:xfrm>
            <a:off x="457200" y="1594439"/>
            <a:ext cx="8229600" cy="480100"/>
          </a:xfrm>
        </p:spPr>
        <p:txBody>
          <a:bodyPr/>
          <a:lstStyle/>
          <a:p>
            <a:pPr indent="-255600"/>
            <a:r>
              <a:rPr lang="en-US" sz="2400" dirty="0">
                <a:latin typeface="+mn-lt"/>
              </a:rPr>
              <a:t>The MinimizeBox Property (Boolean)</a:t>
            </a:r>
          </a:p>
        </p:txBody>
      </p:sp>
      <p:sp>
        <p:nvSpPr>
          <p:cNvPr id="27" name="Content Placeholder 26"/>
          <p:cNvSpPr>
            <a:spLocks noGrp="1"/>
          </p:cNvSpPr>
          <p:nvPr>
            <p:ph sz="quarter" idx="15"/>
          </p:nvPr>
        </p:nvSpPr>
        <p:spPr>
          <a:xfrm>
            <a:off x="455230" y="1993028"/>
            <a:ext cx="4636318" cy="438974"/>
          </a:xfrm>
        </p:spPr>
        <p:txBody>
          <a:bodyPr/>
          <a:lstStyle/>
          <a:p>
            <a:pPr marL="741600" lvl="3" indent="-284400"/>
            <a:r>
              <a:rPr lang="en-US" sz="2400" dirty="0">
                <a:latin typeface="+mn-lt"/>
              </a:rPr>
              <a:t>Hides the </a:t>
            </a:r>
            <a:r>
              <a:rPr lang="en-US" sz="2400" b="1" dirty="0">
                <a:latin typeface="+mn-lt"/>
              </a:rPr>
              <a:t>Minimize</a:t>
            </a:r>
            <a:r>
              <a:rPr lang="en-US" sz="2400" dirty="0">
                <a:latin typeface="+mn-lt"/>
              </a:rPr>
              <a:t> button</a:t>
            </a:r>
            <a:endParaRPr lang="en-IN" sz="2400" dirty="0">
              <a:latin typeface="+mn-lt"/>
            </a:endParaRPr>
          </a:p>
        </p:txBody>
      </p:sp>
      <p:pic>
        <p:nvPicPr>
          <p:cNvPr id="33" name="Picture 3" descr="A small line on the bottom of the icon, resembling an unders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593" y="2155421"/>
            <a:ext cx="380413" cy="208614"/>
          </a:xfrm>
          <a:prstGeom prst="rect">
            <a:avLst/>
          </a:prstGeom>
          <a:ln w="38100" cap="sq">
            <a:solidFill>
              <a:srgbClr val="000000"/>
            </a:solidFill>
            <a:prstDash val="solid"/>
            <a:miter lim="800000"/>
          </a:ln>
          <a:effectLst>
            <a:outerShdw blurRad="50800" dist="50800" dir="5400000" algn="ctr"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28" name="Content Placeholder 27"/>
          <p:cNvSpPr>
            <a:spLocks noGrp="1"/>
          </p:cNvSpPr>
          <p:nvPr>
            <p:ph sz="quarter" idx="16"/>
          </p:nvPr>
        </p:nvSpPr>
        <p:spPr>
          <a:xfrm>
            <a:off x="5574602" y="1994396"/>
            <a:ext cx="2584335" cy="407060"/>
          </a:xfrm>
        </p:spPr>
        <p:txBody>
          <a:bodyPr/>
          <a:lstStyle/>
          <a:p>
            <a:pPr marL="0" lvl="1" indent="0">
              <a:spcBef>
                <a:spcPts val="0"/>
              </a:spcBef>
              <a:buNone/>
            </a:pPr>
            <a:r>
              <a:rPr lang="en-US" sz="2400" dirty="0">
                <a:latin typeface="+mn-lt"/>
              </a:rPr>
              <a:t>when set to False</a:t>
            </a:r>
          </a:p>
        </p:txBody>
      </p:sp>
      <p:sp>
        <p:nvSpPr>
          <p:cNvPr id="25" name="Content Placeholder 24"/>
          <p:cNvSpPr>
            <a:spLocks noGrp="1"/>
          </p:cNvSpPr>
          <p:nvPr>
            <p:ph idx="13"/>
          </p:nvPr>
        </p:nvSpPr>
        <p:spPr>
          <a:xfrm>
            <a:off x="457200" y="2399727"/>
            <a:ext cx="8229600" cy="1347019"/>
          </a:xfrm>
        </p:spPr>
        <p:txBody>
          <a:bodyPr/>
          <a:lstStyle/>
          <a:p>
            <a:pPr marL="1144800" lvl="2" indent="-230400"/>
            <a:r>
              <a:rPr lang="en-US" sz="2400" dirty="0">
                <a:latin typeface="+mn-lt"/>
              </a:rPr>
              <a:t>Is disabled but shown if MaximizeBox is set to True</a:t>
            </a:r>
          </a:p>
          <a:p>
            <a:pPr marL="255600" lvl="1" indent="-255600">
              <a:spcBef>
                <a:spcPts val="1500"/>
              </a:spcBef>
              <a:buFont typeface="Arial" panose="020B0604020202020204" pitchFamily="34" charset="0"/>
              <a:buChar char="•"/>
            </a:pPr>
            <a:r>
              <a:rPr lang="en-US" sz="2400" dirty="0">
                <a:latin typeface="+mn-lt"/>
              </a:rPr>
              <a:t>The MaximizeBox Property (Boolean)</a:t>
            </a:r>
            <a:endParaRPr lang="en-IN" sz="2400" dirty="0">
              <a:latin typeface="+mn-lt"/>
            </a:endParaRPr>
          </a:p>
        </p:txBody>
      </p:sp>
      <p:sp>
        <p:nvSpPr>
          <p:cNvPr id="29" name="Content Placeholder 28"/>
          <p:cNvSpPr>
            <a:spLocks noGrp="1"/>
          </p:cNvSpPr>
          <p:nvPr>
            <p:ph sz="quarter" idx="17"/>
          </p:nvPr>
        </p:nvSpPr>
        <p:spPr>
          <a:xfrm>
            <a:off x="455230" y="3738822"/>
            <a:ext cx="4670952" cy="420011"/>
          </a:xfrm>
        </p:spPr>
        <p:txBody>
          <a:bodyPr/>
          <a:lstStyle/>
          <a:p>
            <a:pPr lvl="1" indent="-284400"/>
            <a:r>
              <a:rPr lang="en-US" sz="2400" dirty="0">
                <a:latin typeface="+mn-lt"/>
              </a:rPr>
              <a:t>Hides the </a:t>
            </a:r>
            <a:r>
              <a:rPr lang="en-US" sz="2400" b="1" dirty="0">
                <a:latin typeface="+mn-lt"/>
              </a:rPr>
              <a:t>Maximize</a:t>
            </a:r>
            <a:r>
              <a:rPr lang="en-US" sz="2400" dirty="0">
                <a:latin typeface="+mn-lt"/>
              </a:rPr>
              <a:t> button</a:t>
            </a:r>
            <a:endParaRPr lang="en-IN" sz="2400" dirty="0">
              <a:latin typeface="+mn-lt"/>
            </a:endParaRPr>
          </a:p>
        </p:txBody>
      </p:sp>
      <p:pic>
        <p:nvPicPr>
          <p:cNvPr id="32" name="Picture 2" descr="A small square in the center of th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8" y="3918932"/>
            <a:ext cx="361949" cy="198488"/>
          </a:xfrm>
          <a:prstGeom prst="rect">
            <a:avLst/>
          </a:prstGeom>
          <a:ln w="38100" cap="sq">
            <a:solidFill>
              <a:srgbClr val="000000"/>
            </a:solidFill>
            <a:prstDash val="solid"/>
            <a:miter lim="800000"/>
          </a:ln>
          <a:effectLst>
            <a:outerShdw blurRad="50800" dist="50800" dir="5400000" algn="ctr"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30" name="Content Placeholder 29"/>
          <p:cNvSpPr>
            <a:spLocks noGrp="1"/>
          </p:cNvSpPr>
          <p:nvPr>
            <p:ph sz="quarter" idx="18"/>
          </p:nvPr>
        </p:nvSpPr>
        <p:spPr>
          <a:xfrm>
            <a:off x="5531060" y="3736574"/>
            <a:ext cx="2577692" cy="422259"/>
          </a:xfrm>
        </p:spPr>
        <p:txBody>
          <a:bodyPr/>
          <a:lstStyle/>
          <a:p>
            <a:pPr marL="0" indent="0">
              <a:spcBef>
                <a:spcPts val="0"/>
              </a:spcBef>
              <a:buNone/>
            </a:pPr>
            <a:r>
              <a:rPr lang="en-US" sz="2400" dirty="0">
                <a:latin typeface="+mn-lt"/>
              </a:rPr>
              <a:t>when set to False</a:t>
            </a:r>
            <a:endParaRPr lang="en-IN" sz="2400" dirty="0">
              <a:latin typeface="+mn-lt"/>
            </a:endParaRPr>
          </a:p>
        </p:txBody>
      </p:sp>
      <p:sp>
        <p:nvSpPr>
          <p:cNvPr id="26" name="Content Placeholder 25"/>
          <p:cNvSpPr>
            <a:spLocks noGrp="1"/>
          </p:cNvSpPr>
          <p:nvPr>
            <p:ph sz="quarter" idx="14"/>
          </p:nvPr>
        </p:nvSpPr>
        <p:spPr>
          <a:xfrm>
            <a:off x="457200" y="4190084"/>
            <a:ext cx="8229600" cy="570589"/>
          </a:xfrm>
        </p:spPr>
        <p:txBody>
          <a:bodyPr/>
          <a:lstStyle/>
          <a:p>
            <a:pPr marL="1144800" lvl="2" indent="-284400"/>
            <a:r>
              <a:rPr lang="en-US" sz="2400" dirty="0">
                <a:latin typeface="+mn-lt"/>
              </a:rPr>
              <a:t>Is disabled but shown if MinimizeBox is set to True</a:t>
            </a:r>
          </a:p>
        </p:txBody>
      </p:sp>
    </p:spTree>
    <p:extLst>
      <p:ext uri="{BB962C8B-B14F-4D97-AF65-F5344CB8AC3E}">
        <p14:creationId xmlns:p14="http://schemas.microsoft.com/office/powerpoint/2010/main" val="103289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Categorizing and Alphabetizing Properties</a:t>
            </a:r>
          </a:p>
        </p:txBody>
      </p:sp>
      <p:sp>
        <p:nvSpPr>
          <p:cNvPr id="3" name="Content Placeholder 2"/>
          <p:cNvSpPr>
            <a:spLocks noGrp="1"/>
          </p:cNvSpPr>
          <p:nvPr>
            <p:ph idx="1"/>
          </p:nvPr>
        </p:nvSpPr>
        <p:spPr>
          <a:xfrm>
            <a:off x="457199" y="1492832"/>
            <a:ext cx="8229601" cy="73863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1800" kern="1200" dirty="0">
                <a:solidFill>
                  <a:srgbClr val="000000"/>
                </a:solidFill>
                <a:latin typeface="+mn-lt"/>
                <a:ea typeface="+mn-ea"/>
                <a:cs typeface="+mn-cs"/>
              </a:rPr>
              <a:t>The </a:t>
            </a:r>
            <a:r>
              <a:rPr lang="en-US" sz="1800" b="1" kern="1200" dirty="0">
                <a:solidFill>
                  <a:srgbClr val="000000"/>
                </a:solidFill>
                <a:latin typeface="+mn-lt"/>
                <a:ea typeface="+mn-ea"/>
                <a:cs typeface="+mn-cs"/>
              </a:rPr>
              <a:t>Categorized</a:t>
            </a:r>
            <a:r>
              <a:rPr lang="en-US" sz="1800" kern="1200" dirty="0">
                <a:solidFill>
                  <a:srgbClr val="000000"/>
                </a:solidFill>
                <a:latin typeface="+mn-lt"/>
                <a:ea typeface="+mn-ea"/>
                <a:cs typeface="+mn-cs"/>
              </a:rPr>
              <a:t> and </a:t>
            </a:r>
            <a:r>
              <a:rPr lang="en-US" sz="1800" b="1" kern="1200" dirty="0">
                <a:solidFill>
                  <a:srgbClr val="000000"/>
                </a:solidFill>
                <a:latin typeface="+mn-lt"/>
                <a:ea typeface="+mn-ea"/>
                <a:cs typeface="+mn-cs"/>
              </a:rPr>
              <a:t>Alphabetical</a:t>
            </a:r>
            <a:r>
              <a:rPr lang="en-US" sz="1800" kern="1200" dirty="0">
                <a:solidFill>
                  <a:srgbClr val="000000"/>
                </a:solidFill>
                <a:latin typeface="+mn-lt"/>
                <a:ea typeface="+mn-ea"/>
                <a:cs typeface="+mn-cs"/>
              </a:rPr>
              <a:t> buttons affect the way properties are displayed</a:t>
            </a:r>
          </a:p>
        </p:txBody>
      </p:sp>
      <p:pic>
        <p:nvPicPr>
          <p:cNvPr id="7" name="Picture 5" descr="The top of the properties box displays the title properties above the title of the file, which is label 1. Below this is a menu bar which includes the alphabetical button, categorized button, and ot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121" y="2292622"/>
            <a:ext cx="3363756" cy="904647"/>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4" name="Content Placeholder 3"/>
          <p:cNvSpPr>
            <a:spLocks noGrp="1"/>
          </p:cNvSpPr>
          <p:nvPr>
            <p:ph idx="13"/>
          </p:nvPr>
        </p:nvSpPr>
        <p:spPr>
          <a:xfrm>
            <a:off x="482655" y="3297148"/>
            <a:ext cx="3543341" cy="430790"/>
          </a:xfrm>
        </p:spPr>
        <p:txBody>
          <a:bodyPr/>
          <a:lstStyle/>
          <a:p>
            <a:pPr indent="-255600">
              <a:buFont typeface="Arial" panose="020B0604020202020204" pitchFamily="34" charset="0"/>
              <a:buChar char="•"/>
            </a:pPr>
            <a:r>
              <a:rPr lang="en-US" sz="1800" dirty="0">
                <a:latin typeface="+mn-lt"/>
              </a:rPr>
              <a:t>When the </a:t>
            </a:r>
            <a:r>
              <a:rPr lang="en-US" sz="1800" b="1" dirty="0">
                <a:latin typeface="+mn-lt"/>
              </a:rPr>
              <a:t>Alphabetical</a:t>
            </a:r>
            <a:r>
              <a:rPr lang="en-US" sz="1800" dirty="0">
                <a:latin typeface="+mn-lt"/>
              </a:rPr>
              <a:t> button</a:t>
            </a:r>
            <a:endParaRPr lang="en-IN" sz="1800" dirty="0">
              <a:latin typeface="+mn-lt"/>
            </a:endParaRPr>
          </a:p>
        </p:txBody>
      </p:sp>
      <p:pic>
        <p:nvPicPr>
          <p:cNvPr id="8" name="Picture 4" descr="The alphabetical button has the letters A on top of Z with an arrow beside them pointing 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96" y="3380418"/>
            <a:ext cx="359163" cy="324958"/>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13" name="Content Placeholder 12"/>
          <p:cNvSpPr>
            <a:spLocks noGrp="1"/>
          </p:cNvSpPr>
          <p:nvPr>
            <p:ph idx="19"/>
          </p:nvPr>
        </p:nvSpPr>
        <p:spPr>
          <a:xfrm>
            <a:off x="4451023" y="3301926"/>
            <a:ext cx="1325663" cy="405386"/>
          </a:xfrm>
        </p:spPr>
        <p:txBody>
          <a:bodyPr/>
          <a:lstStyle/>
          <a:p>
            <a:pPr marL="0" indent="0">
              <a:spcBef>
                <a:spcPts val="0"/>
              </a:spcBef>
              <a:buNone/>
            </a:pPr>
            <a:r>
              <a:rPr lang="en-US" sz="1800" dirty="0">
                <a:latin typeface="+mn-lt"/>
              </a:rPr>
              <a:t>is selected</a:t>
            </a:r>
            <a:endParaRPr lang="en-IN" sz="1800" dirty="0">
              <a:latin typeface="+mn-lt"/>
            </a:endParaRPr>
          </a:p>
        </p:txBody>
      </p:sp>
      <p:sp>
        <p:nvSpPr>
          <p:cNvPr id="5" name="Content Placeholder 4"/>
          <p:cNvSpPr>
            <a:spLocks noGrp="1"/>
          </p:cNvSpPr>
          <p:nvPr>
            <p:ph sz="quarter" idx="14"/>
          </p:nvPr>
        </p:nvSpPr>
        <p:spPr>
          <a:xfrm>
            <a:off x="457200" y="3648670"/>
            <a:ext cx="8229600" cy="1757475"/>
          </a:xfrm>
        </p:spPr>
        <p:txBody>
          <a:bodyPr/>
          <a:lstStyle/>
          <a:p>
            <a:pPr lvl="1" indent="-285750"/>
            <a:r>
              <a:rPr lang="en-US" sz="1800" dirty="0">
                <a:latin typeface="+mn-lt"/>
              </a:rPr>
              <a:t>The properties are displayed in alphabetical order</a:t>
            </a:r>
          </a:p>
          <a:p>
            <a:pPr marL="1144800" lvl="2" indent="-230400"/>
            <a:r>
              <a:rPr lang="en-US" sz="1800" dirty="0">
                <a:latin typeface="+mn-lt"/>
              </a:rPr>
              <a:t>Most of the time it is easier to locate properties that are listed in alphabetical order</a:t>
            </a:r>
          </a:p>
          <a:p>
            <a:pPr marL="1144800" lvl="2" indent="-230400"/>
            <a:r>
              <a:rPr lang="en-US" sz="1800" dirty="0">
                <a:latin typeface="+mn-lt"/>
              </a:rPr>
              <a:t>Frequently used properties are enclosed in parentheses and appear at the top of the list</a:t>
            </a:r>
          </a:p>
        </p:txBody>
      </p:sp>
      <p:sp>
        <p:nvSpPr>
          <p:cNvPr id="6" name="Content Placeholder 5"/>
          <p:cNvSpPr>
            <a:spLocks noGrp="1"/>
          </p:cNvSpPr>
          <p:nvPr>
            <p:ph sz="quarter" idx="15"/>
          </p:nvPr>
        </p:nvSpPr>
        <p:spPr>
          <a:xfrm>
            <a:off x="476379" y="5398632"/>
            <a:ext cx="3549617" cy="414790"/>
          </a:xfrm>
        </p:spPr>
        <p:txBody>
          <a:bodyPr/>
          <a:lstStyle/>
          <a:p>
            <a:pPr indent="-255600"/>
            <a:r>
              <a:rPr lang="en-US" sz="1800" dirty="0">
                <a:latin typeface="+mn-lt"/>
              </a:rPr>
              <a:t>When the </a:t>
            </a:r>
            <a:r>
              <a:rPr lang="en-US" sz="1800" b="1" dirty="0">
                <a:latin typeface="+mn-lt"/>
              </a:rPr>
              <a:t>Categorized</a:t>
            </a:r>
            <a:r>
              <a:rPr lang="en-US" sz="1800" dirty="0">
                <a:latin typeface="+mn-lt"/>
              </a:rPr>
              <a:t> button</a:t>
            </a:r>
            <a:endParaRPr lang="en-IN" sz="1800" dirty="0">
              <a:latin typeface="+mn-lt"/>
            </a:endParaRPr>
          </a:p>
        </p:txBody>
      </p:sp>
      <p:pic>
        <p:nvPicPr>
          <p:cNvPr id="9" name="Picture 3" descr="The categorized button has lines organized in grou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25" y="5458453"/>
            <a:ext cx="352086" cy="335320"/>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16" name="Content Placeholder 15"/>
          <p:cNvSpPr>
            <a:spLocks noGrp="1"/>
          </p:cNvSpPr>
          <p:nvPr>
            <p:ph sz="quarter" idx="18"/>
          </p:nvPr>
        </p:nvSpPr>
        <p:spPr>
          <a:xfrm>
            <a:off x="4410916" y="5395488"/>
            <a:ext cx="1365770" cy="388990"/>
          </a:xfrm>
        </p:spPr>
        <p:txBody>
          <a:bodyPr/>
          <a:lstStyle/>
          <a:p>
            <a:pPr marL="0" indent="0">
              <a:spcBef>
                <a:spcPts val="0"/>
              </a:spcBef>
              <a:buNone/>
            </a:pPr>
            <a:r>
              <a:rPr lang="en-US" sz="1800" dirty="0">
                <a:latin typeface="+mn-lt"/>
              </a:rPr>
              <a:t>is selected</a:t>
            </a:r>
            <a:endParaRPr lang="en-IN" sz="1800" dirty="0">
              <a:latin typeface="+mn-lt"/>
            </a:endParaRPr>
          </a:p>
        </p:txBody>
      </p:sp>
      <p:sp>
        <p:nvSpPr>
          <p:cNvPr id="11" name="Content Placeholder 10"/>
          <p:cNvSpPr>
            <a:spLocks noGrp="1"/>
          </p:cNvSpPr>
          <p:nvPr>
            <p:ph sz="quarter" idx="17"/>
          </p:nvPr>
        </p:nvSpPr>
        <p:spPr>
          <a:xfrm>
            <a:off x="482655" y="5772442"/>
            <a:ext cx="8204145" cy="396480"/>
          </a:xfrm>
        </p:spPr>
        <p:txBody>
          <a:bodyPr/>
          <a:lstStyle/>
          <a:p>
            <a:pPr lvl="1" indent="-285750"/>
            <a:r>
              <a:rPr lang="en-US" sz="1800" dirty="0">
                <a:latin typeface="+mn-lt"/>
              </a:rPr>
              <a:t>Related properties are displayed together in groups</a:t>
            </a:r>
          </a:p>
        </p:txBody>
      </p:sp>
    </p:spTree>
    <p:extLst>
      <p:ext uri="{BB962C8B-B14F-4D97-AF65-F5344CB8AC3E}">
        <p14:creationId xmlns:p14="http://schemas.microsoft.com/office/powerpoint/2010/main" val="1229164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485632" cy="646300"/>
          </a:xfrm>
        </p:spPr>
        <p:txBody>
          <a:bodyPr wrap="square" tIns="91425">
            <a:spAutoFit/>
          </a:bodyPr>
          <a:lstStyle/>
          <a:p>
            <a:pPr lvl="0">
              <a:spcBef>
                <a:spcPct val="0"/>
              </a:spcBef>
              <a:buClrTx/>
            </a:pPr>
            <a:r>
              <a:rPr lang="en-US" sz="3000" kern="1200" dirty="0">
                <a:latin typeface="Times New Roman" panose="02020603050405020304" pitchFamily="18" charset="0"/>
              </a:rPr>
              <a:t>MinimizeBox, MaximizeBox, and ControlBox </a:t>
            </a:r>
            <a:r>
              <a:rPr lang="en-US" sz="2000" b="0" kern="1200" dirty="0">
                <a:latin typeface="Times New Roman" panose="02020603050405020304" pitchFamily="18" charset="0"/>
              </a:rPr>
              <a:t>(2 of 2)</a:t>
            </a:r>
            <a:endParaRPr lang="en-US" sz="2000" kern="1200" dirty="0">
              <a:latin typeface="Times New Roman" panose="02020603050405020304" pitchFamily="18" charset="0"/>
              <a:ea typeface="+mj-ea"/>
              <a:cs typeface="+mj-cs"/>
            </a:endParaRPr>
          </a:p>
        </p:txBody>
      </p:sp>
      <p:sp>
        <p:nvSpPr>
          <p:cNvPr id="17" name="Text Placeholder 16"/>
          <p:cNvSpPr>
            <a:spLocks noGrp="1"/>
          </p:cNvSpPr>
          <p:nvPr>
            <p:ph type="body" idx="1"/>
          </p:nvPr>
        </p:nvSpPr>
        <p:spPr>
          <a:xfrm>
            <a:off x="457199" y="1591057"/>
            <a:ext cx="8229601" cy="1716206"/>
          </a:xfrm>
        </p:spPr>
        <p:txBody>
          <a:bodyPr/>
          <a:lstStyle/>
          <a:p>
            <a:r>
              <a:rPr lang="en-US" sz="2400" dirty="0">
                <a:latin typeface="+mn-lt"/>
              </a:rPr>
              <a:t>The ControlBox Property (Boolean)</a:t>
            </a:r>
          </a:p>
          <a:p>
            <a:pPr lvl="1"/>
            <a:r>
              <a:rPr lang="en-US" sz="2400" dirty="0">
                <a:latin typeface="+mn-lt"/>
              </a:rPr>
              <a:t>Hides all buttons when set to False</a:t>
            </a:r>
          </a:p>
          <a:p>
            <a:pPr lvl="1"/>
            <a:r>
              <a:rPr lang="en-US" sz="2400" dirty="0">
                <a:latin typeface="+mn-lt"/>
              </a:rPr>
              <a:t>Overrides the values of MinimizeBox and MaximizeBox</a:t>
            </a:r>
          </a:p>
        </p:txBody>
      </p:sp>
      <p:pic>
        <p:nvPicPr>
          <p:cNvPr id="18" name="Picture 2" descr="On the top right side of the, flags, dialog box, opposite the title, there are three icons. Minimize is a line. Maximize is a square. Close is an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470" y="3603958"/>
            <a:ext cx="3217060" cy="209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241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Locking Controls</a:t>
            </a: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Locking controls prevents them from being moved around during design time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To lock controls:</a:t>
            </a:r>
          </a:p>
          <a:p>
            <a:pPr lvl="2">
              <a:spcAft>
                <a:spcPct val="0"/>
              </a:spcAft>
            </a:pPr>
            <a:r>
              <a:rPr lang="en-US" sz="2400" kern="1200" dirty="0">
                <a:solidFill>
                  <a:srgbClr val="000000"/>
                </a:solidFill>
                <a:latin typeface="Arial (Body)"/>
                <a:ea typeface="+mn-ea"/>
                <a:cs typeface="+mn-cs"/>
              </a:rPr>
              <a:t>Right-click an empty space on the form</a:t>
            </a:r>
          </a:p>
          <a:p>
            <a:pPr lvl="2">
              <a:spcAft>
                <a:spcPct val="0"/>
              </a:spcAft>
            </a:pPr>
            <a:r>
              <a:rPr lang="en-US" sz="2400" kern="1200" dirty="0">
                <a:solidFill>
                  <a:srgbClr val="000000"/>
                </a:solidFill>
                <a:latin typeface="Arial (Body)"/>
                <a:ea typeface="+mn-ea"/>
                <a:cs typeface="+mn-cs"/>
              </a:rPr>
              <a:t>Select </a:t>
            </a:r>
            <a:r>
              <a:rPr lang="en-US" sz="2400" b="1" kern="1200" dirty="0">
                <a:solidFill>
                  <a:srgbClr val="000000"/>
                </a:solidFill>
                <a:latin typeface="Arial (Body)"/>
                <a:ea typeface="+mn-ea"/>
                <a:cs typeface="+mn-cs"/>
              </a:rPr>
              <a:t>Lock Controls</a:t>
            </a:r>
            <a:r>
              <a:rPr lang="en-US" sz="2400" kern="1200" dirty="0">
                <a:solidFill>
                  <a:srgbClr val="000000"/>
                </a:solidFill>
                <a:latin typeface="Arial (Body)"/>
                <a:ea typeface="+mn-ea"/>
                <a:cs typeface="+mn-cs"/>
              </a:rPr>
              <a:t> from the menu</a:t>
            </a:r>
          </a:p>
        </p:txBody>
      </p:sp>
      <p:pic>
        <p:nvPicPr>
          <p:cNvPr id="4" name="Picture 3" descr="The button labeled, display directions has a dotted line around it. The menu available has options view code, lock controls, paste, and properties. The option lock controls has been selected. The button now has a dotted line around it with a lock symbol on the upper left corn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17" y="4312307"/>
            <a:ext cx="7437765" cy="1475360"/>
          </a:xfrm>
          <a:prstGeom prst="rect">
            <a:avLst/>
          </a:prstGeom>
        </p:spPr>
      </p:pic>
    </p:spTree>
    <p:extLst>
      <p:ext uri="{BB962C8B-B14F-4D97-AF65-F5344CB8AC3E}">
        <p14:creationId xmlns:p14="http://schemas.microsoft.com/office/powerpoint/2010/main" val="540454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2.14 Using Visual Studio Help</a:t>
            </a:r>
          </a:p>
        </p:txBody>
      </p:sp>
    </p:spTree>
    <p:extLst>
      <p:ext uri="{BB962C8B-B14F-4D97-AF65-F5344CB8AC3E}">
        <p14:creationId xmlns:p14="http://schemas.microsoft.com/office/powerpoint/2010/main" val="53807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the Visual Studio Documentation</a:t>
            </a:r>
          </a:p>
        </p:txBody>
      </p:sp>
      <p:pic>
        <p:nvPicPr>
          <p:cNvPr id="4" name="Picture 2" descr="Options in the menu bar include file, edit, view, project, build, debug, team, s q l, format, tools, test, analyze, window, and help. The options under the help include view help, add and remove help content, set help preference, m s d n forums, report a bug, samples, perf watson, customer feedback options, register product, trouble shooting, technical support, order help on d v d, online privacy statement, and about Microsoft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481" y="1752600"/>
            <a:ext cx="7285037" cy="4238625"/>
          </a:xfrm>
          <a:prstGeom prst="rect">
            <a:avLst/>
          </a:prstGeom>
          <a:ln w="38100" cap="sq">
            <a:solidFill>
              <a:srgbClr val="000000"/>
            </a:solidFill>
            <a:prstDash val="solid"/>
            <a:miter lim="800000"/>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3311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Context-Sensitive Help</a:t>
            </a:r>
          </a:p>
        </p:txBody>
      </p:sp>
      <p:sp>
        <p:nvSpPr>
          <p:cNvPr id="3" name="Content Placeholder 2"/>
          <p:cNvSpPr>
            <a:spLocks noGrp="1"/>
          </p:cNvSpPr>
          <p:nvPr>
            <p:ph type="body" idx="1"/>
          </p:nvPr>
        </p:nvSpPr>
        <p:spPr>
          <a:xfrm>
            <a:off x="457200" y="1600200"/>
            <a:ext cx="8229600" cy="192357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Context-sensitive help is help on a single topic that you are currently working on</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First select an item you need help with in Visual Studio</a:t>
            </a:r>
          </a:p>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Then press the F1 key on the keyboard</a:t>
            </a:r>
          </a:p>
        </p:txBody>
      </p:sp>
      <p:pic>
        <p:nvPicPr>
          <p:cNvPr id="6" name="Picture 2" descr="The code in form 1 period v b is for the flags pop up window and shows part of the code for the flags Finland and France. The equals sign from line 3 is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145" y="3818985"/>
            <a:ext cx="3715711" cy="170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457200" y="5694219"/>
            <a:ext cx="8229600" cy="568036"/>
          </a:xfrm>
        </p:spPr>
        <p:txBody>
          <a:bodyPr/>
          <a:lstStyle/>
          <a:p>
            <a:pPr lvl="0"/>
            <a:r>
              <a:rPr lang="en-US" sz="2200" kern="1200" dirty="0">
                <a:solidFill>
                  <a:srgbClr val="000000"/>
                </a:solidFill>
                <a:latin typeface="+mn-lt"/>
              </a:rPr>
              <a:t>This launches a help screen in your Web browser</a:t>
            </a:r>
            <a:endParaRPr lang="en-IN" sz="2200" dirty="0">
              <a:latin typeface="+mn-lt"/>
            </a:endParaRPr>
          </a:p>
        </p:txBody>
      </p:sp>
    </p:spTree>
    <p:extLst>
      <p:ext uri="{BB962C8B-B14F-4D97-AF65-F5344CB8AC3E}">
        <p14:creationId xmlns:p14="http://schemas.microsoft.com/office/powerpoint/2010/main" val="49785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Help on the = Operator</a:t>
            </a:r>
          </a:p>
        </p:txBody>
      </p:sp>
      <p:pic>
        <p:nvPicPr>
          <p:cNvPr id="4" name="Picture 2" descr="The pop up window is titled as equal operator visual basic and describes the equal sign as assigns a value to a variable or property. There is an example of the equal sign's use as well definitions of the example. On the left pane, there are options that include m s d n library, development tools and languages, visual studio 20 15, visual basic and visual C, visual basic, visual basic reference, visual basic language reference, and opera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926" y="1619159"/>
            <a:ext cx="5616148" cy="4459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29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Adding Controls to a Form</a:t>
            </a:r>
          </a:p>
        </p:txBody>
      </p:sp>
      <p:sp>
        <p:nvSpPr>
          <p:cNvPr id="3" name="Text Placeholder 2"/>
          <p:cNvSpPr>
            <a:spLocks noGrp="1"/>
          </p:cNvSpPr>
          <p:nvPr>
            <p:ph type="body" idx="1"/>
          </p:nvPr>
        </p:nvSpPr>
        <p:spPr>
          <a:xfrm>
            <a:off x="457200" y="1600200"/>
            <a:ext cx="5616054" cy="218518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Toolbox</a:t>
            </a:r>
          </a:p>
          <a:p>
            <a:pPr marL="741600" lvl="1" indent="-284400">
              <a:spcAft>
                <a:spcPct val="0"/>
              </a:spcAft>
            </a:pPr>
            <a:r>
              <a:rPr lang="en-US" sz="2400" kern="1200" dirty="0">
                <a:solidFill>
                  <a:srgbClr val="000000"/>
                </a:solidFill>
                <a:latin typeface="Arial (Body)"/>
                <a:ea typeface="+mn-ea"/>
                <a:cs typeface="+mn-cs"/>
              </a:rPr>
              <a:t>Shows a scrollable list of controls that you can add to a form</a:t>
            </a:r>
          </a:p>
          <a:p>
            <a:pPr marL="741600" lvl="1" indent="-284400">
              <a:spcAft>
                <a:spcPct val="0"/>
              </a:spcAft>
            </a:pPr>
            <a:r>
              <a:rPr lang="en-US" sz="2400" kern="1200" dirty="0">
                <a:solidFill>
                  <a:srgbClr val="000000"/>
                </a:solidFill>
                <a:latin typeface="Arial (Body)"/>
                <a:ea typeface="+mn-ea"/>
                <a:cs typeface="+mn-cs"/>
              </a:rPr>
              <a:t>To add a control to a form, find it in the </a:t>
            </a:r>
            <a:r>
              <a:rPr lang="en-US" sz="2400" b="1" kern="1200" dirty="0">
                <a:solidFill>
                  <a:srgbClr val="000000"/>
                </a:solidFill>
                <a:latin typeface="Arial (Body)"/>
                <a:ea typeface="+mn-ea"/>
                <a:cs typeface="+mn-cs"/>
              </a:rPr>
              <a:t>Toolbox</a:t>
            </a:r>
            <a:r>
              <a:rPr lang="en-US" sz="2400" kern="1200" dirty="0">
                <a:solidFill>
                  <a:srgbClr val="000000"/>
                </a:solidFill>
                <a:latin typeface="Arial (Body)"/>
                <a:ea typeface="+mn-ea"/>
                <a:cs typeface="+mn-cs"/>
              </a:rPr>
              <a:t> and double-click it</a:t>
            </a:r>
          </a:p>
        </p:txBody>
      </p:sp>
      <p:pic>
        <p:nvPicPr>
          <p:cNvPr id="5" name="Picture 2" descr="The toolbox pane has sections for a search bar, all window forms, and common controls. The common controls options include pointer, button, check box, checked list box, combo box, date time picker, label, link label, list box, list view, masked text box, month calendar, notify icon, numeric up down, picture box, progress bar, radio button, rich text box, text box, tool tip, tree view, and other options hidden under the scroll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352" y="1600200"/>
            <a:ext cx="1785624" cy="467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32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Name Property</a:t>
            </a:r>
          </a:p>
        </p:txBody>
      </p:sp>
      <p:sp>
        <p:nvSpPr>
          <p:cNvPr id="3" name="Content Placeholder 2"/>
          <p:cNvSpPr>
            <a:spLocks noGrp="1"/>
          </p:cNvSpPr>
          <p:nvPr>
            <p:ph type="body" idx="1"/>
          </p:nvPr>
        </p:nvSpPr>
        <p:spPr>
          <a:xfrm>
            <a:off x="457200" y="1600200"/>
            <a:ext cx="4974335" cy="3801010"/>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Changing a Control’s Name</a:t>
            </a:r>
          </a:p>
          <a:p>
            <a:pPr marL="741600" lvl="1" indent="-284400">
              <a:spcAft>
                <a:spcPct val="0"/>
              </a:spcAft>
            </a:pPr>
            <a:r>
              <a:rPr lang="en-US" sz="2200" kern="1200" dirty="0">
                <a:solidFill>
                  <a:srgbClr val="000000"/>
                </a:solidFill>
                <a:latin typeface="Arial (Body)"/>
                <a:ea typeface="+mn-ea"/>
                <a:cs typeface="+mn-cs"/>
              </a:rPr>
              <a:t>Change the control’s name to something more meaningful than the default name that Visual Studio gives it</a:t>
            </a:r>
          </a:p>
          <a:p>
            <a:pPr marL="741600" lvl="1" indent="-284400">
              <a:spcAft>
                <a:spcPct val="0"/>
              </a:spcAft>
            </a:pPr>
            <a:r>
              <a:rPr lang="en-US" sz="2200" kern="1200" dirty="0">
                <a:solidFill>
                  <a:srgbClr val="000000"/>
                </a:solidFill>
                <a:latin typeface="Arial (Body)"/>
                <a:ea typeface="+mn-ea"/>
                <a:cs typeface="+mn-cs"/>
              </a:rPr>
              <a:t>The control’s name should reflect the purpose of the control</a:t>
            </a:r>
          </a:p>
          <a:p>
            <a:pPr marL="741600" lvl="1" indent="-284400">
              <a:spcAft>
                <a:spcPct val="0"/>
              </a:spcAft>
            </a:pPr>
            <a:r>
              <a:rPr lang="en-US" sz="2200" b="1" kern="1200" dirty="0">
                <a:solidFill>
                  <a:srgbClr val="000000"/>
                </a:solidFill>
                <a:latin typeface="Arial (Body)"/>
                <a:ea typeface="+mn-ea"/>
                <a:cs typeface="+mn-cs"/>
              </a:rPr>
              <a:t>Button1</a:t>
            </a:r>
            <a:r>
              <a:rPr lang="en-US" sz="2200" kern="1200" dirty="0">
                <a:solidFill>
                  <a:srgbClr val="000000"/>
                </a:solidFill>
                <a:latin typeface="Arial (Body)"/>
                <a:ea typeface="+mn-ea"/>
                <a:cs typeface="+mn-cs"/>
              </a:rPr>
              <a:t> doesn’t convey a button’s purpose as well as </a:t>
            </a:r>
            <a:r>
              <a:rPr lang="en-US" sz="2200" b="1" dirty="0">
                <a:latin typeface="Courier New" panose="02070309020205020404" pitchFamily="49" charset="0"/>
                <a:cs typeface="Courier New" panose="02070309020205020404" pitchFamily="49" charset="0"/>
              </a:rPr>
              <a:t>b</a:t>
            </a:r>
            <a:r>
              <a:rPr lang="en-US" sz="100" b="1"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t</a:t>
            </a:r>
            <a:r>
              <a:rPr lang="en-US" sz="100" b="1"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n</a:t>
            </a:r>
            <a:r>
              <a:rPr lang="en-US" sz="100" b="1"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CalculateTax</a:t>
            </a:r>
            <a:endParaRPr lang="en-US" sz="2200" b="1" kern="1200" dirty="0">
              <a:solidFill>
                <a:srgbClr val="000000"/>
              </a:solidFill>
              <a:latin typeface="Courier New" panose="02070309020205020404" pitchFamily="49" charset="0"/>
              <a:ea typeface="+mn-ea"/>
              <a:cs typeface="Courier New" panose="02070309020205020404" pitchFamily="49" charset="0"/>
            </a:endParaRPr>
          </a:p>
        </p:txBody>
      </p:sp>
      <p:pic>
        <p:nvPicPr>
          <p:cNvPr id="6" name="Picture 2" descr="In the properties box, the section displaying the name is labeled, butt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1" y="1611576"/>
            <a:ext cx="2076450" cy="230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In the properties box, the section displaying the name is labeled, b t n calculate t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4049976"/>
            <a:ext cx="2076450" cy="2305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30823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9580</TotalTime>
  <Words>3350</Words>
  <Application>Microsoft Office PowerPoint</Application>
  <PresentationFormat>On-screen Show (4:3)</PresentationFormat>
  <Paragraphs>314</Paragraphs>
  <Slides>76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76</vt:i4>
      </vt:variant>
    </vt:vector>
  </HeadingPairs>
  <TitlesOfParts>
    <vt:vector size="84" baseType="lpstr">
      <vt:lpstr>Arial</vt:lpstr>
      <vt:lpstr>Arial (Body)</vt:lpstr>
      <vt:lpstr>Courier New</vt:lpstr>
      <vt:lpstr>Noto Sans Symbols</vt:lpstr>
      <vt:lpstr>Times New Roman</vt:lpstr>
      <vt:lpstr>Verdana</vt:lpstr>
      <vt:lpstr>508 Lecture</vt:lpstr>
      <vt:lpstr>1_508 Lecture</vt:lpstr>
      <vt:lpstr>Starting out with Visual Basic®</vt:lpstr>
      <vt:lpstr>Learning Objectives (1 of 2)</vt:lpstr>
      <vt:lpstr>Learning Objectives (2 of 2)</vt:lpstr>
      <vt:lpstr>2.1 Getting Started with Forms and Controls</vt:lpstr>
      <vt:lpstr>The Application Startup Form</vt:lpstr>
      <vt:lpstr>Using the Properties Window to Select Controls</vt:lpstr>
      <vt:lpstr>Categorizing and Alphabetizing Properties</vt:lpstr>
      <vt:lpstr>Adding Controls to a Form</vt:lpstr>
      <vt:lpstr>Name Property</vt:lpstr>
      <vt:lpstr>Text Property</vt:lpstr>
      <vt:lpstr>2.2 Creating the G U I of Your First Visual Basic Application: The Hello World Application</vt:lpstr>
      <vt:lpstr>Event-Driven Hello World Program</vt:lpstr>
      <vt:lpstr>Hello World Program Components (1 of 2)</vt:lpstr>
      <vt:lpstr>Hello World Program Components (2 of 2)</vt:lpstr>
      <vt:lpstr>2.3 Writing the Code for the Hello World Application</vt:lpstr>
      <vt:lpstr>The Code Window</vt:lpstr>
      <vt:lpstr>The Completed Click Event Handler</vt:lpstr>
      <vt:lpstr>Switching Between the Code Window and the Designer Window</vt:lpstr>
      <vt:lpstr>More Ways to Switch Between the Code Window and the Designer Window</vt:lpstr>
      <vt:lpstr>Design Mode, Run Mode, and Break Mode</vt:lpstr>
      <vt:lpstr>How Solutions and Projects are Organized (1 of 2)</vt:lpstr>
      <vt:lpstr>How Solutions and Projects are Organized (2 of 2)</vt:lpstr>
      <vt:lpstr>Opening an Existing Project</vt:lpstr>
      <vt:lpstr>2.4 More About Label Controls</vt:lpstr>
      <vt:lpstr>Label Controls</vt:lpstr>
      <vt:lpstr>The Font Property</vt:lpstr>
      <vt:lpstr>The BorderStyle Property</vt:lpstr>
      <vt:lpstr>The AutoSize Property</vt:lpstr>
      <vt:lpstr>The TextAlign Property</vt:lpstr>
      <vt:lpstr>Changing a Label’s TextAlign Property with Code</vt:lpstr>
      <vt:lpstr>Changing Text Colors</vt:lpstr>
      <vt:lpstr>Modifying a Control’s Text Property with Code</vt:lpstr>
      <vt:lpstr>Clearing a Label</vt:lpstr>
      <vt:lpstr>2.5 Creating Multiple Event Handlers</vt:lpstr>
      <vt:lpstr>Multiple Button Controls (1 of 2)</vt:lpstr>
      <vt:lpstr>Code for Multiple Button Controls</vt:lpstr>
      <vt:lpstr>Multiple Button Controls (2 of 2)</vt:lpstr>
      <vt:lpstr>2.6 Making Sense of IntelliSense</vt:lpstr>
      <vt:lpstr>Using IntelliSense</vt:lpstr>
      <vt:lpstr>2.7 PictureBox Controls</vt:lpstr>
      <vt:lpstr>PictureBox Controls</vt:lpstr>
      <vt:lpstr>The Image Property’s Select Resource Window</vt:lpstr>
      <vt:lpstr>The SizeMode Property (1 of 2)</vt:lpstr>
      <vt:lpstr>The SizeMode Property (2 of 2)</vt:lpstr>
      <vt:lpstr>Writing Click Event Handlers for PictureBox Controls</vt:lpstr>
      <vt:lpstr>Tutorial 2-5: The Flags Project</vt:lpstr>
      <vt:lpstr>PictureBox Click Event Handler</vt:lpstr>
      <vt:lpstr>2.8 The Visible Property</vt:lpstr>
      <vt:lpstr>The Visible Property</vt:lpstr>
      <vt:lpstr>2.9 Writing the Code to Close an Application’s Form</vt:lpstr>
      <vt:lpstr>Ending an Application with Me.Close()</vt:lpstr>
      <vt:lpstr>2.10 Comments, Blank Lines, and Indentation</vt:lpstr>
      <vt:lpstr>Comments</vt:lpstr>
      <vt:lpstr>Blank Lines and Indentation</vt:lpstr>
      <vt:lpstr>2.11 Dealing with Errors</vt:lpstr>
      <vt:lpstr>Errors</vt:lpstr>
      <vt:lpstr>Syntax Errors (1 of 2)</vt:lpstr>
      <vt:lpstr>Syntax Errors (2 of 2)</vt:lpstr>
      <vt:lpstr>Runtime Errors</vt:lpstr>
      <vt:lpstr>Logic Errors</vt:lpstr>
      <vt:lpstr>2.12 Displaying User Messages at Runtime</vt:lpstr>
      <vt:lpstr>Displaying Message Boxes</vt:lpstr>
      <vt:lpstr>The StatusStrip Control</vt:lpstr>
      <vt:lpstr>Adding a StatusStrip and a Label to a Form (1 of 2)</vt:lpstr>
      <vt:lpstr>Adding a StatusStrip and a Label to a Form (2 of 2)</vt:lpstr>
      <vt:lpstr>2.13 Customizing an Application’s Form</vt:lpstr>
      <vt:lpstr>Changing the Form’s Appearance (1 of 2)</vt:lpstr>
      <vt:lpstr>Changing the Form’s Appearance (2 of 2)</vt:lpstr>
      <vt:lpstr>MinimizeBox, MaximizeBox, and ControlBox (1 of 2)</vt:lpstr>
      <vt:lpstr>MinimizeBox, MaximizeBox, and ControlBox (2 of 2)</vt:lpstr>
      <vt:lpstr>Locking Controls</vt:lpstr>
      <vt:lpstr>2.14 Using Visual Studio Help</vt:lpstr>
      <vt:lpstr>Accessing the Visual Studio Documentation</vt:lpstr>
      <vt:lpstr>Context-Sensitive Help</vt:lpstr>
      <vt:lpstr>Help on the = Operator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Rob Trostle</cp:lastModifiedBy>
  <cp:revision>1195</cp:revision>
  <dcterms:modified xsi:type="dcterms:W3CDTF">2020-02-02T17:22:35Z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