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2"/>
  </p:notesMasterIdLst>
  <p:handoutMasterIdLst>
    <p:handoutMasterId r:id="rId63"/>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63" r:id="rId17"/>
    <p:sldId id="320" r:id="rId18"/>
    <p:sldId id="321" r:id="rId19"/>
    <p:sldId id="322" r:id="rId20"/>
    <p:sldId id="323" r:id="rId21"/>
    <p:sldId id="324" r:id="rId22"/>
    <p:sldId id="368" r:id="rId23"/>
    <p:sldId id="369" r:id="rId24"/>
    <p:sldId id="370" r:id="rId25"/>
    <p:sldId id="328" r:id="rId26"/>
    <p:sldId id="329" r:id="rId27"/>
    <p:sldId id="330" r:id="rId28"/>
    <p:sldId id="367" r:id="rId29"/>
    <p:sldId id="332" r:id="rId30"/>
    <p:sldId id="333" r:id="rId31"/>
    <p:sldId id="334" r:id="rId32"/>
    <p:sldId id="335" r:id="rId33"/>
    <p:sldId id="366" r:id="rId34"/>
    <p:sldId id="337" r:id="rId35"/>
    <p:sldId id="365" r:id="rId36"/>
    <p:sldId id="339" r:id="rId37"/>
    <p:sldId id="340" r:id="rId38"/>
    <p:sldId id="341" r:id="rId39"/>
    <p:sldId id="342" r:id="rId40"/>
    <p:sldId id="343" r:id="rId41"/>
    <p:sldId id="344" r:id="rId42"/>
    <p:sldId id="364"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05"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0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52" autoAdjust="0"/>
    <p:restoredTop sz="86496" autoAdjust="0"/>
  </p:normalViewPr>
  <p:slideViewPr>
    <p:cSldViewPr snapToGrid="0" snapToObjects="1">
      <p:cViewPr varScale="1">
        <p:scale>
          <a:sx n="96" d="100"/>
          <a:sy n="96" d="100"/>
        </p:scale>
        <p:origin x="922" y="84"/>
      </p:cViewPr>
      <p:guideLst>
        <p:guide orient="horz" pos="2160"/>
        <p:guide pos="1066"/>
      </p:guideLst>
    </p:cSldViewPr>
  </p:slideViewPr>
  <p:outlineViewPr>
    <p:cViewPr>
      <p:scale>
        <a:sx n="50" d="100"/>
        <a:sy n="50" d="100"/>
      </p:scale>
      <p:origin x="0" y="-112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3/23/2020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3/23/2020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1.xml"/><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999"/>
            <a:ext cx="8229600" cy="1031343"/>
          </a:xfrm>
        </p:spPr>
        <p:txBody>
          <a:bodyPr anchor="b"/>
          <a:lstStyle/>
          <a:p>
            <a:r>
              <a:rPr lang="en-US" dirty="0"/>
              <a:t>Starting out with Visual Basic®</a:t>
            </a:r>
          </a:p>
        </p:txBody>
      </p:sp>
      <p:sp>
        <p:nvSpPr>
          <p:cNvPr id="3" name="Text Placeholder 2"/>
          <p:cNvSpPr>
            <a:spLocks noGrp="1"/>
          </p:cNvSpPr>
          <p:nvPr>
            <p:ph type="body" idx="1"/>
          </p:nvPr>
        </p:nvSpPr>
        <p:spPr>
          <a:xfrm>
            <a:off x="457200" y="1247342"/>
            <a:ext cx="8302702" cy="374286"/>
          </a:xfrm>
        </p:spPr>
        <p:txBody>
          <a:bodyPr/>
          <a:lstStyle/>
          <a:p>
            <a:r>
              <a:rPr lang="en-US" dirty="0">
                <a:solidFill>
                  <a:schemeClr val="tx2"/>
                </a:solidFill>
                <a:latin typeface="+mn-lt"/>
              </a:rPr>
              <a:t>Seventh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7</a:t>
            </a:r>
          </a:p>
        </p:txBody>
      </p:sp>
      <p:sp>
        <p:nvSpPr>
          <p:cNvPr id="5" name="Text Placeholder 4"/>
          <p:cNvSpPr>
            <a:spLocks noGrp="1"/>
          </p:cNvSpPr>
          <p:nvPr>
            <p:ph type="body" idx="3"/>
          </p:nvPr>
        </p:nvSpPr>
        <p:spPr>
          <a:xfrm>
            <a:off x="4876800" y="3143957"/>
            <a:ext cx="3657600" cy="833684"/>
          </a:xfrm>
        </p:spPr>
        <p:txBody>
          <a:bodyPr/>
          <a:lstStyle/>
          <a:p>
            <a:pPr algn="ctr"/>
            <a:r>
              <a:rPr lang="en-US" dirty="0">
                <a:latin typeface="+mn-lt"/>
              </a:rPr>
              <a:t>Multiple Forms, Modules, and Menus</a:t>
            </a:r>
            <a:endParaRPr lang="en-US" dirty="0">
              <a:solidFill>
                <a:schemeClr val="bg2"/>
              </a:solidFill>
              <a:latin typeface="+mn-lt"/>
            </a:endParaRPr>
          </a:p>
        </p:txBody>
      </p:sp>
      <p:pic>
        <p:nvPicPr>
          <p:cNvPr id="8" name="Picture 7" descr="Front Cover: Starting out with Visual Basic® Seventh Edition by Gaddis and Irv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4" y="1769784"/>
            <a:ext cx="3536797" cy="4426465"/>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0939"/>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Switching between Forms and Form Code</a:t>
            </a:r>
          </a:p>
        </p:txBody>
      </p:sp>
      <p:sp>
        <p:nvSpPr>
          <p:cNvPr id="3" name="Content Placeholder 2"/>
          <p:cNvSpPr>
            <a:spLocks noGrp="1"/>
          </p:cNvSpPr>
          <p:nvPr>
            <p:ph idx="1"/>
          </p:nvPr>
        </p:nvSpPr>
        <p:spPr>
          <a:xfrm>
            <a:off x="457200" y="1600200"/>
            <a:ext cx="4038600" cy="1738907"/>
          </a:xfrm>
        </p:spPr>
        <p:txBody>
          <a:bodyPr wrap="square" lIns="91425" tIns="91425" rIns="91425" bIns="91425">
            <a:spAutoFit/>
          </a:bodyPr>
          <a:lstStyle/>
          <a:p>
            <a:pPr marL="342900" indent="-342900">
              <a:spcAft>
                <a:spcPct val="0"/>
              </a:spcAft>
            </a:pPr>
            <a:r>
              <a:rPr lang="en-US" sz="2400" kern="1200" dirty="0">
                <a:solidFill>
                  <a:srgbClr val="000000"/>
                </a:solidFill>
                <a:latin typeface="Arial (Body)"/>
                <a:ea typeface="+mn-ea"/>
                <a:cs typeface="+mn-cs"/>
              </a:rPr>
              <a:t>To switch to another form:</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Double-click the form’s entry in the </a:t>
            </a:r>
            <a:r>
              <a:rPr lang="en-US" sz="2400" b="1" kern="1200" dirty="0">
                <a:solidFill>
                  <a:srgbClr val="000000"/>
                </a:solidFill>
                <a:latin typeface="Arial (Body)"/>
                <a:ea typeface="+mn-ea"/>
                <a:cs typeface="+mn-cs"/>
              </a:rPr>
              <a:t>Solution Explorer window</a:t>
            </a:r>
          </a:p>
        </p:txBody>
      </p:sp>
      <p:pic>
        <p:nvPicPr>
          <p:cNvPr id="5" name="Picture 4" descr="The solution explorer window has main form period v b and error form period v b."/>
          <p:cNvPicPr>
            <a:picLocks noChangeAspect="1"/>
          </p:cNvPicPr>
          <p:nvPr/>
        </p:nvPicPr>
        <p:blipFill>
          <a:blip r:embed="rId2"/>
          <a:stretch>
            <a:fillRect/>
          </a:stretch>
        </p:blipFill>
        <p:spPr>
          <a:xfrm>
            <a:off x="984666" y="3836275"/>
            <a:ext cx="2658086" cy="2176461"/>
          </a:xfrm>
          <a:prstGeom prst="rect">
            <a:avLst/>
          </a:prstGeom>
        </p:spPr>
      </p:pic>
      <p:sp>
        <p:nvSpPr>
          <p:cNvPr id="4" name="Content Placeholder 3"/>
          <p:cNvSpPr>
            <a:spLocks noGrp="1"/>
          </p:cNvSpPr>
          <p:nvPr>
            <p:ph idx="13"/>
          </p:nvPr>
        </p:nvSpPr>
        <p:spPr>
          <a:xfrm>
            <a:off x="4648200" y="1600200"/>
            <a:ext cx="4038600" cy="210823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To switch between forms or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Use the tabs along the top of the </a:t>
            </a:r>
            <a:r>
              <a:rPr lang="en-US" sz="2400" b="1" kern="1200" dirty="0">
                <a:solidFill>
                  <a:srgbClr val="000000"/>
                </a:solidFill>
                <a:latin typeface="Arial (Body)"/>
                <a:ea typeface="+mn-ea"/>
                <a:cs typeface="+mn-cs"/>
              </a:rPr>
              <a:t>Designer</a:t>
            </a:r>
            <a:r>
              <a:rPr lang="en-US" sz="2400" kern="1200" dirty="0">
                <a:solidFill>
                  <a:srgbClr val="000000"/>
                </a:solidFill>
                <a:latin typeface="Arial (Body)"/>
                <a:ea typeface="+mn-ea"/>
                <a:cs typeface="+mn-cs"/>
              </a:rPr>
              <a:t> window</a:t>
            </a:r>
          </a:p>
        </p:txBody>
      </p:sp>
      <p:pic>
        <p:nvPicPr>
          <p:cNvPr id="7" name="Picture 3" descr="There are four tabs available. The error form period v b design tab displays the error form period v b in the designer window. The error form period v b tab displays the error form period v b in the code window. The main form period v b design tab displays the main form period v b in the designer window. The main form period v b tab displays the main form period v b in the code windo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604" y="3836275"/>
            <a:ext cx="4511196" cy="2310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936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Removing a Form</a:t>
            </a:r>
          </a:p>
        </p:txBody>
      </p:sp>
      <p:sp>
        <p:nvSpPr>
          <p:cNvPr id="3" name="Text Placeholder 2"/>
          <p:cNvSpPr>
            <a:spLocks noGrp="1"/>
          </p:cNvSpPr>
          <p:nvPr>
            <p:ph type="body" idx="1"/>
          </p:nvPr>
        </p:nvSpPr>
        <p:spPr>
          <a:xfrm>
            <a:off x="457200" y="1600200"/>
            <a:ext cx="8229600" cy="3685594"/>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To remove a form from a project and delete its file from the disk:</a:t>
            </a:r>
          </a:p>
          <a:p>
            <a:pPr lvl="1">
              <a:spcAft>
                <a:spcPct val="0"/>
              </a:spcAft>
            </a:pPr>
            <a:r>
              <a:rPr lang="en-US" sz="2000" kern="1200" dirty="0">
                <a:solidFill>
                  <a:srgbClr val="000000"/>
                </a:solidFill>
                <a:latin typeface="Arial (Body)"/>
                <a:ea typeface="+mn-ea"/>
                <a:cs typeface="+mn-cs"/>
              </a:rPr>
              <a:t>Right-click the form’s entry in the </a:t>
            </a:r>
            <a:r>
              <a:rPr lang="en-US" sz="2000" b="1" kern="1200" dirty="0">
                <a:solidFill>
                  <a:srgbClr val="000000"/>
                </a:solidFill>
                <a:latin typeface="Arial (Body)"/>
                <a:ea typeface="+mn-ea"/>
                <a:cs typeface="+mn-cs"/>
              </a:rPr>
              <a:t>Solution Explorer window</a:t>
            </a:r>
          </a:p>
          <a:p>
            <a:pPr lvl="1">
              <a:spcAft>
                <a:spcPct val="0"/>
              </a:spcAft>
            </a:pPr>
            <a:r>
              <a:rPr lang="en-US" sz="2000" kern="1200" dirty="0">
                <a:solidFill>
                  <a:srgbClr val="000000"/>
                </a:solidFill>
                <a:latin typeface="Arial (Body)"/>
                <a:ea typeface="+mn-ea"/>
                <a:cs typeface="+mn-cs"/>
              </a:rPr>
              <a:t>On the pop-up menu, click </a:t>
            </a:r>
            <a:r>
              <a:rPr lang="en-US" sz="2000" b="1" kern="1200" dirty="0">
                <a:solidFill>
                  <a:srgbClr val="000000"/>
                </a:solidFill>
                <a:latin typeface="Arial (Body)"/>
                <a:ea typeface="+mn-ea"/>
                <a:cs typeface="+mn-cs"/>
              </a:rPr>
              <a:t>Delete</a:t>
            </a:r>
          </a:p>
          <a:p>
            <a:pPr>
              <a:spcAft>
                <a:spcPct val="0"/>
              </a:spcAft>
              <a:tabLst/>
            </a:pPr>
            <a:r>
              <a:rPr lang="en-US" sz="2000" kern="1200" dirty="0">
                <a:solidFill>
                  <a:srgbClr val="000000"/>
                </a:solidFill>
                <a:latin typeface="Arial (Body)"/>
                <a:ea typeface="+mn-ea"/>
                <a:cs typeface="+mn-cs"/>
              </a:rPr>
              <a:t>To remove a form from a project but leave its file on disk:</a:t>
            </a:r>
          </a:p>
          <a:p>
            <a:pPr marL="800100" lvl="1" indent="-342900">
              <a:spcAft>
                <a:spcPct val="0"/>
              </a:spcAft>
            </a:pPr>
            <a:r>
              <a:rPr lang="en-US" sz="2000" kern="1200" dirty="0">
                <a:solidFill>
                  <a:srgbClr val="000000"/>
                </a:solidFill>
                <a:latin typeface="Arial (Body)"/>
                <a:ea typeface="+mn-ea"/>
                <a:cs typeface="+mn-cs"/>
              </a:rPr>
              <a:t>Right-click the form’s entry in the </a:t>
            </a:r>
            <a:r>
              <a:rPr lang="en-US" sz="2000" b="1" kern="1200" dirty="0">
                <a:solidFill>
                  <a:srgbClr val="000000"/>
                </a:solidFill>
                <a:latin typeface="Arial (Body)"/>
                <a:ea typeface="+mn-ea"/>
                <a:cs typeface="+mn-cs"/>
              </a:rPr>
              <a:t>Solution Explorer window</a:t>
            </a:r>
          </a:p>
          <a:p>
            <a:pPr marL="800100" lvl="1" indent="-342900">
              <a:spcAft>
                <a:spcPct val="0"/>
              </a:spcAft>
            </a:pPr>
            <a:r>
              <a:rPr lang="en-US" sz="2000" kern="1200" dirty="0">
                <a:solidFill>
                  <a:srgbClr val="000000"/>
                </a:solidFill>
                <a:latin typeface="Arial (Body)"/>
                <a:ea typeface="+mn-ea"/>
                <a:cs typeface="+mn-cs"/>
              </a:rPr>
              <a:t>On the pop-up menu, click </a:t>
            </a:r>
            <a:r>
              <a:rPr lang="en-US" sz="2000" b="1" kern="1200" dirty="0">
                <a:solidFill>
                  <a:srgbClr val="000000"/>
                </a:solidFill>
                <a:latin typeface="Arial (Body)"/>
                <a:ea typeface="+mn-ea"/>
                <a:cs typeface="+mn-cs"/>
              </a:rPr>
              <a:t>Exclude From Project</a:t>
            </a:r>
          </a:p>
          <a:p>
            <a:pPr marL="457200" lvl="1" indent="0">
              <a:spcAft>
                <a:spcPct val="0"/>
              </a:spcAft>
              <a:buNone/>
            </a:pPr>
            <a:r>
              <a:rPr lang="en-US" sz="2000" b="1" kern="1200" dirty="0">
                <a:solidFill>
                  <a:srgbClr val="000000"/>
                </a:solidFill>
                <a:latin typeface="Arial (Body)"/>
                <a:ea typeface="+mn-ea"/>
                <a:cs typeface="+mn-cs"/>
              </a:rPr>
              <a:t>Or</a:t>
            </a:r>
          </a:p>
          <a:p>
            <a:pPr lvl="1">
              <a:spcAft>
                <a:spcPct val="0"/>
              </a:spcAft>
            </a:pPr>
            <a:r>
              <a:rPr lang="en-US" sz="2000" kern="1200" dirty="0">
                <a:solidFill>
                  <a:srgbClr val="000000"/>
                </a:solidFill>
                <a:latin typeface="Arial (Body)"/>
                <a:ea typeface="+mn-ea"/>
                <a:cs typeface="+mn-cs"/>
              </a:rPr>
              <a:t>Select the form’s entry in the </a:t>
            </a:r>
            <a:r>
              <a:rPr lang="en-US" sz="2000" b="1" kern="1200" dirty="0">
                <a:solidFill>
                  <a:srgbClr val="000000"/>
                </a:solidFill>
                <a:latin typeface="Arial (Body)"/>
                <a:ea typeface="+mn-ea"/>
                <a:cs typeface="+mn-cs"/>
              </a:rPr>
              <a:t>Solution Explorer </a:t>
            </a:r>
            <a:r>
              <a:rPr lang="en-US" sz="2000" kern="1200" dirty="0">
                <a:solidFill>
                  <a:srgbClr val="000000"/>
                </a:solidFill>
                <a:latin typeface="Arial (Body)"/>
                <a:ea typeface="+mn-ea"/>
                <a:cs typeface="+mn-cs"/>
              </a:rPr>
              <a:t>window</a:t>
            </a:r>
          </a:p>
          <a:p>
            <a:pPr lvl="1">
              <a:spcAft>
                <a:spcPct val="0"/>
              </a:spcAft>
            </a:pPr>
            <a:r>
              <a:rPr lang="en-US" sz="2000" kern="1200" dirty="0">
                <a:solidFill>
                  <a:srgbClr val="000000"/>
                </a:solidFill>
                <a:latin typeface="Arial (Body)"/>
                <a:ea typeface="+mn-ea"/>
                <a:cs typeface="+mn-cs"/>
              </a:rPr>
              <a:t>Click </a:t>
            </a:r>
            <a:r>
              <a:rPr lang="en-US" sz="2000" b="1" kern="1200" dirty="0">
                <a:solidFill>
                  <a:srgbClr val="000000"/>
                </a:solidFill>
                <a:latin typeface="Arial (Body)"/>
                <a:ea typeface="+mn-ea"/>
                <a:cs typeface="+mn-cs"/>
              </a:rPr>
              <a:t>Project </a:t>
            </a:r>
            <a:r>
              <a:rPr lang="en-US" sz="2000" kern="1200" dirty="0">
                <a:solidFill>
                  <a:srgbClr val="000000"/>
                </a:solidFill>
                <a:latin typeface="Arial (Body)"/>
                <a:ea typeface="+mn-ea"/>
                <a:cs typeface="+mn-cs"/>
              </a:rPr>
              <a:t>on the menu, and click </a:t>
            </a:r>
            <a:r>
              <a:rPr lang="en-US" sz="2000" b="1" kern="1200" dirty="0">
                <a:solidFill>
                  <a:srgbClr val="000000"/>
                </a:solidFill>
                <a:latin typeface="Arial (Body)"/>
                <a:ea typeface="+mn-ea"/>
                <a:cs typeface="+mn-cs"/>
              </a:rPr>
              <a:t>Exclude From Project</a:t>
            </a:r>
          </a:p>
        </p:txBody>
      </p:sp>
    </p:spTree>
    <p:extLst>
      <p:ext uri="{BB962C8B-B14F-4D97-AF65-F5344CB8AC3E}">
        <p14:creationId xmlns:p14="http://schemas.microsoft.com/office/powerpoint/2010/main" val="66212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Designating the Startup Form</a:t>
            </a:r>
          </a:p>
        </p:txBody>
      </p:sp>
      <p:sp>
        <p:nvSpPr>
          <p:cNvPr id="3" name="Text Placeholder 2"/>
          <p:cNvSpPr>
            <a:spLocks noGrp="1"/>
          </p:cNvSpPr>
          <p:nvPr>
            <p:ph type="body" idx="1"/>
          </p:nvPr>
        </p:nvSpPr>
        <p:spPr>
          <a:xfrm>
            <a:off x="457200" y="1600200"/>
            <a:ext cx="3733800" cy="4447341"/>
          </a:xfrm>
        </p:spPr>
        <p:txBody>
          <a:bodyPr wrap="square" lIns="91425" tIns="91425" rIns="91425" bIns="91425">
            <a:spAutoFit/>
          </a:bodyPr>
          <a:lstStyle/>
          <a:p>
            <a:pPr>
              <a:spcAft>
                <a:spcPct val="0"/>
              </a:spcAft>
            </a:pPr>
            <a:r>
              <a:rPr lang="en-US" sz="1800" kern="1200" dirty="0">
                <a:solidFill>
                  <a:srgbClr val="000000"/>
                </a:solidFill>
                <a:latin typeface="Arial (Body)"/>
                <a:ea typeface="+mn-ea"/>
                <a:cs typeface="+mn-cs"/>
              </a:rPr>
              <a:t>To make another form the startup form:</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Right-click the project name in the </a:t>
            </a:r>
            <a:r>
              <a:rPr lang="en-US" sz="1800" b="1" kern="1200" dirty="0">
                <a:solidFill>
                  <a:srgbClr val="000000"/>
                </a:solidFill>
                <a:latin typeface="Arial (Body)"/>
                <a:ea typeface="+mn-ea"/>
                <a:cs typeface="+mn-cs"/>
              </a:rPr>
              <a:t>Solution Explorer window</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On the pop-up menu, click </a:t>
            </a:r>
            <a:r>
              <a:rPr lang="en-US" sz="1800" b="1" kern="1200" dirty="0">
                <a:solidFill>
                  <a:srgbClr val="000000"/>
                </a:solidFill>
                <a:latin typeface="Arial (Body)"/>
                <a:ea typeface="+mn-ea"/>
                <a:cs typeface="+mn-cs"/>
              </a:rPr>
              <a:t>Properties</a:t>
            </a:r>
            <a:r>
              <a:rPr lang="en-US" sz="1800" kern="1200" dirty="0">
                <a:solidFill>
                  <a:srgbClr val="000000"/>
                </a:solidFill>
                <a:latin typeface="Arial (Body)"/>
                <a:ea typeface="+mn-ea"/>
                <a:cs typeface="+mn-cs"/>
              </a:rPr>
              <a:t>, the properties page appears</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Select the </a:t>
            </a:r>
            <a:r>
              <a:rPr lang="en-US" sz="1800" b="1" kern="1200" dirty="0">
                <a:solidFill>
                  <a:srgbClr val="000000"/>
                </a:solidFill>
                <a:latin typeface="Arial (Body)"/>
                <a:ea typeface="+mn-ea"/>
                <a:cs typeface="+mn-cs"/>
              </a:rPr>
              <a:t>Application tab</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Click the down arrow in the </a:t>
            </a:r>
            <a:r>
              <a:rPr lang="en-US" sz="1800" b="1" kern="1200" dirty="0">
                <a:solidFill>
                  <a:srgbClr val="000000"/>
                </a:solidFill>
                <a:latin typeface="Arial (Body)"/>
                <a:ea typeface="+mn-ea"/>
                <a:cs typeface="+mn-cs"/>
              </a:rPr>
              <a:t>Startup Form drop-down list</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Select a form from the list of available forms</a:t>
            </a:r>
          </a:p>
        </p:txBody>
      </p:sp>
      <p:pic>
        <p:nvPicPr>
          <p:cNvPr id="5" name="Picture 2" descr="The left side of the window has tabs for application, compile, debug, references, resources, services, settings, signing, my extensions, security, publish, and code analysis. Application is selected. The rest of the window has options for assembly name, root name space, target frame work, application type, start up form, icon, enable application frame work, enable x p visual styles, make single instance application, save my settings on shutdown, authentication mode, shut down mode, and splash screen. In start up form, form 1 is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1"/>
            <a:ext cx="4282293"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50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Creating an Instance of a Form</a:t>
            </a:r>
          </a:p>
        </p:txBody>
      </p:sp>
      <p:sp>
        <p:nvSpPr>
          <p:cNvPr id="3" name="Content Placeholder 2"/>
          <p:cNvSpPr>
            <a:spLocks noGrp="1"/>
          </p:cNvSpPr>
          <p:nvPr>
            <p:ph type="body" idx="1"/>
          </p:nvPr>
        </p:nvSpPr>
        <p:spPr>
          <a:xfrm>
            <a:off x="457200" y="1600200"/>
            <a:ext cx="4085771" cy="4670479"/>
          </a:xfrm>
        </p:spPr>
        <p:txBody>
          <a:bodyPr wrap="square" lIns="91425" tIns="91425" rIns="91425" bIns="91425">
            <a:spAutoFit/>
          </a:bodyPr>
          <a:lstStyle/>
          <a:p>
            <a:pPr>
              <a:spcAft>
                <a:spcPct val="0"/>
              </a:spcAft>
            </a:pPr>
            <a:r>
              <a:rPr lang="en-US" sz="1800" kern="1200" dirty="0">
                <a:solidFill>
                  <a:srgbClr val="000000"/>
                </a:solidFill>
                <a:latin typeface="Arial (Body)"/>
                <a:ea typeface="+mn-ea"/>
                <a:cs typeface="+mn-cs"/>
              </a:rPr>
              <a:t>The form design is a </a:t>
            </a:r>
            <a:r>
              <a:rPr lang="en-US" sz="1800" b="1" kern="1200" dirty="0">
                <a:solidFill>
                  <a:srgbClr val="000000"/>
                </a:solidFill>
                <a:latin typeface="Arial (Body)"/>
                <a:ea typeface="+mn-ea"/>
                <a:cs typeface="+mn-cs"/>
              </a:rPr>
              <a:t>class</a:t>
            </a:r>
          </a:p>
          <a:p>
            <a:pPr lvl="1" indent="-285750">
              <a:spcAft>
                <a:spcPct val="0"/>
              </a:spcAft>
            </a:pPr>
            <a:r>
              <a:rPr lang="en-US" sz="1800" kern="1200" dirty="0">
                <a:solidFill>
                  <a:srgbClr val="000000"/>
                </a:solidFill>
                <a:latin typeface="Arial (Body)"/>
                <a:ea typeface="+mn-ea"/>
                <a:cs typeface="+mn-cs"/>
              </a:rPr>
              <a:t>It’s only a design or description of a form</a:t>
            </a:r>
          </a:p>
          <a:p>
            <a:pPr lvl="1" indent="-285750">
              <a:spcAft>
                <a:spcPct val="0"/>
              </a:spcAft>
            </a:pPr>
            <a:r>
              <a:rPr lang="en-US" sz="1800" kern="1200" dirty="0">
                <a:solidFill>
                  <a:srgbClr val="000000"/>
                </a:solidFill>
                <a:latin typeface="Arial (Body)"/>
                <a:ea typeface="+mn-ea"/>
                <a:cs typeface="+mn-cs"/>
              </a:rPr>
              <a:t>Think of it like a blueprint</a:t>
            </a:r>
          </a:p>
          <a:p>
            <a:pPr lvl="2">
              <a:spcAft>
                <a:spcPct val="0"/>
              </a:spcAft>
            </a:pPr>
            <a:r>
              <a:rPr lang="en-US" sz="1800" kern="1200" dirty="0">
                <a:solidFill>
                  <a:srgbClr val="000000"/>
                </a:solidFill>
                <a:latin typeface="Arial (Body)"/>
                <a:ea typeface="+mn-ea"/>
                <a:cs typeface="+mn-cs"/>
              </a:rPr>
              <a:t>A blueprint is a detailed description of a house</a:t>
            </a:r>
          </a:p>
          <a:p>
            <a:pPr lvl="2">
              <a:spcAft>
                <a:spcPct val="0"/>
              </a:spcAft>
            </a:pPr>
            <a:r>
              <a:rPr lang="en-US" sz="1800" kern="1200" dirty="0">
                <a:solidFill>
                  <a:srgbClr val="000000"/>
                </a:solidFill>
                <a:latin typeface="Arial (Body)"/>
                <a:ea typeface="+mn-ea"/>
                <a:cs typeface="+mn-cs"/>
              </a:rPr>
              <a:t>A blueprint is </a:t>
            </a:r>
            <a:r>
              <a:rPr lang="en-US" sz="1800" b="1" kern="1200" dirty="0">
                <a:solidFill>
                  <a:srgbClr val="000000"/>
                </a:solidFill>
                <a:latin typeface="Arial (Body)"/>
                <a:ea typeface="+mn-ea"/>
                <a:cs typeface="+mn-cs"/>
              </a:rPr>
              <a:t>not</a:t>
            </a:r>
            <a:r>
              <a:rPr lang="en-US" sz="1800" kern="1200" dirty="0">
                <a:solidFill>
                  <a:srgbClr val="000000"/>
                </a:solidFill>
                <a:latin typeface="Arial (Body)"/>
                <a:ea typeface="+mn-ea"/>
                <a:cs typeface="+mn-cs"/>
              </a:rPr>
              <a:t> a house</a:t>
            </a:r>
          </a:p>
          <a:p>
            <a:pPr>
              <a:spcAft>
                <a:spcPct val="0"/>
              </a:spcAft>
            </a:pPr>
            <a:r>
              <a:rPr lang="en-US" sz="1800" kern="1200" dirty="0">
                <a:solidFill>
                  <a:srgbClr val="000000"/>
                </a:solidFill>
                <a:latin typeface="Arial (Body)"/>
                <a:ea typeface="+mn-ea"/>
                <a:cs typeface="+mn-cs"/>
              </a:rPr>
              <a:t>The form design can be used to create instances of the form</a:t>
            </a:r>
          </a:p>
          <a:p>
            <a:pPr lvl="1">
              <a:spcAft>
                <a:spcPct val="0"/>
              </a:spcAft>
            </a:pPr>
            <a:r>
              <a:rPr lang="en-US" sz="1800" kern="1200" dirty="0">
                <a:solidFill>
                  <a:srgbClr val="000000"/>
                </a:solidFill>
                <a:latin typeface="Arial (Body)"/>
                <a:ea typeface="+mn-ea"/>
                <a:cs typeface="+mn-cs"/>
              </a:rPr>
              <a:t>Like building a house from the blueprint</a:t>
            </a:r>
          </a:p>
          <a:p>
            <a:pPr>
              <a:spcAft>
                <a:spcPct val="0"/>
              </a:spcAft>
            </a:pPr>
            <a:r>
              <a:rPr lang="en-US" sz="1800" kern="1200" dirty="0">
                <a:solidFill>
                  <a:srgbClr val="000000"/>
                </a:solidFill>
                <a:latin typeface="Arial (Body)"/>
                <a:ea typeface="+mn-ea"/>
                <a:cs typeface="+mn-cs"/>
              </a:rPr>
              <a:t>To display a form, we must first create an instance of the form</a:t>
            </a:r>
          </a:p>
        </p:txBody>
      </p:sp>
      <p:pic>
        <p:nvPicPr>
          <p:cNvPr id="5" name="Picture 4" descr="Code has two lines, as follows. Line 1. Public class form name. Line 2. End class."/>
          <p:cNvPicPr>
            <a:picLocks noChangeAspect="1"/>
          </p:cNvPicPr>
          <p:nvPr/>
        </p:nvPicPr>
        <p:blipFill rotWithShape="1">
          <a:blip r:embed="rId2"/>
          <a:srcRect l="3170" r="11263" b="13891"/>
          <a:stretch/>
        </p:blipFill>
        <p:spPr>
          <a:xfrm>
            <a:off x="5068768" y="1539047"/>
            <a:ext cx="3596695" cy="1067888"/>
          </a:xfrm>
          <a:prstGeom prst="rect">
            <a:avLst/>
          </a:prstGeom>
        </p:spPr>
      </p:pic>
      <p:pic>
        <p:nvPicPr>
          <p:cNvPr id="10" name="Picture 9" descr="Blueprint that describes a house. The blueprint is titled as house plan with a living room in a majority of the house and a bedroom in the corner."/>
          <p:cNvPicPr>
            <a:picLocks noChangeAspect="1"/>
          </p:cNvPicPr>
          <p:nvPr/>
        </p:nvPicPr>
        <p:blipFill>
          <a:blip r:embed="rId3" cstate="print">
            <a:grayscl/>
          </a:blip>
          <a:stretch>
            <a:fillRect/>
          </a:stretch>
        </p:blipFill>
        <p:spPr>
          <a:xfrm>
            <a:off x="5971932" y="2866332"/>
            <a:ext cx="1790369" cy="1575981"/>
          </a:xfrm>
          <a:prstGeom prst="rect">
            <a:avLst/>
          </a:prstGeom>
          <a:ln w="38100" cap="sq">
            <a:solidFill>
              <a:srgbClr val="000000"/>
            </a:solidFill>
            <a:prstDash val="solid"/>
            <a:miter lim="800000"/>
          </a:ln>
          <a:effectLst>
            <a:outerShdw blurRad="50800" dist="38100" dir="2700000" algn="tl" rotWithShape="0">
              <a:srgbClr val="000000">
                <a:alpha val="0"/>
              </a:srgbClr>
            </a:outerShdw>
          </a:effectLst>
        </p:spPr>
      </p:pic>
      <p:pic>
        <p:nvPicPr>
          <p:cNvPr id="11" name="Picture 10" descr="Instances of the house described by the blueprint. There are three houses, each with a door, front steps, two windows, a peaked roof, and two gable windows."/>
          <p:cNvPicPr>
            <a:picLocks noChangeAspect="1"/>
          </p:cNvPicPr>
          <p:nvPr/>
        </p:nvPicPr>
        <p:blipFill>
          <a:blip r:embed="rId4" cstate="print">
            <a:grayscl/>
          </a:blip>
          <a:stretch>
            <a:fillRect/>
          </a:stretch>
        </p:blipFill>
        <p:spPr>
          <a:xfrm>
            <a:off x="5007990" y="4648200"/>
            <a:ext cx="3718255" cy="1371600"/>
          </a:xfrm>
          <a:prstGeom prst="rect">
            <a:avLst/>
          </a:prstGeom>
          <a:ln w="38100" cap="sq">
            <a:solidFill>
              <a:srgbClr val="000000"/>
            </a:solid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416195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Displaying a Form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127724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The first step is to create an instance of the form with the </a:t>
            </a:r>
            <a:r>
              <a:rPr lang="en-US" sz="2200" kern="1200" dirty="0">
                <a:solidFill>
                  <a:srgbClr val="000000"/>
                </a:solidFill>
                <a:latin typeface="Courier New" panose="02070309020205020404" pitchFamily="49" charset="0"/>
                <a:ea typeface="+mn-ea"/>
                <a:cs typeface="Courier New" pitchFamily="49" charset="0"/>
              </a:rPr>
              <a:t>D</a:t>
            </a:r>
            <a:r>
              <a:rPr lang="en-US" sz="100" kern="1200" dirty="0">
                <a:solidFill>
                  <a:srgbClr val="000000"/>
                </a:solidFill>
                <a:latin typeface="Courier New" panose="02070309020205020404" pitchFamily="49" charset="0"/>
                <a:ea typeface="+mn-ea"/>
                <a:cs typeface="Courier New" pitchFamily="49" charset="0"/>
              </a:rPr>
              <a:t> </a:t>
            </a:r>
            <a:r>
              <a:rPr lang="en-US" sz="2200" kern="1200" dirty="0">
                <a:solidFill>
                  <a:srgbClr val="000000"/>
                </a:solidFill>
                <a:latin typeface="Courier New" panose="02070309020205020404" pitchFamily="49" charset="0"/>
                <a:ea typeface="+mn-ea"/>
                <a:cs typeface="Courier New" pitchFamily="49" charset="0"/>
              </a:rPr>
              <a:t>i</a:t>
            </a:r>
            <a:r>
              <a:rPr lang="en-US" sz="100" kern="1200" dirty="0">
                <a:solidFill>
                  <a:srgbClr val="000000"/>
                </a:solidFill>
                <a:latin typeface="Courier New" panose="02070309020205020404" pitchFamily="49" charset="0"/>
                <a:ea typeface="+mn-ea"/>
                <a:cs typeface="Courier New" pitchFamily="49" charset="0"/>
              </a:rPr>
              <a:t> </a:t>
            </a:r>
            <a:r>
              <a:rPr lang="en-US" sz="2200" kern="1200" dirty="0">
                <a:solidFill>
                  <a:srgbClr val="000000"/>
                </a:solidFill>
                <a:latin typeface="Courier New" panose="02070309020205020404" pitchFamily="49" charset="0"/>
                <a:ea typeface="+mn-ea"/>
                <a:cs typeface="Courier New" pitchFamily="49" charset="0"/>
              </a:rPr>
              <a:t>m</a:t>
            </a:r>
            <a:r>
              <a:rPr lang="en-US" sz="2200" kern="1200" dirty="0">
                <a:solidFill>
                  <a:srgbClr val="000000"/>
                </a:solidFill>
                <a:latin typeface="Arial (Body)"/>
                <a:ea typeface="+mn-ea"/>
                <a:cs typeface="+mn-cs"/>
              </a:rPr>
              <a:t> statement</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Here is the general format:</a:t>
            </a:r>
          </a:p>
        </p:txBody>
      </p:sp>
      <p:pic>
        <p:nvPicPr>
          <p:cNvPr id="5" name="Picture 4" descr="The code is as follows. Dim object variable as new class name."/>
          <p:cNvPicPr>
            <a:picLocks noChangeAspect="1"/>
          </p:cNvPicPr>
          <p:nvPr/>
        </p:nvPicPr>
        <p:blipFill rotWithShape="1">
          <a:blip r:embed="rId2"/>
          <a:srcRect t="15334" b="28067"/>
          <a:stretch/>
        </p:blipFill>
        <p:spPr>
          <a:xfrm>
            <a:off x="1191475" y="3017520"/>
            <a:ext cx="6761050" cy="365760"/>
          </a:xfrm>
          <a:prstGeom prst="rect">
            <a:avLst/>
          </a:prstGeom>
        </p:spPr>
      </p:pic>
      <p:sp>
        <p:nvSpPr>
          <p:cNvPr id="9" name="Text Placeholder 8"/>
          <p:cNvSpPr>
            <a:spLocks noGrp="1"/>
          </p:cNvSpPr>
          <p:nvPr>
            <p:ph type="body" idx="2"/>
          </p:nvPr>
        </p:nvSpPr>
        <p:spPr>
          <a:xfrm>
            <a:off x="457200" y="3585030"/>
            <a:ext cx="8229600" cy="2685143"/>
          </a:xfrm>
        </p:spPr>
        <p:txBody>
          <a:bodyPr/>
          <a:lstStyle/>
          <a:p>
            <a:pPr marL="255651" lvl="0" indent="-255651">
              <a:spcAft>
                <a:spcPct val="0"/>
              </a:spcAft>
              <a:buFont typeface="Arial" panose="020B0604020202020204" pitchFamily="34" charset="0"/>
              <a:buChar char="•"/>
            </a:pPr>
            <a:r>
              <a:rPr lang="en-US" sz="2200" i="1" kern="1200" dirty="0">
                <a:solidFill>
                  <a:srgbClr val="000000"/>
                </a:solidFill>
                <a:latin typeface="Courier New" panose="02070309020205020404" pitchFamily="49" charset="0"/>
                <a:cs typeface="Courier New" pitchFamily="49" charset="0"/>
              </a:rPr>
              <a:t>ObjectVariable</a:t>
            </a:r>
            <a:r>
              <a:rPr lang="en-US" sz="2200" b="1" kern="1200" dirty="0">
                <a:solidFill>
                  <a:srgbClr val="000000"/>
                </a:solidFill>
                <a:latin typeface="Arial (Body)"/>
              </a:rPr>
              <a:t> </a:t>
            </a:r>
            <a:r>
              <a:rPr lang="en-US" sz="2200" kern="1200" dirty="0">
                <a:solidFill>
                  <a:srgbClr val="000000"/>
                </a:solidFill>
                <a:latin typeface="Arial (Body)"/>
              </a:rPr>
              <a:t>is the name of an object variable that references an instance of the form</a:t>
            </a:r>
          </a:p>
          <a:p>
            <a:pPr marL="255651" lvl="0" indent="-255651">
              <a:spcAft>
                <a:spcPct val="0"/>
              </a:spcAft>
              <a:buFont typeface="Arial" panose="020B0604020202020204" pitchFamily="34" charset="0"/>
              <a:buChar char="•"/>
            </a:pPr>
            <a:r>
              <a:rPr lang="en-US" sz="2200" kern="1200" dirty="0">
                <a:solidFill>
                  <a:srgbClr val="000000"/>
                </a:solidFill>
                <a:latin typeface="Arial (Body)"/>
              </a:rPr>
              <a:t>An object variable</a:t>
            </a:r>
          </a:p>
          <a:p>
            <a:pPr marL="741553" lvl="1" indent="-284353">
              <a:spcAft>
                <a:spcPct val="0"/>
              </a:spcAft>
              <a:buFont typeface="Arial" panose="020B0604020202020204" pitchFamily="34" charset="0"/>
              <a:buChar char="–"/>
            </a:pPr>
            <a:r>
              <a:rPr lang="en-US" sz="2200" kern="1200" dirty="0">
                <a:solidFill>
                  <a:srgbClr val="000000"/>
                </a:solidFill>
                <a:latin typeface="Arial (Body)"/>
              </a:rPr>
              <a:t>Holds the memory address of an object</a:t>
            </a:r>
          </a:p>
          <a:p>
            <a:pPr marL="741553" lvl="1" indent="-284353">
              <a:spcAft>
                <a:spcPct val="0"/>
              </a:spcAft>
              <a:buFont typeface="Arial" panose="020B0604020202020204" pitchFamily="34" charset="0"/>
              <a:buChar char="–"/>
            </a:pPr>
            <a:r>
              <a:rPr lang="en-US" sz="2200" kern="1200" dirty="0">
                <a:solidFill>
                  <a:srgbClr val="000000"/>
                </a:solidFill>
                <a:latin typeface="Arial (Body)"/>
              </a:rPr>
              <a:t>Allows you to work with the object</a:t>
            </a:r>
          </a:p>
          <a:p>
            <a:pPr marL="255651" lvl="0" indent="-255651">
              <a:spcAft>
                <a:spcPct val="0"/>
              </a:spcAft>
              <a:buFont typeface="Arial" panose="020B0604020202020204" pitchFamily="34" charset="0"/>
              <a:buChar char="•"/>
            </a:pPr>
            <a:r>
              <a:rPr lang="en-US" sz="2200" i="1" kern="1200" dirty="0">
                <a:solidFill>
                  <a:srgbClr val="000000"/>
                </a:solidFill>
                <a:latin typeface="Courier New" panose="02070309020205020404" pitchFamily="49" charset="0"/>
                <a:cs typeface="Courier New" pitchFamily="49" charset="0"/>
              </a:rPr>
              <a:t>ClassName</a:t>
            </a:r>
            <a:r>
              <a:rPr lang="en-US" sz="2200" kern="1200" dirty="0">
                <a:solidFill>
                  <a:srgbClr val="000000"/>
                </a:solidFill>
                <a:latin typeface="Arial (Body)"/>
              </a:rPr>
              <a:t> is the form’s class name</a:t>
            </a:r>
          </a:p>
        </p:txBody>
      </p:sp>
    </p:spTree>
    <p:extLst>
      <p:ext uri="{BB962C8B-B14F-4D97-AF65-F5344CB8AC3E}">
        <p14:creationId xmlns:p14="http://schemas.microsoft.com/office/powerpoint/2010/main" val="164542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kern="1200" dirty="0">
                <a:latin typeface="Times New Roman" panose="02020603050405020304" pitchFamily="18" charset="0"/>
              </a:rPr>
              <a:t>Displaying a Form </a:t>
            </a:r>
            <a:r>
              <a:rPr lang="en-US" sz="2000" b="0" kern="1200" dirty="0">
                <a:latin typeface="Times New Roman" panose="02020603050405020304" pitchFamily="18" charset="0"/>
              </a:rPr>
              <a:t>(2 of 2)</a:t>
            </a:r>
            <a:endParaRPr lang="en-US" dirty="0"/>
          </a:p>
        </p:txBody>
      </p:sp>
      <p:sp>
        <p:nvSpPr>
          <p:cNvPr id="6" name="Content Placeholder 5"/>
          <p:cNvSpPr>
            <a:spLocks noGrp="1"/>
          </p:cNvSpPr>
          <p:nvPr>
            <p:ph type="body" idx="1"/>
          </p:nvPr>
        </p:nvSpPr>
        <p:spPr>
          <a:xfrm>
            <a:off x="457200" y="1600201"/>
            <a:ext cx="8229600" cy="731520"/>
          </a:xfrm>
        </p:spPr>
        <p:txBody>
          <a:bodyPr/>
          <a:lstStyle/>
          <a:p>
            <a:pPr lvl="0" indent="-255600"/>
            <a:r>
              <a:rPr lang="en-US" sz="2200" kern="1200" dirty="0">
                <a:solidFill>
                  <a:srgbClr val="000000"/>
                </a:solidFill>
                <a:latin typeface="Arial (Body)"/>
              </a:rPr>
              <a:t>The following statement creates an instance of the ErrorForm form in memory:</a:t>
            </a:r>
          </a:p>
        </p:txBody>
      </p:sp>
      <p:pic>
        <p:nvPicPr>
          <p:cNvPr id="13" name="Picture 12" descr="The code is as follows. Dim f r m error as new error for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35" y="2509884"/>
            <a:ext cx="4986076" cy="185756"/>
          </a:xfrm>
          <a:prstGeom prst="rect">
            <a:avLst/>
          </a:prstGeom>
        </p:spPr>
      </p:pic>
      <p:sp>
        <p:nvSpPr>
          <p:cNvPr id="4" name="Text Placeholder 3"/>
          <p:cNvSpPr>
            <a:spLocks noGrp="1"/>
          </p:cNvSpPr>
          <p:nvPr>
            <p:ph type="body" idx="2"/>
          </p:nvPr>
        </p:nvSpPr>
        <p:spPr>
          <a:xfrm>
            <a:off x="457200" y="2791968"/>
            <a:ext cx="8229600" cy="3435096"/>
          </a:xfrm>
        </p:spPr>
        <p:txBody>
          <a:bodyPr/>
          <a:lstStyle/>
          <a:p>
            <a:r>
              <a:rPr lang="en-US" sz="2200" dirty="0">
                <a:latin typeface="Courier New" panose="02070309020205020404" pitchFamily="49" charset="0"/>
                <a:cs typeface="Courier New" panose="02070309020205020404" pitchFamily="49" charset="0"/>
              </a:rPr>
              <a:t>frm</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Error </a:t>
            </a:r>
            <a:r>
              <a:rPr lang="en-US" sz="2200" dirty="0">
                <a:latin typeface="+mn-lt"/>
              </a:rPr>
              <a:t>variable references the ErrorForm object</a:t>
            </a:r>
          </a:p>
          <a:p>
            <a:r>
              <a:rPr lang="en-US" sz="2200" dirty="0">
                <a:latin typeface="+mn-lt"/>
              </a:rPr>
              <a:t>Statement does not cause the form to be displayed on the screen</a:t>
            </a:r>
          </a:p>
          <a:p>
            <a:r>
              <a:rPr lang="en-US" sz="2200" dirty="0">
                <a:latin typeface="+mn-lt"/>
              </a:rPr>
              <a:t>To display the form on the screen:</a:t>
            </a:r>
          </a:p>
          <a:p>
            <a:pPr lvl="1"/>
            <a:r>
              <a:rPr lang="en-US" sz="2200" dirty="0">
                <a:latin typeface="+mn-lt"/>
              </a:rPr>
              <a:t>Use the object variable to invoke one of the form’s methods</a:t>
            </a:r>
          </a:p>
          <a:p>
            <a:r>
              <a:rPr lang="en-US" sz="2200" b="1" dirty="0">
                <a:latin typeface="+mn-lt"/>
              </a:rPr>
              <a:t>The prefix </a:t>
            </a:r>
            <a:r>
              <a:rPr lang="en-US" sz="2200" dirty="0">
                <a:latin typeface="Courier New" panose="02070309020205020404" pitchFamily="49" charset="0"/>
                <a:cs typeface="Courier New" panose="02070309020205020404" pitchFamily="49" charset="0"/>
              </a:rPr>
              <a:t>f</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r</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m</a:t>
            </a:r>
            <a:r>
              <a:rPr lang="en-US" sz="2200" i="1" dirty="0">
                <a:latin typeface="+mn-lt"/>
              </a:rPr>
              <a:t> </a:t>
            </a:r>
            <a:r>
              <a:rPr lang="en-US" sz="2200" b="1" dirty="0">
                <a:latin typeface="+mn-lt"/>
              </a:rPr>
              <a:t>is used to indicate that the variable references a form</a:t>
            </a:r>
          </a:p>
        </p:txBody>
      </p:sp>
    </p:spTree>
    <p:extLst>
      <p:ext uri="{BB962C8B-B14F-4D97-AF65-F5344CB8AC3E}">
        <p14:creationId xmlns:p14="http://schemas.microsoft.com/office/powerpoint/2010/main" val="417768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a:t>
            </a:r>
            <a:r>
              <a:rPr lang="en-US" kern="1200" dirty="0">
                <a:latin typeface="Courier New" panose="02070309020205020404" pitchFamily="49" charset="0"/>
                <a:ea typeface="+mj-ea"/>
                <a:cs typeface="+mj-cs"/>
              </a:rPr>
              <a:t>ShowDialog</a:t>
            </a:r>
            <a:r>
              <a:rPr lang="en-US" kern="1200" dirty="0">
                <a:latin typeface="Times New Roman" panose="02020603050405020304" pitchFamily="18" charset="0"/>
                <a:ea typeface="+mj-ea"/>
                <a:cs typeface="+mj-cs"/>
              </a:rPr>
              <a:t> and </a:t>
            </a:r>
            <a:r>
              <a:rPr lang="en-US" kern="1200" dirty="0">
                <a:latin typeface="Courier New" panose="02070309020205020404" pitchFamily="49" charset="0"/>
                <a:ea typeface="+mj-ea"/>
                <a:cs typeface="+mj-cs"/>
              </a:rPr>
              <a:t>Show</a:t>
            </a:r>
            <a:r>
              <a:rPr lang="en-US" kern="1200" dirty="0">
                <a:latin typeface="Times New Roman" panose="02020603050405020304" pitchFamily="18" charset="0"/>
                <a:ea typeface="+mj-ea"/>
                <a:cs typeface="+mj-cs"/>
              </a:rPr>
              <a:t> Methods</a:t>
            </a:r>
          </a:p>
        </p:txBody>
      </p:sp>
      <p:sp>
        <p:nvSpPr>
          <p:cNvPr id="3" name="Content Placeholder 2"/>
          <p:cNvSpPr>
            <a:spLocks noGrp="1"/>
          </p:cNvSpPr>
          <p:nvPr>
            <p:ph idx="1"/>
          </p:nvPr>
        </p:nvSpPr>
        <p:spPr>
          <a:xfrm>
            <a:off x="457200" y="1600200"/>
            <a:ext cx="3872680" cy="2746876"/>
          </a:xfrm>
        </p:spPr>
        <p:txBody>
          <a:bodyPr wrap="square" lIns="91425" tIns="91425" rIns="91425" bIns="91425">
            <a:spAutoFit/>
          </a:bodyPr>
          <a:lstStyle/>
          <a:p>
            <a:pPr marL="255600" indent="-255600">
              <a:spcAft>
                <a:spcPct val="0"/>
              </a:spcAft>
            </a:pPr>
            <a:r>
              <a:rPr lang="en-US" sz="1800" kern="1200" dirty="0">
                <a:solidFill>
                  <a:srgbClr val="000000"/>
                </a:solidFill>
                <a:latin typeface="Arial (Body)"/>
                <a:ea typeface="+mn-ea"/>
                <a:cs typeface="+mn-cs"/>
              </a:rPr>
              <a:t>If a </a:t>
            </a:r>
            <a:r>
              <a:rPr lang="en-US" sz="1800" b="1" kern="1200" dirty="0">
                <a:solidFill>
                  <a:srgbClr val="000000"/>
                </a:solidFill>
                <a:latin typeface="Arial (Body)"/>
                <a:ea typeface="+mn-ea"/>
                <a:cs typeface="+mn-cs"/>
              </a:rPr>
              <a:t>modal form</a:t>
            </a:r>
            <a:r>
              <a:rPr lang="en-US" sz="1800" kern="1200" dirty="0">
                <a:solidFill>
                  <a:srgbClr val="000000"/>
                </a:solidFill>
                <a:latin typeface="Arial (Body)"/>
                <a:ea typeface="+mn-ea"/>
                <a:cs typeface="+mn-cs"/>
              </a:rPr>
              <a:t> is displayed:</a:t>
            </a:r>
          </a:p>
          <a:p>
            <a:pPr marL="772668" lvl="1" indent="-285750">
              <a:spcAft>
                <a:spcPct val="0"/>
              </a:spcAft>
            </a:pPr>
            <a:r>
              <a:rPr lang="en-US" sz="1800" kern="1200" dirty="0">
                <a:solidFill>
                  <a:srgbClr val="000000"/>
                </a:solidFill>
                <a:latin typeface="Arial (Body)"/>
                <a:ea typeface="+mn-ea"/>
                <a:cs typeface="+mn-cs"/>
              </a:rPr>
              <a:t>No other form in the application can receive the focus until the form is closed</a:t>
            </a:r>
          </a:p>
          <a:p>
            <a:pPr marL="255600" indent="-255600">
              <a:spcAft>
                <a:spcPct val="0"/>
              </a:spcAft>
            </a:pPr>
            <a:r>
              <a:rPr lang="en-US" sz="1800" kern="1200" dirty="0">
                <a:solidFill>
                  <a:srgbClr val="000000"/>
                </a:solidFill>
                <a:latin typeface="Arial (Body)"/>
                <a:ea typeface="+mn-ea"/>
                <a:cs typeface="+mn-cs"/>
              </a:rPr>
              <a:t>The </a:t>
            </a:r>
            <a:r>
              <a:rPr lang="en-US" sz="1800" kern="1200" dirty="0">
                <a:solidFill>
                  <a:srgbClr val="000000"/>
                </a:solidFill>
                <a:latin typeface="Courier New" panose="02070309020205020404" pitchFamily="49" charset="0"/>
                <a:ea typeface="+mn-ea"/>
                <a:cs typeface="Courier New" pitchFamily="49" charset="0"/>
              </a:rPr>
              <a:t>ShowDialog</a:t>
            </a:r>
            <a:r>
              <a:rPr lang="en-US" sz="1800" kern="1200" dirty="0">
                <a:solidFill>
                  <a:srgbClr val="000000"/>
                </a:solidFill>
                <a:latin typeface="Arial (Body)"/>
                <a:ea typeface="+mn-ea"/>
                <a:cs typeface="+mn-cs"/>
              </a:rPr>
              <a:t> method causes a form to be displayed as a modal form</a:t>
            </a:r>
          </a:p>
          <a:p>
            <a:pPr marL="772668" lvl="1" indent="-285750">
              <a:spcAft>
                <a:spcPct val="0"/>
              </a:spcAft>
            </a:pPr>
            <a:r>
              <a:rPr lang="en-US" sz="1800" kern="1200" dirty="0">
                <a:solidFill>
                  <a:srgbClr val="000000"/>
                </a:solidFill>
                <a:latin typeface="Arial (Body)"/>
                <a:ea typeface="+mn-ea"/>
                <a:cs typeface="+mn-cs"/>
              </a:rPr>
              <a:t>Here is the general format:</a:t>
            </a:r>
          </a:p>
        </p:txBody>
      </p:sp>
      <p:pic>
        <p:nvPicPr>
          <p:cNvPr id="8" name="Picture 7" descr="The code is as follows. Object variable period show dialog left parenthesis right parenthesis."/>
          <p:cNvPicPr>
            <a:picLocks noChangeAspect="1"/>
          </p:cNvPicPr>
          <p:nvPr/>
        </p:nvPicPr>
        <p:blipFill rotWithShape="1">
          <a:blip r:embed="rId2"/>
          <a:srcRect t="10527" r="3761" b="27880"/>
          <a:stretch/>
        </p:blipFill>
        <p:spPr>
          <a:xfrm>
            <a:off x="543153" y="4407408"/>
            <a:ext cx="4129431" cy="320040"/>
          </a:xfrm>
          <a:prstGeom prst="rect">
            <a:avLst/>
          </a:prstGeom>
        </p:spPr>
      </p:pic>
      <p:sp>
        <p:nvSpPr>
          <p:cNvPr id="7" name="Content Placeholder 6"/>
          <p:cNvSpPr>
            <a:spLocks noGrp="1"/>
          </p:cNvSpPr>
          <p:nvPr>
            <p:ph sz="quarter" idx="16"/>
          </p:nvPr>
        </p:nvSpPr>
        <p:spPr>
          <a:xfrm>
            <a:off x="464461" y="4822695"/>
            <a:ext cx="1949555" cy="461635"/>
          </a:xfrm>
        </p:spPr>
        <p:txBody>
          <a:bodyPr wrap="square" lIns="91425" tIns="91425" rIns="91425" bIns="91425">
            <a:spAutoFit/>
          </a:bodyPr>
          <a:lstStyle/>
          <a:p>
            <a:pPr marL="255600" indent="-255600">
              <a:spcAft>
                <a:spcPct val="0"/>
              </a:spcAft>
            </a:pPr>
            <a:r>
              <a:rPr lang="en-US" sz="1800" kern="1200" dirty="0">
                <a:solidFill>
                  <a:srgbClr val="000000"/>
                </a:solidFill>
                <a:latin typeface="Arial (Body)"/>
              </a:rPr>
              <a:t>For example:</a:t>
            </a:r>
          </a:p>
        </p:txBody>
      </p:sp>
      <p:pic>
        <p:nvPicPr>
          <p:cNvPr id="16" name="Picture 15" descr="The two line code is as follows. Line 1. Dim f r m error as new error form. Line 2. f r m error period show dialog left parenthesis right parenthesis."/>
          <p:cNvPicPr>
            <a:picLocks noChangeAspect="1"/>
          </p:cNvPicPr>
          <p:nvPr/>
        </p:nvPicPr>
        <p:blipFill rotWithShape="1">
          <a:blip r:embed="rId3"/>
          <a:srcRect r="10208" b="13514"/>
          <a:stretch/>
        </p:blipFill>
        <p:spPr>
          <a:xfrm>
            <a:off x="648268" y="5379577"/>
            <a:ext cx="3982271" cy="625028"/>
          </a:xfrm>
          <a:prstGeom prst="rect">
            <a:avLst/>
          </a:prstGeom>
        </p:spPr>
      </p:pic>
      <p:sp>
        <p:nvSpPr>
          <p:cNvPr id="4" name="Content Placeholder 3"/>
          <p:cNvSpPr>
            <a:spLocks noGrp="1"/>
          </p:cNvSpPr>
          <p:nvPr>
            <p:ph idx="13"/>
          </p:nvPr>
        </p:nvSpPr>
        <p:spPr>
          <a:xfrm>
            <a:off x="4648200" y="1600200"/>
            <a:ext cx="4038600" cy="2469877"/>
          </a:xfrm>
        </p:spPr>
        <p:txBody>
          <a:bodyPr wrap="square" lIns="91425" tIns="91425" rIns="91425" bIns="91425">
            <a:spAutoFit/>
          </a:bodyPr>
          <a:lstStyle/>
          <a:p>
            <a:pPr marL="255600" lvl="0" indent="-255600">
              <a:spcAft>
                <a:spcPct val="0"/>
              </a:spcAft>
              <a:buFont typeface="Arial" panose="020B0604020202020204" pitchFamily="34" charset="0"/>
              <a:buChar char="•"/>
            </a:pPr>
            <a:r>
              <a:rPr lang="en-US" sz="1800" kern="1200" dirty="0">
                <a:solidFill>
                  <a:srgbClr val="000000"/>
                </a:solidFill>
                <a:latin typeface="Arial (Body)"/>
                <a:ea typeface="+mn-ea"/>
                <a:cs typeface="+mn-cs"/>
              </a:rPr>
              <a:t>If a </a:t>
            </a:r>
            <a:r>
              <a:rPr lang="en-US" sz="1800" b="1" kern="1200" dirty="0">
                <a:solidFill>
                  <a:srgbClr val="000000"/>
                </a:solidFill>
                <a:latin typeface="Arial (Body)"/>
                <a:ea typeface="+mn-ea"/>
                <a:cs typeface="+mn-cs"/>
              </a:rPr>
              <a:t>modeless form</a:t>
            </a:r>
            <a:r>
              <a:rPr lang="en-US" sz="1800" kern="1200" dirty="0">
                <a:solidFill>
                  <a:srgbClr val="000000"/>
                </a:solidFill>
                <a:latin typeface="Arial (Body)"/>
                <a:ea typeface="+mn-ea"/>
                <a:cs typeface="+mn-cs"/>
              </a:rPr>
              <a:t> is displayed:</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The user is allowed to switch focus to another form while it is displayed</a:t>
            </a:r>
          </a:p>
          <a:p>
            <a:pPr marL="255600" lvl="0" indent="-255600">
              <a:spcAft>
                <a:spcPct val="0"/>
              </a:spcAft>
              <a:buFont typeface="Arial" panose="020B0604020202020204" pitchFamily="34" charset="0"/>
              <a:buChar char="•"/>
            </a:pPr>
            <a:r>
              <a:rPr lang="en-US" sz="1800" kern="1200" dirty="0">
                <a:solidFill>
                  <a:srgbClr val="000000"/>
                </a:solidFill>
                <a:latin typeface="Arial (Body)"/>
                <a:ea typeface="+mn-ea"/>
                <a:cs typeface="+mn-cs"/>
              </a:rPr>
              <a:t>The </a:t>
            </a:r>
            <a:r>
              <a:rPr lang="en-US" sz="1800" kern="1200" dirty="0">
                <a:solidFill>
                  <a:srgbClr val="000000"/>
                </a:solidFill>
                <a:latin typeface="Courier New" panose="02070309020205020404" pitchFamily="49" charset="0"/>
                <a:ea typeface="+mn-ea"/>
                <a:cs typeface="Courier New" panose="02070309020205020404" pitchFamily="49" charset="0"/>
              </a:rPr>
              <a:t>Show</a:t>
            </a:r>
            <a:r>
              <a:rPr lang="en-US" sz="1800" kern="1200" dirty="0">
                <a:solidFill>
                  <a:srgbClr val="000000"/>
                </a:solidFill>
                <a:latin typeface="Arial (Body)"/>
                <a:ea typeface="+mn-ea"/>
                <a:cs typeface="+mn-cs"/>
              </a:rPr>
              <a:t> method causes a form to be displayed as a modeless form</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Here is the general format:</a:t>
            </a:r>
          </a:p>
        </p:txBody>
      </p:sp>
      <p:pic>
        <p:nvPicPr>
          <p:cNvPr id="10" name="Picture 9" descr="The code is as follows. Object variable period show left parenthesis right parenthesis."/>
          <p:cNvPicPr>
            <a:picLocks noChangeAspect="1"/>
          </p:cNvPicPr>
          <p:nvPr/>
        </p:nvPicPr>
        <p:blipFill rotWithShape="1">
          <a:blip r:embed="rId4"/>
          <a:srcRect t="11010" b="30232"/>
          <a:stretch/>
        </p:blipFill>
        <p:spPr>
          <a:xfrm>
            <a:off x="4932686" y="4391664"/>
            <a:ext cx="3616513" cy="324095"/>
          </a:xfrm>
          <a:prstGeom prst="rect">
            <a:avLst/>
          </a:prstGeom>
        </p:spPr>
      </p:pic>
      <p:sp>
        <p:nvSpPr>
          <p:cNvPr id="6" name="Content Placeholder 5"/>
          <p:cNvSpPr>
            <a:spLocks noGrp="1"/>
          </p:cNvSpPr>
          <p:nvPr>
            <p:ph sz="quarter" idx="15"/>
          </p:nvPr>
        </p:nvSpPr>
        <p:spPr>
          <a:xfrm>
            <a:off x="4700307" y="4814789"/>
            <a:ext cx="1919950" cy="461635"/>
          </a:xfrm>
        </p:spPr>
        <p:txBody>
          <a:bodyPr wrap="square" lIns="91425" tIns="91425" rIns="91425" bIns="91425">
            <a:spAutoFit/>
          </a:bodyPr>
          <a:lstStyle/>
          <a:p>
            <a:pPr marL="255600" lvl="0" indent="-255600">
              <a:spcAft>
                <a:spcPct val="0"/>
              </a:spcAft>
              <a:buFont typeface="Arial" panose="020B0604020202020204" pitchFamily="34" charset="0"/>
              <a:buChar char="•"/>
            </a:pPr>
            <a:r>
              <a:rPr lang="en-US" sz="1800" kern="1200" dirty="0">
                <a:solidFill>
                  <a:srgbClr val="000000"/>
                </a:solidFill>
                <a:latin typeface="Arial (Body)"/>
              </a:rPr>
              <a:t>For example:</a:t>
            </a:r>
          </a:p>
        </p:txBody>
      </p:sp>
      <p:pic>
        <p:nvPicPr>
          <p:cNvPr id="18" name="Picture 17" descr="The two line code is as follows. Line 1. Dim f r m error as new error form. Line 2. f r m error period show left parenthesis right parenthesis."/>
          <p:cNvPicPr>
            <a:picLocks noChangeAspect="1"/>
          </p:cNvPicPr>
          <p:nvPr/>
        </p:nvPicPr>
        <p:blipFill rotWithShape="1">
          <a:blip r:embed="rId5"/>
          <a:srcRect t="1216" r="8958" b="12762"/>
          <a:stretch/>
        </p:blipFill>
        <p:spPr>
          <a:xfrm>
            <a:off x="4901184" y="5379577"/>
            <a:ext cx="3972846" cy="627893"/>
          </a:xfrm>
          <a:prstGeom prst="rect">
            <a:avLst/>
          </a:prstGeom>
        </p:spPr>
      </p:pic>
    </p:spTree>
    <p:extLst>
      <p:ext uri="{BB962C8B-B14F-4D97-AF65-F5344CB8AC3E}">
        <p14:creationId xmlns:p14="http://schemas.microsoft.com/office/powerpoint/2010/main" val="294215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Closing a Form with the </a:t>
            </a:r>
            <a:r>
              <a:rPr lang="en-US" kern="1200" dirty="0">
                <a:latin typeface="Courier New" panose="02070309020205020404" pitchFamily="49" charset="0"/>
                <a:ea typeface="+mj-ea"/>
                <a:cs typeface="+mj-cs"/>
              </a:rPr>
              <a:t>Close</a:t>
            </a:r>
            <a:r>
              <a:rPr lang="en-US" kern="1200" dirty="0">
                <a:latin typeface="Times New Roman" panose="02020603050405020304" pitchFamily="18" charset="0"/>
                <a:ea typeface="+mj-ea"/>
                <a:cs typeface="+mj-cs"/>
              </a:rPr>
              <a:t> Method</a:t>
            </a:r>
          </a:p>
        </p:txBody>
      </p:sp>
      <p:sp>
        <p:nvSpPr>
          <p:cNvPr id="3" name="Text Placeholder 2"/>
          <p:cNvSpPr>
            <a:spLocks noGrp="1"/>
          </p:cNvSpPr>
          <p:nvPr>
            <p:ph idx="1"/>
          </p:nvPr>
        </p:nvSpPr>
        <p:spPr>
          <a:xfrm>
            <a:off x="457200" y="1600200"/>
            <a:ext cx="8229600" cy="2046684"/>
          </a:xfrm>
        </p:spPr>
        <p:txBody>
          <a:bodyPr wrap="square" lIns="91425" tIns="91425" rIns="91425" bIns="91425">
            <a:spAutoFit/>
          </a:bodyPr>
          <a:lstStyle/>
          <a:p>
            <a:pPr marL="255600" indent="-255600">
              <a:spcAft>
                <a:spcPct val="0"/>
              </a:spcAft>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itchFamily="49" charset="0"/>
              </a:rPr>
              <a:t>Close</a:t>
            </a:r>
            <a:r>
              <a:rPr lang="en-US" sz="2400" kern="1200" dirty="0">
                <a:solidFill>
                  <a:srgbClr val="000000"/>
                </a:solidFill>
                <a:latin typeface="Arial (Body)"/>
                <a:ea typeface="+mn-ea"/>
                <a:cs typeface="+mn-cs"/>
              </a:rPr>
              <a:t> method closes a form and removes its visual part from memory</a:t>
            </a:r>
          </a:p>
          <a:p>
            <a:pPr marL="255600" indent="-255600">
              <a:spcAft>
                <a:spcPct val="0"/>
              </a:spcAft>
            </a:pPr>
            <a:r>
              <a:rPr lang="en-US" sz="2400" kern="1200" dirty="0">
                <a:solidFill>
                  <a:srgbClr val="000000"/>
                </a:solidFill>
                <a:latin typeface="Arial (Body)"/>
                <a:ea typeface="+mn-ea"/>
                <a:cs typeface="+mn-cs"/>
              </a:rPr>
              <a:t>A form closes itself using the keyword </a:t>
            </a:r>
            <a:r>
              <a:rPr lang="en-US" sz="2400" kern="1200" dirty="0">
                <a:solidFill>
                  <a:srgbClr val="000000"/>
                </a:solidFill>
                <a:latin typeface="Courier New" panose="02070309020205020404" pitchFamily="49" charset="0"/>
                <a:ea typeface="+mn-ea"/>
                <a:cs typeface="Courier New" pitchFamily="49" charset="0"/>
              </a:rPr>
              <a:t>Me</a:t>
            </a:r>
          </a:p>
          <a:p>
            <a:pPr marL="255600" indent="-255600">
              <a:spcAft>
                <a:spcPct val="0"/>
              </a:spcAft>
            </a:pPr>
            <a:r>
              <a:rPr lang="en-US" sz="2400" kern="1200" dirty="0">
                <a:solidFill>
                  <a:srgbClr val="000000"/>
                </a:solidFill>
                <a:latin typeface="Arial (Body)"/>
                <a:ea typeface="+mn-ea"/>
                <a:cs typeface="+mn-cs"/>
              </a:rPr>
              <a:t>For example:</a:t>
            </a:r>
          </a:p>
        </p:txBody>
      </p:sp>
      <p:pic>
        <p:nvPicPr>
          <p:cNvPr id="11" name="Picture 10" descr="Me period close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751" y="3752851"/>
            <a:ext cx="1808444" cy="248416"/>
          </a:xfrm>
          <a:prstGeom prst="rect">
            <a:avLst/>
          </a:prstGeom>
        </p:spPr>
      </p:pic>
      <p:sp>
        <p:nvSpPr>
          <p:cNvPr id="4" name="Content Placeholder 3"/>
          <p:cNvSpPr>
            <a:spLocks noGrp="1"/>
          </p:cNvSpPr>
          <p:nvPr>
            <p:ph idx="13"/>
          </p:nvPr>
        </p:nvSpPr>
        <p:spPr>
          <a:xfrm>
            <a:off x="459206" y="4165621"/>
            <a:ext cx="8229600" cy="1779429"/>
          </a:xfrm>
        </p:spPr>
        <p:txBody>
          <a:bodyPr/>
          <a:lstStyle/>
          <a:p>
            <a:pPr marL="255600" indent="-255600">
              <a:spcAft>
                <a:spcPct val="0"/>
              </a:spcAft>
            </a:pPr>
            <a:r>
              <a:rPr lang="en-US" sz="2400" kern="1200" dirty="0">
                <a:solidFill>
                  <a:srgbClr val="000000"/>
                </a:solidFill>
                <a:latin typeface="Arial (Body)"/>
              </a:rPr>
              <a:t>Causes the current instance of the form to call its own </a:t>
            </a:r>
            <a:r>
              <a:rPr lang="en-US" sz="2400" kern="1200" dirty="0">
                <a:solidFill>
                  <a:srgbClr val="000000"/>
                </a:solidFill>
                <a:latin typeface="Courier New" panose="02070309020205020404" pitchFamily="49" charset="0"/>
                <a:cs typeface="Courier New" pitchFamily="49" charset="0"/>
              </a:rPr>
              <a:t>Close</a:t>
            </a:r>
            <a:r>
              <a:rPr lang="en-US" sz="2400" kern="1200" dirty="0">
                <a:solidFill>
                  <a:srgbClr val="000000"/>
                </a:solidFill>
                <a:latin typeface="Arial (Body)"/>
              </a:rPr>
              <a:t> method, thus closing the form</a:t>
            </a:r>
          </a:p>
          <a:p>
            <a:pPr marL="255600" indent="-255600">
              <a:spcAft>
                <a:spcPct val="0"/>
              </a:spcAft>
            </a:pPr>
            <a:r>
              <a:rPr lang="en-US" sz="2400" kern="1200" dirty="0">
                <a:solidFill>
                  <a:srgbClr val="000000"/>
                </a:solidFill>
                <a:latin typeface="Arial (Body)"/>
              </a:rPr>
              <a:t>The keyword </a:t>
            </a:r>
            <a:r>
              <a:rPr lang="en-US" sz="2400" kern="1200" dirty="0">
                <a:solidFill>
                  <a:srgbClr val="000000"/>
                </a:solidFill>
                <a:latin typeface="Courier New" panose="02070309020205020404" pitchFamily="49" charset="0"/>
                <a:cs typeface="Courier New" pitchFamily="49" charset="0"/>
              </a:rPr>
              <a:t>Me</a:t>
            </a:r>
            <a:r>
              <a:rPr lang="en-US" sz="2400" kern="1200" dirty="0">
                <a:solidFill>
                  <a:srgbClr val="000000"/>
                </a:solidFill>
                <a:latin typeface="Arial (Body)"/>
              </a:rPr>
              <a:t> in Visual Basic is a special variable that references the currently executing object</a:t>
            </a:r>
          </a:p>
        </p:txBody>
      </p:sp>
    </p:spTree>
    <p:extLst>
      <p:ext uri="{BB962C8B-B14F-4D97-AF65-F5344CB8AC3E}">
        <p14:creationId xmlns:p14="http://schemas.microsoft.com/office/powerpoint/2010/main" val="341137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The </a:t>
            </a:r>
            <a:r>
              <a:rPr lang="en-US" kern="1200" dirty="0">
                <a:latin typeface="Courier New" panose="02070309020205020404" pitchFamily="49" charset="0"/>
                <a:ea typeface="+mj-ea"/>
                <a:cs typeface="+mj-cs"/>
              </a:rPr>
              <a:t>Hide</a:t>
            </a:r>
            <a:r>
              <a:rPr lang="en-US" kern="1200" dirty="0">
                <a:latin typeface="Times New Roman" panose="02020603050405020304" pitchFamily="18" charset="0"/>
                <a:ea typeface="+mj-ea"/>
                <a:cs typeface="+mj-cs"/>
              </a:rPr>
              <a:t> Method</a:t>
            </a:r>
          </a:p>
        </p:txBody>
      </p:sp>
      <p:sp>
        <p:nvSpPr>
          <p:cNvPr id="3" name="Text Placeholder 2"/>
          <p:cNvSpPr>
            <a:spLocks noGrp="1"/>
          </p:cNvSpPr>
          <p:nvPr>
            <p:ph type="body" idx="1"/>
          </p:nvPr>
        </p:nvSpPr>
        <p:spPr>
          <a:xfrm>
            <a:off x="457200" y="1600200"/>
            <a:ext cx="8229600" cy="2637971"/>
          </a:xfrm>
        </p:spPr>
        <p:txBody>
          <a:bodyPr/>
          <a:lstStyle/>
          <a:p>
            <a:r>
              <a:rPr lang="en-US" sz="2000" dirty="0"/>
              <a:t>The </a:t>
            </a:r>
            <a:r>
              <a:rPr lang="en-US" sz="2000" dirty="0">
                <a:latin typeface="Courier New" pitchFamily="49" charset="0"/>
                <a:cs typeface="Courier New" pitchFamily="49" charset="0"/>
              </a:rPr>
              <a:t>Hide</a:t>
            </a:r>
            <a:r>
              <a:rPr lang="en-US" sz="2000" dirty="0"/>
              <a:t> method</a:t>
            </a:r>
          </a:p>
          <a:p>
            <a:pPr lvl="1"/>
            <a:r>
              <a:rPr lang="en-US" sz="2000" dirty="0"/>
              <a:t>Makes a form or control invisible</a:t>
            </a:r>
          </a:p>
          <a:p>
            <a:pPr lvl="1"/>
            <a:r>
              <a:rPr lang="en-US" sz="2000" dirty="0"/>
              <a:t>Does not remove it from memory</a:t>
            </a:r>
          </a:p>
          <a:p>
            <a:pPr lvl="1"/>
            <a:r>
              <a:rPr lang="en-US" sz="2000" dirty="0"/>
              <a:t>Similar to setting the Visible property to </a:t>
            </a:r>
            <a:r>
              <a:rPr lang="en-US" sz="2000" b="1" dirty="0"/>
              <a:t>False</a:t>
            </a:r>
          </a:p>
          <a:p>
            <a:r>
              <a:rPr lang="en-US" sz="2000" dirty="0"/>
              <a:t>A form uses the </a:t>
            </a:r>
            <a:r>
              <a:rPr lang="en-US" sz="2000" dirty="0">
                <a:latin typeface="Courier New" pitchFamily="49" charset="0"/>
                <a:cs typeface="Courier New" pitchFamily="49" charset="0"/>
              </a:rPr>
              <a:t>Me</a:t>
            </a:r>
            <a:r>
              <a:rPr lang="en-US" sz="2000" dirty="0"/>
              <a:t> keyword to call its own </a:t>
            </a:r>
            <a:r>
              <a:rPr lang="en-US" sz="2000" dirty="0">
                <a:latin typeface="Courier New" pitchFamily="49" charset="0"/>
                <a:cs typeface="Courier New" pitchFamily="49" charset="0"/>
              </a:rPr>
              <a:t>Hide</a:t>
            </a:r>
            <a:r>
              <a:rPr lang="en-US" sz="2000" dirty="0"/>
              <a:t> method</a:t>
            </a:r>
          </a:p>
          <a:p>
            <a:r>
              <a:rPr lang="en-US" sz="2000" dirty="0"/>
              <a:t>For example:</a:t>
            </a:r>
          </a:p>
        </p:txBody>
      </p:sp>
      <p:pic>
        <p:nvPicPr>
          <p:cNvPr id="5" name="Picture 4" descr="Me period hide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288" y="4338103"/>
            <a:ext cx="1346282" cy="204869"/>
          </a:xfrm>
          <a:prstGeom prst="rect">
            <a:avLst/>
          </a:prstGeom>
        </p:spPr>
      </p:pic>
      <p:sp>
        <p:nvSpPr>
          <p:cNvPr id="4" name="Text Placeholder 3"/>
          <p:cNvSpPr>
            <a:spLocks noGrp="1"/>
          </p:cNvSpPr>
          <p:nvPr>
            <p:ph type="body" idx="2"/>
          </p:nvPr>
        </p:nvSpPr>
        <p:spPr>
          <a:xfrm>
            <a:off x="457200" y="4688118"/>
            <a:ext cx="8229600" cy="1378855"/>
          </a:xfrm>
        </p:spPr>
        <p:txBody>
          <a:bodyPr/>
          <a:lstStyle/>
          <a:p>
            <a:r>
              <a:rPr lang="en-US" sz="2000" dirty="0"/>
              <a:t>To redisplay a hidden form:</a:t>
            </a:r>
          </a:p>
          <a:p>
            <a:pPr lvl="1"/>
            <a:r>
              <a:rPr lang="en-US" sz="2000" dirty="0"/>
              <a:t> Use the </a:t>
            </a:r>
            <a:r>
              <a:rPr lang="en-US" sz="2000" dirty="0">
                <a:latin typeface="Courier New" pitchFamily="49" charset="0"/>
                <a:cs typeface="Courier New" pitchFamily="49" charset="0"/>
              </a:rPr>
              <a:t>ShowDialog</a:t>
            </a:r>
            <a:r>
              <a:rPr lang="en-US" sz="2000" dirty="0"/>
              <a:t> or </a:t>
            </a:r>
            <a:r>
              <a:rPr lang="en-US" sz="2000" dirty="0">
                <a:latin typeface="Courier New" pitchFamily="49" charset="0"/>
                <a:cs typeface="Courier New" pitchFamily="49" charset="0"/>
              </a:rPr>
              <a:t>Show</a:t>
            </a:r>
            <a:r>
              <a:rPr lang="en-US" sz="2000" dirty="0"/>
              <a:t> methods</a:t>
            </a:r>
          </a:p>
          <a:p>
            <a:r>
              <a:rPr lang="en-US" sz="2000" dirty="0"/>
              <a:t>Tutorial 7-1 creates a simple application that has two forms</a:t>
            </a:r>
          </a:p>
        </p:txBody>
      </p:sp>
    </p:spTree>
    <p:extLst>
      <p:ext uri="{BB962C8B-B14F-4D97-AF65-F5344CB8AC3E}">
        <p14:creationId xmlns:p14="http://schemas.microsoft.com/office/powerpoint/2010/main" val="131685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More on Modal and Modeless Forms</a:t>
            </a:r>
          </a:p>
        </p:txBody>
      </p:sp>
      <p:sp>
        <p:nvSpPr>
          <p:cNvPr id="3" name="Content Placeholder 2"/>
          <p:cNvSpPr>
            <a:spLocks noGrp="1"/>
          </p:cNvSpPr>
          <p:nvPr>
            <p:ph idx="1"/>
          </p:nvPr>
        </p:nvSpPr>
        <p:spPr>
          <a:xfrm>
            <a:off x="457199" y="1600200"/>
            <a:ext cx="3780971" cy="2108239"/>
          </a:xfrm>
        </p:spPr>
        <p:txBody>
          <a:bodyPr wrap="square" lIns="91425" tIns="91425" rIns="91425" bIns="91425">
            <a:spAutoFit/>
          </a:bodyPr>
          <a:lstStyle/>
          <a:p>
            <a:pPr marL="255600" indent="-255600">
              <a:spcAft>
                <a:spcPct val="0"/>
              </a:spcAft>
            </a:pPr>
            <a:r>
              <a:rPr lang="en-US" sz="2000" kern="1200" dirty="0">
                <a:solidFill>
                  <a:srgbClr val="000000"/>
                </a:solidFill>
                <a:latin typeface="Arial (Body)"/>
                <a:ea typeface="+mn-ea"/>
                <a:cs typeface="+mn-cs"/>
              </a:rPr>
              <a:t>When a procedure calls the </a:t>
            </a:r>
            <a:r>
              <a:rPr lang="en-US" sz="2000" kern="1200" dirty="0">
                <a:solidFill>
                  <a:srgbClr val="000000"/>
                </a:solidFill>
                <a:latin typeface="Courier New" panose="02070309020205020404" pitchFamily="49" charset="0"/>
                <a:ea typeface="+mn-ea"/>
                <a:cs typeface="Courier New" pitchFamily="49" charset="0"/>
              </a:rPr>
              <a:t>ShowDialog</a:t>
            </a:r>
            <a:r>
              <a:rPr lang="en-US" sz="2000" kern="1200" dirty="0">
                <a:solidFill>
                  <a:srgbClr val="000000"/>
                </a:solidFill>
                <a:latin typeface="Arial (Body)"/>
                <a:ea typeface="+mn-ea"/>
                <a:cs typeface="+mn-cs"/>
              </a:rPr>
              <a:t> method</a:t>
            </a:r>
          </a:p>
          <a:p>
            <a:pPr marL="741600" lvl="1" indent="-284400">
              <a:spcAft>
                <a:spcPct val="0"/>
              </a:spcAft>
            </a:pPr>
            <a:r>
              <a:rPr lang="en-US" sz="2000" kern="1200" dirty="0">
                <a:solidFill>
                  <a:srgbClr val="000000"/>
                </a:solidFill>
                <a:latin typeface="Arial (Body)"/>
                <a:ea typeface="+mn-ea"/>
                <a:cs typeface="+mn-cs"/>
              </a:rPr>
              <a:t>Display of a modal form causes execution of calling statements to halt until form is closed</a:t>
            </a:r>
          </a:p>
        </p:txBody>
      </p:sp>
      <p:pic>
        <p:nvPicPr>
          <p:cNvPr id="6" name="Picture 5" descr="The six line code is as follows. Line 1. Statement. Line 2. Statement. Line 3. f r m message period show dialog left parenthesis right parenthesis. Line 4. Statement. Line 5. Statement. Line 6. Statement. End code. The last three lines have the word halt beside the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31" y="3875551"/>
            <a:ext cx="3116705" cy="1536648"/>
          </a:xfrm>
          <a:prstGeom prst="rect">
            <a:avLst/>
          </a:prstGeom>
        </p:spPr>
      </p:pic>
      <p:sp>
        <p:nvSpPr>
          <p:cNvPr id="5" name="Content Placeholder 4"/>
          <p:cNvSpPr>
            <a:spLocks noGrp="1"/>
          </p:cNvSpPr>
          <p:nvPr>
            <p:ph idx="14"/>
          </p:nvPr>
        </p:nvSpPr>
        <p:spPr>
          <a:xfrm>
            <a:off x="4528456" y="1614739"/>
            <a:ext cx="4158343" cy="2093700"/>
          </a:xfrm>
        </p:spPr>
        <p:txBody>
          <a:bodyPr/>
          <a:lstStyle/>
          <a:p>
            <a:pPr marL="255600" indent="-255600"/>
            <a:r>
              <a:rPr lang="en-US" sz="2000" dirty="0"/>
              <a:t>When a procedure calls the </a:t>
            </a:r>
            <a:r>
              <a:rPr lang="en-US" sz="2000" dirty="0">
                <a:latin typeface="Courier New" pitchFamily="49" charset="0"/>
                <a:cs typeface="Courier New" pitchFamily="49" charset="0"/>
              </a:rPr>
              <a:t>Show</a:t>
            </a:r>
            <a:r>
              <a:rPr lang="en-US" sz="2000" dirty="0"/>
              <a:t> method</a:t>
            </a:r>
          </a:p>
          <a:p>
            <a:pPr marL="741600" lvl="1" indent="-284400"/>
            <a:r>
              <a:rPr lang="en-US" sz="2000" kern="1200" dirty="0">
                <a:solidFill>
                  <a:srgbClr val="000000"/>
                </a:solidFill>
                <a:latin typeface="Arial (Body)"/>
                <a:ea typeface="+mn-ea"/>
                <a:cs typeface="+mn-cs"/>
              </a:rPr>
              <a:t>Display of a modeless form allows execution to continue uninterrupted</a:t>
            </a:r>
            <a:endParaRPr lang="en-IN" sz="2000" kern="1200" dirty="0">
              <a:solidFill>
                <a:srgbClr val="000000"/>
              </a:solidFill>
              <a:latin typeface="Arial (Body)"/>
              <a:ea typeface="+mn-ea"/>
              <a:cs typeface="+mn-cs"/>
            </a:endParaRPr>
          </a:p>
        </p:txBody>
      </p:sp>
      <p:pic>
        <p:nvPicPr>
          <p:cNvPr id="7" name="Picture 6" descr="The six line code is as follows. Line 1. Statement. Line 2. Statement. Line 3. f r m message period show left parenthesis right parenthesis. Line 4. Statement. Line 5. Statement. Line 6. Statement. End code. The last three lines have the word go beside th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317" y="3782818"/>
            <a:ext cx="2552620" cy="1711417"/>
          </a:xfrm>
          <a:prstGeom prst="rect">
            <a:avLst/>
          </a:prstGeom>
        </p:spPr>
      </p:pic>
      <p:sp>
        <p:nvSpPr>
          <p:cNvPr id="4" name="Content Placeholder 3"/>
          <p:cNvSpPr>
            <a:spLocks noGrp="1"/>
          </p:cNvSpPr>
          <p:nvPr>
            <p:ph idx="13"/>
          </p:nvPr>
        </p:nvSpPr>
        <p:spPr>
          <a:xfrm>
            <a:off x="473720" y="5579312"/>
            <a:ext cx="8229600" cy="800189"/>
          </a:xfrm>
        </p:spPr>
        <p:txBody>
          <a:bodyPr wrap="square" lIns="91425" tIns="91425" rIns="91425" bIns="91425">
            <a:spAutoFit/>
          </a:bodyPr>
          <a:lstStyle/>
          <a:p>
            <a:pPr marL="0" lvl="0" indent="0">
              <a:spcAft>
                <a:spcPct val="0"/>
              </a:spcAft>
              <a:buNone/>
            </a:pPr>
            <a:r>
              <a:rPr lang="en-US" sz="2000" kern="1200" dirty="0">
                <a:solidFill>
                  <a:srgbClr val="000000"/>
                </a:solidFill>
                <a:latin typeface="Arial (Body)"/>
                <a:ea typeface="+mn-ea"/>
                <a:cs typeface="+mn-cs"/>
              </a:rPr>
              <a:t>Tutorial 7-2 demonstrates the difference between modal and modeless forms</a:t>
            </a:r>
          </a:p>
        </p:txBody>
      </p:sp>
    </p:spTree>
    <p:extLst>
      <p:ext uri="{BB962C8B-B14F-4D97-AF65-F5344CB8AC3E}">
        <p14:creationId xmlns:p14="http://schemas.microsoft.com/office/powerpoint/2010/main" val="102495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solidFill>
                  <a:schemeClr val="tx2"/>
                </a:solidFill>
                <a:latin typeface="Times New Roman" panose="02020603050405020304" pitchFamily="18" charset="0"/>
                <a:ea typeface="+mj-ea"/>
                <a:cs typeface="+mj-cs"/>
              </a:rPr>
              <a:t>Learning Objectives</a:t>
            </a:r>
          </a:p>
        </p:txBody>
      </p:sp>
      <p:sp>
        <p:nvSpPr>
          <p:cNvPr id="3" name="Text Placeholder 2"/>
          <p:cNvSpPr>
            <a:spLocks noGrp="1"/>
          </p:cNvSpPr>
          <p:nvPr>
            <p:ph idx="1"/>
          </p:nvPr>
        </p:nvSpPr>
        <p:spPr>
          <a:xfrm>
            <a:off x="457200" y="1600200"/>
            <a:ext cx="8229600" cy="2608376"/>
          </a:xfrm>
        </p:spPr>
        <p:txBody>
          <a:bodyPr wrap="square" lIns="91425" tIns="91425" rIns="91425" bIns="91425">
            <a:spAutoFit/>
          </a:bodyPr>
          <a:lstStyle/>
          <a:p>
            <a:pPr marL="0" lvl="0" indent="0">
              <a:spcAft>
                <a:spcPct val="0"/>
              </a:spcAft>
              <a:buNone/>
              <a:tabLst/>
            </a:pPr>
            <a:r>
              <a:rPr lang="en-US" sz="2400" b="1" kern="1200" dirty="0">
                <a:solidFill>
                  <a:schemeClr val="tx2"/>
                </a:solidFill>
                <a:latin typeface="Arial (Body)"/>
                <a:ea typeface="+mn-ea"/>
                <a:cs typeface="+mn-cs"/>
              </a:rPr>
              <a:t>7.1</a:t>
            </a:r>
            <a:r>
              <a:rPr lang="en-US" sz="2400" kern="1200" dirty="0">
                <a:solidFill>
                  <a:srgbClr val="000000"/>
                </a:solidFill>
                <a:latin typeface="Arial (Body)"/>
                <a:ea typeface="+mn-ea"/>
                <a:cs typeface="+mn-cs"/>
              </a:rPr>
              <a:t> Multiple Forms</a:t>
            </a:r>
          </a:p>
          <a:p>
            <a:pPr marL="0" lvl="0" indent="0">
              <a:spcAft>
                <a:spcPct val="0"/>
              </a:spcAft>
              <a:buNone/>
              <a:tabLst/>
            </a:pPr>
            <a:r>
              <a:rPr lang="en-US" sz="2400" b="1" kern="1200" dirty="0">
                <a:solidFill>
                  <a:schemeClr val="tx2"/>
                </a:solidFill>
                <a:latin typeface="Arial (Body)"/>
                <a:ea typeface="+mn-ea"/>
                <a:cs typeface="+mn-cs"/>
              </a:rPr>
              <a:t>7.2</a:t>
            </a:r>
            <a:r>
              <a:rPr lang="en-US" sz="2400" kern="1200" dirty="0">
                <a:solidFill>
                  <a:srgbClr val="000000"/>
                </a:solidFill>
                <a:latin typeface="Arial (Body)"/>
                <a:ea typeface="+mn-ea"/>
                <a:cs typeface="+mn-cs"/>
              </a:rPr>
              <a:t> Modules</a:t>
            </a:r>
          </a:p>
          <a:p>
            <a:pPr marL="0" lvl="0" indent="0">
              <a:spcAft>
                <a:spcPct val="0"/>
              </a:spcAft>
              <a:buNone/>
              <a:tabLst/>
            </a:pPr>
            <a:r>
              <a:rPr lang="en-US" sz="2400" b="1" kern="1200" dirty="0">
                <a:solidFill>
                  <a:schemeClr val="tx2"/>
                </a:solidFill>
                <a:latin typeface="Arial (Body)"/>
                <a:ea typeface="+mn-ea"/>
                <a:cs typeface="+mn-cs"/>
              </a:rPr>
              <a:t>7.3</a:t>
            </a:r>
            <a:r>
              <a:rPr lang="en-US" sz="2400" kern="1200" dirty="0">
                <a:solidFill>
                  <a:srgbClr val="000000"/>
                </a:solidFill>
                <a:latin typeface="Arial (Body)"/>
                <a:ea typeface="+mn-ea"/>
                <a:cs typeface="+mn-cs"/>
              </a:rPr>
              <a:t> Menus</a:t>
            </a:r>
          </a:p>
          <a:p>
            <a:pPr marL="0" lvl="0" indent="0">
              <a:spcAft>
                <a:spcPct val="0"/>
              </a:spcAft>
              <a:buNone/>
              <a:tabLst/>
            </a:pPr>
            <a:r>
              <a:rPr lang="en-US" sz="2400" b="1" kern="1200" dirty="0">
                <a:solidFill>
                  <a:schemeClr val="tx2"/>
                </a:solidFill>
                <a:latin typeface="Arial (Body)"/>
                <a:ea typeface="+mn-ea"/>
                <a:cs typeface="+mn-cs"/>
              </a:rPr>
              <a:t>7.4</a:t>
            </a:r>
            <a:r>
              <a:rPr lang="en-US" sz="2400" kern="1200" dirty="0">
                <a:solidFill>
                  <a:srgbClr val="000000"/>
                </a:solidFill>
                <a:latin typeface="Arial (Body)"/>
                <a:ea typeface="+mn-ea"/>
                <a:cs typeface="+mn-cs"/>
              </a:rPr>
              <a:t> Focus on Problem Solving: Building the </a:t>
            </a:r>
            <a:r>
              <a:rPr lang="en-US" sz="2400" b="1" kern="1200" dirty="0">
                <a:solidFill>
                  <a:srgbClr val="000000"/>
                </a:solidFill>
                <a:latin typeface="Arial (Body)"/>
                <a:ea typeface="+mn-ea"/>
                <a:cs typeface="+mn-cs"/>
              </a:rPr>
              <a:t>High Adventure Travel Agency Price Quote </a:t>
            </a:r>
            <a:r>
              <a:rPr lang="en-US" sz="2400" kern="1200" dirty="0">
                <a:solidFill>
                  <a:srgbClr val="000000"/>
                </a:solidFill>
                <a:latin typeface="Arial (Body)"/>
                <a:ea typeface="+mn-ea"/>
                <a:cs typeface="+mn-cs"/>
              </a:rPr>
              <a:t>Application</a:t>
            </a:r>
          </a:p>
        </p:txBody>
      </p:sp>
    </p:spTree>
    <p:extLst>
      <p:ext uri="{BB962C8B-B14F-4D97-AF65-F5344CB8AC3E}">
        <p14:creationId xmlns:p14="http://schemas.microsoft.com/office/powerpoint/2010/main" val="131549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Load Event</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16153"/>
          </a:xfrm>
        </p:spPr>
        <p:txBody>
          <a:bodyPr wrap="square" lIns="91425" tIns="91425" rIns="91425" bIns="91425">
            <a:spAutoFit/>
          </a:bodyPr>
          <a:lstStyle/>
          <a:p>
            <a:pPr>
              <a:spcAft>
                <a:spcPct val="0"/>
              </a:spcAft>
            </a:pPr>
            <a:r>
              <a:rPr lang="en-US" sz="2000" kern="1200" dirty="0">
                <a:solidFill>
                  <a:srgbClr val="000000"/>
                </a:solidFill>
                <a:latin typeface="Arial (Body)"/>
                <a:ea typeface="+mn-ea"/>
                <a:cs typeface="+mn-cs"/>
              </a:rPr>
              <a:t>The Load event is triggered just before the form is initially displayed</a:t>
            </a:r>
          </a:p>
          <a:p>
            <a:pPr>
              <a:spcAft>
                <a:spcPct val="0"/>
              </a:spcAft>
            </a:pPr>
            <a:r>
              <a:rPr lang="en-US" sz="2000" kern="1200" dirty="0">
                <a:solidFill>
                  <a:srgbClr val="000000"/>
                </a:solidFill>
                <a:latin typeface="Arial (Body)"/>
                <a:ea typeface="+mn-ea"/>
                <a:cs typeface="+mn-cs"/>
              </a:rPr>
              <a:t>Any code needed to prepare the form prior to display should be in the Load event</a:t>
            </a:r>
          </a:p>
          <a:p>
            <a:pPr>
              <a:spcAft>
                <a:spcPct val="0"/>
              </a:spcAft>
            </a:pPr>
            <a:r>
              <a:rPr lang="en-US" sz="2000" kern="1200" dirty="0">
                <a:solidFill>
                  <a:srgbClr val="000000"/>
                </a:solidFill>
                <a:latin typeface="Arial (Body)"/>
                <a:ea typeface="+mn-ea"/>
                <a:cs typeface="+mn-cs"/>
              </a:rPr>
              <a:t>If some controls should not be visible initially, set their Visible property in the Load event</a:t>
            </a:r>
          </a:p>
          <a:p>
            <a:pPr>
              <a:spcAft>
                <a:spcPct val="0"/>
              </a:spcAft>
            </a:pPr>
            <a:r>
              <a:rPr lang="en-US" sz="2000" kern="1200" dirty="0">
                <a:solidFill>
                  <a:srgbClr val="000000"/>
                </a:solidFill>
                <a:latin typeface="Arial (Body)"/>
                <a:ea typeface="+mn-ea"/>
                <a:cs typeface="+mn-cs"/>
              </a:rPr>
              <a:t>Double-click on a blank area of the form to set up a Load event as shown below</a:t>
            </a:r>
          </a:p>
        </p:txBody>
      </p:sp>
      <p:pic>
        <p:nvPicPr>
          <p:cNvPr id="8" name="Picture 7" descr="The two line code is as follows. Line 1. Private sub main form underscore load left parenthesis period period period right parenthesis handles my base period load. Line 2. End su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045" y="4602577"/>
            <a:ext cx="6511954" cy="593538"/>
          </a:xfrm>
          <a:prstGeom prst="rect">
            <a:avLst/>
          </a:prstGeom>
        </p:spPr>
      </p:pic>
      <p:sp>
        <p:nvSpPr>
          <p:cNvPr id="4" name="Text Placeholder 3"/>
          <p:cNvSpPr>
            <a:spLocks noGrp="1"/>
          </p:cNvSpPr>
          <p:nvPr>
            <p:ph type="body" idx="2"/>
          </p:nvPr>
        </p:nvSpPr>
        <p:spPr>
          <a:xfrm>
            <a:off x="457200" y="5355762"/>
            <a:ext cx="8229600" cy="959077"/>
          </a:xfrm>
        </p:spPr>
        <p:txBody>
          <a:bodyPr/>
          <a:lstStyle/>
          <a:p>
            <a:r>
              <a:rPr lang="en-US" sz="2000" kern="1200" dirty="0">
                <a:solidFill>
                  <a:srgbClr val="000000"/>
                </a:solidFill>
                <a:latin typeface="Arial (Body)"/>
              </a:rPr>
              <a:t>Complete the template with the statements you wish the procedure to execute</a:t>
            </a:r>
          </a:p>
        </p:txBody>
      </p:sp>
    </p:spTree>
    <p:extLst>
      <p:ext uri="{BB962C8B-B14F-4D97-AF65-F5344CB8AC3E}">
        <p14:creationId xmlns:p14="http://schemas.microsoft.com/office/powerpoint/2010/main" val="84748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The Activated Event</a:t>
            </a:r>
            <a:endParaRPr lang="en-US" dirty="0"/>
          </a:p>
        </p:txBody>
      </p:sp>
      <p:sp>
        <p:nvSpPr>
          <p:cNvPr id="3" name="Text Placeholder 2"/>
          <p:cNvSpPr>
            <a:spLocks noGrp="1"/>
          </p:cNvSpPr>
          <p:nvPr>
            <p:ph idx="1"/>
          </p:nvPr>
        </p:nvSpPr>
        <p:spPr>
          <a:xfrm>
            <a:off x="457200" y="1600200"/>
            <a:ext cx="8229600" cy="1341954"/>
          </a:xfrm>
        </p:spPr>
        <p:txBody>
          <a:bodyPr/>
          <a:lstStyle/>
          <a:p>
            <a:pPr marL="255651" lvl="0" indent="-255651">
              <a:spcAft>
                <a:spcPct val="0"/>
              </a:spcAft>
            </a:pPr>
            <a:r>
              <a:rPr lang="en-US" sz="2400" kern="1200" dirty="0">
                <a:solidFill>
                  <a:srgbClr val="000000"/>
                </a:solidFill>
                <a:latin typeface="Arial (Body)"/>
              </a:rPr>
              <a:t>The Activated event occurs when the user switches to the form from another form or application</a:t>
            </a:r>
          </a:p>
          <a:p>
            <a:pPr marL="255651" lvl="0" indent="-255651">
              <a:spcAft>
                <a:spcPct val="0"/>
              </a:spcAft>
            </a:pPr>
            <a:r>
              <a:rPr lang="en-US" sz="2400" kern="1200" dirty="0">
                <a:solidFill>
                  <a:srgbClr val="000000"/>
                </a:solidFill>
                <a:latin typeface="Arial (Body)"/>
              </a:rPr>
              <a:t>To create an Activated event handler, follow these steps:</a:t>
            </a:r>
          </a:p>
        </p:txBody>
      </p:sp>
      <p:sp>
        <p:nvSpPr>
          <p:cNvPr id="4" name="Content Placeholder 3"/>
          <p:cNvSpPr>
            <a:spLocks noGrp="1"/>
          </p:cNvSpPr>
          <p:nvPr>
            <p:ph idx="13"/>
          </p:nvPr>
        </p:nvSpPr>
        <p:spPr>
          <a:xfrm>
            <a:off x="473720" y="2998296"/>
            <a:ext cx="8229600" cy="392256"/>
          </a:xfrm>
        </p:spPr>
        <p:txBody>
          <a:bodyPr/>
          <a:lstStyle/>
          <a:p>
            <a:pPr marL="741553" lvl="1" indent="-428371">
              <a:spcAft>
                <a:spcPct val="0"/>
              </a:spcAft>
              <a:buSzPts val="2400"/>
              <a:buFont typeface="+mj-lt"/>
              <a:buAutoNum type="arabicPeriod"/>
            </a:pPr>
            <a:r>
              <a:rPr lang="en-US" sz="2400" kern="1200" dirty="0">
                <a:solidFill>
                  <a:srgbClr val="000000"/>
                </a:solidFill>
                <a:latin typeface="Arial (Body)"/>
              </a:rPr>
              <a:t>Select the form in the </a:t>
            </a:r>
            <a:r>
              <a:rPr lang="en-US" sz="2400" b="1" kern="1200" dirty="0">
                <a:solidFill>
                  <a:srgbClr val="000000"/>
                </a:solidFill>
                <a:latin typeface="Arial (Body)"/>
              </a:rPr>
              <a:t>Designer</a:t>
            </a:r>
            <a:r>
              <a:rPr lang="en-US" sz="2400" kern="1200" dirty="0">
                <a:solidFill>
                  <a:srgbClr val="000000"/>
                </a:solidFill>
                <a:latin typeface="Arial (Body)"/>
              </a:rPr>
              <a:t> window</a:t>
            </a:r>
          </a:p>
          <a:p>
            <a:pPr marL="741553" lvl="1" indent="-428371">
              <a:spcAft>
                <a:spcPct val="0"/>
              </a:spcAft>
              <a:buSzPts val="2400"/>
              <a:buFont typeface="+mj-lt"/>
              <a:buAutoNum type="arabicPeriod"/>
            </a:pPr>
            <a:r>
              <a:rPr lang="en-US" sz="2400" kern="1200" dirty="0">
                <a:solidFill>
                  <a:srgbClr val="000000"/>
                </a:solidFill>
                <a:latin typeface="Arial (Body)"/>
              </a:rPr>
              <a:t>Select the </a:t>
            </a:r>
            <a:r>
              <a:rPr lang="en-US" sz="2400" b="1" kern="1200" dirty="0">
                <a:solidFill>
                  <a:srgbClr val="000000"/>
                </a:solidFill>
                <a:latin typeface="Arial (Body)"/>
              </a:rPr>
              <a:t>Events</a:t>
            </a:r>
            <a:r>
              <a:rPr lang="en-US" sz="2400" kern="1200" dirty="0">
                <a:solidFill>
                  <a:srgbClr val="000000"/>
                </a:solidFill>
                <a:latin typeface="Arial (Body)"/>
              </a:rPr>
              <a:t> button</a:t>
            </a:r>
          </a:p>
        </p:txBody>
      </p:sp>
      <p:pic>
        <p:nvPicPr>
          <p:cNvPr id="9" name="Picture 2" descr="The icon has a lightning bolt in the 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315" y="3508656"/>
            <a:ext cx="393700" cy="367799"/>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5" name="Content Placeholder 4"/>
          <p:cNvSpPr>
            <a:spLocks noGrp="1"/>
          </p:cNvSpPr>
          <p:nvPr>
            <p:ph idx="14"/>
          </p:nvPr>
        </p:nvSpPr>
        <p:spPr>
          <a:xfrm>
            <a:off x="475488" y="3417984"/>
            <a:ext cx="8229600" cy="1602072"/>
          </a:xfrm>
        </p:spPr>
        <p:txBody>
          <a:bodyPr/>
          <a:lstStyle/>
          <a:p>
            <a:pPr marL="712788" lvl="1" indent="3946525">
              <a:spcAft>
                <a:spcPct val="0"/>
              </a:spcAft>
              <a:buSzPts val="2400"/>
              <a:buNone/>
            </a:pPr>
            <a:r>
              <a:rPr lang="en-US" sz="2400" kern="1200" dirty="0">
                <a:solidFill>
                  <a:srgbClr val="000000"/>
                </a:solidFill>
                <a:latin typeface="Arial (Body)"/>
              </a:rPr>
              <a:t>in the </a:t>
            </a:r>
            <a:r>
              <a:rPr lang="en-US" sz="2400" b="1" kern="1200" dirty="0">
                <a:solidFill>
                  <a:srgbClr val="000000"/>
                </a:solidFill>
                <a:latin typeface="Arial (Body)"/>
              </a:rPr>
              <a:t>Properties</a:t>
            </a:r>
            <a:r>
              <a:rPr lang="en-US" sz="2400" kern="1200" dirty="0">
                <a:solidFill>
                  <a:srgbClr val="000000"/>
                </a:solidFill>
                <a:latin typeface="Arial (Body)"/>
              </a:rPr>
              <a:t> window toolbar</a:t>
            </a:r>
          </a:p>
          <a:p>
            <a:pPr marL="741600" lvl="1" indent="-428400">
              <a:spcAft>
                <a:spcPct val="0"/>
              </a:spcAft>
              <a:buSzPts val="2400"/>
              <a:buFont typeface="+mj-lt"/>
              <a:buAutoNum type="arabicPeriod" startAt="3"/>
            </a:pPr>
            <a:r>
              <a:rPr lang="en-US" sz="2400" kern="1200" dirty="0">
                <a:solidFill>
                  <a:srgbClr val="000000"/>
                </a:solidFill>
                <a:latin typeface="Arial (Body)"/>
              </a:rPr>
              <a:t>Double-click the </a:t>
            </a:r>
            <a:r>
              <a:rPr lang="en-US" sz="2400" b="1" kern="1200" dirty="0">
                <a:solidFill>
                  <a:srgbClr val="000000"/>
                </a:solidFill>
                <a:latin typeface="Arial (Body)"/>
              </a:rPr>
              <a:t>Activated</a:t>
            </a:r>
            <a:r>
              <a:rPr lang="en-US" sz="2400" kern="1200" dirty="0">
                <a:solidFill>
                  <a:srgbClr val="000000"/>
                </a:solidFill>
                <a:latin typeface="Arial (Body)"/>
              </a:rPr>
              <a:t> event name in the Properties window</a:t>
            </a:r>
            <a:endParaRPr lang="en-US" sz="2400" i="1" kern="1200" dirty="0">
              <a:solidFill>
                <a:srgbClr val="000000"/>
              </a:solidFill>
              <a:latin typeface="Arial (Body)"/>
            </a:endParaRPr>
          </a:p>
        </p:txBody>
      </p:sp>
      <p:sp>
        <p:nvSpPr>
          <p:cNvPr id="6" name="Content Placeholder 5"/>
          <p:cNvSpPr>
            <a:spLocks noGrp="1"/>
          </p:cNvSpPr>
          <p:nvPr>
            <p:ph idx="15"/>
          </p:nvPr>
        </p:nvSpPr>
        <p:spPr>
          <a:xfrm>
            <a:off x="473720" y="5076198"/>
            <a:ext cx="8229600" cy="858258"/>
          </a:xfrm>
        </p:spPr>
        <p:txBody>
          <a:bodyPr/>
          <a:lstStyle/>
          <a:p>
            <a:pPr indent="-255600"/>
            <a:r>
              <a:rPr lang="en-US" sz="2400" kern="1200" dirty="0">
                <a:solidFill>
                  <a:srgbClr val="000000"/>
                </a:solidFill>
                <a:latin typeface="Arial (Body)"/>
              </a:rPr>
              <a:t>After completing these steps, a code template for the event handler is created in the </a:t>
            </a:r>
            <a:r>
              <a:rPr lang="en-US" sz="2400" b="1" kern="1200" dirty="0">
                <a:solidFill>
                  <a:srgbClr val="000000"/>
                </a:solidFill>
                <a:latin typeface="Arial (Body)"/>
              </a:rPr>
              <a:t>Code</a:t>
            </a:r>
            <a:r>
              <a:rPr lang="en-US" sz="2400" kern="1200" dirty="0">
                <a:solidFill>
                  <a:srgbClr val="000000"/>
                </a:solidFill>
                <a:latin typeface="Arial (Body)"/>
              </a:rPr>
              <a:t> window</a:t>
            </a:r>
          </a:p>
        </p:txBody>
      </p:sp>
    </p:spTree>
    <p:extLst>
      <p:ext uri="{BB962C8B-B14F-4D97-AF65-F5344CB8AC3E}">
        <p14:creationId xmlns:p14="http://schemas.microsoft.com/office/powerpoint/2010/main" val="377444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The FormClosing Event</a:t>
            </a:r>
            <a:endParaRPr lang="en-US" dirty="0"/>
          </a:p>
        </p:txBody>
      </p:sp>
      <p:sp>
        <p:nvSpPr>
          <p:cNvPr id="3" name="Text Placeholder 2"/>
          <p:cNvSpPr>
            <a:spLocks noGrp="1"/>
          </p:cNvSpPr>
          <p:nvPr>
            <p:ph idx="1"/>
          </p:nvPr>
        </p:nvSpPr>
        <p:spPr>
          <a:xfrm>
            <a:off x="457200" y="1600200"/>
            <a:ext cx="8229600" cy="1981256"/>
          </a:xfrm>
        </p:spPr>
        <p:txBody>
          <a:bodyPr/>
          <a:lstStyle/>
          <a:p>
            <a:pPr marL="255600" indent="-255600">
              <a:spcAft>
                <a:spcPct val="0"/>
              </a:spcAft>
            </a:pPr>
            <a:r>
              <a:rPr lang="en-US" sz="2000" kern="1200" dirty="0">
                <a:solidFill>
                  <a:srgbClr val="000000"/>
                </a:solidFill>
                <a:latin typeface="Arial (Body)"/>
              </a:rPr>
              <a:t>The FormClosing event is triggered as the form is being closed, but before it has closed</a:t>
            </a:r>
          </a:p>
          <a:p>
            <a:pPr marL="255600" indent="-255600">
              <a:spcAft>
                <a:spcPct val="0"/>
              </a:spcAft>
            </a:pPr>
            <a:r>
              <a:rPr lang="en-US" sz="2000" kern="1200" dirty="0">
                <a:solidFill>
                  <a:srgbClr val="000000"/>
                </a:solidFill>
                <a:latin typeface="Arial (Body)"/>
              </a:rPr>
              <a:t>The event can be used to ask the user if they really want the form closed</a:t>
            </a:r>
          </a:p>
          <a:p>
            <a:pPr marL="255600" indent="-255600">
              <a:spcAft>
                <a:spcPct val="0"/>
              </a:spcAft>
            </a:pPr>
            <a:r>
              <a:rPr lang="en-US" sz="2000" kern="1200" dirty="0">
                <a:solidFill>
                  <a:srgbClr val="000000"/>
                </a:solidFill>
                <a:latin typeface="Arial (Body)"/>
              </a:rPr>
              <a:t>To create an FormClosing event handler, follow these steps:</a:t>
            </a:r>
          </a:p>
        </p:txBody>
      </p:sp>
      <p:sp>
        <p:nvSpPr>
          <p:cNvPr id="4" name="Content Placeholder 3"/>
          <p:cNvSpPr>
            <a:spLocks noGrp="1"/>
          </p:cNvSpPr>
          <p:nvPr>
            <p:ph idx="13"/>
          </p:nvPr>
        </p:nvSpPr>
        <p:spPr>
          <a:xfrm>
            <a:off x="473720" y="3729816"/>
            <a:ext cx="8229600" cy="412416"/>
          </a:xfrm>
        </p:spPr>
        <p:txBody>
          <a:bodyPr/>
          <a:lstStyle/>
          <a:p>
            <a:pPr marL="741553" lvl="1" indent="-428371">
              <a:spcAft>
                <a:spcPct val="0"/>
              </a:spcAft>
              <a:buFont typeface="+mj-lt"/>
              <a:buAutoNum type="arabicPeriod"/>
            </a:pPr>
            <a:r>
              <a:rPr lang="en-US" sz="2000" kern="1200" dirty="0">
                <a:solidFill>
                  <a:srgbClr val="000000"/>
                </a:solidFill>
                <a:latin typeface="Arial (Body)"/>
              </a:rPr>
              <a:t>Select the form in the </a:t>
            </a:r>
            <a:r>
              <a:rPr lang="en-US" sz="2000" b="1" kern="1200" dirty="0">
                <a:solidFill>
                  <a:srgbClr val="000000"/>
                </a:solidFill>
                <a:latin typeface="Arial (Body)"/>
              </a:rPr>
              <a:t>Designer</a:t>
            </a:r>
            <a:r>
              <a:rPr lang="en-US" sz="2000" kern="1200" dirty="0">
                <a:solidFill>
                  <a:srgbClr val="000000"/>
                </a:solidFill>
                <a:latin typeface="Arial (Body)"/>
              </a:rPr>
              <a:t> window</a:t>
            </a:r>
          </a:p>
          <a:p>
            <a:pPr marL="741553" lvl="1" indent="-428371">
              <a:spcAft>
                <a:spcPct val="0"/>
              </a:spcAft>
              <a:buFont typeface="+mj-lt"/>
              <a:buAutoNum type="arabicPeriod"/>
            </a:pPr>
            <a:r>
              <a:rPr lang="en-US" sz="2000" kern="1200" dirty="0">
                <a:solidFill>
                  <a:srgbClr val="000000"/>
                </a:solidFill>
                <a:latin typeface="Arial (Body)"/>
              </a:rPr>
              <a:t>Select the </a:t>
            </a:r>
            <a:r>
              <a:rPr lang="en-US" sz="2000" b="1" kern="1200" dirty="0">
                <a:solidFill>
                  <a:srgbClr val="000000"/>
                </a:solidFill>
                <a:latin typeface="Arial (Body)"/>
              </a:rPr>
              <a:t>Events</a:t>
            </a:r>
            <a:r>
              <a:rPr lang="en-US" sz="2000" kern="1200" dirty="0">
                <a:solidFill>
                  <a:srgbClr val="000000"/>
                </a:solidFill>
                <a:latin typeface="Arial (Body)"/>
              </a:rPr>
              <a:t> button</a:t>
            </a:r>
          </a:p>
        </p:txBody>
      </p:sp>
      <p:pic>
        <p:nvPicPr>
          <p:cNvPr id="9" name="Picture 2" descr="The icon has a lightning bolt in the 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463" y="4152610"/>
            <a:ext cx="393700" cy="367799"/>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5" name="Content Placeholder 4"/>
          <p:cNvSpPr>
            <a:spLocks noGrp="1"/>
          </p:cNvSpPr>
          <p:nvPr>
            <p:ph idx="14"/>
          </p:nvPr>
        </p:nvSpPr>
        <p:spPr>
          <a:xfrm>
            <a:off x="466344" y="4112928"/>
            <a:ext cx="8229600" cy="1044288"/>
          </a:xfrm>
        </p:spPr>
        <p:txBody>
          <a:bodyPr/>
          <a:lstStyle/>
          <a:p>
            <a:pPr marL="312738" lvl="1" indent="3810000">
              <a:spcAft>
                <a:spcPct val="0"/>
              </a:spcAft>
              <a:buSzPts val="2400"/>
              <a:buNone/>
            </a:pPr>
            <a:r>
              <a:rPr lang="en-US" sz="2000" kern="1200" dirty="0">
                <a:solidFill>
                  <a:srgbClr val="000000"/>
                </a:solidFill>
                <a:latin typeface="Arial (Body)"/>
              </a:rPr>
              <a:t>in the </a:t>
            </a:r>
            <a:r>
              <a:rPr lang="en-US" sz="2000" b="1" kern="1200" dirty="0">
                <a:solidFill>
                  <a:srgbClr val="000000"/>
                </a:solidFill>
                <a:latin typeface="Arial (Body)"/>
              </a:rPr>
              <a:t>Properties</a:t>
            </a:r>
            <a:r>
              <a:rPr lang="en-US" sz="2000" kern="1200" dirty="0">
                <a:solidFill>
                  <a:srgbClr val="000000"/>
                </a:solidFill>
                <a:latin typeface="Arial (Body)"/>
              </a:rPr>
              <a:t> window toolbar</a:t>
            </a:r>
          </a:p>
          <a:p>
            <a:pPr marL="741600" lvl="1" indent="-428400">
              <a:spcAft>
                <a:spcPct val="0"/>
              </a:spcAft>
              <a:buFont typeface="+mj-lt"/>
              <a:buAutoNum type="arabicPeriod" startAt="3"/>
            </a:pPr>
            <a:r>
              <a:rPr lang="en-US" sz="2000" kern="1200" dirty="0">
                <a:solidFill>
                  <a:srgbClr val="000000"/>
                </a:solidFill>
                <a:latin typeface="Arial (Body)"/>
              </a:rPr>
              <a:t>Double-click the </a:t>
            </a:r>
            <a:r>
              <a:rPr lang="en-US" sz="2000" b="1" kern="1200" dirty="0">
                <a:solidFill>
                  <a:srgbClr val="000000"/>
                </a:solidFill>
                <a:latin typeface="Arial (Body)"/>
              </a:rPr>
              <a:t>FormClosing</a:t>
            </a:r>
            <a:r>
              <a:rPr lang="en-US" sz="2000" kern="1200" dirty="0">
                <a:solidFill>
                  <a:srgbClr val="000000"/>
                </a:solidFill>
                <a:latin typeface="Arial (Body)"/>
              </a:rPr>
              <a:t> event name in the Properties window</a:t>
            </a:r>
            <a:endParaRPr lang="en-US" sz="2000" i="1" kern="1200" dirty="0">
              <a:solidFill>
                <a:srgbClr val="000000"/>
              </a:solidFill>
              <a:latin typeface="Arial (Body)"/>
            </a:endParaRPr>
          </a:p>
        </p:txBody>
      </p:sp>
      <p:sp>
        <p:nvSpPr>
          <p:cNvPr id="6" name="Content Placeholder 5"/>
          <p:cNvSpPr>
            <a:spLocks noGrp="1"/>
          </p:cNvSpPr>
          <p:nvPr>
            <p:ph idx="15"/>
          </p:nvPr>
        </p:nvSpPr>
        <p:spPr>
          <a:xfrm>
            <a:off x="457200" y="5282424"/>
            <a:ext cx="8229600" cy="711176"/>
          </a:xfrm>
        </p:spPr>
        <p:txBody>
          <a:bodyPr/>
          <a:lstStyle/>
          <a:p>
            <a:pPr marL="255600" indent="-255600"/>
            <a:r>
              <a:rPr lang="en-US" sz="2000" kern="1200" dirty="0">
                <a:solidFill>
                  <a:srgbClr val="000000"/>
                </a:solidFill>
                <a:latin typeface="+mn-lt"/>
              </a:rPr>
              <a:t>After completing these steps, a code template for the event handler is created in the </a:t>
            </a:r>
            <a:r>
              <a:rPr lang="en-US" sz="2000" b="1" kern="1200" dirty="0">
                <a:solidFill>
                  <a:srgbClr val="000000"/>
                </a:solidFill>
                <a:latin typeface="+mn-lt"/>
              </a:rPr>
              <a:t>Code</a:t>
            </a:r>
            <a:r>
              <a:rPr lang="en-US" sz="2000" kern="1200" dirty="0">
                <a:solidFill>
                  <a:srgbClr val="000000"/>
                </a:solidFill>
                <a:latin typeface="+mn-lt"/>
              </a:rPr>
              <a:t> window</a:t>
            </a:r>
          </a:p>
        </p:txBody>
      </p:sp>
    </p:spTree>
    <p:extLst>
      <p:ext uri="{BB962C8B-B14F-4D97-AF65-F5344CB8AC3E}">
        <p14:creationId xmlns:p14="http://schemas.microsoft.com/office/powerpoint/2010/main" val="392181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The FormClosed Event</a:t>
            </a:r>
            <a:endParaRPr lang="en-US" dirty="0"/>
          </a:p>
        </p:txBody>
      </p:sp>
      <p:sp>
        <p:nvSpPr>
          <p:cNvPr id="3" name="Text Placeholder 2"/>
          <p:cNvSpPr>
            <a:spLocks noGrp="1"/>
          </p:cNvSpPr>
          <p:nvPr>
            <p:ph type="body" idx="1"/>
          </p:nvPr>
        </p:nvSpPr>
        <p:spPr>
          <a:xfrm>
            <a:off x="457200" y="1600201"/>
            <a:ext cx="8229600" cy="1336230"/>
          </a:xfrm>
        </p:spPr>
        <p:txBody>
          <a:bodyPr/>
          <a:lstStyle/>
          <a:p>
            <a:pPr marL="255651" lvl="0" indent="-255651">
              <a:spcAft>
                <a:spcPct val="0"/>
              </a:spcAft>
            </a:pPr>
            <a:r>
              <a:rPr lang="en-US" sz="1800" kern="1200" dirty="0">
                <a:solidFill>
                  <a:srgbClr val="000000"/>
                </a:solidFill>
                <a:latin typeface="Arial (Body)"/>
              </a:rPr>
              <a:t>The FormClosing event occurs after a form has closed</a:t>
            </a:r>
          </a:p>
          <a:p>
            <a:pPr marL="255651" lvl="0" indent="-255651">
              <a:spcAft>
                <a:spcPct val="0"/>
              </a:spcAft>
            </a:pPr>
            <a:r>
              <a:rPr lang="en-US" sz="1800" kern="1200" dirty="0">
                <a:solidFill>
                  <a:srgbClr val="000000"/>
                </a:solidFill>
                <a:latin typeface="Arial (Body)"/>
              </a:rPr>
              <a:t>The event can be used to execute code immediately after a form has closed</a:t>
            </a:r>
          </a:p>
          <a:p>
            <a:pPr marL="255651" lvl="0" indent="-255651">
              <a:spcAft>
                <a:spcPct val="0"/>
              </a:spcAft>
            </a:pPr>
            <a:r>
              <a:rPr lang="en-US" sz="1800" kern="1200" dirty="0">
                <a:solidFill>
                  <a:srgbClr val="000000"/>
                </a:solidFill>
                <a:latin typeface="Arial (Body)"/>
              </a:rPr>
              <a:t>To create an FormClosed event handler, follow these steps:</a:t>
            </a:r>
          </a:p>
        </p:txBody>
      </p:sp>
      <p:sp>
        <p:nvSpPr>
          <p:cNvPr id="4" name="Content Placeholder 3"/>
          <p:cNvSpPr>
            <a:spLocks noGrp="1"/>
          </p:cNvSpPr>
          <p:nvPr>
            <p:ph sz="quarter" idx="13"/>
          </p:nvPr>
        </p:nvSpPr>
        <p:spPr>
          <a:xfrm>
            <a:off x="457200" y="2936431"/>
            <a:ext cx="8229600" cy="366725"/>
          </a:xfrm>
        </p:spPr>
        <p:txBody>
          <a:bodyPr/>
          <a:lstStyle/>
          <a:p>
            <a:pPr marL="741553" lvl="1" indent="-428371">
              <a:spcAft>
                <a:spcPct val="0"/>
              </a:spcAft>
              <a:buFont typeface="+mj-lt"/>
              <a:buAutoNum type="arabicPeriod"/>
            </a:pPr>
            <a:r>
              <a:rPr lang="en-US" sz="1800" kern="1200" dirty="0">
                <a:solidFill>
                  <a:srgbClr val="000000"/>
                </a:solidFill>
                <a:latin typeface="Arial (Body)"/>
              </a:rPr>
              <a:t>Select the form in the </a:t>
            </a:r>
            <a:r>
              <a:rPr lang="en-US" sz="1800" b="1" kern="1200" dirty="0">
                <a:solidFill>
                  <a:srgbClr val="000000"/>
                </a:solidFill>
                <a:latin typeface="Arial (Body)"/>
              </a:rPr>
              <a:t>Designer</a:t>
            </a:r>
            <a:r>
              <a:rPr lang="en-US" sz="1800" kern="1200" dirty="0">
                <a:solidFill>
                  <a:srgbClr val="000000"/>
                </a:solidFill>
                <a:latin typeface="Arial (Body)"/>
              </a:rPr>
              <a:t> window</a:t>
            </a:r>
          </a:p>
          <a:p>
            <a:pPr marL="741553" lvl="1" indent="-428371">
              <a:spcAft>
                <a:spcPct val="0"/>
              </a:spcAft>
              <a:buFont typeface="+mj-lt"/>
              <a:buAutoNum type="arabicPeriod"/>
            </a:pPr>
            <a:r>
              <a:rPr lang="en-US" sz="1800" kern="1200" dirty="0">
                <a:solidFill>
                  <a:srgbClr val="000000"/>
                </a:solidFill>
                <a:latin typeface="Arial (Body)"/>
              </a:rPr>
              <a:t>Select the </a:t>
            </a:r>
            <a:r>
              <a:rPr lang="en-US" sz="1800" b="1" kern="1200" dirty="0">
                <a:solidFill>
                  <a:srgbClr val="000000"/>
                </a:solidFill>
                <a:latin typeface="Arial (Body)"/>
              </a:rPr>
              <a:t>Events</a:t>
            </a:r>
            <a:r>
              <a:rPr lang="en-US" sz="1800" kern="1200" dirty="0">
                <a:solidFill>
                  <a:srgbClr val="000000"/>
                </a:solidFill>
                <a:latin typeface="Arial (Body)"/>
              </a:rPr>
              <a:t> button</a:t>
            </a:r>
          </a:p>
        </p:txBody>
      </p:sp>
      <p:pic>
        <p:nvPicPr>
          <p:cNvPr id="10" name="Picture 2" descr="The icon has a lightning bolt in the 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342" y="3321444"/>
            <a:ext cx="393700" cy="367799"/>
          </a:xfrm>
          <a:prstGeom prst="rect">
            <a:avLst/>
          </a:prstGeom>
          <a:ln w="38100" cap="sq">
            <a:noFill/>
            <a:prstDash val="solid"/>
            <a:miter lim="800000"/>
          </a:ln>
          <a:effectLst>
            <a:outerShdw blurRad="50800" dist="38100" dir="2700000" algn="tl" rotWithShape="0">
              <a:srgbClr val="000000">
                <a:alpha val="0"/>
              </a:srgbClr>
            </a:outerShdw>
          </a:effectLst>
          <a:extLst>
            <a:ext uri="{909E8E84-426E-40DD-AFC4-6F175D3DCCD1}">
              <a14:hiddenFill xmlns:a14="http://schemas.microsoft.com/office/drawing/2010/main">
                <a:solidFill>
                  <a:schemeClr val="accent1"/>
                </a:solidFill>
              </a14:hiddenFill>
            </a:ext>
          </a:extLst>
        </p:spPr>
      </p:pic>
      <p:sp>
        <p:nvSpPr>
          <p:cNvPr id="5" name="Content Placeholder 4"/>
          <p:cNvSpPr>
            <a:spLocks noGrp="1"/>
          </p:cNvSpPr>
          <p:nvPr>
            <p:ph sz="quarter" idx="14"/>
          </p:nvPr>
        </p:nvSpPr>
        <p:spPr>
          <a:xfrm>
            <a:off x="457200" y="3283521"/>
            <a:ext cx="8232775" cy="730695"/>
          </a:xfrm>
        </p:spPr>
        <p:txBody>
          <a:bodyPr/>
          <a:lstStyle/>
          <a:p>
            <a:pPr marL="312738" lvl="1" indent="3548063">
              <a:spcAft>
                <a:spcPct val="0"/>
              </a:spcAft>
              <a:buSzPts val="2400"/>
              <a:buNone/>
            </a:pPr>
            <a:r>
              <a:rPr lang="en-US" sz="1800" kern="1200" dirty="0">
                <a:solidFill>
                  <a:srgbClr val="000000"/>
                </a:solidFill>
                <a:latin typeface="Arial (Body)"/>
              </a:rPr>
              <a:t>in the </a:t>
            </a:r>
            <a:r>
              <a:rPr lang="en-US" sz="1800" b="1" kern="1200" dirty="0">
                <a:solidFill>
                  <a:srgbClr val="000000"/>
                </a:solidFill>
                <a:latin typeface="Arial (Body)"/>
              </a:rPr>
              <a:t>Properties</a:t>
            </a:r>
            <a:r>
              <a:rPr lang="en-US" sz="1800" kern="1200" dirty="0">
                <a:solidFill>
                  <a:srgbClr val="000000"/>
                </a:solidFill>
                <a:latin typeface="Arial (Body)"/>
              </a:rPr>
              <a:t> window toolbar</a:t>
            </a:r>
          </a:p>
          <a:p>
            <a:pPr marL="741553" lvl="1" indent="-428371">
              <a:spcAft>
                <a:spcPct val="0"/>
              </a:spcAft>
              <a:buFont typeface="+mj-lt"/>
              <a:buAutoNum type="arabicPeriod" startAt="3"/>
            </a:pPr>
            <a:r>
              <a:rPr lang="en-US" sz="1800" kern="1200" dirty="0">
                <a:solidFill>
                  <a:srgbClr val="000000"/>
                </a:solidFill>
                <a:latin typeface="Arial (Body)"/>
              </a:rPr>
              <a:t>Double-click the </a:t>
            </a:r>
            <a:r>
              <a:rPr lang="en-US" sz="1800" b="1" kern="1200" dirty="0">
                <a:solidFill>
                  <a:srgbClr val="000000"/>
                </a:solidFill>
                <a:latin typeface="Arial (Body)"/>
              </a:rPr>
              <a:t>FormClosed</a:t>
            </a:r>
            <a:r>
              <a:rPr lang="en-US" sz="1800" kern="1200" dirty="0">
                <a:solidFill>
                  <a:srgbClr val="000000"/>
                </a:solidFill>
                <a:latin typeface="Arial (Body)"/>
              </a:rPr>
              <a:t> event name in the Properties window</a:t>
            </a:r>
            <a:endParaRPr lang="en-US" sz="1800" i="1" kern="1200" dirty="0">
              <a:solidFill>
                <a:srgbClr val="000000"/>
              </a:solidFill>
              <a:latin typeface="Arial (Body)"/>
            </a:endParaRPr>
          </a:p>
        </p:txBody>
      </p:sp>
      <p:sp>
        <p:nvSpPr>
          <p:cNvPr id="7" name="Content Placeholder 6"/>
          <p:cNvSpPr>
            <a:spLocks noGrp="1"/>
          </p:cNvSpPr>
          <p:nvPr>
            <p:ph sz="quarter" idx="15"/>
          </p:nvPr>
        </p:nvSpPr>
        <p:spPr>
          <a:xfrm>
            <a:off x="457200" y="4104473"/>
            <a:ext cx="8229600" cy="659551"/>
          </a:xfrm>
        </p:spPr>
        <p:txBody>
          <a:bodyPr/>
          <a:lstStyle/>
          <a:p>
            <a:pPr marL="255651" lvl="0" indent="-255651">
              <a:spcAft>
                <a:spcPct val="0"/>
              </a:spcAft>
              <a:buFont typeface="Arial" panose="020B0604020202020204" pitchFamily="34" charset="0"/>
              <a:buChar char="•"/>
            </a:pPr>
            <a:r>
              <a:rPr lang="en-US" sz="1800" kern="1200" dirty="0">
                <a:solidFill>
                  <a:srgbClr val="000000"/>
                </a:solidFill>
                <a:latin typeface="Arial (Body)"/>
              </a:rPr>
              <a:t>After completing these steps, a code template for the event handler is created in the </a:t>
            </a:r>
            <a:r>
              <a:rPr lang="en-US" sz="1800" b="1" kern="1200" dirty="0">
                <a:solidFill>
                  <a:srgbClr val="000000"/>
                </a:solidFill>
                <a:latin typeface="Arial (Body)"/>
              </a:rPr>
              <a:t>Code</a:t>
            </a:r>
            <a:r>
              <a:rPr lang="en-US" sz="1800" kern="1200" dirty="0">
                <a:solidFill>
                  <a:srgbClr val="000000"/>
                </a:solidFill>
                <a:latin typeface="Arial (Body)"/>
              </a:rPr>
              <a:t> window</a:t>
            </a:r>
          </a:p>
        </p:txBody>
      </p:sp>
      <p:sp>
        <p:nvSpPr>
          <p:cNvPr id="8" name="Content Placeholder 7"/>
          <p:cNvSpPr>
            <a:spLocks noGrp="1"/>
          </p:cNvSpPr>
          <p:nvPr>
            <p:ph sz="quarter" idx="16"/>
          </p:nvPr>
        </p:nvSpPr>
        <p:spPr>
          <a:xfrm>
            <a:off x="457200" y="4778248"/>
            <a:ext cx="8229600" cy="753872"/>
          </a:xfrm>
        </p:spPr>
        <p:txBody>
          <a:bodyPr/>
          <a:lstStyle/>
          <a:p>
            <a:pPr marL="0" indent="0">
              <a:buNone/>
            </a:pPr>
            <a:r>
              <a:rPr lang="en-US" sz="1800" kern="1200" dirty="0">
                <a:solidFill>
                  <a:srgbClr val="000000"/>
                </a:solidFill>
                <a:latin typeface="Arial (Body)"/>
              </a:rPr>
              <a:t>You cannot prevent a form from closing with the FormClosed event handler. You must use the FormClosing event handler to prevent a form from closing.</a:t>
            </a:r>
          </a:p>
        </p:txBody>
      </p:sp>
    </p:spTree>
    <p:extLst>
      <p:ext uri="{BB962C8B-B14F-4D97-AF65-F5344CB8AC3E}">
        <p14:creationId xmlns:p14="http://schemas.microsoft.com/office/powerpoint/2010/main" val="56911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Accessing Controls on a Different Form</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286229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Once you have created an instance of a form, you can access controls on that form in code</a:t>
            </a:r>
          </a:p>
          <a:p>
            <a:pPr marL="741553" lvl="1" indent="-284353">
              <a:spcAft>
                <a:spcPct val="0"/>
              </a:spcAft>
              <a:buFont typeface="Arial" panose="020B0604020202020204" pitchFamily="34" charset="0"/>
              <a:buChar char="–"/>
            </a:pPr>
            <a:r>
              <a:rPr lang="en-US" sz="2200" kern="1200" dirty="0">
                <a:solidFill>
                  <a:srgbClr val="000000"/>
                </a:solidFill>
                <a:latin typeface="Arial (Body)"/>
                <a:ea typeface="+mn-ea"/>
                <a:cs typeface="+mn-cs"/>
              </a:rPr>
              <a:t>The following code shows how you can</a:t>
            </a:r>
          </a:p>
          <a:p>
            <a:pPr lvl="2">
              <a:spcAft>
                <a:spcPct val="0"/>
              </a:spcAft>
            </a:pPr>
            <a:r>
              <a:rPr lang="en-US" sz="2200" kern="1200" dirty="0">
                <a:solidFill>
                  <a:srgbClr val="000000"/>
                </a:solidFill>
                <a:latin typeface="Arial (Body)"/>
                <a:ea typeface="+mn-ea"/>
                <a:cs typeface="+mn-cs"/>
              </a:rPr>
              <a:t>Create an instance of a form</a:t>
            </a:r>
          </a:p>
          <a:p>
            <a:pPr lvl="2">
              <a:spcAft>
                <a:spcPct val="0"/>
              </a:spcAft>
            </a:pPr>
            <a:r>
              <a:rPr lang="en-US" sz="2200" kern="1200" dirty="0">
                <a:solidFill>
                  <a:srgbClr val="000000"/>
                </a:solidFill>
                <a:latin typeface="Arial (Body)"/>
                <a:ea typeface="+mn-ea"/>
                <a:cs typeface="+mn-cs"/>
              </a:rPr>
              <a:t>Assign a value to the form’s label control’s Text property</a:t>
            </a:r>
          </a:p>
          <a:p>
            <a:pPr lvl="2">
              <a:spcAft>
                <a:spcPct val="0"/>
              </a:spcAft>
            </a:pPr>
            <a:r>
              <a:rPr lang="en-US" sz="2200" kern="1200" dirty="0">
                <a:solidFill>
                  <a:srgbClr val="000000"/>
                </a:solidFill>
                <a:latin typeface="Arial (Body)"/>
                <a:ea typeface="+mn-ea"/>
                <a:cs typeface="+mn-cs"/>
              </a:rPr>
              <a:t>Display the form in modal style</a:t>
            </a:r>
          </a:p>
        </p:txBody>
      </p:sp>
      <p:pic>
        <p:nvPicPr>
          <p:cNvPr id="5" name="Picture 4" descr="The three line code is as follows. Line 1. Dim f r m greetings as new greetings form. Line 2. f r m greetings period l b l message period text equal double quote good day exclamation point double quote. Line 3. f r m greetings period show dialog left parenthesis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594" y="4536693"/>
            <a:ext cx="6478813" cy="989255"/>
          </a:xfrm>
          <a:prstGeom prst="rect">
            <a:avLst/>
          </a:prstGeom>
        </p:spPr>
      </p:pic>
      <p:sp>
        <p:nvSpPr>
          <p:cNvPr id="4" name="Text Placeholder 3"/>
          <p:cNvSpPr>
            <a:spLocks noGrp="1"/>
          </p:cNvSpPr>
          <p:nvPr>
            <p:ph type="body" idx="2"/>
          </p:nvPr>
        </p:nvSpPr>
        <p:spPr>
          <a:xfrm>
            <a:off x="457200" y="5619141"/>
            <a:ext cx="8229599" cy="861744"/>
          </a:xfrm>
        </p:spPr>
        <p:txBody>
          <a:bodyPr wrap="square" lIns="91425" tIns="91425" rIns="91425" bIns="91425">
            <a:spAutoFit/>
          </a:bodyPr>
          <a:lstStyle/>
          <a:p>
            <a:pPr marL="255651" lvl="0" indent="-255651">
              <a:spcAft>
                <a:spcPct val="0"/>
              </a:spcAft>
              <a:buFont typeface="Arial" panose="020B0604020202020204" pitchFamily="34" charset="0"/>
            </a:pPr>
            <a:r>
              <a:rPr lang="en-US" sz="2200" dirty="0"/>
              <a:t>Tutorial 7-3 demonstrates accessing controls on a different form</a:t>
            </a:r>
            <a:endParaRPr lang="en-US" sz="2200" kern="1200" dirty="0">
              <a:solidFill>
                <a:srgbClr val="000000"/>
              </a:solidFill>
              <a:latin typeface="Arial (Body)"/>
              <a:ea typeface="+mn-ea"/>
              <a:cs typeface="Courier New" pitchFamily="49" charset="0"/>
            </a:endParaRPr>
          </a:p>
        </p:txBody>
      </p:sp>
    </p:spTree>
    <p:extLst>
      <p:ext uri="{BB962C8B-B14F-4D97-AF65-F5344CB8AC3E}">
        <p14:creationId xmlns:p14="http://schemas.microsoft.com/office/powerpoint/2010/main" val="1172286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Class-Level Variables in a Form</a:t>
            </a:r>
          </a:p>
        </p:txBody>
      </p:sp>
      <p:sp>
        <p:nvSpPr>
          <p:cNvPr id="3" name="Content Placeholder 2"/>
          <p:cNvSpPr>
            <a:spLocks noGrp="1"/>
          </p:cNvSpPr>
          <p:nvPr>
            <p:ph idx="1"/>
          </p:nvPr>
        </p:nvSpPr>
        <p:spPr>
          <a:xfrm>
            <a:off x="457200" y="1600200"/>
            <a:ext cx="8229600" cy="1392659"/>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ea typeface="+mn-ea"/>
                <a:cs typeface="+mn-cs"/>
              </a:rPr>
              <a:t>Class-level variables are declared </a:t>
            </a:r>
            <a:r>
              <a:rPr lang="en-US" sz="2200" kern="1200" dirty="0">
                <a:solidFill>
                  <a:srgbClr val="000000"/>
                </a:solidFill>
                <a:latin typeface="Courier New" panose="02070309020205020404" pitchFamily="49" charset="0"/>
                <a:ea typeface="+mn-ea"/>
                <a:cs typeface="Courier New" pitchFamily="49" charset="0"/>
              </a:rPr>
              <a:t>Private</a:t>
            </a:r>
            <a:r>
              <a:rPr lang="en-US" sz="2200" kern="1200" dirty="0">
                <a:solidFill>
                  <a:srgbClr val="000000"/>
                </a:solidFill>
                <a:latin typeface="Arial (Body)"/>
                <a:ea typeface="+mn-ea"/>
                <a:cs typeface="+mn-cs"/>
              </a:rPr>
              <a:t> by the </a:t>
            </a:r>
            <a:r>
              <a:rPr lang="en-US" sz="2200" kern="1200" dirty="0">
                <a:solidFill>
                  <a:srgbClr val="000000"/>
                </a:solidFill>
                <a:latin typeface="Courier New" panose="02070309020205020404" pitchFamily="49" charset="0"/>
                <a:ea typeface="+mn-ea"/>
                <a:cs typeface="Courier New" pitchFamily="49" charset="0"/>
              </a:rPr>
              <a:t>Dim</a:t>
            </a:r>
            <a:r>
              <a:rPr lang="en-US" sz="2200" kern="1200" dirty="0">
                <a:solidFill>
                  <a:srgbClr val="000000"/>
                </a:solidFill>
                <a:latin typeface="Arial (Body)"/>
                <a:ea typeface="+mn-ea"/>
                <a:cs typeface="+mn-cs"/>
              </a:rPr>
              <a:t> statement</a:t>
            </a:r>
          </a:p>
          <a:p>
            <a:pPr marL="255651" lvl="0" indent="-255651">
              <a:spcAft>
                <a:spcPct val="0"/>
              </a:spcAft>
              <a:buFont typeface="Arial" panose="020B0604020202020204" pitchFamily="34" charset="0"/>
              <a:buChar char="•"/>
            </a:pPr>
            <a:r>
              <a:rPr lang="en-US" sz="2200" kern="1200" dirty="0">
                <a:solidFill>
                  <a:srgbClr val="000000"/>
                </a:solidFill>
                <a:latin typeface="Courier New" panose="02070309020205020404" pitchFamily="49" charset="0"/>
                <a:ea typeface="+mn-ea"/>
                <a:cs typeface="Courier New" pitchFamily="49" charset="0"/>
              </a:rPr>
              <a:t>Private</a:t>
            </a:r>
            <a:r>
              <a:rPr lang="en-US" sz="2200" kern="1200" dirty="0">
                <a:solidFill>
                  <a:srgbClr val="000000"/>
                </a:solidFill>
                <a:latin typeface="Arial (Body)"/>
                <a:ea typeface="+mn-ea"/>
                <a:cs typeface="+mn-cs"/>
              </a:rPr>
              <a:t> variables are not accessible by code in other forms</a:t>
            </a:r>
          </a:p>
        </p:txBody>
      </p:sp>
      <p:pic>
        <p:nvPicPr>
          <p:cNvPr id="8" name="Picture 1" descr="The code is as follows. Dim d b l total as double single quote class level variable."/>
          <p:cNvPicPr>
            <a:picLocks noGrp="1" noChangeAspect="1"/>
          </p:cNvPicPr>
          <p:nvPr>
            <p:ph idx="14"/>
          </p:nvPr>
        </p:nvPicPr>
        <p:blipFill>
          <a:blip r:embed="rId2">
            <a:extLst>
              <a:ext uri="{28A0092B-C50C-407E-A947-70E740481C1C}">
                <a14:useLocalDpi xmlns:a14="http://schemas.microsoft.com/office/drawing/2010/main" val="0"/>
              </a:ext>
            </a:extLst>
          </a:blip>
          <a:stretch>
            <a:fillRect/>
          </a:stretch>
        </p:blipFill>
        <p:spPr>
          <a:xfrm>
            <a:off x="1184967" y="3113232"/>
            <a:ext cx="6297873" cy="166766"/>
          </a:xfrm>
        </p:spPr>
      </p:pic>
      <p:sp>
        <p:nvSpPr>
          <p:cNvPr id="4" name="Content Placeholder 3"/>
          <p:cNvSpPr>
            <a:spLocks noGrp="1"/>
          </p:cNvSpPr>
          <p:nvPr>
            <p:ph idx="13"/>
          </p:nvPr>
        </p:nvSpPr>
        <p:spPr>
          <a:xfrm>
            <a:off x="457200" y="3412645"/>
            <a:ext cx="8229600" cy="861744"/>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200" kern="1200" dirty="0">
                <a:solidFill>
                  <a:srgbClr val="000000"/>
                </a:solidFill>
                <a:latin typeface="Arial (Body)"/>
              </a:rPr>
              <a:t>Use the </a:t>
            </a:r>
            <a:r>
              <a:rPr lang="en-US" sz="2200" kern="1200" dirty="0">
                <a:solidFill>
                  <a:srgbClr val="000000"/>
                </a:solidFill>
                <a:latin typeface="Courier New" panose="02070309020205020404" pitchFamily="49" charset="0"/>
                <a:cs typeface="Courier New" pitchFamily="49" charset="0"/>
              </a:rPr>
              <a:t>Public</a:t>
            </a:r>
            <a:r>
              <a:rPr lang="en-US" sz="2200" kern="1200" dirty="0">
                <a:solidFill>
                  <a:srgbClr val="000000"/>
                </a:solidFill>
                <a:latin typeface="Arial (Body)"/>
              </a:rPr>
              <a:t> keyword to make a class-level variable available to methods outside the class</a:t>
            </a:r>
          </a:p>
        </p:txBody>
      </p:sp>
      <p:pic>
        <p:nvPicPr>
          <p:cNvPr id="9" name="Picture 8" descr="The code is as follows. Public d b l total as double single quote class level varia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967" y="4335349"/>
            <a:ext cx="6297873" cy="156298"/>
          </a:xfrm>
          <a:prstGeom prst="rect">
            <a:avLst/>
          </a:prstGeom>
        </p:spPr>
      </p:pic>
      <p:sp>
        <p:nvSpPr>
          <p:cNvPr id="7" name="Content Placeholder 6"/>
          <p:cNvSpPr>
            <a:spLocks noGrp="1"/>
          </p:cNvSpPr>
          <p:nvPr>
            <p:ph idx="15"/>
          </p:nvPr>
        </p:nvSpPr>
        <p:spPr>
          <a:xfrm>
            <a:off x="457200" y="4615059"/>
            <a:ext cx="8229600" cy="856102"/>
          </a:xfrm>
        </p:spPr>
        <p:txBody>
          <a:bodyPr/>
          <a:lstStyle/>
          <a:p>
            <a:pPr lvl="0" indent="-255600"/>
            <a:r>
              <a:rPr lang="en-US" sz="2200" kern="1200" dirty="0">
                <a:solidFill>
                  <a:srgbClr val="000000"/>
                </a:solidFill>
                <a:latin typeface="Arial (Body)"/>
              </a:rPr>
              <a:t>Explicitly declare class-level variables with the </a:t>
            </a:r>
            <a:r>
              <a:rPr lang="en-US" sz="2200" kern="1200" dirty="0">
                <a:solidFill>
                  <a:srgbClr val="000000"/>
                </a:solidFill>
                <a:latin typeface="Courier New" panose="02070309020205020404" pitchFamily="49" charset="0"/>
                <a:cs typeface="Courier New" pitchFamily="49" charset="0"/>
              </a:rPr>
              <a:t>Private</a:t>
            </a:r>
            <a:r>
              <a:rPr lang="en-US" sz="2200" kern="1200" dirty="0">
                <a:solidFill>
                  <a:srgbClr val="000000"/>
                </a:solidFill>
                <a:latin typeface="Arial (Body)"/>
              </a:rPr>
              <a:t> keyword to make your source code more self-documenting</a:t>
            </a:r>
          </a:p>
        </p:txBody>
      </p:sp>
      <p:pic>
        <p:nvPicPr>
          <p:cNvPr id="10" name="Picture 9" descr="The code is as follows. Private d b l total as double single quote class level variab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683" y="5621739"/>
            <a:ext cx="6341227" cy="154221"/>
          </a:xfrm>
          <a:prstGeom prst="rect">
            <a:avLst/>
          </a:prstGeom>
        </p:spPr>
      </p:pic>
    </p:spTree>
    <p:extLst>
      <p:ext uri="{BB962C8B-B14F-4D97-AF65-F5344CB8AC3E}">
        <p14:creationId xmlns:p14="http://schemas.microsoft.com/office/powerpoint/2010/main" val="3646754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Using </a:t>
            </a:r>
            <a:r>
              <a:rPr lang="en-US" kern="1200" dirty="0">
                <a:latin typeface="Courier New" panose="02070309020205020404" pitchFamily="49" charset="0"/>
                <a:ea typeface="+mj-ea"/>
                <a:cs typeface="+mj-cs"/>
              </a:rPr>
              <a:t>Private</a:t>
            </a:r>
            <a:r>
              <a:rPr lang="en-US" kern="1200" dirty="0">
                <a:latin typeface="Times New Roman" panose="02020603050405020304" pitchFamily="18" charset="0"/>
                <a:ea typeface="+mj-ea"/>
                <a:cs typeface="+mj-cs"/>
              </a:rPr>
              <a:t> and </a:t>
            </a:r>
            <a:r>
              <a:rPr lang="en-US" kern="1200" dirty="0">
                <a:latin typeface="Courier New" panose="02070309020205020404" pitchFamily="49" charset="0"/>
                <a:ea typeface="+mj-ea"/>
                <a:cs typeface="+mj-cs"/>
              </a:rPr>
              <a:t>Public</a:t>
            </a:r>
            <a:r>
              <a:rPr lang="en-US" kern="1200" dirty="0">
                <a:latin typeface="Times New Roman" panose="02020603050405020304" pitchFamily="18" charset="0"/>
                <a:ea typeface="+mj-ea"/>
                <a:cs typeface="+mj-cs"/>
              </a:rPr>
              <a:t> Procedures in a Form</a:t>
            </a:r>
          </a:p>
        </p:txBody>
      </p:sp>
      <p:sp>
        <p:nvSpPr>
          <p:cNvPr id="3" name="Text Placeholder 2"/>
          <p:cNvSpPr>
            <a:spLocks noGrp="1"/>
          </p:cNvSpPr>
          <p:nvPr>
            <p:ph type="body" idx="1"/>
          </p:nvPr>
        </p:nvSpPr>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Procedures, by default, are </a:t>
            </a:r>
            <a:r>
              <a:rPr lang="en-US" sz="2400" kern="1200" dirty="0">
                <a:solidFill>
                  <a:srgbClr val="000000"/>
                </a:solidFill>
                <a:latin typeface="Courier New" panose="02070309020205020404" pitchFamily="49" charset="0"/>
                <a:ea typeface="+mn-ea"/>
                <a:cs typeface="Courier New" pitchFamily="49" charset="0"/>
              </a:rPr>
              <a:t>Public</a:t>
            </a:r>
          </a:p>
          <a:p>
            <a:pPr marL="255651" lvl="0" indent="-255651">
              <a:spcAft>
                <a:spcPct val="0"/>
              </a:spcAft>
              <a:tabLst/>
            </a:pPr>
            <a:r>
              <a:rPr lang="en-US" sz="2400" kern="1200" dirty="0">
                <a:solidFill>
                  <a:srgbClr val="000000"/>
                </a:solidFill>
                <a:latin typeface="Arial (Body)"/>
                <a:ea typeface="+mn-ea"/>
                <a:cs typeface="+mn-cs"/>
              </a:rPr>
              <a:t>They can be accessed by code outside their form</a:t>
            </a:r>
          </a:p>
          <a:p>
            <a:pPr marL="255651" lvl="0" indent="-255651">
              <a:spcAft>
                <a:spcPct val="0"/>
              </a:spcAft>
              <a:tabLst/>
            </a:pPr>
            <a:r>
              <a:rPr lang="en-US" sz="2400" kern="1200" dirty="0">
                <a:solidFill>
                  <a:srgbClr val="000000"/>
                </a:solidFill>
                <a:latin typeface="Arial (Body)"/>
                <a:ea typeface="+mn-ea"/>
                <a:cs typeface="+mn-cs"/>
              </a:rPr>
              <a:t>To make a procedure invisible outside its own form, declare it to be </a:t>
            </a:r>
            <a:r>
              <a:rPr lang="en-US" sz="2400" kern="1200" dirty="0">
                <a:solidFill>
                  <a:srgbClr val="000000"/>
                </a:solidFill>
                <a:latin typeface="Courier New" panose="02070309020205020404" pitchFamily="49" charset="0"/>
                <a:ea typeface="+mn-ea"/>
                <a:cs typeface="Courier New" pitchFamily="49" charset="0"/>
              </a:rPr>
              <a:t>Private</a:t>
            </a:r>
          </a:p>
          <a:p>
            <a:pPr marL="255651" lvl="0" indent="-255651">
              <a:spcAft>
                <a:spcPct val="0"/>
              </a:spcAft>
              <a:tabLst/>
            </a:pPr>
            <a:r>
              <a:rPr lang="en-US" sz="2400" kern="1200" dirty="0">
                <a:solidFill>
                  <a:srgbClr val="000000"/>
                </a:solidFill>
                <a:latin typeface="Arial (Body)"/>
                <a:ea typeface="+mn-ea"/>
                <a:cs typeface="+mn-cs"/>
              </a:rPr>
              <a:t>You should always make the procedures in a form private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Unless you specifically want statements outside the form to execute the procedure</a:t>
            </a:r>
          </a:p>
        </p:txBody>
      </p:sp>
    </p:spTree>
    <p:extLst>
      <p:ext uri="{BB962C8B-B14F-4D97-AF65-F5344CB8AC3E}">
        <p14:creationId xmlns:p14="http://schemas.microsoft.com/office/powerpoint/2010/main" val="3583239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Using a Form in More Than One Project</a:t>
            </a:r>
            <a:endParaRPr lang="en-US" dirty="0"/>
          </a:p>
        </p:txBody>
      </p:sp>
      <p:sp>
        <p:nvSpPr>
          <p:cNvPr id="3" name="Text Placeholder 2"/>
          <p:cNvSpPr>
            <a:spLocks noGrp="1"/>
          </p:cNvSpPr>
          <p:nvPr>
            <p:ph idx="1"/>
          </p:nvPr>
        </p:nvSpPr>
        <p:spPr>
          <a:xfrm>
            <a:off x="457200" y="1600200"/>
            <a:ext cx="8229600" cy="1362332"/>
          </a:xfrm>
        </p:spPr>
        <p:txBody>
          <a:bodyPr/>
          <a:lstStyle/>
          <a:p>
            <a:pPr marL="255651" lvl="0" indent="-255651">
              <a:spcAft>
                <a:spcPct val="0"/>
              </a:spcAft>
              <a:tabLst/>
            </a:pPr>
            <a:r>
              <a:rPr lang="en-US" sz="2400" kern="1200" dirty="0">
                <a:solidFill>
                  <a:srgbClr val="000000"/>
                </a:solidFill>
                <a:latin typeface="Arial (Body)"/>
              </a:rPr>
              <a:t>After a form has been created and saved to a file, it may be used in other projects</a:t>
            </a:r>
          </a:p>
          <a:p>
            <a:pPr marL="255651" lvl="0" indent="-255651">
              <a:spcAft>
                <a:spcPct val="0"/>
              </a:spcAft>
              <a:tabLst/>
            </a:pPr>
            <a:r>
              <a:rPr lang="en-US" sz="2400" kern="1200" dirty="0">
                <a:solidFill>
                  <a:srgbClr val="000000"/>
                </a:solidFill>
                <a:latin typeface="Arial (Body)"/>
              </a:rPr>
              <a:t>Follow these steps to add an existing form to a project:</a:t>
            </a:r>
          </a:p>
        </p:txBody>
      </p:sp>
      <p:sp>
        <p:nvSpPr>
          <p:cNvPr id="4" name="Text Placeholder 3"/>
          <p:cNvSpPr>
            <a:spLocks noGrp="1"/>
          </p:cNvSpPr>
          <p:nvPr>
            <p:ph idx="13"/>
          </p:nvPr>
        </p:nvSpPr>
        <p:spPr>
          <a:xfrm>
            <a:off x="473720" y="2962532"/>
            <a:ext cx="8229600" cy="2487044"/>
          </a:xfrm>
        </p:spPr>
        <p:txBody>
          <a:bodyPr/>
          <a:lstStyle/>
          <a:p>
            <a:pPr marL="741553" lvl="1" indent="-428371">
              <a:spcAft>
                <a:spcPct val="0"/>
              </a:spcAft>
              <a:buSzPts val="2400"/>
              <a:buFont typeface="+mj-lt"/>
              <a:buAutoNum type="arabicPeriod"/>
            </a:pPr>
            <a:r>
              <a:rPr lang="en-US" sz="2400" kern="1200" dirty="0">
                <a:solidFill>
                  <a:srgbClr val="000000"/>
                </a:solidFill>
                <a:latin typeface="Arial (Body)"/>
              </a:rPr>
              <a:t>With the receiving project open in Visual Studio, click </a:t>
            </a:r>
            <a:r>
              <a:rPr lang="pt-BR" sz="2400" b="1" kern="1200" dirty="0">
                <a:solidFill>
                  <a:srgbClr val="000000"/>
                </a:solidFill>
                <a:latin typeface="Arial (Body)"/>
              </a:rPr>
              <a:t>Project</a:t>
            </a:r>
            <a:r>
              <a:rPr lang="pt-BR" sz="2400" i="1" kern="1200" dirty="0">
                <a:solidFill>
                  <a:srgbClr val="000000"/>
                </a:solidFill>
                <a:latin typeface="Arial (Body)"/>
              </a:rPr>
              <a:t> </a:t>
            </a:r>
            <a:r>
              <a:rPr lang="en-US" sz="2400" kern="1200" dirty="0">
                <a:solidFill>
                  <a:srgbClr val="000000"/>
                </a:solidFill>
                <a:latin typeface="Arial (Body)"/>
              </a:rPr>
              <a:t>on the menu bar, and then click </a:t>
            </a:r>
            <a:r>
              <a:rPr lang="en-US" sz="2400" b="1" kern="1200" dirty="0">
                <a:solidFill>
                  <a:srgbClr val="000000"/>
                </a:solidFill>
                <a:latin typeface="Arial (Body)"/>
              </a:rPr>
              <a:t>Add Existing Item</a:t>
            </a:r>
          </a:p>
          <a:p>
            <a:pPr marL="741553" lvl="1" indent="-428371">
              <a:spcAft>
                <a:spcPct val="0"/>
              </a:spcAft>
              <a:buSzPts val="2400"/>
              <a:buFont typeface="+mj-lt"/>
              <a:buAutoNum type="arabicPeriod"/>
            </a:pPr>
            <a:r>
              <a:rPr lang="en-US" sz="2400" kern="1200" dirty="0">
                <a:solidFill>
                  <a:srgbClr val="000000"/>
                </a:solidFill>
                <a:latin typeface="Arial (Body)"/>
              </a:rPr>
              <a:t>The </a:t>
            </a:r>
            <a:r>
              <a:rPr lang="en-US" sz="2400" b="1" kern="1200" dirty="0">
                <a:solidFill>
                  <a:srgbClr val="000000"/>
                </a:solidFill>
                <a:latin typeface="Arial (Body)"/>
              </a:rPr>
              <a:t>Add Existing Item </a:t>
            </a:r>
            <a:r>
              <a:rPr lang="en-US" sz="2400" kern="1200" dirty="0">
                <a:solidFill>
                  <a:srgbClr val="000000"/>
                </a:solidFill>
                <a:latin typeface="Arial (Body)"/>
              </a:rPr>
              <a:t>dialog box appears</a:t>
            </a:r>
          </a:p>
          <a:p>
            <a:pPr marL="741553" lvl="1" indent="-428371">
              <a:spcAft>
                <a:spcPct val="0"/>
              </a:spcAft>
              <a:buSzPts val="2400"/>
              <a:buFont typeface="+mj-lt"/>
              <a:buAutoNum type="arabicPeriod"/>
            </a:pPr>
            <a:r>
              <a:rPr lang="en-US" sz="2400" kern="1200" dirty="0">
                <a:solidFill>
                  <a:srgbClr val="000000"/>
                </a:solidFill>
                <a:latin typeface="Arial (Body)"/>
              </a:rPr>
              <a:t>Locate the form file that you want to add to the project, select it and click the </a:t>
            </a:r>
            <a:r>
              <a:rPr lang="en-US" sz="2400" b="1" kern="1200" dirty="0">
                <a:solidFill>
                  <a:srgbClr val="000000"/>
                </a:solidFill>
                <a:latin typeface="Arial (Body)"/>
              </a:rPr>
              <a:t>Open</a:t>
            </a:r>
            <a:r>
              <a:rPr lang="en-US" sz="2400" kern="1200" dirty="0">
                <a:solidFill>
                  <a:srgbClr val="000000"/>
                </a:solidFill>
                <a:latin typeface="Arial (Body)"/>
              </a:rPr>
              <a:t> button</a:t>
            </a:r>
          </a:p>
        </p:txBody>
      </p:sp>
      <p:sp>
        <p:nvSpPr>
          <p:cNvPr id="8" name="Content Placeholder 7"/>
          <p:cNvSpPr>
            <a:spLocks noGrp="1"/>
          </p:cNvSpPr>
          <p:nvPr>
            <p:ph idx="14"/>
          </p:nvPr>
        </p:nvSpPr>
        <p:spPr>
          <a:xfrm>
            <a:off x="473720" y="5449576"/>
            <a:ext cx="8229600" cy="494024"/>
          </a:xfrm>
        </p:spPr>
        <p:txBody>
          <a:bodyPr/>
          <a:lstStyle/>
          <a:p>
            <a:pPr indent="-255600"/>
            <a:r>
              <a:rPr lang="en-US" sz="2400" kern="1200" dirty="0">
                <a:solidFill>
                  <a:srgbClr val="000000"/>
                </a:solidFill>
                <a:latin typeface="Arial (Body)"/>
              </a:rPr>
              <a:t>A copy of the form is now added to the project</a:t>
            </a:r>
          </a:p>
        </p:txBody>
      </p:sp>
    </p:spTree>
    <p:extLst>
      <p:ext uri="{BB962C8B-B14F-4D97-AF65-F5344CB8AC3E}">
        <p14:creationId xmlns:p14="http://schemas.microsoft.com/office/powerpoint/2010/main" val="3149283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7.2 Modules</a:t>
            </a:r>
          </a:p>
        </p:txBody>
      </p:sp>
    </p:spTree>
    <p:extLst>
      <p:ext uri="{BB962C8B-B14F-4D97-AF65-F5344CB8AC3E}">
        <p14:creationId xmlns:p14="http://schemas.microsoft.com/office/powerpoint/2010/main" val="2046260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What is a Module?</a:t>
            </a:r>
          </a:p>
        </p:txBody>
      </p:sp>
      <p:sp>
        <p:nvSpPr>
          <p:cNvPr id="3" name="Text Placeholder 2"/>
          <p:cNvSpPr>
            <a:spLocks noGrp="1"/>
          </p:cNvSpPr>
          <p:nvPr>
            <p:ph type="body" idx="1"/>
          </p:nvPr>
        </p:nvSpPr>
        <p:spPr>
          <a:xfrm>
            <a:off x="457200" y="1600200"/>
            <a:ext cx="8229600" cy="3639428"/>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 </a:t>
            </a:r>
            <a:r>
              <a:rPr lang="en-US" sz="2400" b="1" kern="1200" dirty="0">
                <a:solidFill>
                  <a:srgbClr val="000000"/>
                </a:solidFill>
                <a:latin typeface="Arial (Body)"/>
                <a:ea typeface="+mn-ea"/>
                <a:cs typeface="+mn-cs"/>
              </a:rPr>
              <a:t>module</a:t>
            </a:r>
            <a:r>
              <a:rPr lang="en-US" sz="2400" kern="1200" dirty="0">
                <a:solidFill>
                  <a:srgbClr val="000000"/>
                </a:solidFill>
                <a:latin typeface="Arial (Body)"/>
                <a:ea typeface="+mn-ea"/>
                <a:cs typeface="+mn-cs"/>
              </a:rPr>
              <a:t> is a Visual Basic file that contains only code</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General purpose procedures, functions, and declarations of variables and constants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Can be accessed by all forms in the same project</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No event handlers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Stored in files that end with the </a:t>
            </a:r>
            <a:r>
              <a:rPr lang="en-US" sz="2400" b="1" kern="1200" dirty="0">
                <a:solidFill>
                  <a:srgbClr val="000000"/>
                </a:solidFill>
                <a:latin typeface="Arial (Body)"/>
                <a:ea typeface="+mn-ea"/>
                <a:cs typeface="+mn-cs"/>
              </a:rPr>
              <a:t>.v</a:t>
            </a:r>
            <a:r>
              <a:rPr lang="en-US" sz="100" b="1"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b </a:t>
            </a:r>
            <a:r>
              <a:rPr lang="en-US" sz="2400" kern="1200" dirty="0">
                <a:solidFill>
                  <a:srgbClr val="000000"/>
                </a:solidFill>
                <a:latin typeface="Arial (Body)"/>
                <a:ea typeface="+mn-ea"/>
                <a:cs typeface="+mn-cs"/>
              </a:rPr>
              <a:t>extension</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Appears in the </a:t>
            </a:r>
            <a:r>
              <a:rPr lang="en-US" sz="2400" b="1" kern="1200" dirty="0">
                <a:solidFill>
                  <a:srgbClr val="000000"/>
                </a:solidFill>
                <a:latin typeface="Arial (Body)"/>
                <a:ea typeface="+mn-ea"/>
                <a:cs typeface="+mn-cs"/>
              </a:rPr>
              <a:t>Solution Explorer</a:t>
            </a:r>
            <a:r>
              <a:rPr lang="en-US" sz="2400" kern="1200" dirty="0">
                <a:solidFill>
                  <a:srgbClr val="000000"/>
                </a:solidFill>
                <a:latin typeface="Arial (Body)"/>
                <a:ea typeface="+mn-ea"/>
                <a:cs typeface="+mn-cs"/>
              </a:rPr>
              <a:t> window along with entries for the project’s form files</a:t>
            </a:r>
          </a:p>
        </p:txBody>
      </p:sp>
    </p:spTree>
    <p:extLst>
      <p:ext uri="{BB962C8B-B14F-4D97-AF65-F5344CB8AC3E}">
        <p14:creationId xmlns:p14="http://schemas.microsoft.com/office/powerpoint/2010/main" val="344867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Overview</a:t>
            </a:r>
            <a:r>
              <a:rPr lang="en-US" sz="2000" b="0" kern="1200" dirty="0">
                <a:latin typeface="Times New Roman" panose="02020603050405020304" pitchFamily="18" charset="0"/>
                <a:ea typeface="+mj-ea"/>
                <a:cs typeface="+mj-cs"/>
              </a:rPr>
              <a:t> (1 of 2)</a:t>
            </a:r>
          </a:p>
        </p:txBody>
      </p:sp>
      <p:sp>
        <p:nvSpPr>
          <p:cNvPr id="3" name="Text Placeholder 2"/>
          <p:cNvSpPr>
            <a:spLocks noGrp="1"/>
          </p:cNvSpPr>
          <p:nvPr>
            <p:ph type="body" idx="1"/>
          </p:nvPr>
        </p:nvSpPr>
        <p:spPr>
          <a:xfrm>
            <a:off x="457200" y="1600200"/>
            <a:ext cx="8229600" cy="3193152"/>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This chapter demonstrates how to:</a:t>
            </a:r>
          </a:p>
          <a:p>
            <a:pPr lvl="1">
              <a:spcAft>
                <a:spcPct val="0"/>
              </a:spcAft>
            </a:pPr>
            <a:r>
              <a:rPr lang="en-US" sz="2400" kern="1200" dirty="0">
                <a:solidFill>
                  <a:srgbClr val="000000"/>
                </a:solidFill>
                <a:latin typeface="Arial (Body)"/>
                <a:ea typeface="+mn-ea"/>
                <a:cs typeface="+mn-cs"/>
              </a:rPr>
              <a:t>Add multiple forms to a project</a:t>
            </a:r>
          </a:p>
          <a:p>
            <a:pPr lvl="1">
              <a:spcAft>
                <a:spcPct val="0"/>
              </a:spcAft>
            </a:pPr>
            <a:r>
              <a:rPr lang="en-US" sz="2400" kern="1200" dirty="0">
                <a:solidFill>
                  <a:srgbClr val="000000"/>
                </a:solidFill>
                <a:latin typeface="Arial (Body)"/>
                <a:ea typeface="+mn-ea"/>
                <a:cs typeface="+mn-cs"/>
              </a:rPr>
              <a:t>Create a module to hold procedures and functions</a:t>
            </a:r>
          </a:p>
          <a:p>
            <a:pPr lvl="1">
              <a:spcAft>
                <a:spcPct val="0"/>
              </a:spcAft>
            </a:pPr>
            <a:r>
              <a:rPr lang="en-US" sz="2400" kern="1200" dirty="0">
                <a:solidFill>
                  <a:srgbClr val="000000"/>
                </a:solidFill>
                <a:latin typeface="Arial (Body)"/>
                <a:ea typeface="+mn-ea"/>
                <a:cs typeface="+mn-cs"/>
              </a:rPr>
              <a:t>Create a menu system with commands and submenus</a:t>
            </a:r>
          </a:p>
          <a:p>
            <a:pPr lvl="1">
              <a:spcAft>
                <a:spcPct val="0"/>
              </a:spcAft>
            </a:pPr>
            <a:r>
              <a:rPr lang="en-US" sz="2400" kern="1200" dirty="0">
                <a:solidFill>
                  <a:srgbClr val="000000"/>
                </a:solidFill>
                <a:latin typeface="Arial (Body)"/>
                <a:ea typeface="+mn-ea"/>
                <a:cs typeface="+mn-cs"/>
              </a:rPr>
              <a:t>Create context menus that appear when the user right-clicks on an item</a:t>
            </a:r>
          </a:p>
        </p:txBody>
      </p:sp>
    </p:spTree>
    <p:extLst>
      <p:ext uri="{BB962C8B-B14F-4D97-AF65-F5344CB8AC3E}">
        <p14:creationId xmlns:p14="http://schemas.microsoft.com/office/powerpoint/2010/main" val="396837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Module Names and Module Files</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761991"/>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A module</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begins with a </a:t>
            </a:r>
            <a:r>
              <a:rPr lang="en-US" sz="2000" kern="1200" dirty="0">
                <a:solidFill>
                  <a:srgbClr val="000000"/>
                </a:solidFill>
                <a:latin typeface="Courier New" panose="02070309020205020404" pitchFamily="49" charset="0"/>
                <a:ea typeface="+mn-ea"/>
                <a:cs typeface="Courier New" pitchFamily="49" charset="0"/>
              </a:rPr>
              <a:t>Module</a:t>
            </a:r>
            <a:r>
              <a:rPr lang="en-US" sz="2000" kern="1200" dirty="0">
                <a:solidFill>
                  <a:srgbClr val="000000"/>
                </a:solidFill>
                <a:latin typeface="Arial (Body)"/>
                <a:ea typeface="+mn-ea"/>
                <a:cs typeface="+mn-cs"/>
              </a:rPr>
              <a:t> statement</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ends with an </a:t>
            </a:r>
            <a:r>
              <a:rPr lang="en-US" sz="2000" kern="1200" dirty="0">
                <a:solidFill>
                  <a:srgbClr val="000000"/>
                </a:solidFill>
                <a:latin typeface="Courier New" panose="02070309020205020404" pitchFamily="49" charset="0"/>
                <a:ea typeface="+mn-ea"/>
                <a:cs typeface="Courier New" pitchFamily="49" charset="0"/>
              </a:rPr>
              <a:t>End Module</a:t>
            </a:r>
            <a:r>
              <a:rPr lang="en-US" sz="2000" kern="1200" dirty="0">
                <a:solidFill>
                  <a:srgbClr val="000000"/>
                </a:solidFill>
                <a:latin typeface="Arial (Body)"/>
                <a:ea typeface="+mn-ea"/>
                <a:cs typeface="+mn-cs"/>
              </a:rPr>
              <a:t> statement</a:t>
            </a:r>
          </a:p>
          <a:p>
            <a:pPr marL="255651" lvl="0" indent="-255651">
              <a:spcAft>
                <a:spcPct val="0"/>
              </a:spcAft>
              <a:buFont typeface="Arial" panose="020B0604020202020204" pitchFamily="34" charset="0"/>
              <a:buChar char="•"/>
            </a:pPr>
            <a:r>
              <a:rPr lang="en-US" sz="2000" kern="1200" dirty="0">
                <a:solidFill>
                  <a:srgbClr val="000000"/>
                </a:solidFill>
                <a:latin typeface="Arial (Body)"/>
                <a:ea typeface="+mn-ea"/>
                <a:cs typeface="+mn-cs"/>
              </a:rPr>
              <a:t>Here is the general format:</a:t>
            </a:r>
          </a:p>
        </p:txBody>
      </p:sp>
      <p:pic>
        <p:nvPicPr>
          <p:cNvPr id="6" name="Picture 5" descr="The three line code is as follows. Line 1. Module module name. Line 2. left bracket module contents right bracket. Line 3. End module."/>
          <p:cNvPicPr>
            <a:picLocks noChangeAspect="1"/>
          </p:cNvPicPr>
          <p:nvPr/>
        </p:nvPicPr>
        <p:blipFill rotWithShape="1">
          <a:blip r:embed="rId2"/>
          <a:srcRect r="32317" b="15118"/>
          <a:stretch/>
        </p:blipFill>
        <p:spPr>
          <a:xfrm>
            <a:off x="2537167" y="3419877"/>
            <a:ext cx="3043742" cy="949290"/>
          </a:xfrm>
          <a:prstGeom prst="rect">
            <a:avLst/>
          </a:prstGeom>
        </p:spPr>
      </p:pic>
      <p:sp>
        <p:nvSpPr>
          <p:cNvPr id="4" name="Text Placeholder 3"/>
          <p:cNvSpPr>
            <a:spLocks noGrp="1"/>
          </p:cNvSpPr>
          <p:nvPr>
            <p:ph type="body" idx="2"/>
          </p:nvPr>
        </p:nvSpPr>
        <p:spPr>
          <a:xfrm>
            <a:off x="457200" y="4426854"/>
            <a:ext cx="8229600" cy="1857831"/>
          </a:xfrm>
        </p:spPr>
        <p:txBody>
          <a:bodyPr/>
          <a:lstStyle/>
          <a:p>
            <a:r>
              <a:rPr lang="en-US" sz="2000" i="1" dirty="0">
                <a:latin typeface="Courier New" panose="02070309020205020404" pitchFamily="49" charset="0"/>
                <a:cs typeface="Courier New" pitchFamily="49" charset="0"/>
              </a:rPr>
              <a:t>ModuleName</a:t>
            </a:r>
            <a:r>
              <a:rPr lang="en-US" sz="2000" dirty="0">
                <a:latin typeface="+mn-lt"/>
              </a:rPr>
              <a:t> is the name of the module</a:t>
            </a:r>
          </a:p>
          <a:p>
            <a:pPr lvl="1"/>
            <a:r>
              <a:rPr lang="en-US" sz="2000" dirty="0">
                <a:latin typeface="+mn-lt"/>
              </a:rPr>
              <a:t>Can be any valid identifier that describes its purpose</a:t>
            </a:r>
          </a:p>
          <a:p>
            <a:r>
              <a:rPr lang="en-US" sz="2000" dirty="0">
                <a:latin typeface="+mn-lt"/>
              </a:rPr>
              <a:t>Code is stored in a file that is named with the </a:t>
            </a:r>
            <a:r>
              <a:rPr lang="en-US" sz="2000" b="1" dirty="0">
                <a:latin typeface="+mn-lt"/>
              </a:rPr>
              <a:t>.v</a:t>
            </a:r>
            <a:r>
              <a:rPr lang="en-US" sz="100" b="1" dirty="0">
                <a:latin typeface="+mn-lt"/>
              </a:rPr>
              <a:t> </a:t>
            </a:r>
            <a:r>
              <a:rPr lang="en-US" sz="2000" b="1" dirty="0">
                <a:latin typeface="+mn-lt"/>
              </a:rPr>
              <a:t>b</a:t>
            </a:r>
            <a:r>
              <a:rPr lang="en-US" sz="2000" dirty="0">
                <a:latin typeface="+mn-lt"/>
              </a:rPr>
              <a:t> extension</a:t>
            </a:r>
          </a:p>
          <a:p>
            <a:r>
              <a:rPr lang="en-US" sz="2000" dirty="0">
                <a:latin typeface="+mn-lt"/>
              </a:rPr>
              <a:t>Normally, the name of the file is the same as the name of the module</a:t>
            </a:r>
            <a:endParaRPr lang="en-US" sz="2200" kern="1200" dirty="0">
              <a:solidFill>
                <a:srgbClr val="000000"/>
              </a:solidFill>
              <a:latin typeface="+mn-lt"/>
            </a:endParaRPr>
          </a:p>
        </p:txBody>
      </p:sp>
    </p:spTree>
    <p:extLst>
      <p:ext uri="{BB962C8B-B14F-4D97-AF65-F5344CB8AC3E}">
        <p14:creationId xmlns:p14="http://schemas.microsoft.com/office/powerpoint/2010/main" val="151497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Module Example</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r>
              <a:rPr lang="en-US" sz="2400" dirty="0">
                <a:latin typeface="+mn-lt"/>
              </a:rPr>
              <a:t>The following code shows the contents of a module named </a:t>
            </a:r>
            <a:r>
              <a:rPr lang="en-US" sz="2400" dirty="0">
                <a:latin typeface="Courier New" panose="02070309020205020404" pitchFamily="49" charset="0"/>
                <a:cs typeface="Courier New" pitchFamily="49" charset="0"/>
              </a:rPr>
              <a:t>RetailMath</a:t>
            </a:r>
          </a:p>
        </p:txBody>
      </p:sp>
      <p:pic>
        <p:nvPicPr>
          <p:cNvPr id="8" name="Picture 7" descr="The eight line code is as follows. Line 1. Module retail math. Line 2. single quote global constant for the tax rate. Line 3. public c o n s t d e c tax underscore rate as decimal equal 0.07 D. Line 4. Blank. Line 5. Single quote the sales tax function returns the sales tax on a purchase. Line 6. Public function sales tax left parenthesis by v a l d e c purchase as decimal right parenthesis as decimal. Line 7. Return d e c purchase asterisk d e c tax underscore rate. Line 8. End function. Line 9. End modu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34" y="2686927"/>
            <a:ext cx="7219532" cy="1827941"/>
          </a:xfrm>
          <a:prstGeom prst="rect">
            <a:avLst/>
          </a:prstGeom>
        </p:spPr>
      </p:pic>
      <p:sp>
        <p:nvSpPr>
          <p:cNvPr id="4" name="Text Placeholder 3"/>
          <p:cNvSpPr>
            <a:spLocks noGrp="1"/>
          </p:cNvSpPr>
          <p:nvPr>
            <p:ph type="body" idx="2"/>
          </p:nvPr>
        </p:nvSpPr>
        <p:spPr>
          <a:xfrm>
            <a:off x="457200" y="4659080"/>
            <a:ext cx="8229600" cy="1291774"/>
          </a:xfrm>
        </p:spPr>
        <p:txBody>
          <a:bodyPr/>
          <a:lstStyle/>
          <a:p>
            <a:r>
              <a:rPr lang="en-US" sz="2400" dirty="0">
                <a:latin typeface="+mn-lt"/>
                <a:cs typeface="Courier New" pitchFamily="49" charset="0"/>
              </a:rPr>
              <a:t>Procedures, functions, and declarations can be declared as </a:t>
            </a:r>
            <a:r>
              <a:rPr lang="en-US" sz="2400" dirty="0">
                <a:latin typeface="Courier New" panose="02070309020205020404" pitchFamily="49" charset="0"/>
                <a:cs typeface="Courier New" pitchFamily="49" charset="0"/>
              </a:rPr>
              <a:t>Private</a:t>
            </a:r>
            <a:r>
              <a:rPr lang="en-US" sz="2400" dirty="0">
                <a:latin typeface="+mn-lt"/>
                <a:cs typeface="Courier New" pitchFamily="49" charset="0"/>
              </a:rPr>
              <a:t>, which means that they can be accessed only by code in the same module</a:t>
            </a:r>
          </a:p>
        </p:txBody>
      </p:sp>
    </p:spTree>
    <p:extLst>
      <p:ext uri="{BB962C8B-B14F-4D97-AF65-F5344CB8AC3E}">
        <p14:creationId xmlns:p14="http://schemas.microsoft.com/office/powerpoint/2010/main" val="2726270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Adding a Module</a:t>
            </a:r>
            <a:endParaRPr lang="en-US" dirty="0"/>
          </a:p>
        </p:txBody>
      </p:sp>
      <p:sp>
        <p:nvSpPr>
          <p:cNvPr id="3" name="Text Placeholder 2"/>
          <p:cNvSpPr>
            <a:spLocks noGrp="1"/>
          </p:cNvSpPr>
          <p:nvPr>
            <p:ph idx="1"/>
          </p:nvPr>
        </p:nvSpPr>
        <p:spPr>
          <a:xfrm>
            <a:off x="457200" y="1600200"/>
            <a:ext cx="8229600" cy="470217"/>
          </a:xfrm>
        </p:spPr>
        <p:txBody>
          <a:bodyPr/>
          <a:lstStyle/>
          <a:p>
            <a:pPr lvl="0" indent="-255600"/>
            <a:r>
              <a:rPr lang="en-US" sz="2400" kern="1200" dirty="0">
                <a:solidFill>
                  <a:srgbClr val="000000"/>
                </a:solidFill>
                <a:latin typeface="Arial (Body)"/>
              </a:rPr>
              <a:t>Follow these steps to add a module to a project:</a:t>
            </a:r>
          </a:p>
        </p:txBody>
      </p:sp>
      <p:sp>
        <p:nvSpPr>
          <p:cNvPr id="4" name="Text Placeholder 3"/>
          <p:cNvSpPr>
            <a:spLocks noGrp="1"/>
          </p:cNvSpPr>
          <p:nvPr>
            <p:ph type="body" idx="4294967295"/>
          </p:nvPr>
        </p:nvSpPr>
        <p:spPr>
          <a:xfrm>
            <a:off x="457200" y="2070417"/>
            <a:ext cx="8229600" cy="2442589"/>
          </a:xfrm>
        </p:spPr>
        <p:txBody>
          <a:bodyPr/>
          <a:lstStyle/>
          <a:p>
            <a:pPr marL="741600" lvl="1" indent="-428400">
              <a:spcAft>
                <a:spcPct val="0"/>
              </a:spcAft>
              <a:buSzPts val="2400"/>
              <a:buFont typeface="+mj-lt"/>
              <a:buAutoNum type="arabicPeriod"/>
            </a:pPr>
            <a:r>
              <a:rPr lang="en-US" sz="2400" kern="1200" dirty="0">
                <a:solidFill>
                  <a:srgbClr val="000000"/>
                </a:solidFill>
                <a:latin typeface="Arial (Body)"/>
              </a:rPr>
              <a:t>Click </a:t>
            </a:r>
            <a:r>
              <a:rPr lang="pt-BR" sz="2400" b="1" kern="1200" dirty="0">
                <a:solidFill>
                  <a:srgbClr val="000000"/>
                </a:solidFill>
                <a:latin typeface="Arial (Body)"/>
              </a:rPr>
              <a:t>Project</a:t>
            </a:r>
            <a:r>
              <a:rPr lang="pt-BR" sz="2400" i="1" kern="1200" dirty="0">
                <a:solidFill>
                  <a:srgbClr val="000000"/>
                </a:solidFill>
                <a:latin typeface="Arial (Body)"/>
              </a:rPr>
              <a:t> </a:t>
            </a:r>
            <a:r>
              <a:rPr lang="en-US" sz="2400" kern="1200" dirty="0">
                <a:solidFill>
                  <a:srgbClr val="000000"/>
                </a:solidFill>
                <a:latin typeface="Arial (Body)"/>
              </a:rPr>
              <a:t>on the menu bar and then click</a:t>
            </a:r>
            <a:r>
              <a:rPr lang="en-US" sz="2400" i="1" kern="1200" dirty="0">
                <a:solidFill>
                  <a:srgbClr val="000000"/>
                </a:solidFill>
                <a:latin typeface="Arial (Body)"/>
              </a:rPr>
              <a:t> </a:t>
            </a:r>
            <a:r>
              <a:rPr lang="en-US" sz="2400" b="1" kern="1200" dirty="0">
                <a:solidFill>
                  <a:srgbClr val="000000"/>
                </a:solidFill>
                <a:latin typeface="Arial (Body)"/>
              </a:rPr>
              <a:t>Add Module</a:t>
            </a:r>
            <a:r>
              <a:rPr lang="en-US" sz="2400" kern="1200" dirty="0">
                <a:solidFill>
                  <a:srgbClr val="000000"/>
                </a:solidFill>
                <a:latin typeface="Arial (Body)"/>
              </a:rPr>
              <a:t>. The </a:t>
            </a:r>
            <a:r>
              <a:rPr lang="en-US" sz="2400" b="1" kern="1200" dirty="0">
                <a:solidFill>
                  <a:srgbClr val="000000"/>
                </a:solidFill>
                <a:latin typeface="Arial (Body)"/>
              </a:rPr>
              <a:t>Add New Item</a:t>
            </a:r>
            <a:r>
              <a:rPr lang="en-US" sz="2400" kern="1200" dirty="0">
                <a:solidFill>
                  <a:srgbClr val="000000"/>
                </a:solidFill>
                <a:latin typeface="Arial (Body)"/>
              </a:rPr>
              <a:t> window appears</a:t>
            </a:r>
          </a:p>
          <a:p>
            <a:pPr marL="741600" lvl="1" indent="-428400">
              <a:spcAft>
                <a:spcPct val="0"/>
              </a:spcAft>
              <a:buSzPts val="2400"/>
              <a:buFont typeface="+mj-lt"/>
              <a:buAutoNum type="arabicPeriod"/>
            </a:pPr>
            <a:r>
              <a:rPr lang="en-US" sz="2400" kern="1200" dirty="0">
                <a:solidFill>
                  <a:srgbClr val="000000"/>
                </a:solidFill>
                <a:latin typeface="Arial (Body)"/>
              </a:rPr>
              <a:t>Change the default name that appears in the </a:t>
            </a:r>
            <a:r>
              <a:rPr lang="en-US" sz="2400" b="1" kern="1200" dirty="0">
                <a:solidFill>
                  <a:srgbClr val="000000"/>
                </a:solidFill>
                <a:latin typeface="Arial (Body)"/>
              </a:rPr>
              <a:t>Name</a:t>
            </a:r>
            <a:r>
              <a:rPr lang="en-US" sz="2400" kern="1200" dirty="0">
                <a:solidFill>
                  <a:srgbClr val="000000"/>
                </a:solidFill>
                <a:latin typeface="Arial (Body)"/>
              </a:rPr>
              <a:t> text box to the name you wish to give the new module file, and be sure to keep the </a:t>
            </a:r>
            <a:r>
              <a:rPr lang="en-US" sz="2400" b="1" kern="1200" dirty="0">
                <a:solidFill>
                  <a:srgbClr val="000000"/>
                </a:solidFill>
                <a:latin typeface="Arial (Body)"/>
              </a:rPr>
              <a:t>.v</a:t>
            </a:r>
            <a:r>
              <a:rPr lang="en-US" sz="100" b="1" kern="1200" dirty="0">
                <a:solidFill>
                  <a:srgbClr val="000000"/>
                </a:solidFill>
                <a:latin typeface="Arial (Body)"/>
              </a:rPr>
              <a:t> </a:t>
            </a:r>
            <a:r>
              <a:rPr lang="en-US" sz="2400" b="1" kern="1200" dirty="0">
                <a:solidFill>
                  <a:srgbClr val="000000"/>
                </a:solidFill>
                <a:latin typeface="Arial (Body)"/>
              </a:rPr>
              <a:t>b </a:t>
            </a:r>
            <a:r>
              <a:rPr lang="en-US" sz="2400" kern="1200" dirty="0">
                <a:solidFill>
                  <a:srgbClr val="000000"/>
                </a:solidFill>
                <a:latin typeface="Arial (Body)"/>
              </a:rPr>
              <a:t>extension</a:t>
            </a:r>
          </a:p>
          <a:p>
            <a:pPr marL="741600" lvl="1" indent="-428400">
              <a:spcAft>
                <a:spcPct val="0"/>
              </a:spcAft>
              <a:buSzPts val="2400"/>
              <a:buFont typeface="+mj-lt"/>
              <a:buAutoNum type="arabicPeriod"/>
            </a:pPr>
            <a:r>
              <a:rPr lang="en-US" sz="2400" kern="1200" dirty="0">
                <a:solidFill>
                  <a:srgbClr val="000000"/>
                </a:solidFill>
                <a:latin typeface="Arial (Body)"/>
              </a:rPr>
              <a:t>Click the </a:t>
            </a:r>
            <a:r>
              <a:rPr lang="en-US" sz="2400" b="1" kern="1200" dirty="0">
                <a:solidFill>
                  <a:srgbClr val="000000"/>
                </a:solidFill>
                <a:latin typeface="Arial (Body)"/>
              </a:rPr>
              <a:t>Add</a:t>
            </a:r>
            <a:r>
              <a:rPr lang="en-US" sz="2400" kern="1200" dirty="0">
                <a:solidFill>
                  <a:srgbClr val="000000"/>
                </a:solidFill>
                <a:latin typeface="Arial (Body)"/>
              </a:rPr>
              <a:t> button</a:t>
            </a:r>
          </a:p>
        </p:txBody>
      </p:sp>
      <p:sp>
        <p:nvSpPr>
          <p:cNvPr id="5" name="Content Placeholder 4"/>
          <p:cNvSpPr>
            <a:spLocks noGrp="1"/>
          </p:cNvSpPr>
          <p:nvPr>
            <p:ph idx="13"/>
          </p:nvPr>
        </p:nvSpPr>
        <p:spPr>
          <a:xfrm>
            <a:off x="457200" y="4555499"/>
            <a:ext cx="8229600" cy="1668319"/>
          </a:xfrm>
        </p:spPr>
        <p:txBody>
          <a:bodyPr/>
          <a:lstStyle/>
          <a:p>
            <a:pPr marL="255651" lvl="0" indent="-255651">
              <a:spcAft>
                <a:spcPct val="0"/>
              </a:spcAft>
              <a:tabLst/>
            </a:pPr>
            <a:r>
              <a:rPr lang="en-US" sz="2400" kern="1200" dirty="0">
                <a:solidFill>
                  <a:srgbClr val="000000"/>
                </a:solidFill>
                <a:latin typeface="Arial (Body)"/>
              </a:rPr>
              <a:t>A new empty module will be added to your project</a:t>
            </a:r>
          </a:p>
          <a:p>
            <a:pPr marL="741553" lvl="1" indent="-284353">
              <a:spcAft>
                <a:spcPct val="0"/>
              </a:spcAft>
              <a:buFont typeface="Arial" panose="020B0604020202020204" pitchFamily="34" charset="0"/>
              <a:buChar char="–"/>
            </a:pPr>
            <a:r>
              <a:rPr lang="en-US" sz="2400" kern="1200" dirty="0">
                <a:solidFill>
                  <a:srgbClr val="000000"/>
                </a:solidFill>
                <a:latin typeface="Arial (Body)"/>
              </a:rPr>
              <a:t>The module is displayed in the </a:t>
            </a:r>
            <a:r>
              <a:rPr lang="en-US" sz="2400" b="1" kern="1200" dirty="0">
                <a:solidFill>
                  <a:srgbClr val="000000"/>
                </a:solidFill>
                <a:latin typeface="Arial (Body)"/>
              </a:rPr>
              <a:t>Code</a:t>
            </a:r>
            <a:r>
              <a:rPr lang="en-US" sz="2400" kern="1200" dirty="0">
                <a:solidFill>
                  <a:srgbClr val="000000"/>
                </a:solidFill>
                <a:latin typeface="Arial (Body)"/>
              </a:rPr>
              <a:t> window</a:t>
            </a:r>
          </a:p>
          <a:p>
            <a:pPr marL="741553" lvl="1" indent="-284353">
              <a:spcAft>
                <a:spcPct val="0"/>
              </a:spcAft>
              <a:buFont typeface="Arial" panose="020B0604020202020204" pitchFamily="34" charset="0"/>
              <a:buChar char="–"/>
            </a:pPr>
            <a:r>
              <a:rPr lang="en-US" sz="2400" kern="1200" dirty="0">
                <a:solidFill>
                  <a:srgbClr val="000000"/>
                </a:solidFill>
                <a:latin typeface="Arial (Body)"/>
              </a:rPr>
              <a:t>An entry for the module appears in the </a:t>
            </a:r>
            <a:r>
              <a:rPr lang="en-US" sz="2400" b="1" kern="1200" dirty="0">
                <a:solidFill>
                  <a:srgbClr val="000000"/>
                </a:solidFill>
                <a:latin typeface="Arial (Body)"/>
              </a:rPr>
              <a:t>Solution Explorer</a:t>
            </a:r>
            <a:r>
              <a:rPr lang="en-US" sz="2400" kern="1200" dirty="0">
                <a:solidFill>
                  <a:srgbClr val="000000"/>
                </a:solidFill>
                <a:latin typeface="Arial (Body)"/>
              </a:rPr>
              <a:t> window</a:t>
            </a:r>
            <a:endParaRPr lang="en-US" dirty="0"/>
          </a:p>
        </p:txBody>
      </p:sp>
    </p:spTree>
    <p:extLst>
      <p:ext uri="{BB962C8B-B14F-4D97-AF65-F5344CB8AC3E}">
        <p14:creationId xmlns:p14="http://schemas.microsoft.com/office/powerpoint/2010/main" val="3428533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Module-Level Variables</a:t>
            </a:r>
          </a:p>
        </p:txBody>
      </p:sp>
      <p:sp>
        <p:nvSpPr>
          <p:cNvPr id="4" name="Text Placeholder 3"/>
          <p:cNvSpPr>
            <a:spLocks noGrp="1"/>
          </p:cNvSpPr>
          <p:nvPr>
            <p:ph type="body" idx="1"/>
          </p:nvPr>
        </p:nvSpPr>
        <p:spPr>
          <a:xfrm>
            <a:off x="457200" y="1600200"/>
            <a:ext cx="8229600" cy="3839482"/>
          </a:xfrm>
        </p:spPr>
        <p:txBody>
          <a:bodyPr wrap="square" lIns="91425" tIns="91425" rIns="91425" bIns="91425">
            <a:spAutoFit/>
          </a:bodyPr>
          <a:lstStyle/>
          <a:p>
            <a:r>
              <a:rPr lang="en-US" sz="1800" dirty="0">
                <a:latin typeface="+mn-lt"/>
              </a:rPr>
              <a:t>A </a:t>
            </a:r>
            <a:r>
              <a:rPr lang="en-US" sz="1800" b="1" dirty="0">
                <a:latin typeface="+mn-lt"/>
              </a:rPr>
              <a:t>module-level variable</a:t>
            </a:r>
            <a:r>
              <a:rPr lang="en-US" sz="1800" dirty="0">
                <a:latin typeface="+mn-lt"/>
              </a:rPr>
              <a:t> is a variable that is declared inside a module, but not inside a procedure or function</a:t>
            </a:r>
          </a:p>
          <a:p>
            <a:r>
              <a:rPr lang="en-US" sz="1800" dirty="0">
                <a:latin typeface="+mn-lt"/>
              </a:rPr>
              <a:t>The same rules about the scope of class-level variables in a form apply to module-level variables in a module</a:t>
            </a:r>
          </a:p>
          <a:p>
            <a:r>
              <a:rPr lang="en-US" sz="1800" dirty="0">
                <a:latin typeface="+mn-lt"/>
              </a:rPr>
              <a:t>Variables with module scope are declared with </a:t>
            </a:r>
            <a:r>
              <a:rPr lang="en-US" sz="1800" dirty="0">
                <a:latin typeface="Courier New" panose="02070309020205020404" pitchFamily="49" charset="0"/>
                <a:cs typeface="Courier New" pitchFamily="49" charset="0"/>
              </a:rPr>
              <a:t>D</a:t>
            </a:r>
            <a:r>
              <a:rPr lang="en-US" sz="100" dirty="0">
                <a:latin typeface="Courier New" panose="02070309020205020404" pitchFamily="49" charset="0"/>
                <a:cs typeface="Courier New" pitchFamily="49" charset="0"/>
              </a:rPr>
              <a:t> </a:t>
            </a:r>
            <a:r>
              <a:rPr lang="en-US" sz="1800" dirty="0">
                <a:latin typeface="Courier New" panose="02070309020205020404" pitchFamily="49" charset="0"/>
                <a:cs typeface="Courier New" pitchFamily="49" charset="0"/>
              </a:rPr>
              <a:t>i</a:t>
            </a:r>
            <a:r>
              <a:rPr lang="en-US" sz="100" dirty="0">
                <a:latin typeface="Courier New" panose="02070309020205020404" pitchFamily="49" charset="0"/>
                <a:cs typeface="Courier New" pitchFamily="49" charset="0"/>
              </a:rPr>
              <a:t> </a:t>
            </a:r>
            <a:r>
              <a:rPr lang="en-US" sz="1800" dirty="0">
                <a:latin typeface="Courier New" panose="02070309020205020404" pitchFamily="49" charset="0"/>
                <a:cs typeface="Courier New" pitchFamily="49" charset="0"/>
              </a:rPr>
              <a:t>m</a:t>
            </a:r>
            <a:r>
              <a:rPr lang="en-US" sz="1800" dirty="0">
                <a:latin typeface="+mn-lt"/>
              </a:rPr>
              <a:t> or </a:t>
            </a:r>
            <a:r>
              <a:rPr lang="en-US" sz="1800" dirty="0">
                <a:latin typeface="Courier New" panose="02070309020205020404" pitchFamily="49" charset="0"/>
                <a:cs typeface="Courier New" pitchFamily="49" charset="0"/>
              </a:rPr>
              <a:t>Private</a:t>
            </a:r>
          </a:p>
          <a:p>
            <a:pPr lvl="1"/>
            <a:r>
              <a:rPr lang="en-US" sz="1800" dirty="0">
                <a:latin typeface="+mn-lt"/>
              </a:rPr>
              <a:t>Accessible to any function or procedure in the module</a:t>
            </a:r>
          </a:p>
          <a:p>
            <a:pPr lvl="1"/>
            <a:r>
              <a:rPr lang="en-US" sz="1800" dirty="0">
                <a:latin typeface="+mn-lt"/>
              </a:rPr>
              <a:t>Not accessible to statements outside of the module</a:t>
            </a:r>
          </a:p>
          <a:p>
            <a:r>
              <a:rPr lang="en-US" sz="1800" dirty="0">
                <a:latin typeface="+mn-lt"/>
              </a:rPr>
              <a:t>A </a:t>
            </a:r>
            <a:r>
              <a:rPr lang="en-US" sz="1800" b="1" dirty="0">
                <a:latin typeface="+mn-lt"/>
              </a:rPr>
              <a:t>global variable</a:t>
            </a:r>
            <a:r>
              <a:rPr lang="en-US" sz="1800" dirty="0">
                <a:latin typeface="+mn-lt"/>
              </a:rPr>
              <a:t> is declared with the </a:t>
            </a:r>
            <a:r>
              <a:rPr lang="en-US" sz="1800" dirty="0">
                <a:latin typeface="Courier New" panose="02070309020205020404" pitchFamily="49" charset="0"/>
                <a:cs typeface="Courier New" pitchFamily="49" charset="0"/>
              </a:rPr>
              <a:t>Public</a:t>
            </a:r>
            <a:r>
              <a:rPr lang="en-US" sz="1800" dirty="0">
                <a:latin typeface="+mn-lt"/>
              </a:rPr>
              <a:t> keyword</a:t>
            </a:r>
          </a:p>
          <a:p>
            <a:pPr lvl="1"/>
            <a:r>
              <a:rPr lang="en-US" sz="1800" dirty="0">
                <a:latin typeface="+mn-lt"/>
              </a:rPr>
              <a:t>Accessible to any statement in the application</a:t>
            </a:r>
          </a:p>
          <a:p>
            <a:pPr lvl="1"/>
            <a:r>
              <a:rPr lang="en-US" sz="1800" dirty="0">
                <a:latin typeface="+mn-lt"/>
              </a:rPr>
              <a:t>Some programmers prefix global variables with </a:t>
            </a:r>
            <a:r>
              <a:rPr lang="en-US" sz="1800" b="1" i="1" dirty="0">
                <a:latin typeface="Courier New" panose="02070309020205020404" pitchFamily="49" charset="0"/>
                <a:cs typeface="Courier New" pitchFamily="49" charset="0"/>
              </a:rPr>
              <a:t>g_</a:t>
            </a:r>
            <a:r>
              <a:rPr lang="en-US" sz="1800" dirty="0">
                <a:latin typeface="+mn-lt"/>
                <a:cs typeface="Courier New" pitchFamily="49" charset="0"/>
              </a:rPr>
              <a:t> </a:t>
            </a:r>
            <a:endParaRPr lang="en-US" sz="1800" dirty="0">
              <a:latin typeface="+mn-lt"/>
            </a:endParaRPr>
          </a:p>
        </p:txBody>
      </p:sp>
      <p:pic>
        <p:nvPicPr>
          <p:cNvPr id="5" name="Picture 4" descr="The code is as follows. Public g d e c purchase amount as decimal single quote global vari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38" y="5503846"/>
            <a:ext cx="7649450" cy="233868"/>
          </a:xfrm>
          <a:prstGeom prst="rect">
            <a:avLst/>
          </a:prstGeom>
        </p:spPr>
      </p:pic>
      <p:sp>
        <p:nvSpPr>
          <p:cNvPr id="3" name="Text Placeholder 2"/>
          <p:cNvSpPr>
            <a:spLocks noGrp="1"/>
          </p:cNvSpPr>
          <p:nvPr>
            <p:ph type="body" idx="2"/>
          </p:nvPr>
        </p:nvSpPr>
        <p:spPr>
          <a:xfrm>
            <a:off x="457200" y="5776688"/>
            <a:ext cx="8229600" cy="406398"/>
          </a:xfrm>
        </p:spPr>
        <p:txBody>
          <a:bodyPr/>
          <a:lstStyle/>
          <a:p>
            <a:r>
              <a:rPr lang="en-US" sz="1800" dirty="0">
                <a:latin typeface="+mn-lt"/>
              </a:rPr>
              <a:t>Tutorial 7-4 examines an application that uses a module</a:t>
            </a:r>
          </a:p>
        </p:txBody>
      </p:sp>
    </p:spTree>
    <p:extLst>
      <p:ext uri="{BB962C8B-B14F-4D97-AF65-F5344CB8AC3E}">
        <p14:creationId xmlns:p14="http://schemas.microsoft.com/office/powerpoint/2010/main" val="1362525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Module in More Than One Project</a:t>
            </a:r>
          </a:p>
        </p:txBody>
      </p:sp>
      <p:sp>
        <p:nvSpPr>
          <p:cNvPr id="3" name="Text Placeholder 2"/>
          <p:cNvSpPr>
            <a:spLocks noGrp="1"/>
          </p:cNvSpPr>
          <p:nvPr>
            <p:ph idx="1"/>
          </p:nvPr>
        </p:nvSpPr>
        <p:spPr>
          <a:xfrm>
            <a:off x="457200" y="1600200"/>
            <a:ext cx="8229600" cy="1362332"/>
          </a:xfrm>
        </p:spPr>
        <p:txBody>
          <a:bodyPr/>
          <a:lstStyle/>
          <a:p>
            <a:pPr marL="255651" lvl="0" indent="-255651">
              <a:spcAft>
                <a:spcPct val="0"/>
              </a:spcAft>
              <a:tabLst/>
            </a:pPr>
            <a:r>
              <a:rPr lang="en-US" sz="2400" kern="1200" dirty="0">
                <a:solidFill>
                  <a:srgbClr val="000000"/>
                </a:solidFill>
                <a:latin typeface="Arial (Body)"/>
              </a:rPr>
              <a:t>It is possible to use more than one module in a project</a:t>
            </a:r>
          </a:p>
          <a:p>
            <a:pPr marL="255651" lvl="0" indent="-255651">
              <a:spcAft>
                <a:spcPct val="0"/>
              </a:spcAft>
              <a:tabLst/>
            </a:pPr>
            <a:r>
              <a:rPr lang="en-US" sz="2400" kern="1200" dirty="0">
                <a:solidFill>
                  <a:srgbClr val="000000"/>
                </a:solidFill>
                <a:latin typeface="Arial (Body)"/>
              </a:rPr>
              <a:t>Follow these steps to add an existing standard module to a project:</a:t>
            </a:r>
          </a:p>
        </p:txBody>
      </p:sp>
      <p:sp>
        <p:nvSpPr>
          <p:cNvPr id="4" name="Text Placeholder 3"/>
          <p:cNvSpPr>
            <a:spLocks noGrp="1"/>
          </p:cNvSpPr>
          <p:nvPr>
            <p:ph idx="13"/>
          </p:nvPr>
        </p:nvSpPr>
        <p:spPr>
          <a:xfrm>
            <a:off x="473720" y="3053972"/>
            <a:ext cx="8229600" cy="2377564"/>
          </a:xfrm>
        </p:spPr>
        <p:txBody>
          <a:bodyPr/>
          <a:lstStyle/>
          <a:p>
            <a:pPr marL="741553" lvl="1" indent="-428371">
              <a:spcAft>
                <a:spcPct val="0"/>
              </a:spcAft>
              <a:buSzPts val="2400"/>
              <a:buFont typeface="+mj-lt"/>
              <a:buAutoNum type="arabicPeriod"/>
            </a:pPr>
            <a:r>
              <a:rPr lang="en-US" sz="2400" kern="1200" dirty="0">
                <a:solidFill>
                  <a:srgbClr val="000000"/>
                </a:solidFill>
                <a:latin typeface="Arial (Body)"/>
              </a:rPr>
              <a:t>Click </a:t>
            </a:r>
            <a:r>
              <a:rPr lang="pt-BR" sz="2400" b="1" kern="1200" dirty="0">
                <a:solidFill>
                  <a:srgbClr val="000000"/>
                </a:solidFill>
                <a:latin typeface="Arial (Body)"/>
              </a:rPr>
              <a:t>Project</a:t>
            </a:r>
            <a:r>
              <a:rPr lang="pt-BR" sz="2400" i="1" kern="1200" dirty="0">
                <a:solidFill>
                  <a:srgbClr val="000000"/>
                </a:solidFill>
                <a:latin typeface="Arial (Body)"/>
              </a:rPr>
              <a:t> </a:t>
            </a:r>
            <a:r>
              <a:rPr lang="en-US" sz="2400" kern="1200" dirty="0">
                <a:solidFill>
                  <a:srgbClr val="000000"/>
                </a:solidFill>
                <a:latin typeface="Arial (Body)"/>
              </a:rPr>
              <a:t>on the menu bar, and then click </a:t>
            </a:r>
            <a:r>
              <a:rPr lang="en-US" sz="2400" b="1" kern="1200" dirty="0">
                <a:solidFill>
                  <a:srgbClr val="000000"/>
                </a:solidFill>
                <a:latin typeface="Arial (Body)"/>
              </a:rPr>
              <a:t>Add Existing Item</a:t>
            </a:r>
            <a:r>
              <a:rPr lang="en-US" sz="2400" kern="1200" dirty="0">
                <a:solidFill>
                  <a:srgbClr val="000000"/>
                </a:solidFill>
                <a:latin typeface="Arial (Body)"/>
              </a:rPr>
              <a:t>. The </a:t>
            </a:r>
            <a:r>
              <a:rPr lang="en-US" sz="2400" b="1" kern="1200" dirty="0">
                <a:solidFill>
                  <a:srgbClr val="000000"/>
                </a:solidFill>
                <a:latin typeface="Arial (Body)"/>
              </a:rPr>
              <a:t>Add Existing Item</a:t>
            </a:r>
            <a:r>
              <a:rPr lang="en-US" sz="2400" kern="1200" dirty="0">
                <a:solidFill>
                  <a:srgbClr val="000000"/>
                </a:solidFill>
                <a:latin typeface="Arial (Body)"/>
              </a:rPr>
              <a:t> dialog box appears</a:t>
            </a:r>
          </a:p>
          <a:p>
            <a:pPr marL="741553" lvl="1" indent="-428371">
              <a:spcAft>
                <a:spcPct val="0"/>
              </a:spcAft>
              <a:buSzPts val="2400"/>
              <a:buFont typeface="+mj-lt"/>
              <a:buAutoNum type="arabicPeriod"/>
            </a:pPr>
            <a:r>
              <a:rPr lang="en-US" sz="2400" kern="1200" dirty="0">
                <a:solidFill>
                  <a:srgbClr val="000000"/>
                </a:solidFill>
                <a:latin typeface="Arial (Body)"/>
              </a:rPr>
              <a:t>Use the dialog box to locate the module file you want to add to the project. When you locate the file, select it and click the </a:t>
            </a:r>
            <a:r>
              <a:rPr lang="en-US" sz="2400" b="1" kern="1200" dirty="0">
                <a:solidFill>
                  <a:srgbClr val="000000"/>
                </a:solidFill>
                <a:latin typeface="Arial (Body)"/>
              </a:rPr>
              <a:t>Open</a:t>
            </a:r>
            <a:r>
              <a:rPr lang="en-US" sz="2400" kern="1200" dirty="0">
                <a:solidFill>
                  <a:srgbClr val="000000"/>
                </a:solidFill>
                <a:latin typeface="Arial (Body)"/>
              </a:rPr>
              <a:t> button</a:t>
            </a:r>
          </a:p>
        </p:txBody>
      </p:sp>
      <p:sp>
        <p:nvSpPr>
          <p:cNvPr id="7" name="Content Placeholder 6"/>
          <p:cNvSpPr>
            <a:spLocks noGrp="1"/>
          </p:cNvSpPr>
          <p:nvPr>
            <p:ph idx="14"/>
          </p:nvPr>
        </p:nvSpPr>
        <p:spPr>
          <a:xfrm>
            <a:off x="457200" y="5504440"/>
            <a:ext cx="8229600" cy="430016"/>
          </a:xfrm>
        </p:spPr>
        <p:txBody>
          <a:bodyPr/>
          <a:lstStyle/>
          <a:p>
            <a:pPr indent="-255600"/>
            <a:r>
              <a:rPr lang="en-US" sz="2400" kern="1200" dirty="0">
                <a:solidFill>
                  <a:srgbClr val="000000"/>
                </a:solidFill>
                <a:latin typeface="Arial (Body)"/>
              </a:rPr>
              <a:t>The module is now added to the project</a:t>
            </a:r>
          </a:p>
        </p:txBody>
      </p:sp>
    </p:spTree>
    <p:extLst>
      <p:ext uri="{BB962C8B-B14F-4D97-AF65-F5344CB8AC3E}">
        <p14:creationId xmlns:p14="http://schemas.microsoft.com/office/powerpoint/2010/main" val="3209936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7.3 Menus</a:t>
            </a:r>
          </a:p>
        </p:txBody>
      </p:sp>
    </p:spTree>
    <p:extLst>
      <p:ext uri="{BB962C8B-B14F-4D97-AF65-F5344CB8AC3E}">
        <p14:creationId xmlns:p14="http://schemas.microsoft.com/office/powerpoint/2010/main" val="11149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Menu Systems</a:t>
            </a:r>
          </a:p>
        </p:txBody>
      </p:sp>
      <p:sp>
        <p:nvSpPr>
          <p:cNvPr id="3" name="Text Placeholder 2"/>
          <p:cNvSpPr>
            <a:spLocks noGrp="1"/>
          </p:cNvSpPr>
          <p:nvPr>
            <p:ph type="body" idx="1"/>
          </p:nvPr>
        </p:nvSpPr>
        <p:spPr>
          <a:xfrm>
            <a:off x="457200" y="1600200"/>
            <a:ext cx="8229600" cy="3116207"/>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A </a:t>
            </a:r>
            <a:r>
              <a:rPr lang="en-US" sz="2400" b="1" kern="1200" dirty="0">
                <a:solidFill>
                  <a:srgbClr val="000000"/>
                </a:solidFill>
                <a:latin typeface="Arial (Body)"/>
                <a:ea typeface="+mn-ea"/>
                <a:cs typeface="+mn-cs"/>
              </a:rPr>
              <a:t>menu system</a:t>
            </a:r>
            <a:r>
              <a:rPr lang="en-US" sz="2400" kern="1200" dirty="0">
                <a:solidFill>
                  <a:srgbClr val="000000"/>
                </a:solidFill>
                <a:latin typeface="Arial (Body)"/>
                <a:ea typeface="+mn-ea"/>
                <a:cs typeface="+mn-cs"/>
              </a:rPr>
              <a:t> is a collection of commands organized in one or more drop-down menus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Commonly used when an application has several options for the user to choose from</a:t>
            </a:r>
          </a:p>
          <a:p>
            <a:pPr marL="255651" lvl="0" indent="-255651">
              <a:spcAft>
                <a:spcPct val="0"/>
              </a:spcAft>
              <a:tabLst/>
            </a:pPr>
            <a:r>
              <a:rPr lang="en-US" sz="2400" kern="1200" dirty="0">
                <a:solidFill>
                  <a:srgbClr val="000000"/>
                </a:solidFill>
                <a:latin typeface="Arial (Body)"/>
                <a:ea typeface="+mn-ea"/>
                <a:cs typeface="+mn-cs"/>
              </a:rPr>
              <a:t>The </a:t>
            </a:r>
            <a:r>
              <a:rPr lang="en-US" sz="2400" b="1" kern="1200" dirty="0">
                <a:solidFill>
                  <a:srgbClr val="000000"/>
                </a:solidFill>
                <a:latin typeface="Arial (Body)"/>
                <a:ea typeface="+mn-ea"/>
                <a:cs typeface="+mn-cs"/>
              </a:rPr>
              <a:t>menu designer</a:t>
            </a:r>
            <a:r>
              <a:rPr lang="en-US" sz="2400" kern="1200" dirty="0">
                <a:solidFill>
                  <a:srgbClr val="000000"/>
                </a:solidFill>
                <a:latin typeface="Arial (Body)"/>
                <a:ea typeface="+mn-ea"/>
                <a:cs typeface="+mn-cs"/>
              </a:rPr>
              <a:t> allows you to visually create a custom menu system</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 For any form in an application</a:t>
            </a:r>
          </a:p>
        </p:txBody>
      </p:sp>
    </p:spTree>
    <p:extLst>
      <p:ext uri="{BB962C8B-B14F-4D97-AF65-F5344CB8AC3E}">
        <p14:creationId xmlns:p14="http://schemas.microsoft.com/office/powerpoint/2010/main" val="2529424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Components of a Menu System </a:t>
            </a:r>
            <a:r>
              <a:rPr lang="en-US" sz="2000" b="0" kern="1200" dirty="0">
                <a:latin typeface="Times New Roman" panose="02020603050405020304" pitchFamily="18" charset="0"/>
                <a:ea typeface="+mj-ea"/>
                <a:cs typeface="+mj-cs"/>
              </a:rPr>
              <a:t>(1 of 2)</a:t>
            </a:r>
          </a:p>
        </p:txBody>
      </p:sp>
      <p:pic>
        <p:nvPicPr>
          <p:cNvPr id="5" name="Picture 2" descr="In the example menu system dialog box, there is a menu bar with menu names as follows. File, edit, and help. Selecting edit opens the edit menu. The options or menu commands are undo, copy, cut, paste, find, replace, autosave, and sort. Undo is in gray text and is therefore a disabled command. There are separator bars creating five different sections of commands. Autosave is a checked command. On the right side of the commands are shortcut keys. For example, the shortcut key for copy is c t r l plus c. The sort command has an arrow on the right that opens a submenu when hovered over with the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547" y="1446749"/>
            <a:ext cx="6618906" cy="2835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4415970"/>
            <a:ext cx="8229600" cy="1923573"/>
          </a:xfrm>
        </p:spPr>
        <p:txBody>
          <a:bodyPr wrap="square" lIns="91425" tIns="91425" rIns="91425" bIns="91425">
            <a:spAutoFit/>
          </a:bodyPr>
          <a:lstStyle/>
          <a:p>
            <a:r>
              <a:rPr lang="en-US" sz="2200" dirty="0">
                <a:latin typeface="+mn-lt"/>
              </a:rPr>
              <a:t>Each drop-down menu has a </a:t>
            </a:r>
            <a:r>
              <a:rPr lang="en-US" sz="2200" b="1" dirty="0">
                <a:latin typeface="+mn-lt"/>
              </a:rPr>
              <a:t>menu name</a:t>
            </a:r>
          </a:p>
          <a:p>
            <a:r>
              <a:rPr lang="en-US" sz="2200" dirty="0">
                <a:latin typeface="+mn-lt"/>
              </a:rPr>
              <a:t>Each drop-down menu has a list of actions or </a:t>
            </a:r>
            <a:r>
              <a:rPr lang="en-US" sz="2200" b="1" dirty="0">
                <a:latin typeface="+mn-lt"/>
              </a:rPr>
              <a:t>menu commands</a:t>
            </a:r>
            <a:r>
              <a:rPr lang="en-US" sz="2200" dirty="0">
                <a:latin typeface="+mn-lt"/>
              </a:rPr>
              <a:t> that can be performed</a:t>
            </a:r>
          </a:p>
          <a:p>
            <a:r>
              <a:rPr lang="en-US" sz="2200" dirty="0">
                <a:latin typeface="+mn-lt"/>
              </a:rPr>
              <a:t>Some commands may lead to a </a:t>
            </a:r>
            <a:r>
              <a:rPr lang="en-US" sz="2200" b="1" dirty="0">
                <a:latin typeface="+mn-lt"/>
              </a:rPr>
              <a:t>submenu</a:t>
            </a:r>
          </a:p>
        </p:txBody>
      </p:sp>
    </p:spTree>
    <p:extLst>
      <p:ext uri="{BB962C8B-B14F-4D97-AF65-F5344CB8AC3E}">
        <p14:creationId xmlns:p14="http://schemas.microsoft.com/office/powerpoint/2010/main" val="2657598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Components of a Menu System</a:t>
            </a:r>
            <a:r>
              <a:rPr lang="en-US" b="0" kern="1200" dirty="0">
                <a:latin typeface="Times New Roman" panose="02020603050405020304" pitchFamily="18" charset="0"/>
                <a:ea typeface="+mj-ea"/>
                <a:cs typeface="+mj-cs"/>
              </a:rPr>
              <a:t> </a:t>
            </a:r>
            <a:r>
              <a:rPr lang="en-US" sz="2000" b="0" kern="1200" dirty="0">
                <a:latin typeface="Times New Roman" panose="02020603050405020304" pitchFamily="18" charset="0"/>
                <a:ea typeface="+mj-ea"/>
                <a:cs typeface="+mj-cs"/>
              </a:rPr>
              <a:t>(2 of 2)</a:t>
            </a:r>
          </a:p>
        </p:txBody>
      </p:sp>
      <p:sp>
        <p:nvSpPr>
          <p:cNvPr id="6" name="Text Placeholder 5"/>
          <p:cNvSpPr>
            <a:spLocks noGrp="1"/>
          </p:cNvSpPr>
          <p:nvPr>
            <p:ph type="body" idx="1"/>
          </p:nvPr>
        </p:nvSpPr>
        <p:spPr/>
        <p:txBody>
          <a:bodyPr/>
          <a:lstStyle/>
          <a:p>
            <a:r>
              <a:rPr lang="en-US" sz="2400" dirty="0">
                <a:latin typeface="+mn-lt"/>
              </a:rPr>
              <a:t>Actions may be performed using a key or key combination called a </a:t>
            </a:r>
            <a:r>
              <a:rPr lang="en-US" sz="2400" b="1" dirty="0">
                <a:latin typeface="+mn-lt"/>
              </a:rPr>
              <a:t>shortcut key</a:t>
            </a:r>
          </a:p>
          <a:p>
            <a:r>
              <a:rPr lang="en-US" sz="2400" dirty="0">
                <a:latin typeface="+mn-lt"/>
              </a:rPr>
              <a:t>A </a:t>
            </a:r>
            <a:r>
              <a:rPr lang="en-US" sz="2400" b="1" dirty="0">
                <a:latin typeface="+mn-lt"/>
              </a:rPr>
              <a:t>checked menu command</a:t>
            </a:r>
            <a:r>
              <a:rPr lang="en-US" sz="2400" dirty="0">
                <a:latin typeface="+mn-lt"/>
              </a:rPr>
              <a:t> toggles between the checked (if on) and unchecked (if off) states</a:t>
            </a:r>
          </a:p>
          <a:p>
            <a:r>
              <a:rPr lang="en-US" sz="2400" dirty="0">
                <a:latin typeface="+mn-lt"/>
              </a:rPr>
              <a:t>A </a:t>
            </a:r>
            <a:r>
              <a:rPr lang="en-US" sz="2400" b="1" dirty="0">
                <a:latin typeface="+mn-lt"/>
              </a:rPr>
              <a:t>separator bar</a:t>
            </a:r>
            <a:r>
              <a:rPr lang="en-US" sz="2400" dirty="0">
                <a:latin typeface="+mn-lt"/>
              </a:rPr>
              <a:t> helps group similar commands</a:t>
            </a:r>
          </a:p>
        </p:txBody>
      </p:sp>
    </p:spTree>
    <p:extLst>
      <p:ext uri="{BB962C8B-B14F-4D97-AF65-F5344CB8AC3E}">
        <p14:creationId xmlns:p14="http://schemas.microsoft.com/office/powerpoint/2010/main" val="2204627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MenuStrip Control</a:t>
            </a:r>
          </a:p>
        </p:txBody>
      </p:sp>
      <p:sp>
        <p:nvSpPr>
          <p:cNvPr id="3" name="Text Placeholder 2"/>
          <p:cNvSpPr>
            <a:spLocks noGrp="1"/>
          </p:cNvSpPr>
          <p:nvPr>
            <p:ph type="body" idx="1"/>
          </p:nvPr>
        </p:nvSpPr>
        <p:spPr>
          <a:xfrm>
            <a:off x="457200" y="1600200"/>
            <a:ext cx="8229600" cy="4316536"/>
          </a:xfrm>
        </p:spPr>
        <p:txBody>
          <a:bodyPr wrap="square" lIns="91425" tIns="91425" rIns="91425" bIns="91425">
            <a:spAutoFit/>
          </a:bodyPr>
          <a:lstStyle/>
          <a:p>
            <a:pPr marL="255651" lvl="0" indent="-255651">
              <a:spcAft>
                <a:spcPct val="0"/>
              </a:spcAft>
              <a:tabLst/>
              <a:defRPr/>
            </a:pPr>
            <a:r>
              <a:rPr lang="en-US" sz="2400" kern="1200" dirty="0">
                <a:solidFill>
                  <a:srgbClr val="000000"/>
                </a:solidFill>
                <a:latin typeface="Arial (Body)"/>
                <a:ea typeface="+mn-ea"/>
                <a:cs typeface="+mn-cs"/>
              </a:rPr>
              <a:t>A </a:t>
            </a:r>
            <a:r>
              <a:rPr lang="en-US" sz="2400" b="1" kern="1200" dirty="0">
                <a:solidFill>
                  <a:srgbClr val="000000"/>
                </a:solidFill>
                <a:latin typeface="Arial (Body)"/>
                <a:ea typeface="+mn-ea"/>
                <a:cs typeface="+mn-cs"/>
              </a:rPr>
              <a:t>MenuStrip</a:t>
            </a:r>
            <a:r>
              <a:rPr lang="en-US" sz="2400" kern="1200" dirty="0">
                <a:solidFill>
                  <a:srgbClr val="000000"/>
                </a:solidFill>
                <a:latin typeface="Arial (Body)"/>
                <a:ea typeface="+mn-ea"/>
                <a:cs typeface="+mn-cs"/>
              </a:rPr>
              <a:t> control adds a menu to a form</a:t>
            </a:r>
          </a:p>
          <a:p>
            <a:pPr marL="741553" lvl="1" indent="-284353">
              <a:spcAft>
                <a:spcPct val="0"/>
              </a:spcAft>
              <a:buFont typeface="Arial" panose="020B0604020202020204" pitchFamily="34" charset="0"/>
              <a:buChar char="–"/>
              <a:defRPr/>
            </a:pPr>
            <a:r>
              <a:rPr lang="en-US" sz="2400" kern="1200" dirty="0">
                <a:solidFill>
                  <a:srgbClr val="000000"/>
                </a:solidFill>
                <a:latin typeface="Arial (Body)"/>
                <a:ea typeface="+mn-ea"/>
                <a:cs typeface="+mn-cs"/>
              </a:rPr>
              <a:t>Double-click on the </a:t>
            </a:r>
            <a:r>
              <a:rPr lang="en-US" sz="2400" b="1" kern="1200" dirty="0">
                <a:solidFill>
                  <a:srgbClr val="000000"/>
                </a:solidFill>
                <a:latin typeface="Arial (Body)"/>
                <a:ea typeface="+mn-ea"/>
                <a:cs typeface="+mn-cs"/>
              </a:rPr>
              <a:t>MenuStrip</a:t>
            </a:r>
            <a:r>
              <a:rPr lang="en-US" sz="2400" kern="1200" dirty="0">
                <a:solidFill>
                  <a:srgbClr val="000000"/>
                </a:solidFill>
                <a:latin typeface="Arial (Body)"/>
                <a:ea typeface="+mn-ea"/>
                <a:cs typeface="+mn-cs"/>
              </a:rPr>
              <a:t> icon in the </a:t>
            </a:r>
            <a:r>
              <a:rPr lang="en-US" sz="2400" b="1" kern="1200" dirty="0">
                <a:solidFill>
                  <a:srgbClr val="000000"/>
                </a:solidFill>
                <a:latin typeface="Arial (Body)"/>
                <a:ea typeface="+mn-ea"/>
                <a:cs typeface="+mn-cs"/>
              </a:rPr>
              <a:t>Menus &amp; Toolbars </a:t>
            </a:r>
            <a:r>
              <a:rPr lang="en-US" sz="2400" kern="1200" dirty="0">
                <a:solidFill>
                  <a:srgbClr val="000000"/>
                </a:solidFill>
                <a:latin typeface="Arial (Body)"/>
                <a:ea typeface="+mn-ea"/>
                <a:cs typeface="+mn-cs"/>
              </a:rPr>
              <a:t>section of the </a:t>
            </a:r>
            <a:r>
              <a:rPr lang="en-US" sz="2400" b="1" kern="1200" dirty="0">
                <a:solidFill>
                  <a:srgbClr val="000000"/>
                </a:solidFill>
                <a:latin typeface="Arial (Body)"/>
                <a:ea typeface="+mn-ea"/>
                <a:cs typeface="+mn-cs"/>
              </a:rPr>
              <a:t>Toolbox</a:t>
            </a:r>
          </a:p>
          <a:p>
            <a:pPr marL="255651" lvl="0" indent="-255651">
              <a:spcAft>
                <a:spcPct val="0"/>
              </a:spcAft>
              <a:tabLst/>
              <a:defRPr/>
            </a:pPr>
            <a:r>
              <a:rPr lang="en-US" sz="2400" kern="1200" dirty="0">
                <a:solidFill>
                  <a:srgbClr val="000000"/>
                </a:solidFill>
                <a:latin typeface="Arial (Body)"/>
                <a:ea typeface="+mn-ea"/>
                <a:cs typeface="+mn-cs"/>
              </a:rPr>
              <a:t>The MenuStrip control is displayed in the component tray (bottom of </a:t>
            </a:r>
            <a:r>
              <a:rPr lang="en-US" sz="2400" b="1" kern="1200" dirty="0">
                <a:solidFill>
                  <a:srgbClr val="000000"/>
                </a:solidFill>
                <a:latin typeface="Arial (Body)"/>
                <a:ea typeface="+mn-ea"/>
                <a:cs typeface="+mn-cs"/>
              </a:rPr>
              <a:t>Design</a:t>
            </a:r>
            <a:r>
              <a:rPr lang="en-US" sz="2400" kern="1200" dirty="0">
                <a:solidFill>
                  <a:srgbClr val="000000"/>
                </a:solidFill>
                <a:latin typeface="Arial (Body)"/>
                <a:ea typeface="+mn-ea"/>
                <a:cs typeface="+mn-cs"/>
              </a:rPr>
              <a:t> window)</a:t>
            </a:r>
          </a:p>
          <a:p>
            <a:pPr marL="255651" lvl="0" indent="-255651">
              <a:spcAft>
                <a:spcPct val="0"/>
              </a:spcAft>
              <a:tabLst/>
              <a:defRPr/>
            </a:pPr>
            <a:r>
              <a:rPr lang="en-US" sz="2400" kern="1200" dirty="0">
                <a:solidFill>
                  <a:srgbClr val="000000"/>
                </a:solidFill>
                <a:latin typeface="Arial (Body)"/>
                <a:ea typeface="+mn-ea"/>
                <a:cs typeface="+mn-cs"/>
              </a:rPr>
              <a:t>A MenuStrip can have many </a:t>
            </a:r>
            <a:r>
              <a:rPr lang="en-US" sz="2400" b="1" kern="1200" dirty="0">
                <a:solidFill>
                  <a:srgbClr val="000000"/>
                </a:solidFill>
                <a:latin typeface="Arial (Body)"/>
                <a:ea typeface="+mn-ea"/>
                <a:cs typeface="+mn-cs"/>
              </a:rPr>
              <a:t>ToolStripMenuItem</a:t>
            </a:r>
            <a:r>
              <a:rPr lang="en-US" sz="2400" kern="1200" dirty="0">
                <a:solidFill>
                  <a:srgbClr val="000000"/>
                </a:solidFill>
                <a:latin typeface="Arial (Body)"/>
                <a:ea typeface="+mn-ea"/>
                <a:cs typeface="+mn-cs"/>
              </a:rPr>
              <a:t> objects:</a:t>
            </a:r>
          </a:p>
          <a:p>
            <a:pPr lvl="1">
              <a:spcAft>
                <a:spcPct val="0"/>
              </a:spcAft>
              <a:defRPr/>
            </a:pPr>
            <a:r>
              <a:rPr lang="en-US" sz="2400" kern="1200" dirty="0">
                <a:solidFill>
                  <a:srgbClr val="000000"/>
                </a:solidFill>
                <a:latin typeface="Arial (Body)"/>
                <a:ea typeface="+mn-ea"/>
                <a:cs typeface="+mn-cs"/>
              </a:rPr>
              <a:t>Each represents a single menu command</a:t>
            </a:r>
          </a:p>
          <a:p>
            <a:pPr lvl="1">
              <a:spcAft>
                <a:spcPct val="0"/>
              </a:spcAft>
              <a:defRPr/>
            </a:pPr>
            <a:r>
              <a:rPr lang="en-US" sz="2400" kern="1200" dirty="0">
                <a:solidFill>
                  <a:srgbClr val="000000"/>
                </a:solidFill>
                <a:latin typeface="Arial (Body)"/>
                <a:ea typeface="+mn-ea"/>
                <a:cs typeface="+mn-cs"/>
              </a:rPr>
              <a:t>Name property - used by V</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B to identify it</a:t>
            </a:r>
          </a:p>
          <a:p>
            <a:pPr lvl="1">
              <a:spcAft>
                <a:spcPct val="0"/>
              </a:spcAft>
              <a:defRPr/>
            </a:pPr>
            <a:r>
              <a:rPr lang="en-US" sz="2400" kern="1200" dirty="0">
                <a:solidFill>
                  <a:srgbClr val="000000"/>
                </a:solidFill>
                <a:latin typeface="Arial (Body)"/>
                <a:ea typeface="+mn-ea"/>
                <a:cs typeface="+mn-cs"/>
              </a:rPr>
              <a:t>Text property – text displayed to the user</a:t>
            </a:r>
          </a:p>
        </p:txBody>
      </p:sp>
    </p:spTree>
    <p:extLst>
      <p:ext uri="{BB962C8B-B14F-4D97-AF65-F5344CB8AC3E}">
        <p14:creationId xmlns:p14="http://schemas.microsoft.com/office/powerpoint/2010/main" val="379367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tIns="91425">
            <a:spAutoFit/>
          </a:bodyPr>
          <a:lstStyle/>
          <a:p>
            <a:pPr>
              <a:spcBef>
                <a:spcPct val="0"/>
              </a:spcBef>
              <a:buClrTx/>
            </a:pPr>
            <a:r>
              <a:rPr lang="en-US" sz="3400" kern="1200" dirty="0">
                <a:latin typeface="Times New Roman" panose="02020603050405020304" pitchFamily="18" charset="0"/>
                <a:ea typeface="+mj-ea"/>
                <a:cs typeface="+mj-cs"/>
              </a:rPr>
              <a:t>7.1 Multiple Forms</a:t>
            </a:r>
          </a:p>
        </p:txBody>
      </p:sp>
    </p:spTree>
    <p:extLst>
      <p:ext uri="{BB962C8B-B14F-4D97-AF65-F5344CB8AC3E}">
        <p14:creationId xmlns:p14="http://schemas.microsoft.com/office/powerpoint/2010/main" val="604893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How to Use the Menu Designer</a:t>
            </a:r>
          </a:p>
        </p:txBody>
      </p:sp>
      <p:sp>
        <p:nvSpPr>
          <p:cNvPr id="3" name="Text Placeholder 2"/>
          <p:cNvSpPr>
            <a:spLocks noGrp="1"/>
          </p:cNvSpPr>
          <p:nvPr>
            <p:ph type="body" idx="1"/>
          </p:nvPr>
        </p:nvSpPr>
        <p:spPr>
          <a:xfrm>
            <a:off x="457200" y="1600200"/>
            <a:ext cx="8229600" cy="1491343"/>
          </a:xfrm>
        </p:spPr>
        <p:txBody>
          <a:bodyPr/>
          <a:lstStyle/>
          <a:p>
            <a:r>
              <a:rPr lang="en-US" sz="2200" dirty="0">
                <a:latin typeface="+mn-lt"/>
              </a:rPr>
              <a:t>Select the MenuStrip Control</a:t>
            </a:r>
          </a:p>
          <a:p>
            <a:r>
              <a:rPr lang="en-US" sz="2200" dirty="0">
                <a:latin typeface="+mn-lt"/>
              </a:rPr>
              <a:t>The menu designer appears on the form in the location that the menu system will appear</a:t>
            </a:r>
          </a:p>
        </p:txBody>
      </p:sp>
      <p:pic>
        <p:nvPicPr>
          <p:cNvPr id="5" name="Picture 2" descr="An example menu system is open in the form design window. At the top of the example menu system is a button that reads, type here. This is the menu designer. Below the dialog box in the form design window is the menu strip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22" y="3269834"/>
            <a:ext cx="4207955" cy="3046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467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ToolStripMenuItem Object Names</a:t>
            </a:r>
          </a:p>
        </p:txBody>
      </p:sp>
      <p:sp>
        <p:nvSpPr>
          <p:cNvPr id="19" name="Text Placeholder 18"/>
          <p:cNvSpPr>
            <a:spLocks noGrp="1"/>
          </p:cNvSpPr>
          <p:nvPr>
            <p:ph type="body" idx="1"/>
          </p:nvPr>
        </p:nvSpPr>
        <p:spPr>
          <a:xfrm>
            <a:off x="457200" y="1600201"/>
            <a:ext cx="4224528" cy="4050791"/>
          </a:xfrm>
        </p:spPr>
        <p:txBody>
          <a:bodyPr/>
          <a:lstStyle/>
          <a:p>
            <a:r>
              <a:rPr lang="en-US" sz="2000" dirty="0">
                <a:latin typeface="+mn-lt"/>
              </a:rPr>
              <a:t>It is recommended that you change the default value of the Name property so that it</a:t>
            </a:r>
          </a:p>
          <a:p>
            <a:pPr lvl="1"/>
            <a:r>
              <a:rPr lang="en-US" sz="2000" dirty="0">
                <a:latin typeface="+mn-lt"/>
              </a:rPr>
              <a:t>Begins with the </a:t>
            </a:r>
            <a:r>
              <a:rPr lang="en-US" sz="2000" i="1" dirty="0">
                <a:latin typeface="Courier New" panose="02070309020205020404" pitchFamily="49" charset="0"/>
                <a:cs typeface="Courier New" panose="02070309020205020404" pitchFamily="49" charset="0"/>
              </a:rPr>
              <a:t>m</a:t>
            </a:r>
            <a:r>
              <a:rPr lang="en-US" sz="100" i="1"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t>
            </a:r>
            <a:r>
              <a:rPr lang="en-US" sz="100" i="1"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u</a:t>
            </a:r>
            <a:r>
              <a:rPr lang="en-US" sz="2000" dirty="0">
                <a:latin typeface="+mn-lt"/>
              </a:rPr>
              <a:t> prefix</a:t>
            </a:r>
          </a:p>
          <a:p>
            <a:pPr lvl="1"/>
            <a:r>
              <a:rPr lang="en-US" sz="2000" dirty="0">
                <a:latin typeface="+mn-lt"/>
              </a:rPr>
              <a:t>Reflects the Text property and position in the menu hierarchy</a:t>
            </a:r>
          </a:p>
          <a:p>
            <a:pPr lvl="2"/>
            <a:r>
              <a:rPr lang="en-US" sz="2000" dirty="0">
                <a:latin typeface="+mn-lt"/>
              </a:rPr>
              <a:t>m</a:t>
            </a:r>
            <a:r>
              <a:rPr lang="en-US" sz="100" dirty="0">
                <a:latin typeface="+mn-lt"/>
              </a:rPr>
              <a:t> </a:t>
            </a:r>
            <a:r>
              <a:rPr lang="en-US" sz="2000" dirty="0">
                <a:latin typeface="+mn-lt"/>
              </a:rPr>
              <a:t>n</a:t>
            </a:r>
            <a:r>
              <a:rPr lang="en-US" sz="100" dirty="0">
                <a:latin typeface="+mn-lt"/>
              </a:rPr>
              <a:t> </a:t>
            </a:r>
            <a:r>
              <a:rPr lang="en-US" sz="2000" dirty="0">
                <a:latin typeface="+mn-lt"/>
              </a:rPr>
              <a:t>u</a:t>
            </a:r>
            <a:r>
              <a:rPr lang="en-US" sz="100" dirty="0">
                <a:latin typeface="+mn-lt"/>
              </a:rPr>
              <a:t> </a:t>
            </a:r>
            <a:r>
              <a:rPr lang="en-US" sz="2000" dirty="0">
                <a:latin typeface="+mn-lt"/>
              </a:rPr>
              <a:t>File</a:t>
            </a:r>
          </a:p>
          <a:p>
            <a:pPr lvl="2"/>
            <a:r>
              <a:rPr lang="en-US" sz="2000" dirty="0">
                <a:latin typeface="+mn-lt"/>
              </a:rPr>
              <a:t>m</a:t>
            </a:r>
            <a:r>
              <a:rPr lang="en-US" sz="100" dirty="0">
                <a:latin typeface="+mn-lt"/>
              </a:rPr>
              <a:t> </a:t>
            </a:r>
            <a:r>
              <a:rPr lang="en-US" sz="2000" dirty="0">
                <a:latin typeface="+mn-lt"/>
              </a:rPr>
              <a:t>n</a:t>
            </a:r>
            <a:r>
              <a:rPr lang="en-US" sz="100" dirty="0">
                <a:latin typeface="+mn-lt"/>
              </a:rPr>
              <a:t> </a:t>
            </a:r>
            <a:r>
              <a:rPr lang="en-US" sz="2000" dirty="0">
                <a:latin typeface="+mn-lt"/>
              </a:rPr>
              <a:t>u</a:t>
            </a:r>
            <a:r>
              <a:rPr lang="en-US" sz="100" dirty="0">
                <a:latin typeface="+mn-lt"/>
              </a:rPr>
              <a:t> </a:t>
            </a:r>
            <a:r>
              <a:rPr lang="en-US" sz="2000" dirty="0">
                <a:latin typeface="+mn-lt"/>
              </a:rPr>
              <a:t>FileSave</a:t>
            </a:r>
          </a:p>
          <a:p>
            <a:pPr lvl="2"/>
            <a:r>
              <a:rPr lang="en-US" sz="2000" dirty="0">
                <a:latin typeface="+mn-lt"/>
              </a:rPr>
              <a:t>m</a:t>
            </a:r>
            <a:r>
              <a:rPr lang="en-US" sz="100" dirty="0">
                <a:latin typeface="+mn-lt"/>
              </a:rPr>
              <a:t> </a:t>
            </a:r>
            <a:r>
              <a:rPr lang="en-US" sz="2000" dirty="0">
                <a:latin typeface="+mn-lt"/>
              </a:rPr>
              <a:t>n</a:t>
            </a:r>
            <a:r>
              <a:rPr lang="en-US" sz="100" dirty="0">
                <a:latin typeface="+mn-lt"/>
              </a:rPr>
              <a:t> </a:t>
            </a:r>
            <a:r>
              <a:rPr lang="en-US" sz="2000" dirty="0">
                <a:latin typeface="+mn-lt"/>
              </a:rPr>
              <a:t>u</a:t>
            </a:r>
            <a:r>
              <a:rPr lang="en-US" sz="100" dirty="0">
                <a:latin typeface="+mn-lt"/>
              </a:rPr>
              <a:t> </a:t>
            </a:r>
            <a:r>
              <a:rPr lang="en-US" sz="2000" dirty="0">
                <a:latin typeface="+mn-lt"/>
              </a:rPr>
              <a:t>FilePrint</a:t>
            </a:r>
          </a:p>
          <a:p>
            <a:pPr lvl="2"/>
            <a:r>
              <a:rPr lang="en-US" sz="2000" dirty="0">
                <a:latin typeface="+mn-lt"/>
              </a:rPr>
              <a:t>m</a:t>
            </a:r>
            <a:r>
              <a:rPr lang="en-US" sz="100" dirty="0">
                <a:latin typeface="+mn-lt"/>
              </a:rPr>
              <a:t> </a:t>
            </a:r>
            <a:r>
              <a:rPr lang="en-US" sz="2000" dirty="0">
                <a:latin typeface="+mn-lt"/>
              </a:rPr>
              <a:t>n</a:t>
            </a:r>
            <a:r>
              <a:rPr lang="en-US" sz="100" dirty="0">
                <a:latin typeface="+mn-lt"/>
              </a:rPr>
              <a:t> </a:t>
            </a:r>
            <a:r>
              <a:rPr lang="en-US" sz="2000" dirty="0">
                <a:latin typeface="+mn-lt"/>
              </a:rPr>
              <a:t>u</a:t>
            </a:r>
            <a:r>
              <a:rPr lang="en-US" sz="100" dirty="0">
                <a:latin typeface="+mn-lt"/>
              </a:rPr>
              <a:t> </a:t>
            </a:r>
            <a:r>
              <a:rPr lang="en-US" sz="2000" dirty="0">
                <a:latin typeface="+mn-lt"/>
              </a:rPr>
              <a:t>FileExit</a:t>
            </a:r>
          </a:p>
        </p:txBody>
      </p:sp>
      <p:pic>
        <p:nvPicPr>
          <p:cNvPr id="17" name="Picture 6" descr="On the menu bar is file and help. Under file there are commands to save, print, and exit. Under help, there is a command for about."/>
          <p:cNvPicPr>
            <a:picLocks noChangeAspect="1" noChangeArrowheads="1"/>
          </p:cNvPicPr>
          <p:nvPr/>
        </p:nvPicPr>
        <p:blipFill>
          <a:blip r:embed="rId2"/>
          <a:srcRect/>
          <a:stretch>
            <a:fillRect/>
          </a:stretch>
        </p:blipFill>
        <p:spPr bwMode="auto">
          <a:xfrm>
            <a:off x="4758471" y="3376585"/>
            <a:ext cx="3928329" cy="1349220"/>
          </a:xfrm>
          <a:prstGeom prst="rect">
            <a:avLst/>
          </a:prstGeom>
          <a:ln w="38100" cap="sq">
            <a:no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177582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Shortcut Keys</a:t>
            </a:r>
          </a:p>
        </p:txBody>
      </p:sp>
      <p:sp>
        <p:nvSpPr>
          <p:cNvPr id="3" name="Text Placeholder 2"/>
          <p:cNvSpPr>
            <a:spLocks noGrp="1"/>
          </p:cNvSpPr>
          <p:nvPr>
            <p:ph type="body" idx="1"/>
          </p:nvPr>
        </p:nvSpPr>
        <p:spPr>
          <a:xfrm>
            <a:off x="457200" y="1600200"/>
            <a:ext cx="4038600" cy="422420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Combination of keys that cause a menu command to execute</a:t>
            </a:r>
          </a:p>
          <a:p>
            <a:pPr lvl="1">
              <a:spcAft>
                <a:spcPct val="0"/>
              </a:spcAft>
            </a:pPr>
            <a:r>
              <a:rPr lang="en-US" sz="2400" b="1" kern="1200" dirty="0">
                <a:solidFill>
                  <a:srgbClr val="000000"/>
                </a:solidFill>
                <a:latin typeface="Arial (Body)"/>
                <a:ea typeface="+mn-ea"/>
                <a:cs typeface="+mn-cs"/>
              </a:rPr>
              <a:t>Ctrl + C</a:t>
            </a:r>
            <a:r>
              <a:rPr lang="en-US" sz="2400" kern="1200" dirty="0">
                <a:solidFill>
                  <a:srgbClr val="000000"/>
                </a:solidFill>
                <a:latin typeface="Arial (Body)"/>
                <a:ea typeface="+mn-ea"/>
                <a:cs typeface="+mn-cs"/>
              </a:rPr>
              <a:t> to copy an item to the clipboard</a:t>
            </a:r>
          </a:p>
          <a:p>
            <a:pPr lvl="1">
              <a:spcAft>
                <a:spcPct val="0"/>
              </a:spcAft>
            </a:pPr>
            <a:r>
              <a:rPr lang="en-US" sz="2400" kern="1200" dirty="0">
                <a:solidFill>
                  <a:srgbClr val="000000"/>
                </a:solidFill>
                <a:latin typeface="Arial (Body)"/>
                <a:ea typeface="+mn-ea"/>
                <a:cs typeface="+mn-cs"/>
              </a:rPr>
              <a:t>Set with the ShortcutKeys property</a:t>
            </a:r>
          </a:p>
          <a:p>
            <a:pPr lvl="1">
              <a:spcAft>
                <a:spcPct val="0"/>
              </a:spcAft>
            </a:pPr>
            <a:r>
              <a:rPr lang="en-US" sz="2400" kern="1200" dirty="0">
                <a:solidFill>
                  <a:srgbClr val="000000"/>
                </a:solidFill>
                <a:latin typeface="Arial (Body)"/>
                <a:ea typeface="+mn-ea"/>
                <a:cs typeface="+mn-cs"/>
              </a:rPr>
              <a:t>Displayed only if the ShowShortcut property is set to </a:t>
            </a:r>
            <a:r>
              <a:rPr lang="en-US" sz="2400" b="1" kern="1200" dirty="0">
                <a:solidFill>
                  <a:srgbClr val="000000"/>
                </a:solidFill>
                <a:latin typeface="Arial (Body)"/>
                <a:ea typeface="+mn-ea"/>
                <a:cs typeface="+mn-cs"/>
              </a:rPr>
              <a:t>True</a:t>
            </a:r>
          </a:p>
        </p:txBody>
      </p:sp>
      <p:pic>
        <p:nvPicPr>
          <p:cNvPr id="5" name="Picture 2" descr="In an example menu system in the form design window, the menu options include file, edit, and help. The edit menu is selected. The options with the shortcuts are as follows. Undo, copy, cut, paste, find, replace, autosave, and 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752600"/>
            <a:ext cx="3894642"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435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Checked Menu Items</a:t>
            </a:r>
          </a:p>
        </p:txBody>
      </p:sp>
      <p:sp>
        <p:nvSpPr>
          <p:cNvPr id="3" name="Text Placeholder 2"/>
          <p:cNvSpPr>
            <a:spLocks noGrp="1"/>
          </p:cNvSpPr>
          <p:nvPr>
            <p:ph type="body" idx="1"/>
          </p:nvPr>
        </p:nvSpPr>
        <p:spPr>
          <a:xfrm>
            <a:off x="457200" y="1600200"/>
            <a:ext cx="8229600" cy="2939236"/>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Turns a feature on or off</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For example, an alarm for a clock</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To create a checked menu item:</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Set CheckOnClick property to </a:t>
            </a:r>
            <a:r>
              <a:rPr lang="en-US" sz="2400" b="1" kern="1200" dirty="0">
                <a:solidFill>
                  <a:srgbClr val="000000"/>
                </a:solidFill>
                <a:latin typeface="Arial (Body)"/>
                <a:ea typeface="+mn-ea"/>
                <a:cs typeface="+mn-cs"/>
              </a:rPr>
              <a:t>True</a:t>
            </a:r>
          </a:p>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Set Checked property to </a:t>
            </a:r>
            <a:r>
              <a:rPr lang="en-US" sz="2400" b="1" kern="1200" dirty="0">
                <a:solidFill>
                  <a:srgbClr val="000000"/>
                </a:solidFill>
                <a:latin typeface="Arial (Body)"/>
                <a:ea typeface="+mn-ea"/>
                <a:cs typeface="+mn-cs"/>
              </a:rPr>
              <a:t>True</a:t>
            </a:r>
            <a:r>
              <a:rPr lang="en-US" sz="2400" kern="1200" dirty="0">
                <a:solidFill>
                  <a:srgbClr val="000000"/>
                </a:solidFill>
                <a:latin typeface="Arial (Body)"/>
                <a:ea typeface="+mn-ea"/>
                <a:cs typeface="+mn-cs"/>
              </a:rPr>
              <a:t> if feature should be on when the form is initially displayed</a:t>
            </a:r>
          </a:p>
        </p:txBody>
      </p:sp>
      <p:pic>
        <p:nvPicPr>
          <p:cNvPr id="6" name="Picture 5" descr="There are three lines of code. Line 1. If m n u settings alarm period checked equal true then. Line 2. Message box period show left parenthesis double quote WAKE UP exclamation point double quote right parenthesis. Line 3. End 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83" y="4786487"/>
            <a:ext cx="5702826" cy="766509"/>
          </a:xfrm>
          <a:prstGeom prst="rect">
            <a:avLst/>
          </a:prstGeom>
        </p:spPr>
      </p:pic>
    </p:spTree>
    <p:extLst>
      <p:ext uri="{BB962C8B-B14F-4D97-AF65-F5344CB8AC3E}">
        <p14:creationId xmlns:p14="http://schemas.microsoft.com/office/powerpoint/2010/main" val="3921242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Disabled Menu Items</a:t>
            </a:r>
          </a:p>
        </p:txBody>
      </p:sp>
      <p:sp>
        <p:nvSpPr>
          <p:cNvPr id="3" name="Content Placeholder 2"/>
          <p:cNvSpPr>
            <a:spLocks noGrp="1"/>
          </p:cNvSpPr>
          <p:nvPr>
            <p:ph idx="1"/>
          </p:nvPr>
        </p:nvSpPr>
        <p:spPr>
          <a:xfrm>
            <a:off x="457200" y="1600200"/>
            <a:ext cx="8229600" cy="2185183"/>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Arial (Body)"/>
                <a:ea typeface="+mn-ea"/>
                <a:cs typeface="+mn-cs"/>
              </a:rPr>
              <a:t>A menu item is </a:t>
            </a:r>
            <a:r>
              <a:rPr lang="en-US" sz="2400" b="1" kern="1200" dirty="0">
                <a:solidFill>
                  <a:srgbClr val="000000"/>
                </a:solidFill>
                <a:latin typeface="Arial (Body)"/>
                <a:ea typeface="+mn-ea"/>
                <a:cs typeface="+mn-cs"/>
              </a:rPr>
              <a:t>grayed out </a:t>
            </a:r>
            <a:r>
              <a:rPr lang="en-US" sz="2400" kern="1200" dirty="0">
                <a:solidFill>
                  <a:srgbClr val="000000"/>
                </a:solidFill>
                <a:latin typeface="Arial (Body)"/>
                <a:ea typeface="+mn-ea"/>
                <a:cs typeface="+mn-cs"/>
              </a:rPr>
              <a:t>(disabled) with the Enabled property, for example:</a:t>
            </a:r>
          </a:p>
          <a:p>
            <a:pPr marL="741553" lvl="1" indent="-284353">
              <a:spcAft>
                <a:spcPct val="0"/>
              </a:spcAft>
              <a:buFont typeface="Arial" panose="020B0604020202020204" pitchFamily="34" charset="0"/>
              <a:buChar char="–"/>
            </a:pPr>
            <a:r>
              <a:rPr lang="en-US" sz="2400" b="1" kern="1200" dirty="0">
                <a:solidFill>
                  <a:srgbClr val="000000"/>
                </a:solidFill>
                <a:latin typeface="Arial (Body)"/>
                <a:ea typeface="+mn-ea"/>
                <a:cs typeface="+mn-cs"/>
              </a:rPr>
              <a:t>Paste</a:t>
            </a:r>
            <a:r>
              <a:rPr lang="en-US" sz="2400" kern="1200" dirty="0">
                <a:solidFill>
                  <a:srgbClr val="000000"/>
                </a:solidFill>
                <a:latin typeface="Arial (Body)"/>
                <a:ea typeface="+mn-ea"/>
                <a:cs typeface="+mn-cs"/>
              </a:rPr>
              <a:t> option is initially disabled and only enabled after something is cut or copied</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Code initially disables the </a:t>
            </a:r>
            <a:r>
              <a:rPr lang="en-US" sz="2400" b="1" kern="1200" dirty="0">
                <a:solidFill>
                  <a:srgbClr val="000000"/>
                </a:solidFill>
                <a:latin typeface="Arial (Body)"/>
                <a:ea typeface="+mn-ea"/>
                <a:cs typeface="+mn-cs"/>
              </a:rPr>
              <a:t>Paste</a:t>
            </a:r>
            <a:r>
              <a:rPr lang="en-US" sz="2400" kern="1200" dirty="0">
                <a:solidFill>
                  <a:srgbClr val="000000"/>
                </a:solidFill>
                <a:latin typeface="Arial (Body)"/>
                <a:ea typeface="+mn-ea"/>
                <a:cs typeface="+mn-cs"/>
              </a:rPr>
              <a:t> option</a:t>
            </a:r>
          </a:p>
        </p:txBody>
      </p:sp>
      <p:pic>
        <p:nvPicPr>
          <p:cNvPr id="8" name="Picture 7" descr="The code is as follows. m n u edit paste period enabled equal fal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26" y="3917904"/>
            <a:ext cx="4384331" cy="180628"/>
          </a:xfrm>
          <a:prstGeom prst="rect">
            <a:avLst/>
          </a:prstGeom>
        </p:spPr>
      </p:pic>
      <p:sp>
        <p:nvSpPr>
          <p:cNvPr id="7" name="Content Placeholder 6"/>
          <p:cNvSpPr>
            <a:spLocks noGrp="1"/>
          </p:cNvSpPr>
          <p:nvPr>
            <p:ph idx="14"/>
          </p:nvPr>
        </p:nvSpPr>
        <p:spPr>
          <a:xfrm>
            <a:off x="473720" y="4260713"/>
            <a:ext cx="8229600" cy="473492"/>
          </a:xfrm>
        </p:spPr>
        <p:txBody>
          <a:bodyPr/>
          <a:lstStyle/>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Following a </a:t>
            </a:r>
            <a:r>
              <a:rPr lang="en-US" sz="2400" b="1" kern="1200" dirty="0">
                <a:solidFill>
                  <a:srgbClr val="000000"/>
                </a:solidFill>
                <a:latin typeface="Arial (Body)"/>
                <a:ea typeface="+mn-ea"/>
                <a:cs typeface="+mn-cs"/>
              </a:rPr>
              <a:t>cut</a:t>
            </a:r>
            <a:r>
              <a:rPr lang="en-US" sz="2400" kern="1200" dirty="0">
                <a:solidFill>
                  <a:srgbClr val="000000"/>
                </a:solidFill>
                <a:latin typeface="Arial (Body)"/>
                <a:ea typeface="+mn-ea"/>
                <a:cs typeface="+mn-cs"/>
              </a:rPr>
              <a:t> or </a:t>
            </a:r>
            <a:r>
              <a:rPr lang="en-US" sz="2400" b="1" kern="1200" dirty="0">
                <a:solidFill>
                  <a:srgbClr val="000000"/>
                </a:solidFill>
                <a:latin typeface="Arial (Body)"/>
                <a:ea typeface="+mn-ea"/>
                <a:cs typeface="+mn-cs"/>
              </a:rPr>
              <a:t>copy</a:t>
            </a:r>
            <a:r>
              <a:rPr lang="en-US" sz="2400" kern="1200" dirty="0">
                <a:solidFill>
                  <a:srgbClr val="000000"/>
                </a:solidFill>
                <a:latin typeface="Arial (Body)"/>
                <a:ea typeface="+mn-ea"/>
                <a:cs typeface="+mn-cs"/>
              </a:rPr>
              <a:t>, </a:t>
            </a:r>
            <a:r>
              <a:rPr lang="en-US" sz="2400" b="1" kern="1200" dirty="0">
                <a:solidFill>
                  <a:srgbClr val="000000"/>
                </a:solidFill>
                <a:latin typeface="Arial (Body)"/>
                <a:ea typeface="+mn-ea"/>
                <a:cs typeface="+mn-cs"/>
              </a:rPr>
              <a:t>Paste</a:t>
            </a:r>
            <a:r>
              <a:rPr lang="en-US" sz="2400" kern="1200" dirty="0">
                <a:solidFill>
                  <a:srgbClr val="000000"/>
                </a:solidFill>
                <a:latin typeface="Arial (Body)"/>
                <a:ea typeface="+mn-ea"/>
                <a:cs typeface="+mn-cs"/>
              </a:rPr>
              <a:t> is enabled</a:t>
            </a:r>
          </a:p>
        </p:txBody>
      </p:sp>
      <p:pic>
        <p:nvPicPr>
          <p:cNvPr id="9" name="Picture 8" descr="The code is as follows. m n u edit paste period enabled equal tru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326" y="5047353"/>
            <a:ext cx="4492921" cy="192304"/>
          </a:xfrm>
          <a:prstGeom prst="rect">
            <a:avLst/>
          </a:prstGeom>
        </p:spPr>
      </p:pic>
    </p:spTree>
    <p:extLst>
      <p:ext uri="{BB962C8B-B14F-4D97-AF65-F5344CB8AC3E}">
        <p14:creationId xmlns:p14="http://schemas.microsoft.com/office/powerpoint/2010/main" val="3710937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Separator Bars</a:t>
            </a:r>
          </a:p>
        </p:txBody>
      </p:sp>
      <p:sp>
        <p:nvSpPr>
          <p:cNvPr id="3" name="Text Placeholder 2"/>
          <p:cNvSpPr>
            <a:spLocks noGrp="1"/>
          </p:cNvSpPr>
          <p:nvPr>
            <p:ph type="body" idx="1"/>
          </p:nvPr>
        </p:nvSpPr>
        <p:spPr>
          <a:xfrm>
            <a:off x="457200" y="1600200"/>
            <a:ext cx="8229600" cy="1561936"/>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Right-click menu item, select </a:t>
            </a:r>
            <a:r>
              <a:rPr lang="en-US" sz="2400" b="1" kern="1200" dirty="0">
                <a:solidFill>
                  <a:srgbClr val="000000"/>
                </a:solidFill>
                <a:latin typeface="Arial (Body)"/>
                <a:ea typeface="+mn-ea"/>
                <a:cs typeface="+mn-cs"/>
              </a:rPr>
              <a:t>Insert Separator</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 separator bar will be inserted above the menu item</a:t>
            </a:r>
          </a:p>
          <a:p>
            <a:pPr marL="255651" lvl="0" indent="-255651">
              <a:spcAft>
                <a:spcPct val="0"/>
              </a:spcAft>
              <a:tabLst/>
            </a:pPr>
            <a:r>
              <a:rPr lang="en-US" sz="2400" kern="1200" dirty="0">
                <a:solidFill>
                  <a:srgbClr val="000000"/>
                </a:solidFill>
                <a:latin typeface="Arial (Body)"/>
                <a:ea typeface="+mn-ea"/>
                <a:cs typeface="+mn-cs"/>
              </a:rPr>
              <a:t>Or type a hyphen (-) as a menu item’s Text property</a:t>
            </a:r>
          </a:p>
        </p:txBody>
      </p:sp>
    </p:spTree>
    <p:extLst>
      <p:ext uri="{BB962C8B-B14F-4D97-AF65-F5344CB8AC3E}">
        <p14:creationId xmlns:p14="http://schemas.microsoft.com/office/powerpoint/2010/main" val="1222478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Submenus</a:t>
            </a:r>
          </a:p>
        </p:txBody>
      </p:sp>
      <p:sp>
        <p:nvSpPr>
          <p:cNvPr id="4" name="Text Placeholder 3"/>
          <p:cNvSpPr>
            <a:spLocks noGrp="1"/>
          </p:cNvSpPr>
          <p:nvPr>
            <p:ph type="body" idx="1"/>
          </p:nvPr>
        </p:nvSpPr>
        <p:spPr>
          <a:xfrm>
            <a:off x="457200" y="1600201"/>
            <a:ext cx="8229600" cy="1244030"/>
          </a:xfrm>
        </p:spPr>
        <p:txBody>
          <a:bodyPr/>
          <a:lstStyle/>
          <a:p>
            <a:r>
              <a:rPr lang="en-US" sz="2200" dirty="0">
                <a:latin typeface="+mn-lt"/>
              </a:rPr>
              <a:t>When selecting a menu item in the menu designer, a </a:t>
            </a:r>
            <a:r>
              <a:rPr lang="en-US" sz="2200" b="1" dirty="0">
                <a:latin typeface="+mn-lt"/>
              </a:rPr>
              <a:t>Type Here</a:t>
            </a:r>
            <a:r>
              <a:rPr lang="en-US" sz="2200" dirty="0">
                <a:latin typeface="+mn-lt"/>
              </a:rPr>
              <a:t> box appears to the right</a:t>
            </a:r>
          </a:p>
          <a:p>
            <a:pPr lvl="1"/>
            <a:r>
              <a:rPr lang="en-US" sz="2200" dirty="0">
                <a:latin typeface="+mn-lt"/>
              </a:rPr>
              <a:t>Begin a submenu by setting up this menu item</a:t>
            </a:r>
          </a:p>
          <a:p>
            <a:r>
              <a:rPr lang="en-US" sz="2200" dirty="0">
                <a:latin typeface="+mn-lt"/>
              </a:rPr>
              <a:t>If a menu item has a submenu, a solid right-pointing arrow</a:t>
            </a:r>
          </a:p>
        </p:txBody>
      </p:sp>
      <p:pic>
        <p:nvPicPr>
          <p:cNvPr id="6" name="Picture 5" descr="An arrow pointing right in an icon."/>
          <p:cNvPicPr>
            <a:picLocks noChangeAspect="1" noChangeArrowheads="1"/>
          </p:cNvPicPr>
          <p:nvPr/>
        </p:nvPicPr>
        <p:blipFill>
          <a:blip r:embed="rId2"/>
          <a:srcRect/>
          <a:stretch>
            <a:fillRect/>
          </a:stretch>
        </p:blipFill>
        <p:spPr bwMode="auto">
          <a:xfrm>
            <a:off x="8057698" y="2988016"/>
            <a:ext cx="371475" cy="371475"/>
          </a:xfrm>
          <a:prstGeom prst="rect">
            <a:avLst/>
          </a:prstGeom>
          <a:ln w="38100" cap="sq">
            <a:noFill/>
            <a:prstDash val="solid"/>
            <a:miter lim="800000"/>
          </a:ln>
          <a:effectLst>
            <a:outerShdw blurRad="50800" dist="38100" dir="2700000" algn="tl" rotWithShape="0">
              <a:srgbClr val="000000">
                <a:alpha val="0"/>
              </a:srgbClr>
            </a:outerShdw>
          </a:effectLst>
        </p:spPr>
      </p:pic>
      <p:sp>
        <p:nvSpPr>
          <p:cNvPr id="5" name="Text Placeholder 4"/>
          <p:cNvSpPr>
            <a:spLocks noGrp="1"/>
          </p:cNvSpPr>
          <p:nvPr>
            <p:ph type="body" idx="2"/>
          </p:nvPr>
        </p:nvSpPr>
        <p:spPr>
          <a:xfrm>
            <a:off x="742500" y="3212751"/>
            <a:ext cx="2039257" cy="380841"/>
          </a:xfrm>
        </p:spPr>
        <p:txBody>
          <a:bodyPr/>
          <a:lstStyle/>
          <a:p>
            <a:pPr marL="0" indent="0">
              <a:buNone/>
            </a:pPr>
            <a:r>
              <a:rPr lang="en-US" sz="2200" dirty="0">
                <a:latin typeface="+mn-lt"/>
              </a:rPr>
              <a:t>will be shown</a:t>
            </a:r>
          </a:p>
        </p:txBody>
      </p:sp>
      <p:pic>
        <p:nvPicPr>
          <p:cNvPr id="7" name="Picture 2" descr="The example menu systems window with edit selected from the menu bar. Hovering over sort opens the blank submenu with a control labeled type here. Type here to add a sub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377" y="3866133"/>
            <a:ext cx="4017246" cy="2466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418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Inserting, Deleting, And Rearranging Menu Items</a:t>
            </a:r>
          </a:p>
        </p:txBody>
      </p:sp>
      <p:sp>
        <p:nvSpPr>
          <p:cNvPr id="3" name="Text Placeholder 2"/>
          <p:cNvSpPr>
            <a:spLocks noGrp="1"/>
          </p:cNvSpPr>
          <p:nvPr>
            <p:ph type="body" idx="1"/>
          </p:nvPr>
        </p:nvSpPr>
        <p:spPr>
          <a:xfrm>
            <a:off x="457200" y="1600200"/>
            <a:ext cx="8229600" cy="4493508"/>
          </a:xfrm>
        </p:spPr>
        <p:txBody>
          <a:bodyPr wrap="square" lIns="91425" tIns="91425" rIns="91425" bIns="91425">
            <a:spAutoFit/>
          </a:bodyPr>
          <a:lstStyle/>
          <a:p>
            <a:r>
              <a:rPr lang="en-US" sz="2000" dirty="0">
                <a:latin typeface="+mn-lt"/>
              </a:rPr>
              <a:t>To insert a new menu item</a:t>
            </a:r>
          </a:p>
          <a:p>
            <a:pPr lvl="1"/>
            <a:r>
              <a:rPr lang="en-US" sz="2000" dirty="0">
                <a:latin typeface="+mn-lt"/>
              </a:rPr>
              <a:t>Right-click an existing menu item</a:t>
            </a:r>
          </a:p>
          <a:p>
            <a:pPr lvl="1"/>
            <a:r>
              <a:rPr lang="en-US" sz="2000" dirty="0">
                <a:latin typeface="+mn-lt"/>
              </a:rPr>
              <a:t>Select </a:t>
            </a:r>
            <a:r>
              <a:rPr lang="en-US" sz="2000" b="1" dirty="0">
                <a:latin typeface="+mn-lt"/>
              </a:rPr>
              <a:t>Insert</a:t>
            </a:r>
            <a:r>
              <a:rPr lang="en-US" sz="2000" dirty="0">
                <a:latin typeface="+mn-lt"/>
              </a:rPr>
              <a:t> then </a:t>
            </a:r>
            <a:r>
              <a:rPr lang="en-US" sz="2000" b="1" dirty="0">
                <a:latin typeface="+mn-lt"/>
              </a:rPr>
              <a:t>MenuItem</a:t>
            </a:r>
            <a:r>
              <a:rPr lang="en-US" sz="2000" dirty="0">
                <a:latin typeface="+mn-lt"/>
              </a:rPr>
              <a:t> from pop-up menu</a:t>
            </a:r>
          </a:p>
          <a:p>
            <a:pPr lvl="1"/>
            <a:r>
              <a:rPr lang="en-US" sz="2000" dirty="0">
                <a:latin typeface="+mn-lt"/>
              </a:rPr>
              <a:t>A new menu item will be inserted above the existing menu item</a:t>
            </a:r>
          </a:p>
          <a:p>
            <a:r>
              <a:rPr lang="en-US" sz="2000" dirty="0">
                <a:latin typeface="+mn-lt"/>
              </a:rPr>
              <a:t>To delete a menu item</a:t>
            </a:r>
          </a:p>
          <a:p>
            <a:pPr lvl="1"/>
            <a:r>
              <a:rPr lang="en-US" sz="2000" dirty="0">
                <a:latin typeface="+mn-lt"/>
              </a:rPr>
              <a:t>Right-click on the item</a:t>
            </a:r>
          </a:p>
          <a:p>
            <a:pPr lvl="1"/>
            <a:r>
              <a:rPr lang="en-US" sz="2000" dirty="0">
                <a:latin typeface="+mn-lt"/>
              </a:rPr>
              <a:t>Choose </a:t>
            </a:r>
            <a:r>
              <a:rPr lang="en-US" sz="2000" b="1" dirty="0">
                <a:latin typeface="+mn-lt"/>
              </a:rPr>
              <a:t>Delete</a:t>
            </a:r>
            <a:r>
              <a:rPr lang="en-US" sz="2000" dirty="0">
                <a:latin typeface="+mn-lt"/>
              </a:rPr>
              <a:t> from the pop-up menu</a:t>
            </a:r>
          </a:p>
          <a:p>
            <a:pPr lvl="1"/>
            <a:r>
              <a:rPr lang="en-US" sz="2000" dirty="0">
                <a:latin typeface="+mn-lt"/>
              </a:rPr>
              <a:t>Or select the menu item and press the </a:t>
            </a:r>
            <a:r>
              <a:rPr lang="en-US" sz="2000" b="1" dirty="0">
                <a:latin typeface="+mn-lt"/>
              </a:rPr>
              <a:t>Delete</a:t>
            </a:r>
            <a:r>
              <a:rPr lang="en-US" sz="2000" dirty="0">
                <a:latin typeface="+mn-lt"/>
              </a:rPr>
              <a:t> key</a:t>
            </a:r>
          </a:p>
          <a:p>
            <a:r>
              <a:rPr lang="en-US" sz="2000" dirty="0">
                <a:latin typeface="+mn-lt"/>
              </a:rPr>
              <a:t>To rearrange a menu item</a:t>
            </a:r>
          </a:p>
          <a:p>
            <a:pPr lvl="1"/>
            <a:r>
              <a:rPr lang="en-US" sz="2000" dirty="0">
                <a:latin typeface="+mn-lt"/>
              </a:rPr>
              <a:t>Simply select the menu item in the menu designer and drag it to the desired location</a:t>
            </a:r>
          </a:p>
        </p:txBody>
      </p:sp>
    </p:spTree>
    <p:extLst>
      <p:ext uri="{BB962C8B-B14F-4D97-AF65-F5344CB8AC3E}">
        <p14:creationId xmlns:p14="http://schemas.microsoft.com/office/powerpoint/2010/main" val="1422844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ToolStripMenuItem Click Event</a:t>
            </a:r>
          </a:p>
        </p:txBody>
      </p:sp>
      <p:sp>
        <p:nvSpPr>
          <p:cNvPr id="3" name="Text Placeholder 2"/>
          <p:cNvSpPr>
            <a:spLocks noGrp="1"/>
          </p:cNvSpPr>
          <p:nvPr>
            <p:ph type="body" idx="1"/>
          </p:nvPr>
        </p:nvSpPr>
        <p:spPr>
          <a:xfrm>
            <a:off x="457200" y="1600200"/>
            <a:ext cx="8229600" cy="3385512"/>
          </a:xfrm>
        </p:spPr>
        <p:txBody>
          <a:bodyPr wrap="square" lIns="91425" tIns="91425" rIns="91425" bIns="91425">
            <a:spAutoFit/>
          </a:bodyPr>
          <a:lstStyle/>
          <a:p>
            <a:pPr marL="255651" lvl="0" indent="-255651">
              <a:spcAft>
                <a:spcPct val="0"/>
              </a:spcAft>
              <a:buFont typeface="Arial" panose="020B0604020202020204" pitchFamily="34" charset="0"/>
              <a:buChar char="•"/>
            </a:pPr>
            <a:r>
              <a:rPr lang="en-US" sz="2400" kern="1200" dirty="0">
                <a:solidFill>
                  <a:srgbClr val="000000"/>
                </a:solidFill>
                <a:latin typeface="+mn-lt"/>
                <a:ea typeface="+mn-ea"/>
                <a:cs typeface="+mn-cs"/>
              </a:rPr>
              <a:t>Menus and submenus require no code</a:t>
            </a:r>
          </a:p>
          <a:p>
            <a:pPr marL="255651" lvl="0" indent="-255651">
              <a:spcAft>
                <a:spcPct val="0"/>
              </a:spcAft>
              <a:buFont typeface="Arial" panose="020B0604020202020204" pitchFamily="34" charset="0"/>
              <a:buChar char="•"/>
            </a:pPr>
            <a:r>
              <a:rPr lang="en-US" sz="2400" kern="1200" dirty="0">
                <a:solidFill>
                  <a:srgbClr val="000000"/>
                </a:solidFill>
                <a:latin typeface="+mn-lt"/>
                <a:ea typeface="+mn-ea"/>
                <a:cs typeface="+mn-cs"/>
              </a:rPr>
              <a:t>Commands must have a click event procedure</a:t>
            </a:r>
          </a:p>
          <a:p>
            <a:pPr marL="741553" lvl="1" indent="-284353">
              <a:spcAft>
                <a:spcPct val="0"/>
              </a:spcAft>
              <a:buFont typeface="Arial" panose="020B0604020202020204" pitchFamily="34" charset="0"/>
              <a:buChar char="–"/>
            </a:pPr>
            <a:r>
              <a:rPr lang="en-US" sz="2400" kern="1200" dirty="0">
                <a:solidFill>
                  <a:srgbClr val="000000"/>
                </a:solidFill>
                <a:latin typeface="+mn-lt"/>
                <a:ea typeface="+mn-ea"/>
                <a:cs typeface="+mn-cs"/>
              </a:rPr>
              <a:t>Double-click on the menu item</a:t>
            </a:r>
          </a:p>
          <a:p>
            <a:pPr marL="741553" lvl="1" indent="-284353">
              <a:spcAft>
                <a:spcPct val="0"/>
              </a:spcAft>
              <a:buFont typeface="Arial" panose="020B0604020202020204" pitchFamily="34" charset="0"/>
              <a:buChar char="–"/>
            </a:pPr>
            <a:r>
              <a:rPr lang="en-US" sz="2400" kern="1200" dirty="0">
                <a:solidFill>
                  <a:srgbClr val="000000"/>
                </a:solidFill>
                <a:latin typeface="+mn-lt"/>
                <a:ea typeface="+mn-ea"/>
                <a:cs typeface="+mn-cs"/>
              </a:rPr>
              <a:t>Event procedure created in the </a:t>
            </a:r>
            <a:r>
              <a:rPr lang="en-US" sz="2400" b="1" kern="1200" dirty="0">
                <a:solidFill>
                  <a:srgbClr val="000000"/>
                </a:solidFill>
                <a:latin typeface="+mn-lt"/>
                <a:ea typeface="+mn-ea"/>
                <a:cs typeface="+mn-cs"/>
              </a:rPr>
              <a:t>Code</a:t>
            </a:r>
            <a:r>
              <a:rPr lang="en-US" sz="2400" kern="1200" dirty="0">
                <a:solidFill>
                  <a:srgbClr val="000000"/>
                </a:solidFill>
                <a:latin typeface="+mn-lt"/>
                <a:ea typeface="+mn-ea"/>
                <a:cs typeface="+mn-cs"/>
              </a:rPr>
              <a:t> window</a:t>
            </a:r>
          </a:p>
          <a:p>
            <a:pPr marL="741553" lvl="1" indent="-284353">
              <a:spcAft>
                <a:spcPct val="0"/>
              </a:spcAft>
              <a:buFont typeface="Arial" panose="020B0604020202020204" pitchFamily="34" charset="0"/>
              <a:buChar char="–"/>
            </a:pPr>
            <a:r>
              <a:rPr lang="en-US" sz="2400" kern="1200" dirty="0">
                <a:solidFill>
                  <a:srgbClr val="000000"/>
                </a:solidFill>
                <a:latin typeface="+mn-lt"/>
                <a:ea typeface="+mn-ea"/>
                <a:cs typeface="+mn-cs"/>
              </a:rPr>
              <a:t>Programmer supplies the code to execute</a:t>
            </a:r>
          </a:p>
          <a:p>
            <a:pPr>
              <a:lnSpc>
                <a:spcPct val="90000"/>
              </a:lnSpc>
            </a:pPr>
            <a:r>
              <a:rPr lang="en-US" sz="2400" kern="1200" dirty="0">
                <a:solidFill>
                  <a:srgbClr val="000000"/>
                </a:solidFill>
                <a:latin typeface="+mn-lt"/>
                <a:ea typeface="+mn-ea"/>
                <a:cs typeface="+mn-cs"/>
              </a:rPr>
              <a:t>Suppose a menu system has a </a:t>
            </a:r>
            <a:r>
              <a:rPr lang="en-US" sz="2400" b="1" kern="1200" dirty="0">
                <a:solidFill>
                  <a:srgbClr val="000000"/>
                </a:solidFill>
                <a:latin typeface="+mn-lt"/>
                <a:ea typeface="+mn-ea"/>
                <a:cs typeface="+mn-cs"/>
              </a:rPr>
              <a:t>File</a:t>
            </a:r>
            <a:r>
              <a:rPr lang="en-US" sz="2400" kern="1200" dirty="0">
                <a:solidFill>
                  <a:srgbClr val="000000"/>
                </a:solidFill>
                <a:latin typeface="+mn-lt"/>
                <a:ea typeface="+mn-ea"/>
                <a:cs typeface="+mn-cs"/>
              </a:rPr>
              <a:t> menu with an </a:t>
            </a:r>
            <a:r>
              <a:rPr lang="en-US" sz="2400" b="1" kern="1200" dirty="0">
                <a:solidFill>
                  <a:srgbClr val="000000"/>
                </a:solidFill>
                <a:latin typeface="+mn-lt"/>
                <a:ea typeface="+mn-ea"/>
                <a:cs typeface="+mn-cs"/>
              </a:rPr>
              <a:t>Exit</a:t>
            </a:r>
            <a:r>
              <a:rPr lang="en-US" sz="2400" kern="1200" dirty="0">
                <a:solidFill>
                  <a:srgbClr val="000000"/>
                </a:solidFill>
                <a:latin typeface="+mn-lt"/>
                <a:ea typeface="+mn-ea"/>
                <a:cs typeface="+mn-cs"/>
              </a:rPr>
              <a:t> </a:t>
            </a:r>
            <a:r>
              <a:rPr lang="en-US" sz="2400" dirty="0">
                <a:latin typeface="+mn-lt"/>
              </a:rPr>
              <a:t>command named </a:t>
            </a:r>
            <a:r>
              <a:rPr lang="en-US" sz="2400" dirty="0">
                <a:latin typeface="Courier New" panose="02070309020205020404" pitchFamily="49" charset="0"/>
                <a:cs typeface="Courier New" panose="02070309020205020404" pitchFamily="49" charset="0"/>
              </a:rPr>
              <a:t>m</a:t>
            </a:r>
            <a:r>
              <a:rPr lang="en-US" sz="1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n</a:t>
            </a:r>
            <a:r>
              <a:rPr lang="en-US" sz="1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u</a:t>
            </a:r>
            <a:r>
              <a:rPr lang="en-US" sz="1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FileExit</a:t>
            </a:r>
          </a:p>
        </p:txBody>
      </p:sp>
      <p:pic>
        <p:nvPicPr>
          <p:cNvPr id="7" name="Picture 6" descr="The four line code is as follows. Line 1. Private sub m n u file exit underscore click left parenthesis period period period right parenthesis handles m n u file exit period click. Line 2. single quote close the form. Line 3. me period close left parenthesis right parenthesis. Line 4. End sub."/>
          <p:cNvPicPr>
            <a:picLocks noChangeAspect="1"/>
          </p:cNvPicPr>
          <p:nvPr/>
        </p:nvPicPr>
        <p:blipFill rotWithShape="1">
          <a:blip r:embed="rId2"/>
          <a:srcRect t="1468" r="10777" b="10945"/>
          <a:stretch/>
        </p:blipFill>
        <p:spPr>
          <a:xfrm>
            <a:off x="1705211" y="4985712"/>
            <a:ext cx="5733578" cy="1357886"/>
          </a:xfrm>
          <a:prstGeom prst="rect">
            <a:avLst/>
          </a:prstGeom>
        </p:spPr>
      </p:pic>
    </p:spTree>
    <p:extLst>
      <p:ext uri="{BB962C8B-B14F-4D97-AF65-F5344CB8AC3E}">
        <p14:creationId xmlns:p14="http://schemas.microsoft.com/office/powerpoint/2010/main" val="761621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Standard Menu Items</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484088"/>
            <a:ext cx="8229600" cy="4839756"/>
          </a:xfrm>
        </p:spPr>
        <p:txBody>
          <a:bodyPr wrap="square" lIns="91425" tIns="91425" rIns="91425" bIns="91425">
            <a:spAutoFit/>
          </a:bodyPr>
          <a:lstStyle/>
          <a:p>
            <a:r>
              <a:rPr lang="en-US" sz="2000" dirty="0">
                <a:latin typeface="+mn-lt"/>
              </a:rPr>
              <a:t>Most applications to have the following menu items</a:t>
            </a:r>
          </a:p>
          <a:p>
            <a:pPr lvl="1"/>
            <a:r>
              <a:rPr lang="en-US" sz="2000" b="1" dirty="0">
                <a:latin typeface="+mn-lt"/>
              </a:rPr>
              <a:t>File</a:t>
            </a:r>
            <a:r>
              <a:rPr lang="en-US" sz="2000" dirty="0">
                <a:latin typeface="+mn-lt"/>
              </a:rPr>
              <a:t> as the leftmost item on the menu strip</a:t>
            </a:r>
          </a:p>
          <a:p>
            <a:pPr lvl="2"/>
            <a:r>
              <a:rPr lang="en-US" sz="2000" dirty="0">
                <a:latin typeface="+mn-lt"/>
              </a:rPr>
              <a:t>Access key </a:t>
            </a:r>
            <a:r>
              <a:rPr lang="en-US" sz="2000" b="1" dirty="0">
                <a:latin typeface="+mn-lt"/>
              </a:rPr>
              <a:t>Alt + F</a:t>
            </a:r>
            <a:endParaRPr lang="en-US" sz="2000" i="1" dirty="0">
              <a:latin typeface="+mn-lt"/>
            </a:endParaRPr>
          </a:p>
          <a:p>
            <a:pPr lvl="1"/>
            <a:r>
              <a:rPr lang="en-US" sz="2000" dirty="0">
                <a:latin typeface="+mn-lt"/>
              </a:rPr>
              <a:t>An </a:t>
            </a:r>
            <a:r>
              <a:rPr lang="en-US" sz="2000" b="1" dirty="0">
                <a:latin typeface="+mn-lt"/>
              </a:rPr>
              <a:t>Exit</a:t>
            </a:r>
            <a:r>
              <a:rPr lang="en-US" sz="2000" dirty="0">
                <a:latin typeface="+mn-lt"/>
              </a:rPr>
              <a:t> command on the </a:t>
            </a:r>
            <a:r>
              <a:rPr lang="en-US" sz="2000" b="1" dirty="0">
                <a:latin typeface="+mn-lt"/>
              </a:rPr>
              <a:t>File</a:t>
            </a:r>
            <a:r>
              <a:rPr lang="en-US" sz="2000" dirty="0">
                <a:latin typeface="+mn-lt"/>
              </a:rPr>
              <a:t> menu</a:t>
            </a:r>
          </a:p>
          <a:p>
            <a:pPr lvl="2"/>
            <a:r>
              <a:rPr lang="en-US" sz="2000" dirty="0">
                <a:latin typeface="+mn-lt"/>
              </a:rPr>
              <a:t>Access key </a:t>
            </a:r>
            <a:r>
              <a:rPr lang="en-US" sz="2000" b="1" dirty="0">
                <a:latin typeface="+mn-lt"/>
              </a:rPr>
              <a:t>Alt + X</a:t>
            </a:r>
          </a:p>
          <a:p>
            <a:pPr lvl="2"/>
            <a:r>
              <a:rPr lang="en-US" sz="2000" dirty="0">
                <a:latin typeface="+mn-lt"/>
              </a:rPr>
              <a:t>Shortcut key </a:t>
            </a:r>
            <a:r>
              <a:rPr lang="en-US" sz="2000" b="1" dirty="0">
                <a:latin typeface="+mn-lt"/>
              </a:rPr>
              <a:t>Alt + Q</a:t>
            </a:r>
            <a:r>
              <a:rPr lang="en-US" sz="2000" i="1" dirty="0">
                <a:latin typeface="+mn-lt"/>
              </a:rPr>
              <a:t> </a:t>
            </a:r>
            <a:r>
              <a:rPr lang="en-US" sz="2000" dirty="0">
                <a:latin typeface="+mn-lt"/>
              </a:rPr>
              <a:t>(optional)</a:t>
            </a:r>
          </a:p>
          <a:p>
            <a:pPr lvl="1"/>
            <a:r>
              <a:rPr lang="en-US" sz="2000" b="1" dirty="0">
                <a:latin typeface="+mn-lt"/>
              </a:rPr>
              <a:t>Help</a:t>
            </a:r>
            <a:r>
              <a:rPr lang="en-US" sz="2000" dirty="0">
                <a:latin typeface="+mn-lt"/>
              </a:rPr>
              <a:t> as the rightmost item on the menu strip</a:t>
            </a:r>
          </a:p>
          <a:p>
            <a:pPr lvl="2"/>
            <a:r>
              <a:rPr lang="en-US" sz="2000" dirty="0">
                <a:latin typeface="+mn-lt"/>
              </a:rPr>
              <a:t>Access key </a:t>
            </a:r>
            <a:r>
              <a:rPr lang="en-US" sz="2000" b="1" dirty="0">
                <a:latin typeface="+mn-lt"/>
              </a:rPr>
              <a:t>Alt + H</a:t>
            </a:r>
            <a:endParaRPr lang="en-US" sz="2000" i="1" dirty="0">
              <a:latin typeface="+mn-lt"/>
            </a:endParaRPr>
          </a:p>
          <a:p>
            <a:pPr lvl="1"/>
            <a:r>
              <a:rPr lang="en-US" sz="2000" dirty="0">
                <a:latin typeface="+mn-lt"/>
              </a:rPr>
              <a:t>An </a:t>
            </a:r>
            <a:r>
              <a:rPr lang="en-US" sz="2000" b="1" dirty="0">
                <a:latin typeface="+mn-lt"/>
              </a:rPr>
              <a:t>About</a:t>
            </a:r>
            <a:r>
              <a:rPr lang="en-US" sz="2000" dirty="0">
                <a:latin typeface="+mn-lt"/>
              </a:rPr>
              <a:t> command on the Help menu</a:t>
            </a:r>
          </a:p>
          <a:p>
            <a:pPr lvl="2"/>
            <a:r>
              <a:rPr lang="en-US" sz="2000" dirty="0">
                <a:latin typeface="+mn-lt"/>
              </a:rPr>
              <a:t>Access key </a:t>
            </a:r>
            <a:r>
              <a:rPr lang="en-US" sz="2000" b="1" dirty="0">
                <a:latin typeface="+mn-lt"/>
              </a:rPr>
              <a:t>Alt + A</a:t>
            </a:r>
          </a:p>
          <a:p>
            <a:pPr lvl="2"/>
            <a:r>
              <a:rPr lang="en-US" sz="2000" dirty="0">
                <a:latin typeface="+mn-lt"/>
              </a:rPr>
              <a:t>Displays an </a:t>
            </a:r>
            <a:r>
              <a:rPr lang="en-US" sz="2000" b="1" dirty="0">
                <a:latin typeface="+mn-lt"/>
              </a:rPr>
              <a:t>About</a:t>
            </a:r>
            <a:r>
              <a:rPr lang="en-US" sz="2000" dirty="0">
                <a:latin typeface="+mn-lt"/>
              </a:rPr>
              <a:t> box</a:t>
            </a:r>
          </a:p>
          <a:p>
            <a:r>
              <a:rPr lang="en-US" sz="2000" dirty="0">
                <a:latin typeface="+mn-lt"/>
              </a:rPr>
              <a:t>Tutorial 7-5 demonstrates how to build a simple menu system</a:t>
            </a:r>
          </a:p>
        </p:txBody>
      </p:sp>
    </p:spTree>
    <p:extLst>
      <p:ext uri="{BB962C8B-B14F-4D97-AF65-F5344CB8AC3E}">
        <p14:creationId xmlns:p14="http://schemas.microsoft.com/office/powerpoint/2010/main" val="121581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Windows Forms Applications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2823820"/>
          </a:xfrm>
        </p:spPr>
        <p:txBody>
          <a:bodyPr wrap="square" lIns="91425" tIns="91425" rIns="91425" bIns="91425">
            <a:spAutoFit/>
          </a:bodyPr>
          <a:lstStyle/>
          <a:p>
            <a:pPr marL="255651" lvl="0" indent="-255651">
              <a:spcAft>
                <a:spcPct val="0"/>
              </a:spcAft>
              <a:tabLst/>
            </a:pPr>
            <a:r>
              <a:rPr lang="en-US" sz="2400" kern="1200" dirty="0">
                <a:solidFill>
                  <a:srgbClr val="000000"/>
                </a:solidFill>
                <a:latin typeface="Arial (Body)"/>
                <a:ea typeface="+mn-ea"/>
                <a:cs typeface="+mn-cs"/>
              </a:rPr>
              <a:t>Windows Forms applications are not limited to only a single form</a:t>
            </a:r>
          </a:p>
          <a:p>
            <a:pPr marL="255651" lvl="0" indent="-255651">
              <a:spcAft>
                <a:spcPct val="0"/>
              </a:spcAft>
              <a:tabLst/>
            </a:pPr>
            <a:r>
              <a:rPr lang="en-US" sz="2400" kern="1200" dirty="0">
                <a:solidFill>
                  <a:srgbClr val="000000"/>
                </a:solidFill>
                <a:latin typeface="Arial (Body)"/>
                <a:ea typeface="+mn-ea"/>
                <a:cs typeface="+mn-cs"/>
              </a:rPr>
              <a:t>You may create multiple forms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To use as dialog boxes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Display error messages</a:t>
            </a:r>
          </a:p>
          <a:p>
            <a:pPr marL="741553" lvl="1" indent="-284353">
              <a:spcAft>
                <a:spcPct val="0"/>
              </a:spcAft>
              <a:buFont typeface="Arial" panose="020B0604020202020204" pitchFamily="34" charset="0"/>
              <a:buChar char="–"/>
            </a:pPr>
            <a:r>
              <a:rPr lang="en-US" sz="2400" kern="1200" dirty="0">
                <a:solidFill>
                  <a:srgbClr val="000000"/>
                </a:solidFill>
                <a:latin typeface="Arial (Body)"/>
                <a:ea typeface="+mn-ea"/>
                <a:cs typeface="+mn-cs"/>
              </a:rPr>
              <a:t>And so on</a:t>
            </a:r>
          </a:p>
        </p:txBody>
      </p:sp>
    </p:spTree>
    <p:extLst>
      <p:ext uri="{BB962C8B-B14F-4D97-AF65-F5344CB8AC3E}">
        <p14:creationId xmlns:p14="http://schemas.microsoft.com/office/powerpoint/2010/main" val="873882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Context Menus</a:t>
            </a:r>
          </a:p>
        </p:txBody>
      </p:sp>
      <p:sp>
        <p:nvSpPr>
          <p:cNvPr id="3" name="Text Placeholder 2"/>
          <p:cNvSpPr>
            <a:spLocks noGrp="1"/>
          </p:cNvSpPr>
          <p:nvPr>
            <p:ph type="body" idx="1"/>
          </p:nvPr>
        </p:nvSpPr>
        <p:spPr>
          <a:xfrm>
            <a:off x="457200" y="1600200"/>
            <a:ext cx="8229600" cy="4301147"/>
          </a:xfrm>
        </p:spPr>
        <p:txBody>
          <a:bodyPr wrap="square" lIns="91425" tIns="91425" rIns="91425" bIns="91425">
            <a:spAutoFit/>
          </a:bodyPr>
          <a:lstStyle/>
          <a:p>
            <a:pPr marL="255651" lvl="0" indent="-255651">
              <a:spcAft>
                <a:spcPct val="0"/>
              </a:spcAft>
              <a:tabLst/>
            </a:pPr>
            <a:r>
              <a:rPr lang="en-US" sz="2000" kern="1200" dirty="0">
                <a:solidFill>
                  <a:srgbClr val="000000"/>
                </a:solidFill>
                <a:latin typeface="Arial (Body)"/>
                <a:ea typeface="+mn-ea"/>
                <a:cs typeface="+mn-cs"/>
              </a:rPr>
              <a:t>A </a:t>
            </a:r>
            <a:r>
              <a:rPr lang="en-US" sz="2000" b="1" kern="1200" dirty="0">
                <a:solidFill>
                  <a:srgbClr val="000000"/>
                </a:solidFill>
                <a:latin typeface="Arial (Body)"/>
                <a:ea typeface="+mn-ea"/>
                <a:cs typeface="+mn-cs"/>
              </a:rPr>
              <a:t>context menu</a:t>
            </a:r>
            <a:r>
              <a:rPr lang="en-US" sz="2000" kern="1200" dirty="0">
                <a:solidFill>
                  <a:srgbClr val="000000"/>
                </a:solidFill>
                <a:latin typeface="Arial (Body)"/>
                <a:ea typeface="+mn-ea"/>
                <a:cs typeface="+mn-cs"/>
              </a:rPr>
              <a:t>, or pop-up menu, is displayed when the user right-clicks a form or control</a:t>
            </a:r>
          </a:p>
          <a:p>
            <a:pPr marL="255651" lvl="0" indent="-255651">
              <a:spcAft>
                <a:spcPct val="0"/>
              </a:spcAft>
              <a:tabLst/>
            </a:pPr>
            <a:r>
              <a:rPr lang="en-US" sz="2000" kern="1200" dirty="0">
                <a:solidFill>
                  <a:srgbClr val="000000"/>
                </a:solidFill>
                <a:latin typeface="Arial (Body)"/>
                <a:ea typeface="+mn-ea"/>
                <a:cs typeface="+mn-cs"/>
              </a:rPr>
              <a:t>To create a context menu</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Double-click the </a:t>
            </a:r>
            <a:r>
              <a:rPr lang="en-US" sz="2000" b="1" kern="1200" dirty="0">
                <a:solidFill>
                  <a:srgbClr val="000000"/>
                </a:solidFill>
                <a:latin typeface="Arial (Body)"/>
                <a:ea typeface="+mn-ea"/>
                <a:cs typeface="+mn-cs"/>
              </a:rPr>
              <a:t>ContextMenuStrip</a:t>
            </a:r>
            <a:r>
              <a:rPr lang="en-US" sz="2000" kern="1200" dirty="0">
                <a:solidFill>
                  <a:srgbClr val="000000"/>
                </a:solidFill>
                <a:latin typeface="Arial (Body)"/>
                <a:ea typeface="+mn-ea"/>
                <a:cs typeface="+mn-cs"/>
              </a:rPr>
              <a:t> icon in the </a:t>
            </a:r>
            <a:r>
              <a:rPr lang="en-US" sz="2000" b="1" kern="1200" dirty="0">
                <a:solidFill>
                  <a:srgbClr val="000000"/>
                </a:solidFill>
                <a:latin typeface="Arial (Body)"/>
                <a:ea typeface="+mn-ea"/>
                <a:cs typeface="+mn-cs"/>
              </a:rPr>
              <a:t>Toolbox</a:t>
            </a:r>
            <a:r>
              <a:rPr lang="en-US" sz="2000" kern="1200" dirty="0">
                <a:solidFill>
                  <a:srgbClr val="000000"/>
                </a:solidFill>
                <a:latin typeface="Arial (Body)"/>
                <a:ea typeface="+mn-ea"/>
                <a:cs typeface="+mn-cs"/>
              </a:rPr>
              <a:t> window</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A </a:t>
            </a:r>
            <a:r>
              <a:rPr lang="en-US" sz="2000" b="1" kern="1200" dirty="0">
                <a:solidFill>
                  <a:srgbClr val="000000"/>
                </a:solidFill>
                <a:latin typeface="Arial (Body)"/>
                <a:ea typeface="+mn-ea"/>
                <a:cs typeface="+mn-cs"/>
              </a:rPr>
              <a:t>ContextMenuStrip</a:t>
            </a:r>
            <a:r>
              <a:rPr lang="en-US" sz="2000" kern="1200" dirty="0">
                <a:solidFill>
                  <a:srgbClr val="000000"/>
                </a:solidFill>
                <a:latin typeface="Arial (Body)"/>
                <a:ea typeface="+mn-ea"/>
                <a:cs typeface="+mn-cs"/>
              </a:rPr>
              <a:t> control appears in the component tray</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Change the </a:t>
            </a:r>
            <a:r>
              <a:rPr lang="en-US" sz="2000" b="1" kern="1200" dirty="0">
                <a:solidFill>
                  <a:srgbClr val="000000"/>
                </a:solidFill>
                <a:latin typeface="Arial (Body)"/>
                <a:ea typeface="+mn-ea"/>
                <a:cs typeface="+mn-cs"/>
              </a:rPr>
              <a:t>ContextMenuStrip</a:t>
            </a:r>
            <a:r>
              <a:rPr lang="en-US" sz="2000" kern="1200" dirty="0">
                <a:solidFill>
                  <a:srgbClr val="000000"/>
                </a:solidFill>
                <a:latin typeface="Arial (Body)"/>
                <a:ea typeface="+mn-ea"/>
                <a:cs typeface="+mn-cs"/>
              </a:rPr>
              <a:t> control’s default Name property</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Add menu items with the menu designer</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Create click event procedures for the menu items</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Associate the context menu with a control</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Set the control’s </a:t>
            </a:r>
            <a:r>
              <a:rPr lang="en-US" sz="2000" b="1" kern="1200" dirty="0">
                <a:solidFill>
                  <a:srgbClr val="000000"/>
                </a:solidFill>
                <a:latin typeface="Arial (Body)"/>
                <a:ea typeface="+mn-ea"/>
                <a:cs typeface="+mn-cs"/>
              </a:rPr>
              <a:t>ContextMenuStrip</a:t>
            </a:r>
            <a:r>
              <a:rPr lang="en-US" sz="2000" kern="1200" dirty="0">
                <a:solidFill>
                  <a:srgbClr val="000000"/>
                </a:solidFill>
                <a:latin typeface="Arial (Body)"/>
                <a:ea typeface="+mn-ea"/>
                <a:cs typeface="+mn-cs"/>
              </a:rPr>
              <a:t> property to the name of the </a:t>
            </a:r>
            <a:r>
              <a:rPr lang="en-US" sz="2000" b="1" kern="1200" dirty="0">
                <a:solidFill>
                  <a:srgbClr val="000000"/>
                </a:solidFill>
                <a:latin typeface="Arial (Body)"/>
                <a:ea typeface="+mn-ea"/>
                <a:cs typeface="+mn-cs"/>
              </a:rPr>
              <a:t>ContextMenuStrip</a:t>
            </a:r>
            <a:r>
              <a:rPr lang="en-US" sz="2000" kern="1200" dirty="0">
                <a:solidFill>
                  <a:srgbClr val="000000"/>
                </a:solidFill>
                <a:latin typeface="Arial (Body)"/>
                <a:ea typeface="+mn-ea"/>
                <a:cs typeface="+mn-cs"/>
              </a:rPr>
              <a:t> control</a:t>
            </a:r>
          </a:p>
        </p:txBody>
      </p:sp>
    </p:spTree>
    <p:extLst>
      <p:ext uri="{BB962C8B-B14F-4D97-AF65-F5344CB8AC3E}">
        <p14:creationId xmlns:p14="http://schemas.microsoft.com/office/powerpoint/2010/main" val="368592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6155"/>
            <a:ext cx="7772400" cy="175429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7.4 Focus on Problem Solving: Building the High Adventure Travel Agency Price Quote Application</a:t>
            </a:r>
          </a:p>
        </p:txBody>
      </p:sp>
    </p:spTree>
    <p:extLst>
      <p:ext uri="{BB962C8B-B14F-4D97-AF65-F5344CB8AC3E}">
        <p14:creationId xmlns:p14="http://schemas.microsoft.com/office/powerpoint/2010/main" val="1651835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Overview</a:t>
            </a:r>
            <a:r>
              <a:rPr lang="en-US" sz="2000" b="0" kern="1200" dirty="0">
                <a:latin typeface="Times New Roman" panose="02020603050405020304" pitchFamily="18" charset="0"/>
              </a:rPr>
              <a:t> (2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516591"/>
          </a:xfrm>
        </p:spPr>
        <p:txBody>
          <a:bodyPr wrap="square" lIns="91425" tIns="91425" rIns="91425" bIns="91425">
            <a:spAutoFit/>
          </a:bodyPr>
          <a:lstStyle/>
          <a:p>
            <a:pPr marL="255651" lvl="0" indent="-255651">
              <a:spcAft>
                <a:spcPct val="0"/>
              </a:spcAft>
              <a:tabLst/>
            </a:pPr>
            <a:r>
              <a:rPr lang="en-US" sz="1800" kern="1200" dirty="0">
                <a:solidFill>
                  <a:srgbClr val="000000"/>
                </a:solidFill>
                <a:latin typeface="Arial (Body)"/>
                <a:ea typeface="+mn-ea"/>
                <a:cs typeface="+mn-cs"/>
              </a:rPr>
              <a:t>The High Adventure Travel Agency offers the following vacation packages for thrill-seeking customers</a:t>
            </a:r>
          </a:p>
          <a:p>
            <a:pPr marL="741553" lvl="1" indent="-284353">
              <a:spcAft>
                <a:spcPct val="0"/>
              </a:spcAft>
              <a:buFont typeface="Arial" panose="020B0604020202020204" pitchFamily="34" charset="0"/>
              <a:buChar char="–"/>
            </a:pPr>
            <a:r>
              <a:rPr lang="en-US" sz="1800" b="1" kern="1200" dirty="0">
                <a:solidFill>
                  <a:srgbClr val="000000"/>
                </a:solidFill>
                <a:latin typeface="Arial (Body)"/>
                <a:ea typeface="+mn-ea"/>
                <a:cs typeface="+mn-cs"/>
              </a:rPr>
              <a:t>Scuba Adventure</a:t>
            </a:r>
            <a:r>
              <a:rPr lang="en-US" sz="1800" kern="1200" dirty="0">
                <a:solidFill>
                  <a:srgbClr val="000000"/>
                </a:solidFill>
                <a:latin typeface="Arial (Body)"/>
                <a:ea typeface="+mn-ea"/>
                <a:cs typeface="+mn-cs"/>
              </a:rPr>
              <a:t>:</a:t>
            </a:r>
          </a:p>
          <a:p>
            <a:pPr lvl="2">
              <a:spcAft>
                <a:spcPct val="0"/>
              </a:spcAft>
            </a:pPr>
            <a:r>
              <a:rPr lang="en-US" sz="1800" kern="1200" dirty="0">
                <a:solidFill>
                  <a:srgbClr val="000000"/>
                </a:solidFill>
                <a:latin typeface="Arial (Body)"/>
                <a:ea typeface="+mn-ea"/>
                <a:cs typeface="+mn-cs"/>
              </a:rPr>
              <a:t>This package provides six days at a Caribbean resort with scuba lessons</a:t>
            </a:r>
          </a:p>
          <a:p>
            <a:pPr lvl="2">
              <a:spcAft>
                <a:spcPct val="0"/>
              </a:spcAft>
            </a:pPr>
            <a:r>
              <a:rPr lang="en-US" sz="1800" kern="1200" dirty="0">
                <a:solidFill>
                  <a:srgbClr val="000000"/>
                </a:solidFill>
                <a:latin typeface="Arial (Body)"/>
                <a:ea typeface="+mn-ea"/>
                <a:cs typeface="+mn-cs"/>
              </a:rPr>
              <a:t>The price for this package is $3,000 per person.</a:t>
            </a:r>
          </a:p>
          <a:p>
            <a:pPr marL="741553" lvl="1" indent="-284353">
              <a:spcAft>
                <a:spcPct val="0"/>
              </a:spcAft>
              <a:buFont typeface="Arial" panose="020B0604020202020204" pitchFamily="34" charset="0"/>
              <a:buChar char="–"/>
            </a:pPr>
            <a:r>
              <a:rPr lang="en-US" sz="1800" b="1" kern="1200" dirty="0">
                <a:solidFill>
                  <a:srgbClr val="000000"/>
                </a:solidFill>
                <a:latin typeface="Arial (Body)"/>
                <a:ea typeface="+mn-ea"/>
                <a:cs typeface="+mn-cs"/>
              </a:rPr>
              <a:t>Sky Dive Adventure</a:t>
            </a:r>
            <a:r>
              <a:rPr lang="en-US" sz="1800" kern="1200" dirty="0">
                <a:solidFill>
                  <a:srgbClr val="000000"/>
                </a:solidFill>
                <a:latin typeface="Arial (Body)"/>
                <a:ea typeface="+mn-ea"/>
                <a:cs typeface="+mn-cs"/>
              </a:rPr>
              <a:t>:</a:t>
            </a:r>
          </a:p>
          <a:p>
            <a:pPr lvl="2">
              <a:spcAft>
                <a:spcPct val="0"/>
              </a:spcAft>
            </a:pPr>
            <a:r>
              <a:rPr lang="en-US" sz="1800" kern="1200" dirty="0">
                <a:solidFill>
                  <a:srgbClr val="000000"/>
                </a:solidFill>
                <a:latin typeface="Arial (Body)"/>
                <a:ea typeface="+mn-ea"/>
                <a:cs typeface="+mn-cs"/>
              </a:rPr>
              <a:t>This package provides individual sky diving lessons during a six-day vacation at a luxury lodge</a:t>
            </a:r>
          </a:p>
          <a:p>
            <a:pPr lvl="2">
              <a:spcAft>
                <a:spcPct val="0"/>
              </a:spcAft>
            </a:pPr>
            <a:r>
              <a:rPr lang="en-US" sz="1800" kern="1200" dirty="0">
                <a:solidFill>
                  <a:srgbClr val="000000"/>
                </a:solidFill>
                <a:latin typeface="Arial (Body)"/>
                <a:ea typeface="+mn-ea"/>
                <a:cs typeface="+mn-cs"/>
              </a:rPr>
              <a:t>The price for this package is $2,500 per person</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The travel agency gives a 10% discount for groups of five or more</a:t>
            </a:r>
          </a:p>
          <a:p>
            <a:pPr marL="255651" lvl="0" indent="-255651">
              <a:spcAft>
                <a:spcPct val="0"/>
              </a:spcAft>
              <a:tabLst/>
            </a:pPr>
            <a:r>
              <a:rPr lang="en-US" sz="1800" kern="1200" dirty="0">
                <a:solidFill>
                  <a:srgbClr val="000000"/>
                </a:solidFill>
                <a:latin typeface="Arial (Body)"/>
                <a:ea typeface="+mn-ea"/>
                <a:cs typeface="+mn-cs"/>
              </a:rPr>
              <a:t>You’ve been asked to create an application to calculate the charges for each package</a:t>
            </a:r>
          </a:p>
        </p:txBody>
      </p:sp>
    </p:spTree>
    <p:extLst>
      <p:ext uri="{BB962C8B-B14F-4D97-AF65-F5344CB8AC3E}">
        <p14:creationId xmlns:p14="http://schemas.microsoft.com/office/powerpoint/2010/main" val="11060723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Forms and Modules</a:t>
            </a:r>
          </a:p>
        </p:txBody>
      </p:sp>
      <p:sp>
        <p:nvSpPr>
          <p:cNvPr id="3" name="Text Placeholder 2"/>
          <p:cNvSpPr>
            <a:spLocks noGrp="1"/>
          </p:cNvSpPr>
          <p:nvPr>
            <p:ph type="body" idx="1"/>
          </p:nvPr>
        </p:nvSpPr>
        <p:spPr>
          <a:xfrm>
            <a:off x="457200" y="1600200"/>
            <a:ext cx="8229600" cy="4757057"/>
          </a:xfrm>
        </p:spPr>
        <p:txBody>
          <a:bodyPr/>
          <a:lstStyle/>
          <a:p>
            <a:r>
              <a:rPr lang="en-US" sz="2000" dirty="0">
                <a:latin typeface="+mn-lt"/>
              </a:rPr>
              <a:t>The MainForm form</a:t>
            </a:r>
          </a:p>
          <a:p>
            <a:pPr lvl="1"/>
            <a:r>
              <a:rPr lang="en-US" sz="2000" dirty="0">
                <a:latin typeface="+mn-lt"/>
              </a:rPr>
              <a:t>Is the application’s startup form</a:t>
            </a:r>
          </a:p>
          <a:p>
            <a:pPr lvl="1"/>
            <a:r>
              <a:rPr lang="en-US" sz="2000" dirty="0">
                <a:latin typeface="+mn-lt"/>
              </a:rPr>
              <a:t>Provides a menu that allows the user to select one of the vacation packages</a:t>
            </a:r>
          </a:p>
          <a:p>
            <a:r>
              <a:rPr lang="en-US" sz="2000" dirty="0">
                <a:latin typeface="+mn-lt"/>
              </a:rPr>
              <a:t>The ScubaForm form</a:t>
            </a:r>
          </a:p>
          <a:p>
            <a:pPr lvl="1"/>
            <a:r>
              <a:rPr lang="en-US" sz="2000" dirty="0">
                <a:latin typeface="+mn-lt"/>
              </a:rPr>
              <a:t>Calculates the price of a scuba adventure travel package</a:t>
            </a:r>
          </a:p>
          <a:p>
            <a:r>
              <a:rPr lang="en-US" sz="2000" dirty="0">
                <a:latin typeface="+mn-lt"/>
              </a:rPr>
              <a:t>The SkyDiveForm form</a:t>
            </a:r>
          </a:p>
          <a:p>
            <a:pPr lvl="1"/>
            <a:r>
              <a:rPr lang="en-US" sz="2000" dirty="0">
                <a:latin typeface="+mn-lt"/>
              </a:rPr>
              <a:t>Calculates the price of a sky dive adventure travel package</a:t>
            </a:r>
          </a:p>
          <a:p>
            <a:r>
              <a:rPr lang="en-US" sz="2000" dirty="0">
                <a:latin typeface="+mn-lt"/>
              </a:rPr>
              <a:t>The PriceC</a:t>
            </a:r>
            <a:r>
              <a:rPr lang="en-US" sz="100" dirty="0">
                <a:latin typeface="+mn-lt"/>
              </a:rPr>
              <a:t> </a:t>
            </a:r>
            <a:r>
              <a:rPr lang="en-US" sz="2000" dirty="0">
                <a:latin typeface="+mn-lt"/>
              </a:rPr>
              <a:t>a</a:t>
            </a:r>
            <a:r>
              <a:rPr lang="en-US" sz="100" dirty="0">
                <a:latin typeface="+mn-lt"/>
              </a:rPr>
              <a:t> </a:t>
            </a:r>
            <a:r>
              <a:rPr lang="en-US" sz="2000" dirty="0">
                <a:latin typeface="+mn-lt"/>
              </a:rPr>
              <a:t>l</a:t>
            </a:r>
            <a:r>
              <a:rPr lang="en-US" sz="100" dirty="0">
                <a:latin typeface="+mn-lt"/>
              </a:rPr>
              <a:t> </a:t>
            </a:r>
            <a:r>
              <a:rPr lang="en-US" sz="2000" dirty="0">
                <a:latin typeface="+mn-lt"/>
              </a:rPr>
              <a:t>c</a:t>
            </a:r>
            <a:r>
              <a:rPr lang="en-US" sz="100" dirty="0">
                <a:latin typeface="+mn-lt"/>
              </a:rPr>
              <a:t> </a:t>
            </a:r>
            <a:r>
              <a:rPr lang="en-US" sz="2000" dirty="0">
                <a:latin typeface="+mn-lt"/>
              </a:rPr>
              <a:t>Module module</a:t>
            </a:r>
          </a:p>
          <a:p>
            <a:pPr lvl="1"/>
            <a:r>
              <a:rPr lang="en-US" sz="2000" dirty="0">
                <a:latin typeface="+mn-lt"/>
              </a:rPr>
              <a:t>Contain global constants and a function that both the ScubaForm and SkyDiveForm forms will use to calculate discounts</a:t>
            </a:r>
          </a:p>
        </p:txBody>
      </p:sp>
    </p:spTree>
    <p:extLst>
      <p:ext uri="{BB962C8B-B14F-4D97-AF65-F5344CB8AC3E}">
        <p14:creationId xmlns:p14="http://schemas.microsoft.com/office/powerpoint/2010/main" val="4043501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The MainForm Form</a:t>
            </a:r>
          </a:p>
        </p:txBody>
      </p:sp>
      <p:pic>
        <p:nvPicPr>
          <p:cNvPr id="4" name="Picture 2" descr="The high adventure travel agency window features a picture of a beach with the title, high adventure travel. The menu options are file, packages, and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384" y="1668414"/>
            <a:ext cx="512723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571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The MainForm Menu System</a:t>
            </a:r>
          </a:p>
        </p:txBody>
      </p:sp>
      <p:pic>
        <p:nvPicPr>
          <p:cNvPr id="4" name="Picture 3" descr="The menu options are file or m n u file, packages or m n u packages, and help or m n u help. Under file there is an exit option or m n u file exit with the shortcut c t r l plus q. Under packages there are options scuba diving or m n u packages scuba and sky diving or m n u packages sky diving. Under help there is an about option or m n u help about."/>
          <p:cNvPicPr>
            <a:picLocks noChangeAspect="1" noChangeArrowheads="1"/>
          </p:cNvPicPr>
          <p:nvPr/>
        </p:nvPicPr>
        <p:blipFill rotWithShape="1">
          <a:blip r:embed="rId2"/>
          <a:srcRect l="4589" r="6242"/>
          <a:stretch/>
        </p:blipFill>
        <p:spPr bwMode="auto">
          <a:xfrm>
            <a:off x="873252" y="2017776"/>
            <a:ext cx="7397496" cy="2615406"/>
          </a:xfrm>
          <a:prstGeom prst="rect">
            <a:avLst/>
          </a:prstGeom>
          <a:ln w="38100" cap="sq">
            <a:no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1836358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The ScubaForm Form</a:t>
            </a:r>
          </a:p>
        </p:txBody>
      </p:sp>
      <p:pic>
        <p:nvPicPr>
          <p:cNvPr id="4" name="Picture 2" descr="A scuba diving adventure dialog box in the scuba form design window has 3 text fields as follows. Number of people in the party, discount, for 5 or more, and total. There are three buttons at the bottom of the dialog box, as follows. Calculate total, reset form, and close. Number of people in the party is labeled, t x t number people, discount is labeled, l b l discount, and total is labeled, l b l total. The buttons at the bottom are labeled as follows. b t n c a l c total, b t n reset, b t n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6" y="1676005"/>
            <a:ext cx="6413488" cy="424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96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The SkyDiveForm Form</a:t>
            </a:r>
          </a:p>
        </p:txBody>
      </p:sp>
      <p:pic>
        <p:nvPicPr>
          <p:cNvPr id="4" name="Picture 2" descr="A sky diving adventure dialog box in the sky dive form design window has 3 text fields as follows. Number of people in the party, discount, for 5 or more, and total. There are three buttons at the bottom of the dialog box, as follows. Calculate total, reset form, and close. Number of people in the party is labeled, t x t number people, discount is labeled, l b l discount, and total is labeled, l b l total. The buttons at the bottom are labeled as follows. b t n c a l c total, b t n reset, b t n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443" y="1524000"/>
            <a:ext cx="7025113"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237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PriceC</a:t>
            </a:r>
            <a:r>
              <a:rPr lang="en-US" sz="100" kern="1200" dirty="0">
                <a:latin typeface="Times New Roman" panose="02020603050405020304" pitchFamily="18" charset="0"/>
                <a:ea typeface="+mj-ea"/>
                <a:cs typeface="+mj-cs"/>
              </a:rPr>
              <a:t> </a:t>
            </a:r>
            <a:r>
              <a:rPr lang="en-US" kern="1200" dirty="0">
                <a:latin typeface="Times New Roman" panose="02020603050405020304" pitchFamily="18" charset="0"/>
                <a:ea typeface="+mj-ea"/>
                <a:cs typeface="+mj-cs"/>
              </a:rPr>
              <a:t>a</a:t>
            </a:r>
            <a:r>
              <a:rPr lang="en-US" sz="100" kern="1200" dirty="0">
                <a:latin typeface="Times New Roman" panose="02020603050405020304" pitchFamily="18" charset="0"/>
                <a:ea typeface="+mj-ea"/>
                <a:cs typeface="+mj-cs"/>
              </a:rPr>
              <a:t> </a:t>
            </a:r>
            <a:r>
              <a:rPr lang="en-US" kern="1200" dirty="0">
                <a:latin typeface="Times New Roman" panose="02020603050405020304" pitchFamily="18" charset="0"/>
                <a:ea typeface="+mj-ea"/>
                <a:cs typeface="+mj-cs"/>
              </a:rPr>
              <a:t>l</a:t>
            </a:r>
            <a:r>
              <a:rPr lang="en-US" sz="100" kern="1200" dirty="0">
                <a:latin typeface="Times New Roman" panose="02020603050405020304" pitchFamily="18" charset="0"/>
                <a:ea typeface="+mj-ea"/>
                <a:cs typeface="+mj-cs"/>
              </a:rPr>
              <a:t> </a:t>
            </a:r>
            <a:r>
              <a:rPr lang="en-US" kern="1200" dirty="0">
                <a:latin typeface="Times New Roman" panose="02020603050405020304" pitchFamily="18" charset="0"/>
                <a:ea typeface="+mj-ea"/>
                <a:cs typeface="+mj-cs"/>
              </a:rPr>
              <a:t>c</a:t>
            </a:r>
            <a:r>
              <a:rPr lang="en-US" sz="100" kern="1200" dirty="0">
                <a:latin typeface="Times New Roman" panose="02020603050405020304" pitchFamily="18" charset="0"/>
                <a:ea typeface="+mj-ea"/>
                <a:cs typeface="+mj-cs"/>
              </a:rPr>
              <a:t> </a:t>
            </a:r>
            <a:r>
              <a:rPr lang="en-US" kern="1200" dirty="0">
                <a:latin typeface="Times New Roman" panose="02020603050405020304" pitchFamily="18" charset="0"/>
                <a:ea typeface="+mj-ea"/>
                <a:cs typeface="+mj-cs"/>
              </a:rPr>
              <a:t>Module Module</a:t>
            </a:r>
          </a:p>
        </p:txBody>
      </p:sp>
      <p:pic>
        <p:nvPicPr>
          <p:cNvPr id="11" name="Picture 10" descr="The 19 line code is as follows. Line 1. module price c a l c module. Line 2. single quote global constants. Line 3. public c o n s t g underscore i n t minimum underscore for underscore discount s integer equal 5. Line 4. public c o n s t g underscore d e c discount underscore percentage as decimal equal 0.1 D. Line 5. Blank. Line 6. single quote the discount amount function accepts a package total. Line 7. single quote as an argument and returns the amount of discount. Line 8. single quote for that total. Line 9. Blank. Line 10. public function discount amount left parenthesis by v a l d e c total as decimal right parenthesis as decimal. Line 11. dim d e c discount as decimal single quote to hold the discount. Line 12. Blank. Line 13. single quote calculate the discount. Line 14. d e c discount equal d e c total asterisk g underscore d e c discount underscore percentage. Line 15. Blank. Line 16. single quote return the discount. Line 17. Return d e c discount. Line 18. End function. Line 19. End modu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13" y="1864739"/>
            <a:ext cx="7817974" cy="4122048"/>
          </a:xfrm>
          <a:prstGeom prst="rect">
            <a:avLst/>
          </a:prstGeom>
        </p:spPr>
      </p:pic>
    </p:spTree>
    <p:extLst>
      <p:ext uri="{BB962C8B-B14F-4D97-AF65-F5344CB8AC3E}">
        <p14:creationId xmlns:p14="http://schemas.microsoft.com/office/powerpoint/2010/main" val="1672856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Windows Forms Applications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1"/>
            <a:ext cx="8229600" cy="2275114"/>
          </a:xfrm>
        </p:spPr>
        <p:txBody>
          <a:bodyPr/>
          <a:lstStyle/>
          <a:p>
            <a:r>
              <a:rPr lang="en-US" sz="2400" dirty="0">
                <a:latin typeface="+mn-lt"/>
              </a:rPr>
              <a:t>Windows Forms applications typically have one form called the </a:t>
            </a:r>
            <a:r>
              <a:rPr lang="en-US" sz="2400" b="1" dirty="0">
                <a:latin typeface="+mn-lt"/>
              </a:rPr>
              <a:t>startup form</a:t>
            </a:r>
          </a:p>
          <a:p>
            <a:pPr lvl="1"/>
            <a:r>
              <a:rPr lang="en-US" sz="2400" dirty="0">
                <a:latin typeface="+mn-lt"/>
              </a:rPr>
              <a:t>Automatically displayed when the application starts</a:t>
            </a:r>
          </a:p>
          <a:p>
            <a:pPr lvl="1"/>
            <a:r>
              <a:rPr lang="en-US" sz="2400" dirty="0">
                <a:latin typeface="+mn-lt"/>
              </a:rPr>
              <a:t>Assigned to the first form by default</a:t>
            </a:r>
          </a:p>
          <a:p>
            <a:pPr lvl="1"/>
            <a:r>
              <a:rPr lang="en-US" sz="2400" dirty="0">
                <a:latin typeface="+mn-lt"/>
              </a:rPr>
              <a:t>Can be assigned to any form in the project</a:t>
            </a:r>
          </a:p>
        </p:txBody>
      </p:sp>
    </p:spTree>
    <p:extLst>
      <p:ext uri="{BB962C8B-B14F-4D97-AF65-F5344CB8AC3E}">
        <p14:creationId xmlns:p14="http://schemas.microsoft.com/office/powerpoint/2010/main" val="403919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Form Files and Form Names</a:t>
            </a:r>
          </a:p>
        </p:txBody>
      </p:sp>
      <p:sp>
        <p:nvSpPr>
          <p:cNvPr id="3" name="Text Placeholder 2"/>
          <p:cNvSpPr>
            <a:spLocks noGrp="1"/>
          </p:cNvSpPr>
          <p:nvPr>
            <p:ph type="body" idx="1"/>
          </p:nvPr>
        </p:nvSpPr>
        <p:spPr>
          <a:xfrm>
            <a:off x="457200" y="1600200"/>
            <a:ext cx="4884057" cy="4525963"/>
          </a:xfrm>
        </p:spPr>
        <p:txBody>
          <a:bodyPr/>
          <a:lstStyle/>
          <a:p>
            <a:r>
              <a:rPr lang="en-US" sz="2200" dirty="0">
                <a:latin typeface="+mn-lt"/>
              </a:rPr>
              <a:t>Each form has a Name property</a:t>
            </a:r>
          </a:p>
          <a:p>
            <a:pPr lvl="1"/>
            <a:r>
              <a:rPr lang="en-US" sz="2200" dirty="0">
                <a:latin typeface="+mn-lt"/>
              </a:rPr>
              <a:t>Set to Form1 by default</a:t>
            </a:r>
          </a:p>
          <a:p>
            <a:r>
              <a:rPr lang="en-US" sz="2200" dirty="0">
                <a:latin typeface="+mn-lt"/>
              </a:rPr>
              <a:t>Each form also has a file name</a:t>
            </a:r>
          </a:p>
          <a:p>
            <a:pPr lvl="1"/>
            <a:r>
              <a:rPr lang="en-US" sz="2200" dirty="0">
                <a:latin typeface="+mn-lt"/>
              </a:rPr>
              <a:t>Stores the code associated with the form</a:t>
            </a:r>
          </a:p>
          <a:p>
            <a:pPr lvl="1"/>
            <a:r>
              <a:rPr lang="en-US" sz="2200" dirty="0">
                <a:latin typeface="+mn-lt"/>
              </a:rPr>
              <a:t>Viewed in the </a:t>
            </a:r>
            <a:r>
              <a:rPr lang="en-US" sz="2200" b="1" dirty="0">
                <a:latin typeface="+mn-lt"/>
              </a:rPr>
              <a:t>Code</a:t>
            </a:r>
            <a:r>
              <a:rPr lang="en-US" sz="2200" dirty="0">
                <a:latin typeface="+mn-lt"/>
              </a:rPr>
              <a:t> window</a:t>
            </a:r>
          </a:p>
          <a:p>
            <a:pPr lvl="1"/>
            <a:r>
              <a:rPr lang="en-US" sz="2200" dirty="0">
                <a:latin typeface="+mn-lt"/>
              </a:rPr>
              <a:t>Has the same name as the form</a:t>
            </a:r>
          </a:p>
          <a:p>
            <a:pPr lvl="1"/>
            <a:r>
              <a:rPr lang="en-US" sz="2200" dirty="0">
                <a:latin typeface="+mn-lt"/>
              </a:rPr>
              <a:t>Followed by the </a:t>
            </a:r>
            <a:r>
              <a:rPr lang="en-US" sz="2200" b="1" dirty="0">
                <a:latin typeface="+mn-lt"/>
              </a:rPr>
              <a:t>.v</a:t>
            </a:r>
            <a:r>
              <a:rPr lang="en-US" sz="100" b="1" dirty="0">
                <a:latin typeface="+mn-lt"/>
              </a:rPr>
              <a:t> </a:t>
            </a:r>
            <a:r>
              <a:rPr lang="en-US" sz="2200" b="1" dirty="0">
                <a:latin typeface="+mn-lt"/>
              </a:rPr>
              <a:t>b</a:t>
            </a:r>
            <a:r>
              <a:rPr lang="en-US" sz="2200" i="1" dirty="0">
                <a:latin typeface="+mn-lt"/>
              </a:rPr>
              <a:t> </a:t>
            </a:r>
            <a:r>
              <a:rPr lang="en-US" sz="2200" dirty="0">
                <a:latin typeface="+mn-lt"/>
              </a:rPr>
              <a:t>extension</a:t>
            </a:r>
          </a:p>
          <a:p>
            <a:pPr lvl="1"/>
            <a:r>
              <a:rPr lang="en-US" sz="2200" dirty="0">
                <a:latin typeface="+mn-lt"/>
              </a:rPr>
              <a:t>Shown in the </a:t>
            </a:r>
            <a:r>
              <a:rPr lang="en-US" sz="2200" b="1" dirty="0">
                <a:latin typeface="+mn-lt"/>
              </a:rPr>
              <a:t>Solution Explorer</a:t>
            </a:r>
            <a:r>
              <a:rPr lang="en-US" sz="2200" dirty="0">
                <a:latin typeface="+mn-lt"/>
              </a:rPr>
              <a:t> window</a:t>
            </a:r>
          </a:p>
        </p:txBody>
      </p:sp>
      <p:pic>
        <p:nvPicPr>
          <p:cNvPr id="5" name="Picture 2" descr="The solution explorer window has options for example project, my project, references, app period config, and form 1 period v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981200"/>
            <a:ext cx="2455333"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83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r>
              <a:rPr lang="en-US" dirty="0"/>
              <a:t>Renaming an Existing Form File</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4378036" cy="4685868"/>
          </a:xfrm>
        </p:spPr>
        <p:txBody>
          <a:bodyPr wrap="square" lIns="91425" tIns="91425" rIns="91425" bIns="91425">
            <a:spAutoFit/>
          </a:bodyPr>
          <a:lstStyle/>
          <a:p>
            <a:pPr marL="255651" indent="-255651">
              <a:spcAft>
                <a:spcPct val="0"/>
              </a:spcAft>
            </a:pPr>
            <a:r>
              <a:rPr lang="en-US" sz="2000" kern="1200" dirty="0">
                <a:solidFill>
                  <a:srgbClr val="000000"/>
                </a:solidFill>
                <a:latin typeface="Arial (Body)"/>
                <a:ea typeface="+mn-ea"/>
                <a:cs typeface="+mn-cs"/>
              </a:rPr>
              <a:t>Always use the </a:t>
            </a:r>
            <a:r>
              <a:rPr lang="en-US" sz="2000" b="1" kern="1200" dirty="0">
                <a:solidFill>
                  <a:srgbClr val="000000"/>
                </a:solidFill>
                <a:latin typeface="Arial (Body)"/>
                <a:ea typeface="+mn-ea"/>
                <a:cs typeface="+mn-cs"/>
              </a:rPr>
              <a:t>Solution Explorer </a:t>
            </a:r>
            <a:r>
              <a:rPr lang="en-US" sz="2000" kern="1200" dirty="0">
                <a:solidFill>
                  <a:srgbClr val="000000"/>
                </a:solidFill>
                <a:latin typeface="Arial (Body)"/>
                <a:ea typeface="+mn-ea"/>
                <a:cs typeface="+mn-cs"/>
              </a:rPr>
              <a:t>window to change the file name and the form’s Name property will change automatically</a:t>
            </a:r>
          </a:p>
          <a:p>
            <a:pPr marL="255651" indent="-255651">
              <a:spcAft>
                <a:spcPct val="0"/>
              </a:spcAft>
            </a:pPr>
            <a:r>
              <a:rPr lang="en-US" sz="2000" kern="1200" dirty="0">
                <a:solidFill>
                  <a:srgbClr val="000000"/>
                </a:solidFill>
                <a:latin typeface="Arial (Body)"/>
                <a:ea typeface="+mn-ea"/>
                <a:cs typeface="+mn-cs"/>
              </a:rPr>
              <a:t>To rename a form file:</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Right-click file name in </a:t>
            </a:r>
            <a:r>
              <a:rPr lang="en-US" sz="2000" b="1" kern="1200" dirty="0">
                <a:solidFill>
                  <a:srgbClr val="000000"/>
                </a:solidFill>
                <a:latin typeface="Arial (Body)"/>
                <a:ea typeface="+mn-ea"/>
                <a:cs typeface="+mn-cs"/>
              </a:rPr>
              <a:t>Solution Explorer</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Select </a:t>
            </a:r>
            <a:r>
              <a:rPr lang="en-US" sz="2000" b="1" kern="1200" dirty="0">
                <a:solidFill>
                  <a:srgbClr val="000000"/>
                </a:solidFill>
                <a:latin typeface="Arial (Body)"/>
                <a:ea typeface="+mn-ea"/>
                <a:cs typeface="+mn-cs"/>
              </a:rPr>
              <a:t>Rename</a:t>
            </a:r>
            <a:r>
              <a:rPr lang="en-US" sz="2000" kern="1200" dirty="0">
                <a:solidFill>
                  <a:srgbClr val="000000"/>
                </a:solidFill>
                <a:latin typeface="Arial (Body)"/>
                <a:ea typeface="+mn-ea"/>
                <a:cs typeface="+mn-cs"/>
              </a:rPr>
              <a:t> from the menu</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Type the new name for the form</a:t>
            </a:r>
          </a:p>
          <a:p>
            <a:pPr marL="741553" lvl="1" indent="-284353">
              <a:spcAft>
                <a:spcPct val="0"/>
              </a:spcAft>
              <a:buFont typeface="Arial" panose="020B0604020202020204" pitchFamily="34" charset="0"/>
              <a:buChar char="–"/>
            </a:pPr>
            <a:r>
              <a:rPr lang="en-US" sz="2000" kern="1200" dirty="0">
                <a:solidFill>
                  <a:srgbClr val="000000"/>
                </a:solidFill>
                <a:latin typeface="Arial (Body)"/>
                <a:ea typeface="+mn-ea"/>
                <a:cs typeface="+mn-cs"/>
              </a:rPr>
              <a:t>Be sure to keep the .</a:t>
            </a:r>
            <a:r>
              <a:rPr lang="en-US" sz="2000" b="1" kern="1200" dirty="0">
                <a:solidFill>
                  <a:srgbClr val="000000"/>
                </a:solidFill>
                <a:latin typeface="Arial (Body)"/>
                <a:ea typeface="+mn-ea"/>
                <a:cs typeface="+mn-cs"/>
              </a:rPr>
              <a:t>v</a:t>
            </a:r>
            <a:r>
              <a:rPr lang="en-US" sz="100" b="1" kern="1200" dirty="0">
                <a:solidFill>
                  <a:srgbClr val="000000"/>
                </a:solidFill>
                <a:latin typeface="Arial (Body)"/>
                <a:ea typeface="+mn-ea"/>
                <a:cs typeface="+mn-cs"/>
              </a:rPr>
              <a:t> </a:t>
            </a:r>
            <a:r>
              <a:rPr lang="en-US" sz="2000" b="1" kern="1200" dirty="0">
                <a:solidFill>
                  <a:srgbClr val="000000"/>
                </a:solidFill>
                <a:latin typeface="Arial (Body)"/>
                <a:ea typeface="+mn-ea"/>
                <a:cs typeface="+mn-cs"/>
              </a:rPr>
              <a:t>b </a:t>
            </a:r>
            <a:r>
              <a:rPr lang="en-US" sz="2000" kern="1200" dirty="0">
                <a:solidFill>
                  <a:srgbClr val="000000"/>
                </a:solidFill>
                <a:latin typeface="Arial (Body)"/>
                <a:ea typeface="+mn-ea"/>
                <a:cs typeface="+mn-cs"/>
              </a:rPr>
              <a:t>extension</a:t>
            </a:r>
          </a:p>
        </p:txBody>
      </p:sp>
      <p:pic>
        <p:nvPicPr>
          <p:cNvPr id="6" name="Picture 2" descr="Right clicking on the form 1 period v b option opens another list of options that include open, open with, view code, view designer, view class diagram, scope to this, new solution explorer view, exclude from project, cut, copy, delete, rename, and properties. Rename has been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399" y="1600200"/>
            <a:ext cx="2667252" cy="324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The solution explorer window has changed form 1 period v b to main form period v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611" y="5045197"/>
            <a:ext cx="1474189" cy="1312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01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Adding a New Form to a Project</a:t>
            </a:r>
          </a:p>
        </p:txBody>
      </p:sp>
      <p:sp>
        <p:nvSpPr>
          <p:cNvPr id="3" name="Text Placeholder 2"/>
          <p:cNvSpPr>
            <a:spLocks noGrp="1"/>
          </p:cNvSpPr>
          <p:nvPr>
            <p:ph type="body" idx="1"/>
          </p:nvPr>
        </p:nvSpPr>
        <p:spPr>
          <a:xfrm>
            <a:off x="457200" y="1600200"/>
            <a:ext cx="3505200" cy="4208814"/>
          </a:xfrm>
        </p:spPr>
        <p:txBody>
          <a:bodyPr wrap="square" lIns="91425" tIns="91425" rIns="91425" bIns="91425">
            <a:spAutoFit/>
          </a:bodyPr>
          <a:lstStyle/>
          <a:p>
            <a:pPr>
              <a:spcAft>
                <a:spcPct val="0"/>
              </a:spcAft>
            </a:pPr>
            <a:r>
              <a:rPr lang="en-US" sz="1800" kern="1200" dirty="0">
                <a:solidFill>
                  <a:srgbClr val="000000"/>
                </a:solidFill>
                <a:latin typeface="Arial (Body)"/>
                <a:ea typeface="+mn-ea"/>
                <a:cs typeface="+mn-cs"/>
              </a:rPr>
              <a:t>To add a new form to a project:</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Click </a:t>
            </a:r>
            <a:r>
              <a:rPr lang="pt-BR" sz="1800" b="1" kern="1200" dirty="0">
                <a:solidFill>
                  <a:srgbClr val="000000"/>
                </a:solidFill>
                <a:latin typeface="Arial (Body)"/>
                <a:ea typeface="+mn-ea"/>
                <a:cs typeface="+mn-cs"/>
              </a:rPr>
              <a:t>Project</a:t>
            </a:r>
            <a:r>
              <a:rPr lang="pt-BR" sz="1800" i="1" kern="1200" dirty="0">
                <a:solidFill>
                  <a:srgbClr val="000000"/>
                </a:solidFill>
                <a:latin typeface="Arial (Body)"/>
                <a:ea typeface="+mn-ea"/>
                <a:cs typeface="+mn-cs"/>
              </a:rPr>
              <a:t> </a:t>
            </a:r>
            <a:r>
              <a:rPr lang="en-US" sz="1800" kern="1200" dirty="0">
                <a:solidFill>
                  <a:srgbClr val="000000"/>
                </a:solidFill>
                <a:latin typeface="Arial (Body)"/>
                <a:ea typeface="+mn-ea"/>
                <a:cs typeface="+mn-cs"/>
              </a:rPr>
              <a:t>on the Visual Studio menu bar, and then select </a:t>
            </a:r>
            <a:r>
              <a:rPr lang="en-US" sz="1800" b="1" kern="1200" dirty="0">
                <a:solidFill>
                  <a:srgbClr val="000000"/>
                </a:solidFill>
                <a:latin typeface="Arial (Body)"/>
                <a:ea typeface="+mn-ea"/>
                <a:cs typeface="+mn-cs"/>
              </a:rPr>
              <a:t>Add Windows Form . . . </a:t>
            </a:r>
            <a:r>
              <a:rPr lang="en-US" sz="1800" kern="1200" dirty="0">
                <a:solidFill>
                  <a:srgbClr val="000000"/>
                </a:solidFill>
                <a:latin typeface="Arial (Body)"/>
                <a:ea typeface="+mn-ea"/>
                <a:cs typeface="+mn-cs"/>
              </a:rPr>
              <a:t>The </a:t>
            </a:r>
            <a:r>
              <a:rPr lang="en-US" sz="1800" b="1" kern="1200" dirty="0">
                <a:solidFill>
                  <a:srgbClr val="000000"/>
                </a:solidFill>
                <a:latin typeface="Arial (Body)"/>
                <a:ea typeface="+mn-ea"/>
                <a:cs typeface="+mn-cs"/>
              </a:rPr>
              <a:t>Add New Item </a:t>
            </a:r>
            <a:r>
              <a:rPr lang="en-US" sz="1800" kern="1200" dirty="0">
                <a:solidFill>
                  <a:srgbClr val="000000"/>
                </a:solidFill>
                <a:latin typeface="Arial (Body)"/>
                <a:ea typeface="+mn-ea"/>
                <a:cs typeface="+mn-cs"/>
              </a:rPr>
              <a:t>window appears</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Enter the new Name in the </a:t>
            </a:r>
            <a:r>
              <a:rPr lang="en-US" sz="1800" b="1" kern="1200" dirty="0">
                <a:solidFill>
                  <a:srgbClr val="000000"/>
                </a:solidFill>
                <a:latin typeface="Arial (Body)"/>
                <a:ea typeface="+mn-ea"/>
                <a:cs typeface="+mn-cs"/>
              </a:rPr>
              <a:t>Name</a:t>
            </a:r>
            <a:r>
              <a:rPr lang="en-US" sz="1800" kern="1200" dirty="0">
                <a:solidFill>
                  <a:srgbClr val="000000"/>
                </a:solidFill>
                <a:latin typeface="Arial (Body)"/>
                <a:ea typeface="+mn-ea"/>
                <a:cs typeface="+mn-cs"/>
              </a:rPr>
              <a:t> text box</a:t>
            </a:r>
          </a:p>
          <a:p>
            <a:pPr marL="741553" lvl="1" indent="-284353">
              <a:spcAft>
                <a:spcPct val="0"/>
              </a:spcAft>
              <a:buFont typeface="Arial" panose="020B0604020202020204" pitchFamily="34" charset="0"/>
              <a:buChar char="–"/>
            </a:pPr>
            <a:r>
              <a:rPr lang="en-US" sz="1800" kern="1200" dirty="0">
                <a:solidFill>
                  <a:srgbClr val="000000"/>
                </a:solidFill>
                <a:latin typeface="Arial (Body)"/>
                <a:ea typeface="+mn-ea"/>
                <a:cs typeface="+mn-cs"/>
              </a:rPr>
              <a:t>Click the </a:t>
            </a:r>
            <a:r>
              <a:rPr lang="en-US" sz="1800" b="1" kern="1200" dirty="0">
                <a:solidFill>
                  <a:srgbClr val="000000"/>
                </a:solidFill>
                <a:latin typeface="Arial (Body)"/>
                <a:ea typeface="+mn-ea"/>
                <a:cs typeface="+mn-cs"/>
              </a:rPr>
              <a:t>Add</a:t>
            </a:r>
            <a:r>
              <a:rPr lang="en-US" sz="1800" kern="1200" dirty="0">
                <a:solidFill>
                  <a:srgbClr val="000000"/>
                </a:solidFill>
                <a:latin typeface="Arial (Body)"/>
                <a:ea typeface="+mn-ea"/>
                <a:cs typeface="+mn-cs"/>
              </a:rPr>
              <a:t> button</a:t>
            </a:r>
          </a:p>
          <a:p>
            <a:pPr marL="255651" lvl="0" indent="-255651">
              <a:spcAft>
                <a:spcPct val="0"/>
              </a:spcAft>
              <a:buFont typeface="Arial" panose="020B0604020202020204" pitchFamily="34" charset="0"/>
              <a:buChar char="•"/>
            </a:pPr>
            <a:r>
              <a:rPr lang="en-US" sz="1800" kern="1200" dirty="0">
                <a:solidFill>
                  <a:srgbClr val="000000"/>
                </a:solidFill>
                <a:latin typeface="Arial (Body)"/>
                <a:ea typeface="+mn-ea"/>
                <a:cs typeface="+mn-cs"/>
              </a:rPr>
              <a:t>A new blank form is added to your project</a:t>
            </a:r>
            <a:endParaRPr lang="en-US" sz="1800" i="1" kern="1200" dirty="0">
              <a:solidFill>
                <a:srgbClr val="000000"/>
              </a:solidFill>
              <a:latin typeface="Arial (Body)"/>
              <a:ea typeface="+mn-ea"/>
              <a:cs typeface="+mn-cs"/>
            </a:endParaRPr>
          </a:p>
        </p:txBody>
      </p:sp>
      <p:pic>
        <p:nvPicPr>
          <p:cNvPr id="5" name="Picture 2" descr="The add new item window has three panes. On the left pane, there are tabs for installed and online. Under installed is an option titled common items which lists code, data, general, web, windows forms, s q l server, work flow, and w p f. Common items is selected. The middle pane lists class, module, interface, windows form, user control, component class, user control w p f, about box, a d o period net entity data model, and application manifest file. Windows form has been selected. The right pane shows a definition of the selected item, as follows. Type, common items. A blank Windows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121" y="2133600"/>
            <a:ext cx="4598679" cy="302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54367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9475</TotalTime>
  <Words>3180</Words>
  <Application>Microsoft Office PowerPoint</Application>
  <PresentationFormat>On-screen Show (4:3)</PresentationFormat>
  <Paragraphs>362</Paragraphs>
  <Slides>59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59</vt:i4>
      </vt:variant>
    </vt:vector>
  </HeadingPairs>
  <TitlesOfParts>
    <vt:vector size="67" baseType="lpstr">
      <vt:lpstr>Arial</vt:lpstr>
      <vt:lpstr>Arial (Body)</vt:lpstr>
      <vt:lpstr>Courier New</vt:lpstr>
      <vt:lpstr>Noto Sans Symbols</vt:lpstr>
      <vt:lpstr>Times New Roman</vt:lpstr>
      <vt:lpstr>Verdana</vt:lpstr>
      <vt:lpstr>508 Lecture</vt:lpstr>
      <vt:lpstr>1_508 Lecture</vt:lpstr>
      <vt:lpstr>Starting out with Visual Basic®</vt:lpstr>
      <vt:lpstr>Learning Objectives</vt:lpstr>
      <vt:lpstr>Overview (1 of 2)</vt:lpstr>
      <vt:lpstr>7.1 Multiple Forms</vt:lpstr>
      <vt:lpstr>Windows Forms Applications (1 of 2)</vt:lpstr>
      <vt:lpstr>Windows Forms Applications (2 of 2)</vt:lpstr>
      <vt:lpstr>Form Files and Form Names</vt:lpstr>
      <vt:lpstr>Renaming an Existing Form File</vt:lpstr>
      <vt:lpstr>Adding a New Form to a Project</vt:lpstr>
      <vt:lpstr>Switching between Forms and Form Code</vt:lpstr>
      <vt:lpstr>Removing a Form</vt:lpstr>
      <vt:lpstr>Designating the Startup Form</vt:lpstr>
      <vt:lpstr>Creating an Instance of a Form</vt:lpstr>
      <vt:lpstr>Displaying a Form (1 of 2)</vt:lpstr>
      <vt:lpstr>Displaying a Form (2 of 2)</vt:lpstr>
      <vt:lpstr>The ShowDialog and Show Methods</vt:lpstr>
      <vt:lpstr>Closing a Form with the Close Method</vt:lpstr>
      <vt:lpstr>The Hide Method</vt:lpstr>
      <vt:lpstr>More on Modal and Modeless Forms</vt:lpstr>
      <vt:lpstr>The Load Event</vt:lpstr>
      <vt:lpstr>The Activated Event</vt:lpstr>
      <vt:lpstr>The FormClosing Event</vt:lpstr>
      <vt:lpstr>The FormClosed Event</vt:lpstr>
      <vt:lpstr>Accessing Controls on a Different Form</vt:lpstr>
      <vt:lpstr>Class-Level Variables in a Form</vt:lpstr>
      <vt:lpstr>Using Private and Public Procedures in a Form</vt:lpstr>
      <vt:lpstr>Using a Form in More Than One Project</vt:lpstr>
      <vt:lpstr>7.2 Modules</vt:lpstr>
      <vt:lpstr>What is a Module?</vt:lpstr>
      <vt:lpstr>Module Names and Module Files</vt:lpstr>
      <vt:lpstr>Module Example</vt:lpstr>
      <vt:lpstr>Adding a Module</vt:lpstr>
      <vt:lpstr>Module-Level Variables</vt:lpstr>
      <vt:lpstr>Using a Module in More Than One Project</vt:lpstr>
      <vt:lpstr>7.3 Menus</vt:lpstr>
      <vt:lpstr>Menu Systems</vt:lpstr>
      <vt:lpstr>Components of a Menu System (1 of 2)</vt:lpstr>
      <vt:lpstr>Components of a Menu System (2 of 2)</vt:lpstr>
      <vt:lpstr>MenuStrip Control</vt:lpstr>
      <vt:lpstr>How to Use the Menu Designer</vt:lpstr>
      <vt:lpstr>ToolStripMenuItem Object Names</vt:lpstr>
      <vt:lpstr>Shortcut Keys</vt:lpstr>
      <vt:lpstr>Checked Menu Items</vt:lpstr>
      <vt:lpstr>Disabled Menu Items</vt:lpstr>
      <vt:lpstr>Separator Bars</vt:lpstr>
      <vt:lpstr>Submenus</vt:lpstr>
      <vt:lpstr>Inserting, Deleting, And Rearranging Menu Items</vt:lpstr>
      <vt:lpstr>ToolStripMenuItem Click Event</vt:lpstr>
      <vt:lpstr>Standard Menu Items</vt:lpstr>
      <vt:lpstr>Context Menus</vt:lpstr>
      <vt:lpstr>7.4 Focus on Problem Solving: Building the High Adventure Travel Agency Price Quote Application</vt:lpstr>
      <vt:lpstr>Overview (2 of 2)</vt:lpstr>
      <vt:lpstr>Forms and Modules</vt:lpstr>
      <vt:lpstr>The MainForm Form</vt:lpstr>
      <vt:lpstr>The MainForm Menu System</vt:lpstr>
      <vt:lpstr>The ScubaForm Form</vt:lpstr>
      <vt:lpstr>The SkyDiveForm Form</vt:lpstr>
      <vt:lpstr>The PriceC a l c Module Module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Basic®, 7e</dc:title>
  <dc:subject>Computer Science</dc:subject>
  <dc:creator>Gaddis/Irvine</dc:creator>
  <cp:keywords>Starting out with Visual Basic®</cp:keywords>
  <cp:lastModifiedBy>Rob Trostle</cp:lastModifiedBy>
  <cp:revision>1045</cp:revision>
  <dcterms:modified xsi:type="dcterms:W3CDTF">2020-03-23T15:57:44Z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