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 id="2147483660" r:id="rId2"/>
  </p:sldMasterIdLst>
  <p:notesMasterIdLst>
    <p:notesMasterId r:id="rId78"/>
  </p:notesMasterIdLst>
  <p:handoutMasterIdLst>
    <p:handoutMasterId r:id="rId79"/>
  </p:handoutMasterIdLst>
  <p:sldIdLst>
    <p:sldId id="301" r:id="rId3"/>
    <p:sldId id="306" r:id="rId4"/>
    <p:sldId id="307" r:id="rId5"/>
    <p:sldId id="308" r:id="rId6"/>
    <p:sldId id="309" r:id="rId7"/>
    <p:sldId id="310" r:id="rId8"/>
    <p:sldId id="311" r:id="rId9"/>
    <p:sldId id="312" r:id="rId10"/>
    <p:sldId id="313" r:id="rId11"/>
    <p:sldId id="314" r:id="rId12"/>
    <p:sldId id="315" r:id="rId13"/>
    <p:sldId id="316" r:id="rId14"/>
    <p:sldId id="317" r:id="rId15"/>
    <p:sldId id="318" r:id="rId16"/>
    <p:sldId id="319" r:id="rId17"/>
    <p:sldId id="320" r:id="rId18"/>
    <p:sldId id="321" r:id="rId19"/>
    <p:sldId id="322" r:id="rId20"/>
    <p:sldId id="323" r:id="rId21"/>
    <p:sldId id="324" r:id="rId22"/>
    <p:sldId id="325" r:id="rId23"/>
    <p:sldId id="326" r:id="rId24"/>
    <p:sldId id="382" r:id="rId25"/>
    <p:sldId id="328" r:id="rId26"/>
    <p:sldId id="329" r:id="rId27"/>
    <p:sldId id="330" r:id="rId28"/>
    <p:sldId id="331" r:id="rId29"/>
    <p:sldId id="332" r:id="rId30"/>
    <p:sldId id="333" r:id="rId31"/>
    <p:sldId id="334" r:id="rId32"/>
    <p:sldId id="335" r:id="rId33"/>
    <p:sldId id="336" r:id="rId34"/>
    <p:sldId id="337" r:id="rId35"/>
    <p:sldId id="338" r:id="rId36"/>
    <p:sldId id="339" r:id="rId37"/>
    <p:sldId id="383" r:id="rId38"/>
    <p:sldId id="341" r:id="rId39"/>
    <p:sldId id="342" r:id="rId40"/>
    <p:sldId id="384" r:id="rId41"/>
    <p:sldId id="344" r:id="rId42"/>
    <p:sldId id="385" r:id="rId43"/>
    <p:sldId id="392" r:id="rId44"/>
    <p:sldId id="346" r:id="rId45"/>
    <p:sldId id="386" r:id="rId46"/>
    <p:sldId id="348" r:id="rId47"/>
    <p:sldId id="349" r:id="rId48"/>
    <p:sldId id="350" r:id="rId49"/>
    <p:sldId id="351" r:id="rId50"/>
    <p:sldId id="387" r:id="rId51"/>
    <p:sldId id="353" r:id="rId52"/>
    <p:sldId id="354" r:id="rId53"/>
    <p:sldId id="355" r:id="rId54"/>
    <p:sldId id="393" r:id="rId55"/>
    <p:sldId id="388" r:id="rId56"/>
    <p:sldId id="358" r:id="rId57"/>
    <p:sldId id="359" r:id="rId58"/>
    <p:sldId id="360" r:id="rId59"/>
    <p:sldId id="389" r:id="rId60"/>
    <p:sldId id="362" r:id="rId61"/>
    <p:sldId id="363" r:id="rId62"/>
    <p:sldId id="390" r:id="rId63"/>
    <p:sldId id="365" r:id="rId64"/>
    <p:sldId id="366" r:id="rId65"/>
    <p:sldId id="367" r:id="rId66"/>
    <p:sldId id="368" r:id="rId67"/>
    <p:sldId id="369" r:id="rId68"/>
    <p:sldId id="391" r:id="rId69"/>
    <p:sldId id="371" r:id="rId70"/>
    <p:sldId id="372" r:id="rId71"/>
    <p:sldId id="373" r:id="rId72"/>
    <p:sldId id="374" r:id="rId73"/>
    <p:sldId id="375" r:id="rId74"/>
    <p:sldId id="376" r:id="rId75"/>
    <p:sldId id="377" r:id="rId76"/>
    <p:sldId id="305" r:id="rId77"/>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818" autoAdjust="0"/>
    <p:restoredTop sz="86496" autoAdjust="0"/>
  </p:normalViewPr>
  <p:slideViewPr>
    <p:cSldViewPr snapToGrid="0" snapToObjects="1">
      <p:cViewPr varScale="1">
        <p:scale>
          <a:sx n="54" d="100"/>
          <a:sy n="54" d="100"/>
        </p:scale>
        <p:origin x="864" y="42"/>
      </p:cViewPr>
      <p:guideLst>
        <p:guide orient="horz" pos="2160"/>
        <p:guide pos="2880"/>
      </p:guideLst>
    </p:cSldViewPr>
  </p:slideViewPr>
  <p:outlineViewPr>
    <p:cViewPr>
      <p:scale>
        <a:sx n="50" d="100"/>
        <a:sy n="50" d="100"/>
      </p:scale>
      <p:origin x="0" y="-118758"/>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tableStyles" Target="tableStyles.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handoutMaster" Target="handoutMasters/handoutMaster1.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viewProps" Target="viewProp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commentAuthors" Target="commentAuthor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notesMaster" Target="notesMasters/notesMaster1.xml"/><Relationship Id="rId8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t>3/23/2020</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t>‹#›</a:t>
            </a:fld>
            <a:endParaRPr lang="en-US" dirty="0"/>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a:solidFill>
                  <a:schemeClr val="dk1"/>
                </a:solidFill>
                <a:latin typeface="Arial"/>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a:solidFill>
                  <a:schemeClr val="dk1"/>
                </a:solidFill>
                <a:latin typeface="Arial"/>
                <a:ea typeface="Arial"/>
                <a:cs typeface="Arial"/>
                <a:sym typeface="Arial"/>
              </a:rPr>
              <a:t>1) MathType Plugin</a:t>
            </a:r>
          </a:p>
          <a:p>
            <a:r>
              <a:rPr lang="en-US" sz="1200" b="0" i="0" u="none" strike="noStrike" kern="1200" cap="none" dirty="0">
                <a:solidFill>
                  <a:schemeClr val="dk1"/>
                </a:solidFill>
                <a:latin typeface="Arial"/>
                <a:ea typeface="Arial"/>
                <a:cs typeface="Arial"/>
                <a:sym typeface="Arial"/>
              </a:rPr>
              <a:t>2) Math Player (free versions available)</a:t>
            </a:r>
          </a:p>
          <a:p>
            <a:r>
              <a:rPr lang="en-US" sz="1200" b="0" i="0" u="none" strike="noStrike" kern="1200" cap="none" dirty="0">
                <a:solidFill>
                  <a:schemeClr val="dk1"/>
                </a:solidFill>
                <a:latin typeface="Arial"/>
                <a:ea typeface="Arial"/>
                <a:cs typeface="Arial"/>
                <a:sym typeface="Arial"/>
              </a:rPr>
              <a:t>3) NVDA Reader (free versions available)</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3099114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74</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8680564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Shape 17"/>
        <p:cNvGrpSpPr/>
        <p:nvPr/>
      </p:nvGrpSpPr>
      <p:grpSpPr>
        <a:xfrm>
          <a:off x="0" y="0"/>
          <a:ext cx="0" cy="0"/>
          <a:chOff x="0" y="0"/>
          <a:chExt cx="0" cy="0"/>
        </a:xfrm>
      </p:grpSpPr>
      <p:sp>
        <p:nvSpPr>
          <p:cNvPr id="18" name="Shape 18"/>
          <p:cNvSpPr/>
          <p:nvPr/>
        </p:nvSpPr>
        <p:spPr>
          <a:xfrm>
            <a:off x="0" y="0"/>
            <a:ext cx="9144000" cy="3886200"/>
          </a:xfrm>
          <a:prstGeom prst="rect">
            <a:avLst/>
          </a:prstGeom>
          <a:solidFill>
            <a:srgbClr val="007FA3"/>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dirty="0">
              <a:solidFill>
                <a:schemeClr val="lt1"/>
              </a:solidFill>
              <a:latin typeface="Arial"/>
              <a:ea typeface="Arial"/>
              <a:cs typeface="Arial"/>
              <a:sym typeface="Arial"/>
            </a:endParaRPr>
          </a:p>
        </p:txBody>
      </p:sp>
      <p:sp>
        <p:nvSpPr>
          <p:cNvPr id="19" name="Shape 19"/>
          <p:cNvSpPr txBox="1">
            <a:spLocks noGrp="1"/>
          </p:cNvSpPr>
          <p:nvPr>
            <p:ph type="ctrTitle"/>
          </p:nvPr>
        </p:nvSpPr>
        <p:spPr>
          <a:xfrm>
            <a:off x="685800" y="762000"/>
            <a:ext cx="7772400" cy="2838451"/>
          </a:xfrm>
          <a:prstGeom prst="rect">
            <a:avLst/>
          </a:prstGeom>
          <a:noFill/>
          <a:ln>
            <a:noFill/>
          </a:ln>
        </p:spPr>
        <p:txBody>
          <a:bodyPr lIns="91425" tIns="91425" rIns="91425" bIns="91425"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0" name="Shape 20"/>
          <p:cNvSpPr txBox="1">
            <a:spLocks noGrp="1"/>
          </p:cNvSpPr>
          <p:nvPr>
            <p:ph type="subTitle" idx="1"/>
          </p:nvPr>
        </p:nvSpPr>
        <p:spPr>
          <a:xfrm>
            <a:off x="674687" y="3962400"/>
            <a:ext cx="7794625"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800" b="0" i="0" u="none" strike="noStrike" cap="none">
                <a:solidFill>
                  <a:schemeClr val="dk1"/>
                </a:solidFill>
                <a:latin typeface="Arial"/>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21" name="Shape 2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2" name="Shape 2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3" name="Shape 2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32457349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Two Content">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2" name="Shape 32"/>
          <p:cNvSpPr txBox="1">
            <a:spLocks noGrp="1"/>
          </p:cNvSpPr>
          <p:nvPr>
            <p:ph type="body" idx="1"/>
          </p:nvPr>
        </p:nvSpPr>
        <p:spPr>
          <a:xfrm>
            <a:off x="457200" y="16002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a:p>
          <a:p>
            <a:pPr lvl="1"/>
            <a:endParaRPr lang="en-US" dirty="0"/>
          </a:p>
          <a:p>
            <a:pPr lvl="2"/>
            <a:endParaRPr dirty="0"/>
          </a:p>
        </p:txBody>
      </p:sp>
      <p:sp>
        <p:nvSpPr>
          <p:cNvPr id="33" name="Shape 33"/>
          <p:cNvSpPr txBox="1">
            <a:spLocks noGrp="1"/>
          </p:cNvSpPr>
          <p:nvPr>
            <p:ph type="body" idx="2"/>
          </p:nvPr>
        </p:nvSpPr>
        <p:spPr>
          <a:xfrm>
            <a:off x="457200" y="39624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a:p>
          <a:p>
            <a:pPr lvl="1"/>
            <a:endParaRPr lang="en-US" dirty="0"/>
          </a:p>
          <a:p>
            <a:pPr lvl="2"/>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1461762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Blank">
    <p:spTree>
      <p:nvGrpSpPr>
        <p:cNvPr id="1" name="Shape 79"/>
        <p:cNvGrpSpPr/>
        <p:nvPr/>
      </p:nvGrpSpPr>
      <p:grpSpPr>
        <a:xfrm>
          <a:off x="0" y="0"/>
          <a:ext cx="0" cy="0"/>
          <a:chOff x="0" y="0"/>
          <a:chExt cx="0" cy="0"/>
        </a:xfrm>
      </p:grpSpPr>
      <p:sp>
        <p:nvSpPr>
          <p:cNvPr id="80" name="Shape 80"/>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81" name="Shape 81"/>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82" name="Shape 82"/>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dirty="0">
              <a:solidFill>
                <a:schemeClr val="dk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1_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762000"/>
            <a:ext cx="7772400" cy="2838451"/>
          </a:xfrm>
        </p:spPr>
        <p:txBody>
          <a:bodyPr anchor="b">
            <a:noAutofit/>
          </a:bodyPr>
          <a:lstStyle>
            <a:lvl1pPr algn="l">
              <a:defRPr sz="3600">
                <a:solidFill>
                  <a:schemeClr val="bg1"/>
                </a:solidFill>
              </a:defRPr>
            </a:lvl1pPr>
          </a:lstStyle>
          <a:p>
            <a:r>
              <a:rPr lang="en-US"/>
              <a:t>Click to edit Master title style</a:t>
            </a:r>
            <a:endParaRPr lang="en-US" dirty="0"/>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2"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3/23/2020</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pic>
        <p:nvPicPr>
          <p:cNvPr id="15" name="Picture 14"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1" name="Text Placeholder 5"/>
          <p:cNvSpPr txBox="1">
            <a:spLocks/>
          </p:cNvSpPr>
          <p:nvPr userDrawn="1"/>
        </p:nvSpPr>
        <p:spPr>
          <a:xfrm>
            <a:off x="2670048" y="6449931"/>
            <a:ext cx="6089854" cy="231285"/>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2017, 2014, 2011 Pearson Education, Inc. All Rights Reserved</a:t>
            </a:r>
          </a:p>
        </p:txBody>
      </p:sp>
    </p:spTree>
    <p:extLst>
      <p:ext uri="{BB962C8B-B14F-4D97-AF65-F5344CB8AC3E}">
        <p14:creationId xmlns:p14="http://schemas.microsoft.com/office/powerpoint/2010/main" val="32431551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1_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a:t>Click to edit Master title style</a:t>
            </a:r>
            <a:endParaRPr lang="en-US" dirty="0"/>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16" name="Footer Placeholder 2"/>
          <p:cNvSpPr>
            <a:spLocks noGrp="1"/>
          </p:cNvSpPr>
          <p:nvPr>
            <p:ph type="ftr" sz="quarter" idx="10"/>
          </p:nvPr>
        </p:nvSpPr>
        <p:spPr>
          <a:xfrm>
            <a:off x="93969" y="6165337"/>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3/23/2020</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
        <p:nvSpPr>
          <p:cNvPr id="20" name="Text Placeholder 17"/>
          <p:cNvSpPr>
            <a:spLocks noGrp="1"/>
          </p:cNvSpPr>
          <p:nvPr>
            <p:ph type="body" sz="quarter" idx="16" hasCustomPrompt="1"/>
          </p:nvPr>
        </p:nvSpPr>
        <p:spPr>
          <a:xfrm>
            <a:off x="3048000" y="6529254"/>
            <a:ext cx="5867400" cy="187537"/>
          </a:xfrm>
        </p:spPr>
        <p:txBody>
          <a:bodyPr/>
          <a:lstStyle>
            <a:lvl1pPr marL="0" indent="0" algn="r">
              <a:buNone/>
              <a:defRPr sz="800" baseline="0"/>
            </a:lvl1pPr>
          </a:lstStyle>
          <a:p>
            <a:pPr lvl="0"/>
            <a:r>
              <a:rPr lang="en-US" dirty="0"/>
              <a:t>Click to add copyright line</a:t>
            </a:r>
            <a:endParaRPr lang="en-IN" dirty="0"/>
          </a:p>
        </p:txBody>
      </p:sp>
      <p:pic>
        <p:nvPicPr>
          <p:cNvPr id="12" name="Picture 11"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23050226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baseline="0">
                <a:solidFill>
                  <a:schemeClr val="accent1"/>
                </a:solidFill>
                <a:latin typeface="+mj-lt"/>
              </a:defRPr>
            </a:lvl1pPr>
          </a:lstStyle>
          <a:p>
            <a:r>
              <a:rPr lang="en-US" dirty="0"/>
              <a:t>Click to edit Master title style</a:t>
            </a:r>
          </a:p>
        </p:txBody>
      </p:sp>
      <p:sp>
        <p:nvSpPr>
          <p:cNvPr id="3" name="Content Placeholder 2"/>
          <p:cNvSpPr>
            <a:spLocks noGrp="1"/>
          </p:cNvSpPr>
          <p:nvPr>
            <p:ph idx="1"/>
          </p:nvPr>
        </p:nvSpPr>
        <p:spPr/>
        <p:txBody>
          <a:bodyPr/>
          <a:lstStyle>
            <a:lvl1pPr>
              <a:buClr>
                <a:schemeClr val="accent1"/>
              </a:buClr>
              <a:buSzPct val="100000"/>
              <a:defRPr/>
            </a:lvl1pPr>
            <a:lvl2pPr>
              <a:buClr>
                <a:schemeClr val="accent1"/>
              </a:buClr>
              <a:defRPr/>
            </a:lvl2pPr>
            <a:lvl3pPr>
              <a:buClr>
                <a:schemeClr val="accent1"/>
              </a:buClr>
              <a:defRPr/>
            </a:lvl3pPr>
            <a:lvl4pPr>
              <a:buClr>
                <a:schemeClr val="accent1"/>
              </a:buClr>
              <a:defRPr/>
            </a:lvl4pPr>
            <a:lvl5pPr>
              <a:buClr>
                <a:schemeClr val="accent1"/>
              </a:buClr>
              <a:defRPr/>
            </a:lvl5pPr>
            <a:lvl6pPr>
              <a:buClr>
                <a:schemeClr val="accent1"/>
              </a:buClr>
              <a:defRPr/>
            </a:lvl6pPr>
            <a:lvl7pPr>
              <a:buClr>
                <a:schemeClr val="accent1"/>
              </a:buClr>
              <a:defRPr/>
            </a:lvl7pPr>
            <a:lvl8pPr>
              <a:buClr>
                <a:schemeClr val="accent1"/>
              </a:buClr>
              <a:defRPr/>
            </a:lvl8pPr>
            <a:lvl9pPr>
              <a:buClr>
                <a:schemeClr val="accent1"/>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9" name="Date Placeholder 3"/>
          <p:cNvSpPr>
            <a:spLocks noGrp="1"/>
          </p:cNvSpPr>
          <p:nvPr>
            <p:ph type="dt" sz="half" idx="10"/>
          </p:nvPr>
        </p:nvSpPr>
        <p:spPr>
          <a:xfrm>
            <a:off x="6335713" y="113072"/>
            <a:ext cx="2133600" cy="182880"/>
          </a:xfrm>
        </p:spPr>
        <p:txBody>
          <a:bodyPr/>
          <a:lstStyle/>
          <a:p>
            <a:fld id="{891838CE-430E-45DE-B6AA-42DD655BB05E}" type="datetime1">
              <a:rPr lang="en-US" smtClean="0"/>
              <a:t>3/23/2020</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38589649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a:solidFill>
                  <a:srgbClr val="3399B5"/>
                </a:solidFill>
              </a:defRPr>
            </a:lvl1pPr>
          </a:lstStyle>
          <a:p>
            <a:r>
              <a:rPr lang="en-US" dirty="0"/>
              <a:t>Click to edit Master title style</a:t>
            </a:r>
          </a:p>
        </p:txBody>
      </p:sp>
      <p:sp>
        <p:nvSpPr>
          <p:cNvPr id="3" name="Content Placeholder 2"/>
          <p:cNvSpPr>
            <a:spLocks noGrp="1"/>
          </p:cNvSpPr>
          <p:nvPr>
            <p:ph idx="1"/>
          </p:nvPr>
        </p:nvSpPr>
        <p:spPr/>
        <p:txBody>
          <a:bodyPr/>
          <a:lstStyle>
            <a:lvl1pPr marL="118872" indent="-118872">
              <a:buClr>
                <a:srgbClr val="007FA3"/>
              </a:buClr>
              <a:buSzPct val="25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3/23/2020</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5241565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1_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3/23/2020</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9" name="Picture 8"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2" name="Text Placeholder 5"/>
          <p:cNvSpPr txBox="1">
            <a:spLocks/>
          </p:cNvSpPr>
          <p:nvPr userDrawn="1"/>
        </p:nvSpPr>
        <p:spPr>
          <a:xfrm>
            <a:off x="2670048" y="6449931"/>
            <a:ext cx="6089854" cy="231285"/>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2017, 2014, 2011 Pearson Education, Inc. All Rights Reserved</a:t>
            </a:r>
          </a:p>
        </p:txBody>
      </p:sp>
    </p:spTree>
    <p:extLst>
      <p:ext uri="{BB962C8B-B14F-4D97-AF65-F5344CB8AC3E}">
        <p14:creationId xmlns:p14="http://schemas.microsoft.com/office/powerpoint/2010/main" val="27405449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8832AD23-A511-424E-9DD2-B8CE2D237B20}" type="datetime1">
              <a:rPr lang="en-US" smtClean="0"/>
              <a:t>3/23/2020</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234257856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1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3/23/2020</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35360584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2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457200" y="1600200"/>
            <a:ext cx="8229600" cy="1752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3/23/2020</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13" name="Content Placeholder 2"/>
          <p:cNvSpPr>
            <a:spLocks noGrp="1"/>
          </p:cNvSpPr>
          <p:nvPr>
            <p:ph idx="13"/>
          </p:nvPr>
        </p:nvSpPr>
        <p:spPr>
          <a:xfrm>
            <a:off x="457200" y="3733800"/>
            <a:ext cx="8229600" cy="1752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201332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5" name="Shape 55"/>
          <p:cNvSpPr txBox="1">
            <a:spLocks noGrp="1"/>
          </p:cNvSpPr>
          <p:nvPr>
            <p:ph type="body" idx="1"/>
          </p:nvPr>
        </p:nvSpPr>
        <p:spPr>
          <a:xfrm>
            <a:off x="457200" y="5368160"/>
            <a:ext cx="82296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8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82630266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3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457200" y="1600200"/>
            <a:ext cx="8229600" cy="91933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3/23/2020</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13" name="Content Placeholder 2"/>
          <p:cNvSpPr>
            <a:spLocks noGrp="1"/>
          </p:cNvSpPr>
          <p:nvPr>
            <p:ph idx="13"/>
          </p:nvPr>
        </p:nvSpPr>
        <p:spPr>
          <a:xfrm>
            <a:off x="473720" y="2807084"/>
            <a:ext cx="8229600" cy="91933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p:cNvSpPr>
            <a:spLocks noGrp="1"/>
          </p:cNvSpPr>
          <p:nvPr>
            <p:ph idx="14"/>
          </p:nvPr>
        </p:nvSpPr>
        <p:spPr>
          <a:xfrm>
            <a:off x="473720" y="4013968"/>
            <a:ext cx="8229600" cy="91933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2144006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4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457200" y="1600200"/>
            <a:ext cx="8229600" cy="711176"/>
          </a:xfrm>
        </p:spPr>
        <p:txBody>
          <a:bodyPr/>
          <a:lstStyle>
            <a:lvl1pPr indent="-255600">
              <a:defRPr sz="1600"/>
            </a:lvl1pPr>
            <a:lvl2pPr indent="-284400">
              <a:defRPr sz="1600"/>
            </a:lvl2pPr>
            <a:lvl3pPr indent="-230400">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3/23/2020</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13" name="Content Placeholder 2"/>
          <p:cNvSpPr>
            <a:spLocks noGrp="1"/>
          </p:cNvSpPr>
          <p:nvPr>
            <p:ph idx="13"/>
          </p:nvPr>
        </p:nvSpPr>
        <p:spPr>
          <a:xfrm>
            <a:off x="473720" y="2641680"/>
            <a:ext cx="8229600" cy="71117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p:cNvSpPr>
            <a:spLocks noGrp="1"/>
          </p:cNvSpPr>
          <p:nvPr>
            <p:ph idx="14"/>
          </p:nvPr>
        </p:nvSpPr>
        <p:spPr>
          <a:xfrm>
            <a:off x="457200" y="3683160"/>
            <a:ext cx="8229600" cy="71117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2"/>
          <p:cNvSpPr>
            <a:spLocks noGrp="1"/>
          </p:cNvSpPr>
          <p:nvPr>
            <p:ph idx="15"/>
          </p:nvPr>
        </p:nvSpPr>
        <p:spPr>
          <a:xfrm>
            <a:off x="457200" y="4724640"/>
            <a:ext cx="8229600" cy="71117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5704037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5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457200" y="14478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3"/>
          <p:cNvSpPr>
            <a:spLocks noGrp="1"/>
          </p:cNvSpPr>
          <p:nvPr>
            <p:ph idx="13"/>
          </p:nvPr>
        </p:nvSpPr>
        <p:spPr>
          <a:xfrm>
            <a:off x="457200" y="2286000"/>
            <a:ext cx="82296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3/23/2020</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8229600" cy="5705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p:cNvSpPr>
            <a:spLocks noGrp="1"/>
          </p:cNvSpPr>
          <p:nvPr>
            <p:ph sz="quarter" idx="15"/>
          </p:nvPr>
        </p:nvSpPr>
        <p:spPr>
          <a:xfrm>
            <a:off x="457200" y="3733800"/>
            <a:ext cx="3505200" cy="91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13"/>
          <p:cNvSpPr>
            <a:spLocks noGrp="1"/>
          </p:cNvSpPr>
          <p:nvPr>
            <p:ph sz="quarter" idx="17"/>
          </p:nvPr>
        </p:nvSpPr>
        <p:spPr>
          <a:xfrm>
            <a:off x="457200" y="4876800"/>
            <a:ext cx="3505200" cy="99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4778396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6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457200" y="14478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3"/>
          <p:cNvSpPr>
            <a:spLocks noGrp="1"/>
          </p:cNvSpPr>
          <p:nvPr>
            <p:ph idx="13"/>
          </p:nvPr>
        </p:nvSpPr>
        <p:spPr>
          <a:xfrm>
            <a:off x="457200" y="2286000"/>
            <a:ext cx="82296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3/23/2020</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8229600" cy="5705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p:cNvSpPr>
            <a:spLocks noGrp="1"/>
          </p:cNvSpPr>
          <p:nvPr>
            <p:ph sz="quarter" idx="15"/>
          </p:nvPr>
        </p:nvSpPr>
        <p:spPr>
          <a:xfrm>
            <a:off x="457200" y="3733800"/>
            <a:ext cx="3505200" cy="91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11"/>
          <p:cNvSpPr>
            <a:spLocks noGrp="1"/>
          </p:cNvSpPr>
          <p:nvPr>
            <p:ph sz="quarter" idx="16"/>
          </p:nvPr>
        </p:nvSpPr>
        <p:spPr>
          <a:xfrm>
            <a:off x="4343400" y="3733800"/>
            <a:ext cx="3886200" cy="99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13"/>
          <p:cNvSpPr>
            <a:spLocks noGrp="1"/>
          </p:cNvSpPr>
          <p:nvPr>
            <p:ph sz="quarter" idx="17"/>
          </p:nvPr>
        </p:nvSpPr>
        <p:spPr>
          <a:xfrm>
            <a:off x="457200" y="4876800"/>
            <a:ext cx="3505200" cy="99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4927974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nd 7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457200" y="14478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3"/>
          <p:cNvSpPr>
            <a:spLocks noGrp="1"/>
          </p:cNvSpPr>
          <p:nvPr>
            <p:ph idx="13"/>
          </p:nvPr>
        </p:nvSpPr>
        <p:spPr>
          <a:xfrm>
            <a:off x="457200" y="2286000"/>
            <a:ext cx="82296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3/23/2020</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8229600" cy="5705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p:cNvSpPr>
            <a:spLocks noGrp="1"/>
          </p:cNvSpPr>
          <p:nvPr>
            <p:ph sz="quarter" idx="15"/>
          </p:nvPr>
        </p:nvSpPr>
        <p:spPr>
          <a:xfrm>
            <a:off x="457200" y="3733800"/>
            <a:ext cx="3505200" cy="91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11"/>
          <p:cNvSpPr>
            <a:spLocks noGrp="1"/>
          </p:cNvSpPr>
          <p:nvPr>
            <p:ph sz="quarter" idx="16"/>
          </p:nvPr>
        </p:nvSpPr>
        <p:spPr>
          <a:xfrm>
            <a:off x="4343400" y="3733800"/>
            <a:ext cx="3886200" cy="99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13"/>
          <p:cNvSpPr>
            <a:spLocks noGrp="1"/>
          </p:cNvSpPr>
          <p:nvPr>
            <p:ph sz="quarter" idx="17"/>
          </p:nvPr>
        </p:nvSpPr>
        <p:spPr>
          <a:xfrm>
            <a:off x="457200" y="4876800"/>
            <a:ext cx="3505200" cy="99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3"/>
          <p:cNvSpPr>
            <a:spLocks noGrp="1"/>
          </p:cNvSpPr>
          <p:nvPr>
            <p:ph sz="quarter" idx="18"/>
          </p:nvPr>
        </p:nvSpPr>
        <p:spPr>
          <a:xfrm>
            <a:off x="4343400" y="4874552"/>
            <a:ext cx="3886200" cy="99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9375052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8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3/23/2020</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p:cNvSpPr>
            <a:spLocks noGrp="1"/>
          </p:cNvSpPr>
          <p:nvPr>
            <p:ph sz="quarter" idx="15"/>
          </p:nvPr>
        </p:nvSpPr>
        <p:spPr>
          <a:xfrm>
            <a:off x="457200" y="3733800"/>
            <a:ext cx="3505200" cy="91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11"/>
          <p:cNvSpPr>
            <a:spLocks noGrp="1"/>
          </p:cNvSpPr>
          <p:nvPr>
            <p:ph sz="quarter" idx="16"/>
          </p:nvPr>
        </p:nvSpPr>
        <p:spPr>
          <a:xfrm>
            <a:off x="4343400" y="3733800"/>
            <a:ext cx="3886200" cy="99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13"/>
          <p:cNvSpPr>
            <a:spLocks noGrp="1"/>
          </p:cNvSpPr>
          <p:nvPr>
            <p:ph sz="quarter" idx="17"/>
          </p:nvPr>
        </p:nvSpPr>
        <p:spPr>
          <a:xfrm>
            <a:off x="457200" y="4876800"/>
            <a:ext cx="3505200" cy="99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3"/>
          <p:cNvSpPr>
            <a:spLocks noGrp="1"/>
          </p:cNvSpPr>
          <p:nvPr>
            <p:ph sz="quarter" idx="18"/>
          </p:nvPr>
        </p:nvSpPr>
        <p:spPr>
          <a:xfrm>
            <a:off x="4343400" y="4874552"/>
            <a:ext cx="3886200" cy="9906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p:cNvSpPr>
            <a:spLocks noGrp="1"/>
          </p:cNvSpPr>
          <p:nvPr>
            <p:ph idx="19"/>
          </p:nvPr>
        </p:nvSpPr>
        <p:spPr>
          <a:xfrm>
            <a:off x="4343400" y="1494526"/>
            <a:ext cx="3886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8768608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nd 9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3/23/2020</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p:cNvSpPr>
            <a:spLocks noGrp="1"/>
          </p:cNvSpPr>
          <p:nvPr>
            <p:ph sz="quarter" idx="15"/>
          </p:nvPr>
        </p:nvSpPr>
        <p:spPr>
          <a:xfrm>
            <a:off x="457200" y="3733800"/>
            <a:ext cx="3505200" cy="91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11"/>
          <p:cNvSpPr>
            <a:spLocks noGrp="1"/>
          </p:cNvSpPr>
          <p:nvPr>
            <p:ph sz="quarter" idx="16"/>
          </p:nvPr>
        </p:nvSpPr>
        <p:spPr>
          <a:xfrm>
            <a:off x="4343400" y="3733800"/>
            <a:ext cx="3886200" cy="99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13"/>
          <p:cNvSpPr>
            <a:spLocks noGrp="1"/>
          </p:cNvSpPr>
          <p:nvPr>
            <p:ph sz="quarter" idx="17"/>
          </p:nvPr>
        </p:nvSpPr>
        <p:spPr>
          <a:xfrm>
            <a:off x="457200" y="4876800"/>
            <a:ext cx="3505200" cy="99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3"/>
          <p:cNvSpPr>
            <a:spLocks noGrp="1"/>
          </p:cNvSpPr>
          <p:nvPr>
            <p:ph sz="quarter" idx="18"/>
          </p:nvPr>
        </p:nvSpPr>
        <p:spPr>
          <a:xfrm>
            <a:off x="4343400" y="4874552"/>
            <a:ext cx="3886200" cy="9906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p:cNvSpPr>
            <a:spLocks noGrp="1"/>
          </p:cNvSpPr>
          <p:nvPr>
            <p:ph idx="19"/>
          </p:nvPr>
        </p:nvSpPr>
        <p:spPr>
          <a:xfrm>
            <a:off x="4343400" y="1494526"/>
            <a:ext cx="3886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2"/>
          <p:cNvSpPr>
            <a:spLocks noGrp="1"/>
          </p:cNvSpPr>
          <p:nvPr>
            <p:ph idx="20"/>
          </p:nvPr>
        </p:nvSpPr>
        <p:spPr>
          <a:xfrm>
            <a:off x="4343399" y="2286000"/>
            <a:ext cx="3865157"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3523166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10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3/23/2020</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p:cNvSpPr>
            <a:spLocks noGrp="1"/>
          </p:cNvSpPr>
          <p:nvPr>
            <p:ph sz="quarter" idx="15"/>
          </p:nvPr>
        </p:nvSpPr>
        <p:spPr>
          <a:xfrm>
            <a:off x="457200" y="3733800"/>
            <a:ext cx="3505200" cy="91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11"/>
          <p:cNvSpPr>
            <a:spLocks noGrp="1"/>
          </p:cNvSpPr>
          <p:nvPr>
            <p:ph sz="quarter" idx="16"/>
          </p:nvPr>
        </p:nvSpPr>
        <p:spPr>
          <a:xfrm>
            <a:off x="4343400" y="3733800"/>
            <a:ext cx="3886200" cy="99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13"/>
          <p:cNvSpPr>
            <a:spLocks noGrp="1"/>
          </p:cNvSpPr>
          <p:nvPr>
            <p:ph sz="quarter" idx="17"/>
          </p:nvPr>
        </p:nvSpPr>
        <p:spPr>
          <a:xfrm>
            <a:off x="457200" y="4876800"/>
            <a:ext cx="3505200" cy="99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3"/>
          <p:cNvSpPr>
            <a:spLocks noGrp="1"/>
          </p:cNvSpPr>
          <p:nvPr>
            <p:ph sz="quarter" idx="18"/>
          </p:nvPr>
        </p:nvSpPr>
        <p:spPr>
          <a:xfrm>
            <a:off x="4343400" y="4874552"/>
            <a:ext cx="3886200" cy="9906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p:cNvSpPr>
            <a:spLocks noGrp="1"/>
          </p:cNvSpPr>
          <p:nvPr>
            <p:ph idx="19"/>
          </p:nvPr>
        </p:nvSpPr>
        <p:spPr>
          <a:xfrm>
            <a:off x="4343400" y="1494526"/>
            <a:ext cx="3886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2"/>
          <p:cNvSpPr>
            <a:spLocks noGrp="1"/>
          </p:cNvSpPr>
          <p:nvPr>
            <p:ph idx="20"/>
          </p:nvPr>
        </p:nvSpPr>
        <p:spPr>
          <a:xfrm>
            <a:off x="4343399" y="2286000"/>
            <a:ext cx="3865157"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p:cNvSpPr>
            <a:spLocks noGrp="1"/>
          </p:cNvSpPr>
          <p:nvPr>
            <p:ph idx="21"/>
          </p:nvPr>
        </p:nvSpPr>
        <p:spPr>
          <a:xfrm>
            <a:off x="4343400" y="3045349"/>
            <a:ext cx="3886200" cy="5827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4605330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11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3/23/2020</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p:cNvSpPr>
            <a:spLocks noGrp="1"/>
          </p:cNvSpPr>
          <p:nvPr>
            <p:ph sz="quarter" idx="15"/>
          </p:nvPr>
        </p:nvSpPr>
        <p:spPr>
          <a:xfrm>
            <a:off x="457200" y="3733800"/>
            <a:ext cx="3505200" cy="91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11"/>
          <p:cNvSpPr>
            <a:spLocks noGrp="1"/>
          </p:cNvSpPr>
          <p:nvPr>
            <p:ph sz="quarter" idx="16"/>
          </p:nvPr>
        </p:nvSpPr>
        <p:spPr>
          <a:xfrm>
            <a:off x="4343400" y="3733800"/>
            <a:ext cx="3886200" cy="55929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13"/>
          <p:cNvSpPr>
            <a:spLocks noGrp="1"/>
          </p:cNvSpPr>
          <p:nvPr>
            <p:ph sz="quarter" idx="17"/>
          </p:nvPr>
        </p:nvSpPr>
        <p:spPr>
          <a:xfrm>
            <a:off x="457200" y="4876800"/>
            <a:ext cx="3505200" cy="99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3"/>
          <p:cNvSpPr>
            <a:spLocks noGrp="1"/>
          </p:cNvSpPr>
          <p:nvPr>
            <p:ph sz="quarter" idx="18"/>
          </p:nvPr>
        </p:nvSpPr>
        <p:spPr>
          <a:xfrm>
            <a:off x="4376204" y="4473387"/>
            <a:ext cx="3886200" cy="50617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p:cNvSpPr>
            <a:spLocks noGrp="1"/>
          </p:cNvSpPr>
          <p:nvPr>
            <p:ph idx="19"/>
          </p:nvPr>
        </p:nvSpPr>
        <p:spPr>
          <a:xfrm>
            <a:off x="4343400" y="1494526"/>
            <a:ext cx="3886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2"/>
          <p:cNvSpPr>
            <a:spLocks noGrp="1"/>
          </p:cNvSpPr>
          <p:nvPr>
            <p:ph idx="20"/>
          </p:nvPr>
        </p:nvSpPr>
        <p:spPr>
          <a:xfrm>
            <a:off x="4343399" y="2286000"/>
            <a:ext cx="3865157"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p:cNvSpPr>
            <a:spLocks noGrp="1"/>
          </p:cNvSpPr>
          <p:nvPr>
            <p:ph idx="21"/>
          </p:nvPr>
        </p:nvSpPr>
        <p:spPr>
          <a:xfrm>
            <a:off x="4343400" y="3045349"/>
            <a:ext cx="3886200" cy="5827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13"/>
          <p:cNvSpPr>
            <a:spLocks noGrp="1"/>
          </p:cNvSpPr>
          <p:nvPr>
            <p:ph sz="quarter" idx="22"/>
          </p:nvPr>
        </p:nvSpPr>
        <p:spPr>
          <a:xfrm>
            <a:off x="4392613" y="5159852"/>
            <a:ext cx="3886200" cy="50617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5694488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12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3/23/2020</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11"/>
          <p:cNvSpPr>
            <a:spLocks noGrp="1"/>
          </p:cNvSpPr>
          <p:nvPr>
            <p:ph sz="quarter" idx="16"/>
          </p:nvPr>
        </p:nvSpPr>
        <p:spPr>
          <a:xfrm>
            <a:off x="4343400" y="3733800"/>
            <a:ext cx="3886200" cy="55929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3"/>
          <p:cNvSpPr>
            <a:spLocks noGrp="1"/>
          </p:cNvSpPr>
          <p:nvPr>
            <p:ph sz="quarter" idx="18"/>
          </p:nvPr>
        </p:nvSpPr>
        <p:spPr>
          <a:xfrm>
            <a:off x="4376204" y="4473387"/>
            <a:ext cx="3886200" cy="50617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p:cNvSpPr>
            <a:spLocks noGrp="1"/>
          </p:cNvSpPr>
          <p:nvPr>
            <p:ph idx="19"/>
          </p:nvPr>
        </p:nvSpPr>
        <p:spPr>
          <a:xfrm>
            <a:off x="4343400" y="1494526"/>
            <a:ext cx="3886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2"/>
          <p:cNvSpPr>
            <a:spLocks noGrp="1"/>
          </p:cNvSpPr>
          <p:nvPr>
            <p:ph idx="20"/>
          </p:nvPr>
        </p:nvSpPr>
        <p:spPr>
          <a:xfrm>
            <a:off x="4343399" y="2286000"/>
            <a:ext cx="3865157"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p:cNvSpPr>
            <a:spLocks noGrp="1"/>
          </p:cNvSpPr>
          <p:nvPr>
            <p:ph idx="21"/>
          </p:nvPr>
        </p:nvSpPr>
        <p:spPr>
          <a:xfrm>
            <a:off x="4343400" y="3045349"/>
            <a:ext cx="3886200" cy="5827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13"/>
          <p:cNvSpPr>
            <a:spLocks noGrp="1"/>
          </p:cNvSpPr>
          <p:nvPr>
            <p:ph sz="quarter" idx="22"/>
          </p:nvPr>
        </p:nvSpPr>
        <p:spPr>
          <a:xfrm>
            <a:off x="4392613" y="5159852"/>
            <a:ext cx="3886200" cy="50617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ontent Placeholder 11"/>
          <p:cNvSpPr>
            <a:spLocks noGrp="1"/>
          </p:cNvSpPr>
          <p:nvPr>
            <p:ph sz="quarter" idx="23"/>
          </p:nvPr>
        </p:nvSpPr>
        <p:spPr>
          <a:xfrm>
            <a:off x="457200" y="3830925"/>
            <a:ext cx="3472396" cy="55929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Content Placeholder 13"/>
          <p:cNvSpPr>
            <a:spLocks noGrp="1"/>
          </p:cNvSpPr>
          <p:nvPr>
            <p:ph sz="quarter" idx="24"/>
          </p:nvPr>
        </p:nvSpPr>
        <p:spPr>
          <a:xfrm>
            <a:off x="490004" y="4570512"/>
            <a:ext cx="3472396" cy="50617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Content Placeholder 13"/>
          <p:cNvSpPr>
            <a:spLocks noGrp="1"/>
          </p:cNvSpPr>
          <p:nvPr>
            <p:ph sz="quarter" idx="25"/>
          </p:nvPr>
        </p:nvSpPr>
        <p:spPr>
          <a:xfrm>
            <a:off x="506413" y="5256977"/>
            <a:ext cx="3472396" cy="50617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655318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tabLst>
                <a:tab pos="176213" algn="l"/>
              </a:tabLst>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a:p>
          <a:p>
            <a:pPr lvl="1"/>
            <a:endParaRPr lang="en-IN" dirty="0"/>
          </a:p>
          <a:p>
            <a:pPr lvl="2"/>
            <a:endParaRPr lang="en-IN"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nd 13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3/23/2020</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11"/>
          <p:cNvSpPr>
            <a:spLocks noGrp="1"/>
          </p:cNvSpPr>
          <p:nvPr>
            <p:ph sz="quarter" idx="16"/>
          </p:nvPr>
        </p:nvSpPr>
        <p:spPr>
          <a:xfrm>
            <a:off x="4343400" y="3081267"/>
            <a:ext cx="3886200" cy="27817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3"/>
          <p:cNvSpPr>
            <a:spLocks noGrp="1"/>
          </p:cNvSpPr>
          <p:nvPr>
            <p:ph sz="quarter" idx="18"/>
          </p:nvPr>
        </p:nvSpPr>
        <p:spPr>
          <a:xfrm>
            <a:off x="4332878" y="3626139"/>
            <a:ext cx="3886200" cy="25175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p:cNvSpPr>
            <a:spLocks noGrp="1"/>
          </p:cNvSpPr>
          <p:nvPr>
            <p:ph idx="19"/>
          </p:nvPr>
        </p:nvSpPr>
        <p:spPr>
          <a:xfrm>
            <a:off x="4343400" y="1494526"/>
            <a:ext cx="3886200" cy="303198"/>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2"/>
          <p:cNvSpPr>
            <a:spLocks noGrp="1"/>
          </p:cNvSpPr>
          <p:nvPr>
            <p:ph idx="20"/>
          </p:nvPr>
        </p:nvSpPr>
        <p:spPr>
          <a:xfrm>
            <a:off x="4353921" y="1979598"/>
            <a:ext cx="3865157" cy="303198"/>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p:cNvSpPr>
            <a:spLocks noGrp="1"/>
          </p:cNvSpPr>
          <p:nvPr>
            <p:ph idx="21"/>
          </p:nvPr>
        </p:nvSpPr>
        <p:spPr>
          <a:xfrm>
            <a:off x="4343400" y="2537829"/>
            <a:ext cx="3886200" cy="28985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13"/>
          <p:cNvSpPr>
            <a:spLocks noGrp="1"/>
          </p:cNvSpPr>
          <p:nvPr>
            <p:ph sz="quarter" idx="22"/>
          </p:nvPr>
        </p:nvSpPr>
        <p:spPr>
          <a:xfrm>
            <a:off x="4332878" y="4065083"/>
            <a:ext cx="3886200" cy="26634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ontent Placeholder 11"/>
          <p:cNvSpPr>
            <a:spLocks noGrp="1"/>
          </p:cNvSpPr>
          <p:nvPr>
            <p:ph sz="quarter" idx="23"/>
          </p:nvPr>
        </p:nvSpPr>
        <p:spPr>
          <a:xfrm>
            <a:off x="457200" y="3830925"/>
            <a:ext cx="3472396" cy="55929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Content Placeholder 13"/>
          <p:cNvSpPr>
            <a:spLocks noGrp="1"/>
          </p:cNvSpPr>
          <p:nvPr>
            <p:ph sz="quarter" idx="24"/>
          </p:nvPr>
        </p:nvSpPr>
        <p:spPr>
          <a:xfrm>
            <a:off x="490004" y="4570512"/>
            <a:ext cx="3472396" cy="50617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Content Placeholder 13"/>
          <p:cNvSpPr>
            <a:spLocks noGrp="1"/>
          </p:cNvSpPr>
          <p:nvPr>
            <p:ph sz="quarter" idx="25"/>
          </p:nvPr>
        </p:nvSpPr>
        <p:spPr>
          <a:xfrm>
            <a:off x="506413" y="5256977"/>
            <a:ext cx="3472396" cy="50617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Content Placeholder 11"/>
          <p:cNvSpPr>
            <a:spLocks noGrp="1"/>
          </p:cNvSpPr>
          <p:nvPr>
            <p:ph sz="quarter" idx="26"/>
          </p:nvPr>
        </p:nvSpPr>
        <p:spPr>
          <a:xfrm>
            <a:off x="4336752" y="4520930"/>
            <a:ext cx="3886200" cy="27817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5749095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14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3/23/2020</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11"/>
          <p:cNvSpPr>
            <a:spLocks noGrp="1"/>
          </p:cNvSpPr>
          <p:nvPr>
            <p:ph sz="quarter" idx="16"/>
          </p:nvPr>
        </p:nvSpPr>
        <p:spPr>
          <a:xfrm>
            <a:off x="4343400" y="3081267"/>
            <a:ext cx="3886200" cy="27817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3"/>
          <p:cNvSpPr>
            <a:spLocks noGrp="1"/>
          </p:cNvSpPr>
          <p:nvPr>
            <p:ph sz="quarter" idx="18"/>
          </p:nvPr>
        </p:nvSpPr>
        <p:spPr>
          <a:xfrm>
            <a:off x="4332878" y="3626139"/>
            <a:ext cx="3886200" cy="25175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p:cNvSpPr>
            <a:spLocks noGrp="1"/>
          </p:cNvSpPr>
          <p:nvPr>
            <p:ph idx="19"/>
          </p:nvPr>
        </p:nvSpPr>
        <p:spPr>
          <a:xfrm>
            <a:off x="4343400" y="1494526"/>
            <a:ext cx="3886200" cy="303198"/>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2"/>
          <p:cNvSpPr>
            <a:spLocks noGrp="1"/>
          </p:cNvSpPr>
          <p:nvPr>
            <p:ph idx="20"/>
          </p:nvPr>
        </p:nvSpPr>
        <p:spPr>
          <a:xfrm>
            <a:off x="4353921" y="1979598"/>
            <a:ext cx="3865157" cy="303198"/>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p:cNvSpPr>
            <a:spLocks noGrp="1"/>
          </p:cNvSpPr>
          <p:nvPr>
            <p:ph idx="21"/>
          </p:nvPr>
        </p:nvSpPr>
        <p:spPr>
          <a:xfrm>
            <a:off x="4343400" y="2537829"/>
            <a:ext cx="3886200" cy="28985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13"/>
          <p:cNvSpPr>
            <a:spLocks noGrp="1"/>
          </p:cNvSpPr>
          <p:nvPr>
            <p:ph sz="quarter" idx="22"/>
          </p:nvPr>
        </p:nvSpPr>
        <p:spPr>
          <a:xfrm>
            <a:off x="4332878" y="4065083"/>
            <a:ext cx="3886200" cy="26634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ontent Placeholder 11"/>
          <p:cNvSpPr>
            <a:spLocks noGrp="1"/>
          </p:cNvSpPr>
          <p:nvPr>
            <p:ph sz="quarter" idx="23"/>
          </p:nvPr>
        </p:nvSpPr>
        <p:spPr>
          <a:xfrm>
            <a:off x="457200" y="3830925"/>
            <a:ext cx="3472396" cy="55929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Content Placeholder 13"/>
          <p:cNvSpPr>
            <a:spLocks noGrp="1"/>
          </p:cNvSpPr>
          <p:nvPr>
            <p:ph sz="quarter" idx="24"/>
          </p:nvPr>
        </p:nvSpPr>
        <p:spPr>
          <a:xfrm>
            <a:off x="490004" y="4570512"/>
            <a:ext cx="3472396" cy="50617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Content Placeholder 13"/>
          <p:cNvSpPr>
            <a:spLocks noGrp="1"/>
          </p:cNvSpPr>
          <p:nvPr>
            <p:ph sz="quarter" idx="25"/>
          </p:nvPr>
        </p:nvSpPr>
        <p:spPr>
          <a:xfrm>
            <a:off x="506413" y="5256977"/>
            <a:ext cx="3472396" cy="50617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Content Placeholder 11"/>
          <p:cNvSpPr>
            <a:spLocks noGrp="1"/>
          </p:cNvSpPr>
          <p:nvPr>
            <p:ph sz="quarter" idx="26"/>
          </p:nvPr>
        </p:nvSpPr>
        <p:spPr>
          <a:xfrm>
            <a:off x="4336752" y="4520930"/>
            <a:ext cx="3886200" cy="27817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Content Placeholder 13"/>
          <p:cNvSpPr>
            <a:spLocks noGrp="1"/>
          </p:cNvSpPr>
          <p:nvPr>
            <p:ph sz="quarter" idx="27"/>
          </p:nvPr>
        </p:nvSpPr>
        <p:spPr>
          <a:xfrm>
            <a:off x="4326230" y="5065802"/>
            <a:ext cx="3886200" cy="25175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8066009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and 15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3/23/2020</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11"/>
          <p:cNvSpPr>
            <a:spLocks noGrp="1"/>
          </p:cNvSpPr>
          <p:nvPr>
            <p:ph sz="quarter" idx="16"/>
          </p:nvPr>
        </p:nvSpPr>
        <p:spPr>
          <a:xfrm>
            <a:off x="4343400" y="3081267"/>
            <a:ext cx="3886200" cy="27817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3"/>
          <p:cNvSpPr>
            <a:spLocks noGrp="1"/>
          </p:cNvSpPr>
          <p:nvPr>
            <p:ph sz="quarter" idx="18"/>
          </p:nvPr>
        </p:nvSpPr>
        <p:spPr>
          <a:xfrm>
            <a:off x="4332878" y="3626139"/>
            <a:ext cx="3886200" cy="25175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p:cNvSpPr>
            <a:spLocks noGrp="1"/>
          </p:cNvSpPr>
          <p:nvPr>
            <p:ph idx="19"/>
          </p:nvPr>
        </p:nvSpPr>
        <p:spPr>
          <a:xfrm>
            <a:off x="4343400" y="1494526"/>
            <a:ext cx="3886200" cy="303198"/>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2"/>
          <p:cNvSpPr>
            <a:spLocks noGrp="1"/>
          </p:cNvSpPr>
          <p:nvPr>
            <p:ph idx="20"/>
          </p:nvPr>
        </p:nvSpPr>
        <p:spPr>
          <a:xfrm>
            <a:off x="4353921" y="1979598"/>
            <a:ext cx="3865157" cy="303198"/>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p:cNvSpPr>
            <a:spLocks noGrp="1"/>
          </p:cNvSpPr>
          <p:nvPr>
            <p:ph idx="21"/>
          </p:nvPr>
        </p:nvSpPr>
        <p:spPr>
          <a:xfrm>
            <a:off x="4343400" y="2537829"/>
            <a:ext cx="3886200" cy="28985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13"/>
          <p:cNvSpPr>
            <a:spLocks noGrp="1"/>
          </p:cNvSpPr>
          <p:nvPr>
            <p:ph sz="quarter" idx="22"/>
          </p:nvPr>
        </p:nvSpPr>
        <p:spPr>
          <a:xfrm>
            <a:off x="4332878" y="4065083"/>
            <a:ext cx="3886200" cy="26634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ontent Placeholder 11"/>
          <p:cNvSpPr>
            <a:spLocks noGrp="1"/>
          </p:cNvSpPr>
          <p:nvPr>
            <p:ph sz="quarter" idx="23"/>
          </p:nvPr>
        </p:nvSpPr>
        <p:spPr>
          <a:xfrm>
            <a:off x="457200" y="3830925"/>
            <a:ext cx="3472396" cy="55929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Content Placeholder 13"/>
          <p:cNvSpPr>
            <a:spLocks noGrp="1"/>
          </p:cNvSpPr>
          <p:nvPr>
            <p:ph sz="quarter" idx="24"/>
          </p:nvPr>
        </p:nvSpPr>
        <p:spPr>
          <a:xfrm>
            <a:off x="490004" y="4570512"/>
            <a:ext cx="3472396" cy="50617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Content Placeholder 13"/>
          <p:cNvSpPr>
            <a:spLocks noGrp="1"/>
          </p:cNvSpPr>
          <p:nvPr>
            <p:ph sz="quarter" idx="25"/>
          </p:nvPr>
        </p:nvSpPr>
        <p:spPr>
          <a:xfrm>
            <a:off x="506413" y="5256977"/>
            <a:ext cx="3472396" cy="50617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Content Placeholder 11"/>
          <p:cNvSpPr>
            <a:spLocks noGrp="1"/>
          </p:cNvSpPr>
          <p:nvPr>
            <p:ph sz="quarter" idx="26"/>
          </p:nvPr>
        </p:nvSpPr>
        <p:spPr>
          <a:xfrm>
            <a:off x="4336752" y="4520930"/>
            <a:ext cx="3886200" cy="27817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Content Placeholder 13"/>
          <p:cNvSpPr>
            <a:spLocks noGrp="1"/>
          </p:cNvSpPr>
          <p:nvPr>
            <p:ph sz="quarter" idx="27"/>
          </p:nvPr>
        </p:nvSpPr>
        <p:spPr>
          <a:xfrm>
            <a:off x="4326230" y="5065802"/>
            <a:ext cx="3886200" cy="25175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Content Placeholder 13"/>
          <p:cNvSpPr>
            <a:spLocks noGrp="1"/>
          </p:cNvSpPr>
          <p:nvPr>
            <p:ph sz="quarter" idx="28"/>
          </p:nvPr>
        </p:nvSpPr>
        <p:spPr>
          <a:xfrm>
            <a:off x="4326230" y="5504746"/>
            <a:ext cx="3886200" cy="26634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7920946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and 20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3/23/2020</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15" name="Content Placeholder 2"/>
          <p:cNvSpPr>
            <a:spLocks noGrp="1"/>
          </p:cNvSpPr>
          <p:nvPr>
            <p:ph idx="19"/>
          </p:nvPr>
        </p:nvSpPr>
        <p:spPr>
          <a:xfrm>
            <a:off x="4790255" y="1494526"/>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2"/>
          <p:cNvSpPr>
            <a:spLocks noGrp="1"/>
          </p:cNvSpPr>
          <p:nvPr>
            <p:ph idx="20"/>
          </p:nvPr>
        </p:nvSpPr>
        <p:spPr>
          <a:xfrm>
            <a:off x="4790256" y="1861415"/>
            <a:ext cx="3886200" cy="3222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p:cNvSpPr>
            <a:spLocks noGrp="1"/>
          </p:cNvSpPr>
          <p:nvPr>
            <p:ph idx="21"/>
          </p:nvPr>
        </p:nvSpPr>
        <p:spPr>
          <a:xfrm>
            <a:off x="4790255" y="2283032"/>
            <a:ext cx="3886199" cy="30809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Content Placeholder 2"/>
          <p:cNvSpPr>
            <a:spLocks noGrp="1"/>
          </p:cNvSpPr>
          <p:nvPr>
            <p:ph idx="26"/>
          </p:nvPr>
        </p:nvSpPr>
        <p:spPr>
          <a:xfrm>
            <a:off x="4790255" y="2705545"/>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Content Placeholder 2"/>
          <p:cNvSpPr>
            <a:spLocks noGrp="1"/>
          </p:cNvSpPr>
          <p:nvPr>
            <p:ph idx="27"/>
          </p:nvPr>
        </p:nvSpPr>
        <p:spPr>
          <a:xfrm>
            <a:off x="4790256" y="3072434"/>
            <a:ext cx="3886200" cy="3222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Content Placeholder 2"/>
          <p:cNvSpPr>
            <a:spLocks noGrp="1"/>
          </p:cNvSpPr>
          <p:nvPr>
            <p:ph idx="28"/>
          </p:nvPr>
        </p:nvSpPr>
        <p:spPr>
          <a:xfrm>
            <a:off x="4790255" y="3494051"/>
            <a:ext cx="3886199" cy="30809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Content Placeholder 2"/>
          <p:cNvSpPr>
            <a:spLocks noGrp="1"/>
          </p:cNvSpPr>
          <p:nvPr>
            <p:ph idx="29"/>
          </p:nvPr>
        </p:nvSpPr>
        <p:spPr>
          <a:xfrm>
            <a:off x="4790255" y="3908712"/>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6" name="Content Placeholder 2"/>
          <p:cNvSpPr>
            <a:spLocks noGrp="1"/>
          </p:cNvSpPr>
          <p:nvPr>
            <p:ph idx="30"/>
          </p:nvPr>
        </p:nvSpPr>
        <p:spPr>
          <a:xfrm>
            <a:off x="4790256" y="4275601"/>
            <a:ext cx="3886200" cy="3222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Content Placeholder 2"/>
          <p:cNvSpPr>
            <a:spLocks noGrp="1"/>
          </p:cNvSpPr>
          <p:nvPr>
            <p:ph idx="31"/>
          </p:nvPr>
        </p:nvSpPr>
        <p:spPr>
          <a:xfrm>
            <a:off x="4790255" y="4697218"/>
            <a:ext cx="3886199" cy="30809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8" name="Content Placeholder 2"/>
          <p:cNvSpPr>
            <a:spLocks noGrp="1"/>
          </p:cNvSpPr>
          <p:nvPr>
            <p:ph idx="32"/>
          </p:nvPr>
        </p:nvSpPr>
        <p:spPr>
          <a:xfrm>
            <a:off x="4790255" y="5105555"/>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Content Placeholder 2"/>
          <p:cNvSpPr>
            <a:spLocks noGrp="1"/>
          </p:cNvSpPr>
          <p:nvPr>
            <p:ph idx="33"/>
          </p:nvPr>
        </p:nvSpPr>
        <p:spPr>
          <a:xfrm>
            <a:off x="457200" y="1494526"/>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2" name="Content Placeholder 2"/>
          <p:cNvSpPr>
            <a:spLocks noGrp="1"/>
          </p:cNvSpPr>
          <p:nvPr>
            <p:ph idx="34"/>
          </p:nvPr>
        </p:nvSpPr>
        <p:spPr>
          <a:xfrm>
            <a:off x="457201" y="1861415"/>
            <a:ext cx="3886200" cy="3222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3" name="Content Placeholder 2"/>
          <p:cNvSpPr>
            <a:spLocks noGrp="1"/>
          </p:cNvSpPr>
          <p:nvPr>
            <p:ph idx="35"/>
          </p:nvPr>
        </p:nvSpPr>
        <p:spPr>
          <a:xfrm>
            <a:off x="457200" y="2283032"/>
            <a:ext cx="3886199" cy="30809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4" name="Content Placeholder 2"/>
          <p:cNvSpPr>
            <a:spLocks noGrp="1"/>
          </p:cNvSpPr>
          <p:nvPr>
            <p:ph idx="36"/>
          </p:nvPr>
        </p:nvSpPr>
        <p:spPr>
          <a:xfrm>
            <a:off x="457200" y="2705545"/>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Content Placeholder 2"/>
          <p:cNvSpPr>
            <a:spLocks noGrp="1"/>
          </p:cNvSpPr>
          <p:nvPr>
            <p:ph idx="37"/>
          </p:nvPr>
        </p:nvSpPr>
        <p:spPr>
          <a:xfrm>
            <a:off x="457201" y="3072434"/>
            <a:ext cx="3886200" cy="3222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6" name="Content Placeholder 2"/>
          <p:cNvSpPr>
            <a:spLocks noGrp="1"/>
          </p:cNvSpPr>
          <p:nvPr>
            <p:ph idx="38"/>
          </p:nvPr>
        </p:nvSpPr>
        <p:spPr>
          <a:xfrm>
            <a:off x="457200" y="3494051"/>
            <a:ext cx="3886199" cy="30809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7" name="Content Placeholder 2"/>
          <p:cNvSpPr>
            <a:spLocks noGrp="1"/>
          </p:cNvSpPr>
          <p:nvPr>
            <p:ph idx="39"/>
          </p:nvPr>
        </p:nvSpPr>
        <p:spPr>
          <a:xfrm>
            <a:off x="457200" y="3908712"/>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8" name="Content Placeholder 2"/>
          <p:cNvSpPr>
            <a:spLocks noGrp="1"/>
          </p:cNvSpPr>
          <p:nvPr>
            <p:ph idx="40"/>
          </p:nvPr>
        </p:nvSpPr>
        <p:spPr>
          <a:xfrm>
            <a:off x="457201" y="4275601"/>
            <a:ext cx="3886200" cy="3222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9" name="Content Placeholder 2"/>
          <p:cNvSpPr>
            <a:spLocks noGrp="1"/>
          </p:cNvSpPr>
          <p:nvPr>
            <p:ph idx="41"/>
          </p:nvPr>
        </p:nvSpPr>
        <p:spPr>
          <a:xfrm>
            <a:off x="457200" y="4697218"/>
            <a:ext cx="3886199" cy="30809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0" name="Content Placeholder 2"/>
          <p:cNvSpPr>
            <a:spLocks noGrp="1"/>
          </p:cNvSpPr>
          <p:nvPr>
            <p:ph idx="42"/>
          </p:nvPr>
        </p:nvSpPr>
        <p:spPr>
          <a:xfrm>
            <a:off x="457200" y="5105555"/>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2501617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1_Blank">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3/23/2020</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9" name="Picture 8"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7" name="Text Placeholder 5"/>
          <p:cNvSpPr txBox="1">
            <a:spLocks/>
          </p:cNvSpPr>
          <p:nvPr userDrawn="1"/>
        </p:nvSpPr>
        <p:spPr>
          <a:xfrm>
            <a:off x="2670048" y="6449931"/>
            <a:ext cx="6089854" cy="231285"/>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2017, 2014, 2011 Pearson Education, Inc. All Rights Reserved</a:t>
            </a:r>
          </a:p>
        </p:txBody>
      </p:sp>
    </p:spTree>
    <p:extLst>
      <p:ext uri="{BB962C8B-B14F-4D97-AF65-F5344CB8AC3E}">
        <p14:creationId xmlns:p14="http://schemas.microsoft.com/office/powerpoint/2010/main" val="201115964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2_Blank">
    <p:spTree>
      <p:nvGrpSpPr>
        <p:cNvPr id="1" name=""/>
        <p:cNvGrpSpPr/>
        <p:nvPr/>
      </p:nvGrpSpPr>
      <p:grpSpPr>
        <a:xfrm>
          <a:off x="0" y="0"/>
          <a:ext cx="0" cy="0"/>
          <a:chOff x="0" y="0"/>
          <a:chExt cx="0" cy="0"/>
        </a:xfrm>
      </p:grpSpPr>
      <p:sp>
        <p:nvSpPr>
          <p:cNvPr id="2" name="Footer Placeholder 1"/>
          <p:cNvSpPr>
            <a:spLocks noGrp="1"/>
          </p:cNvSpPr>
          <p:nvPr>
            <p:ph type="ftr" idx="10"/>
          </p:nvPr>
        </p:nvSpPr>
        <p:spPr/>
        <p:txBody>
          <a:bodyPr/>
          <a:lstStyle/>
          <a:p>
            <a:endParaRPr lang="en-US" dirty="0"/>
          </a:p>
        </p:txBody>
      </p:sp>
      <p:sp>
        <p:nvSpPr>
          <p:cNvPr id="3" name="Date Placeholder 2"/>
          <p:cNvSpPr>
            <a:spLocks noGrp="1"/>
          </p:cNvSpPr>
          <p:nvPr>
            <p:ph type="dt" idx="1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84448157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9" name="Shape 39"/>
          <p:cNvSpPr txBox="1">
            <a:spLocks noGrp="1"/>
          </p:cNvSpPr>
          <p:nvPr>
            <p:ph type="body" idx="13"/>
          </p:nvPr>
        </p:nvSpPr>
        <p:spPr>
          <a:xfrm>
            <a:off x="474779" y="1500547"/>
            <a:ext cx="8229600" cy="20515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Tree>
    <p:extLst>
      <p:ext uri="{BB962C8B-B14F-4D97-AF65-F5344CB8AC3E}">
        <p14:creationId xmlns:p14="http://schemas.microsoft.com/office/powerpoint/2010/main" val="306885795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idx="10"/>
          </p:nvPr>
        </p:nvSpPr>
        <p:spPr/>
        <p:txBody>
          <a:bodyPr/>
          <a:lstStyle/>
          <a:p>
            <a:endParaRPr lang="en-US" dirty="0"/>
          </a:p>
        </p:txBody>
      </p:sp>
      <p:sp>
        <p:nvSpPr>
          <p:cNvPr id="3" name="Date Placeholder 2"/>
          <p:cNvSpPr>
            <a:spLocks noGrp="1"/>
          </p:cNvSpPr>
          <p:nvPr>
            <p:ph type="dt" idx="1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22770957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a:p>
        </p:txBody>
      </p:sp>
      <p:sp>
        <p:nvSpPr>
          <p:cNvPr id="3" name="Content Placeholder 2"/>
          <p:cNvSpPr>
            <a:spLocks noGrp="1"/>
          </p:cNvSpPr>
          <p:nvPr>
            <p:ph sz="quarter" idx="13"/>
          </p:nvPr>
        </p:nvSpPr>
        <p:spPr>
          <a:xfrm>
            <a:off x="457200" y="2278063"/>
            <a:ext cx="8229600" cy="558800"/>
          </a:xfrm>
        </p:spPr>
        <p:txBody>
          <a:bodyPr/>
          <a:lstStyle>
            <a:lvl1pPr indent="-255600">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3428980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a:p>
        </p:txBody>
      </p:sp>
      <p:sp>
        <p:nvSpPr>
          <p:cNvPr id="3" name="Content Placeholder 2"/>
          <p:cNvSpPr>
            <a:spLocks noGrp="1"/>
          </p:cNvSpPr>
          <p:nvPr>
            <p:ph sz="quarter" idx="13"/>
          </p:nvPr>
        </p:nvSpPr>
        <p:spPr>
          <a:xfrm>
            <a:off x="457200" y="2278063"/>
            <a:ext cx="8229600" cy="558800"/>
          </a:xfrm>
        </p:spPr>
        <p:txBody>
          <a:bodyPr/>
          <a:lstStyle>
            <a:lvl1pPr indent="-255600">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Content Placeholder 3"/>
          <p:cNvSpPr>
            <a:spLocks noGrp="1"/>
          </p:cNvSpPr>
          <p:nvPr>
            <p:ph sz="quarter" idx="18"/>
          </p:nvPr>
        </p:nvSpPr>
        <p:spPr>
          <a:xfrm>
            <a:off x="457200" y="5811838"/>
            <a:ext cx="8229600" cy="457200"/>
          </a:xfrm>
        </p:spPr>
        <p:txBody>
          <a:bodyPr/>
          <a:lstStyle>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p:cNvSpPr>
            <a:spLocks noGrp="1"/>
          </p:cNvSpPr>
          <p:nvPr>
            <p:ph sz="quarter" idx="19"/>
          </p:nvPr>
        </p:nvSpPr>
        <p:spPr>
          <a:xfrm>
            <a:off x="3657601" y="6418263"/>
            <a:ext cx="479834" cy="2984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11"/>
          <p:cNvSpPr>
            <a:spLocks noGrp="1"/>
          </p:cNvSpPr>
          <p:nvPr>
            <p:ph sz="quarter" idx="20"/>
          </p:nvPr>
        </p:nvSpPr>
        <p:spPr>
          <a:xfrm>
            <a:off x="5503863" y="6418263"/>
            <a:ext cx="453317" cy="29845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13"/>
          <p:cNvSpPr>
            <a:spLocks noGrp="1"/>
          </p:cNvSpPr>
          <p:nvPr>
            <p:ph sz="quarter" idx="21"/>
          </p:nvPr>
        </p:nvSpPr>
        <p:spPr>
          <a:xfrm>
            <a:off x="7200900" y="6418263"/>
            <a:ext cx="576027" cy="29845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p:cNvSpPr>
            <a:spLocks noGrp="1"/>
          </p:cNvSpPr>
          <p:nvPr>
            <p:ph sz="quarter" idx="22"/>
          </p:nvPr>
        </p:nvSpPr>
        <p:spPr>
          <a:xfrm flipH="1">
            <a:off x="7976101" y="6418263"/>
            <a:ext cx="778599" cy="29845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447949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3" name="Shape 63"/>
          <p:cNvSpPr txBox="1">
            <a:spLocks noGrp="1"/>
          </p:cNvSpPr>
          <p:nvPr>
            <p:ph type="body" idx="1"/>
          </p:nvPr>
        </p:nvSpPr>
        <p:spPr>
          <a:xfrm>
            <a:off x="457200" y="816429"/>
            <a:ext cx="8229600" cy="402769"/>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64" name="Shape 64"/>
          <p:cNvSpPr txBox="1">
            <a:spLocks noGrp="1"/>
          </p:cNvSpPr>
          <p:nvPr>
            <p:ph type="body" idx="2"/>
          </p:nvPr>
        </p:nvSpPr>
        <p:spPr>
          <a:xfrm>
            <a:off x="457200" y="1600200"/>
            <a:ext cx="8229600" cy="45259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65" name="Shape 65"/>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66" name="Shape 66"/>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67" name="Shape 67"/>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685800" y="1447800"/>
            <a:ext cx="77724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0" name="Shape 70"/>
          <p:cNvSpPr txBox="1">
            <a:spLocks noGrp="1"/>
          </p:cNvSpPr>
          <p:nvPr>
            <p:ph type="body" idx="1"/>
          </p:nvPr>
        </p:nvSpPr>
        <p:spPr>
          <a:xfrm>
            <a:off x="674687" y="3962400"/>
            <a:ext cx="7794626"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a:p>
        </p:txBody>
      </p:sp>
      <p:sp>
        <p:nvSpPr>
          <p:cNvPr id="71" name="Shape 7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2" name="Shape 7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3" name="Shape 7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Title Only">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6" name="Shape 7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7" name="Shape 7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8" name="Shape 7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37.xml"/><Relationship Id="rId1" Type="http://schemas.openxmlformats.org/officeDocument/2006/relationships/slideLayout" Target="../slideLayouts/slideLayout36.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37">
            <a:alphaModFix/>
          </a:blip>
          <a:srcRect/>
          <a:stretch/>
        </p:blipFill>
        <p:spPr>
          <a:xfrm>
            <a:off x="443972" y="6429709"/>
            <a:ext cx="917999" cy="279914"/>
          </a:xfrm>
          <a:prstGeom prst="rect">
            <a:avLst/>
          </a:prstGeom>
          <a:noFill/>
          <a:ln>
            <a:noFill/>
          </a:ln>
        </p:spPr>
      </p:pic>
      <p:sp>
        <p:nvSpPr>
          <p:cNvPr id="16" name="Text Placeholder 5"/>
          <p:cNvSpPr txBox="1">
            <a:spLocks/>
          </p:cNvSpPr>
          <p:nvPr userDrawn="1"/>
        </p:nvSpPr>
        <p:spPr>
          <a:xfrm>
            <a:off x="2670048" y="6449931"/>
            <a:ext cx="6089854" cy="231285"/>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2017, 2014, 2011 Pearson Education, Inc. All Rights Reserved</a:t>
            </a:r>
          </a:p>
        </p:txBody>
      </p:sp>
    </p:spTree>
  </p:cSld>
  <p:clrMap bg1="lt1" tx1="dk1" bg2="dk2" tx2="lt2" accent1="accent1" accent2="accent2" accent3="accent3" accent4="accent4" accent5="accent5" accent6="accent6" hlink="hlink" folHlink="folHlink"/>
  <p:sldLayoutIdLst>
    <p:sldLayoutId id="2147483665" r:id="rId1"/>
    <p:sldLayoutId id="2147483666" r:id="rId2"/>
    <p:sldLayoutId id="2147483649" r:id="rId3"/>
    <p:sldLayoutId id="2147483668" r:id="rId4"/>
    <p:sldLayoutId id="2147483669" r:id="rId5"/>
    <p:sldLayoutId id="2147483651" r:id="rId6"/>
    <p:sldLayoutId id="2147483654" r:id="rId7"/>
    <p:sldLayoutId id="2147483655" r:id="rId8"/>
    <p:sldLayoutId id="2147483656" r:id="rId9"/>
    <p:sldLayoutId id="2147483667" r:id="rId10"/>
    <p:sldLayoutId id="2147483657"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 id="2147483682" r:id="rId24"/>
    <p:sldLayoutId id="2147483683" r:id="rId25"/>
    <p:sldLayoutId id="2147483684" r:id="rId26"/>
    <p:sldLayoutId id="2147483685" r:id="rId27"/>
    <p:sldLayoutId id="2147483686" r:id="rId28"/>
    <p:sldLayoutId id="2147483687" r:id="rId29"/>
    <p:sldLayoutId id="2147483688" r:id="rId30"/>
    <p:sldLayoutId id="2147483689" r:id="rId31"/>
    <p:sldLayoutId id="2147483690" r:id="rId32"/>
    <p:sldLayoutId id="2147483691" r:id="rId33"/>
    <p:sldLayoutId id="2147483692" r:id="rId34"/>
    <p:sldLayoutId id="2147483694" r:id="rId3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4">
            <a:alphaModFix/>
          </a:blip>
          <a:srcRect/>
          <a:stretch/>
        </p:blipFill>
        <p:spPr>
          <a:xfrm>
            <a:off x="443972" y="6429709"/>
            <a:ext cx="917999" cy="279914"/>
          </a:xfrm>
          <a:prstGeom prst="rect">
            <a:avLst/>
          </a:prstGeom>
          <a:noFill/>
          <a:ln>
            <a:noFill/>
          </a:ln>
        </p:spPr>
      </p:pic>
    </p:spTree>
    <p:extLst>
      <p:ext uri="{BB962C8B-B14F-4D97-AF65-F5344CB8AC3E}">
        <p14:creationId xmlns:p14="http://schemas.microsoft.com/office/powerpoint/2010/main" val="200283969"/>
      </p:ext>
    </p:extLst>
  </p:cSld>
  <p:clrMap bg1="lt1" tx1="dk1" bg2="dk2" tx2="lt2" accent1="accent1" accent2="accent2" accent3="accent3" accent4="accent4" accent5="accent5" accent6="accent6" hlink="hlink" folHlink="folHlink"/>
  <p:sldLayoutIdLst>
    <p:sldLayoutId id="2147483664" r:id="rId1"/>
    <p:sldLayoutId id="2147483693"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603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3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png"/><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1.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17.xml"/></Relationships>
</file>

<file path=ppt/slides/_rels/slide3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0.xml"/></Relationships>
</file>

<file path=ppt/slides/_rels/slide3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0.xml"/></Relationships>
</file>

<file path=ppt/slides/_rels/slide3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1.xml"/></Relationships>
</file>

<file path=ppt/slides/_rels/slide3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1.xml"/></Relationships>
</file>

<file path=ppt/slides/_rels/slide37.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0.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0.xml"/></Relationships>
</file>

<file path=ppt/slides/_rels/slide41.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0.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10.xml"/></Relationships>
</file>

<file path=ppt/slides/_rels/slide46.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0.xml"/></Relationships>
</file>

<file path=ppt/slides/_rels/slide47.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0.xml"/><Relationship Id="rId4" Type="http://schemas.openxmlformats.org/officeDocument/2006/relationships/image" Target="../media/image58.png"/></Relationships>
</file>

<file path=ppt/slides/_rels/slide49.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0.xml"/><Relationship Id="rId4" Type="http://schemas.openxmlformats.org/officeDocument/2006/relationships/image" Target="../media/image6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0.xml"/></Relationships>
</file>

<file path=ppt/slides/_rels/slide51.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10.xml"/></Relationships>
</file>

<file path=ppt/slides/_rels/slide52.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20.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10.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1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10.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23.xml"/><Relationship Id="rId5" Type="http://schemas.openxmlformats.org/officeDocument/2006/relationships/image" Target="../media/image78.png"/><Relationship Id="rId4" Type="http://schemas.openxmlformats.org/officeDocument/2006/relationships/image" Target="../media/image7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9.png"/><Relationship Id="rId1" Type="http://schemas.openxmlformats.org/officeDocument/2006/relationships/slideLayout" Target="../slideLayouts/slideLayout10.xml"/></Relationships>
</file>

<file path=ppt/slides/_rels/slide71.xml.rels><?xml version="1.0" encoding="UTF-8" standalone="yes"?>
<Relationships xmlns="http://schemas.openxmlformats.org/package/2006/relationships"><Relationship Id="rId3" Type="http://schemas.openxmlformats.org/officeDocument/2006/relationships/image" Target="../media/image82.png"/><Relationship Id="rId7" Type="http://schemas.openxmlformats.org/officeDocument/2006/relationships/image" Target="../media/image86.png"/><Relationship Id="rId2" Type="http://schemas.openxmlformats.org/officeDocument/2006/relationships/image" Target="../media/image81.png"/><Relationship Id="rId1" Type="http://schemas.openxmlformats.org/officeDocument/2006/relationships/slideLayout" Target="../slideLayouts/slideLayout24.xml"/><Relationship Id="rId6" Type="http://schemas.openxmlformats.org/officeDocument/2006/relationships/image" Target="../media/image85.png"/><Relationship Id="rId5" Type="http://schemas.openxmlformats.org/officeDocument/2006/relationships/image" Target="../media/image84.png"/><Relationship Id="rId4" Type="http://schemas.openxmlformats.org/officeDocument/2006/relationships/image" Target="../media/image83.png"/></Relationships>
</file>

<file path=ppt/slides/_rels/slide72.xml.rels><?xml version="1.0" encoding="UTF-8" standalone="yes"?>
<Relationships xmlns="http://schemas.openxmlformats.org/package/2006/relationships"><Relationship Id="rId2" Type="http://schemas.openxmlformats.org/officeDocument/2006/relationships/image" Target="../media/image87.png"/><Relationship Id="rId1" Type="http://schemas.openxmlformats.org/officeDocument/2006/relationships/slideLayout" Target="../slideLayouts/slideLayout10.xml"/></Relationships>
</file>

<file path=ppt/slides/_rels/slide73.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10.xml"/></Relationships>
</file>

<file path=ppt/slides/_rels/slide74.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notesSlide" Target="../notesSlides/notesSlide2.xml"/><Relationship Id="rId1" Type="http://schemas.openxmlformats.org/officeDocument/2006/relationships/slideLayout" Target="../slideLayouts/slideLayout20.xml"/><Relationship Id="rId4" Type="http://schemas.openxmlformats.org/officeDocument/2006/relationships/image" Target="../media/image90.png"/></Relationships>
</file>

<file path=ppt/slides/_rels/slide75.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png"/><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216000"/>
            <a:ext cx="8229600" cy="1031342"/>
          </a:xfrm>
        </p:spPr>
        <p:txBody>
          <a:bodyPr anchor="b"/>
          <a:lstStyle/>
          <a:p>
            <a:r>
              <a:rPr lang="en-US" dirty="0"/>
              <a:t>Starting out with Visual Basic®</a:t>
            </a:r>
          </a:p>
        </p:txBody>
      </p:sp>
      <p:sp>
        <p:nvSpPr>
          <p:cNvPr id="3" name="Text Placeholder 2"/>
          <p:cNvSpPr>
            <a:spLocks noGrp="1"/>
          </p:cNvSpPr>
          <p:nvPr>
            <p:ph type="body" idx="1"/>
          </p:nvPr>
        </p:nvSpPr>
        <p:spPr>
          <a:xfrm>
            <a:off x="457200" y="1247342"/>
            <a:ext cx="8302702" cy="374286"/>
          </a:xfrm>
        </p:spPr>
        <p:txBody>
          <a:bodyPr/>
          <a:lstStyle/>
          <a:p>
            <a:r>
              <a:rPr lang="en-US" dirty="0">
                <a:solidFill>
                  <a:schemeClr val="tx2"/>
                </a:solidFill>
                <a:latin typeface="+mn-lt"/>
              </a:rPr>
              <a:t>Seventh Edition</a:t>
            </a:r>
          </a:p>
        </p:txBody>
      </p:sp>
      <p:sp>
        <p:nvSpPr>
          <p:cNvPr id="4" name="Text Placeholder 3"/>
          <p:cNvSpPr>
            <a:spLocks noGrp="1"/>
          </p:cNvSpPr>
          <p:nvPr>
            <p:ph type="body" idx="2"/>
          </p:nvPr>
        </p:nvSpPr>
        <p:spPr>
          <a:xfrm>
            <a:off x="4876800" y="2285999"/>
            <a:ext cx="3657600" cy="739083"/>
          </a:xfrm>
        </p:spPr>
        <p:txBody>
          <a:bodyPr/>
          <a:lstStyle/>
          <a:p>
            <a:pPr lvl="0" algn="ctr"/>
            <a:r>
              <a:rPr lang="en-US" b="1" dirty="0">
                <a:latin typeface="+mn-lt"/>
              </a:rPr>
              <a:t>Chapter 8</a:t>
            </a:r>
          </a:p>
        </p:txBody>
      </p:sp>
      <p:sp>
        <p:nvSpPr>
          <p:cNvPr id="5" name="Text Placeholder 4"/>
          <p:cNvSpPr>
            <a:spLocks noGrp="1"/>
          </p:cNvSpPr>
          <p:nvPr>
            <p:ph type="body" idx="3"/>
          </p:nvPr>
        </p:nvSpPr>
        <p:spPr>
          <a:xfrm>
            <a:off x="4876800" y="3143956"/>
            <a:ext cx="3657600" cy="1210329"/>
          </a:xfrm>
        </p:spPr>
        <p:txBody>
          <a:bodyPr/>
          <a:lstStyle/>
          <a:p>
            <a:pPr algn="ctr"/>
            <a:r>
              <a:rPr lang="en-US" dirty="0">
                <a:latin typeface="+mn-lt"/>
              </a:rPr>
              <a:t>Arrays and More</a:t>
            </a:r>
          </a:p>
        </p:txBody>
      </p:sp>
      <p:pic>
        <p:nvPicPr>
          <p:cNvPr id="8" name="Picture 7" descr="Front Cover: Starting out with Visual Basic® Seventh Edition by Gaddis and Irvin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5924" y="1769784"/>
            <a:ext cx="3536797" cy="4426465"/>
          </a:xfrm>
          <a:prstGeom prst="rect">
            <a:avLst/>
          </a:prstGeom>
          <a:ln w="9525">
            <a:solidFill>
              <a:schemeClr val="tx1"/>
            </a:solidFill>
          </a:ln>
        </p:spPr>
      </p:pic>
      <p:sp>
        <p:nvSpPr>
          <p:cNvPr id="6" name="Text Placeholder 5"/>
          <p:cNvSpPr>
            <a:spLocks noGrp="1"/>
          </p:cNvSpPr>
          <p:nvPr>
            <p:ph type="body" idx="13"/>
          </p:nvPr>
        </p:nvSpPr>
        <p:spPr>
          <a:xfrm>
            <a:off x="2670048" y="6449931"/>
            <a:ext cx="6089854" cy="231285"/>
          </a:xfrm>
        </p:spPr>
        <p:txBody>
          <a:bodyPr anchor="ct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2017, 2014, 2011 Pearson Education, Inc. All Rights Reserved</a:t>
            </a:r>
          </a:p>
        </p:txBody>
      </p:sp>
    </p:spTree>
    <p:extLst>
      <p:ext uri="{BB962C8B-B14F-4D97-AF65-F5344CB8AC3E}">
        <p14:creationId xmlns:p14="http://schemas.microsoft.com/office/powerpoint/2010/main" val="41404159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a:spcBef>
                <a:spcPct val="0"/>
              </a:spcBef>
              <a:buClrTx/>
            </a:pPr>
            <a:r>
              <a:rPr lang="en-US" kern="1200" dirty="0">
                <a:latin typeface="Times New Roman" panose="02020603050405020304" pitchFamily="18" charset="0"/>
                <a:ea typeface="+mj-ea"/>
                <a:cs typeface="+mj-cs"/>
              </a:rPr>
              <a:t>Default Initialization</a:t>
            </a:r>
          </a:p>
        </p:txBody>
      </p:sp>
      <p:sp>
        <p:nvSpPr>
          <p:cNvPr id="3" name="Text Placeholder 2"/>
          <p:cNvSpPr>
            <a:spLocks noGrp="1"/>
          </p:cNvSpPr>
          <p:nvPr>
            <p:ph type="body" idx="1"/>
          </p:nvPr>
        </p:nvSpPr>
        <p:spPr>
          <a:xfrm>
            <a:off x="457200" y="1600200"/>
            <a:ext cx="8229600" cy="3193152"/>
          </a:xfrm>
        </p:spPr>
        <p:txBody>
          <a:bodyPr wrap="square" lIns="91425" tIns="91425" rIns="91425" bIns="91425">
            <a:spAutoFit/>
          </a:bodyPr>
          <a:lstStyle/>
          <a:p>
            <a:pPr lvl="0">
              <a:tabLst/>
            </a:pPr>
            <a:r>
              <a:rPr lang="en-US" sz="2400" kern="1200" dirty="0">
                <a:solidFill>
                  <a:srgbClr val="000000"/>
                </a:solidFill>
                <a:latin typeface="Arial (Body)"/>
                <a:ea typeface="+mn-ea"/>
                <a:cs typeface="+mn-cs"/>
              </a:rPr>
              <a:t>All elements of an Integer array are initialized to zero</a:t>
            </a:r>
          </a:p>
          <a:p>
            <a:pPr marL="741600" lvl="1" indent="-284400">
              <a:buFont typeface="Arial" panose="020B0604020202020204" pitchFamily="34" charset="0"/>
              <a:buChar char="–"/>
            </a:pPr>
            <a:r>
              <a:rPr lang="en-US" sz="2400" kern="1200" dirty="0">
                <a:solidFill>
                  <a:srgbClr val="000000"/>
                </a:solidFill>
                <a:latin typeface="Arial (Body)"/>
                <a:ea typeface="+mn-ea"/>
                <a:cs typeface="+mn-cs"/>
              </a:rPr>
              <a:t>Same initialization as an integer variable</a:t>
            </a:r>
          </a:p>
          <a:p>
            <a:pPr lvl="0">
              <a:tabLst/>
            </a:pPr>
            <a:r>
              <a:rPr lang="en-US" sz="2400" kern="1200" dirty="0">
                <a:solidFill>
                  <a:srgbClr val="000000"/>
                </a:solidFill>
                <a:latin typeface="Arial (Body)"/>
                <a:ea typeface="+mn-ea"/>
                <a:cs typeface="+mn-cs"/>
              </a:rPr>
              <a:t>Each array element is initialized exactly the same as a simple variable of that data type</a:t>
            </a:r>
          </a:p>
          <a:p>
            <a:pPr marL="741600" lvl="1" indent="-284400">
              <a:buFont typeface="Arial" panose="020B0604020202020204" pitchFamily="34" charset="0"/>
              <a:buChar char="–"/>
            </a:pPr>
            <a:r>
              <a:rPr lang="en-US" sz="2400" kern="1200" dirty="0">
                <a:solidFill>
                  <a:srgbClr val="000000"/>
                </a:solidFill>
                <a:latin typeface="Arial (Body)"/>
                <a:ea typeface="+mn-ea"/>
                <a:cs typeface="+mn-cs"/>
              </a:rPr>
              <a:t>Decimal elements are initialized to zero (</a:t>
            </a:r>
            <a:r>
              <a:rPr lang="en-US" sz="2400" kern="1200" dirty="0">
                <a:solidFill>
                  <a:srgbClr val="000000"/>
                </a:solidFill>
                <a:latin typeface="Courier New" panose="02070309020205020404" pitchFamily="49" charset="0"/>
                <a:ea typeface="+mn-ea"/>
                <a:cs typeface="Courier New" panose="02070309020205020404" pitchFamily="49" charset="0"/>
              </a:rPr>
              <a:t>0.0</a:t>
            </a:r>
            <a:r>
              <a:rPr lang="en-US" sz="2400" kern="1200" dirty="0">
                <a:solidFill>
                  <a:srgbClr val="000000"/>
                </a:solidFill>
                <a:latin typeface="Arial (Body)"/>
                <a:ea typeface="+mn-ea"/>
                <a:cs typeface="+mn-cs"/>
              </a:rPr>
              <a:t>)</a:t>
            </a:r>
          </a:p>
          <a:p>
            <a:pPr marL="741600" lvl="1" indent="-284400">
              <a:buFont typeface="Arial" panose="020B0604020202020204" pitchFamily="34" charset="0"/>
              <a:buChar char="–"/>
            </a:pPr>
            <a:r>
              <a:rPr lang="en-US" sz="2400" kern="1200" dirty="0">
                <a:solidFill>
                  <a:srgbClr val="000000"/>
                </a:solidFill>
                <a:latin typeface="Arial (Body)"/>
                <a:ea typeface="+mn-ea"/>
                <a:cs typeface="+mn-cs"/>
              </a:rPr>
              <a:t>String elements are initialized to the special value </a:t>
            </a:r>
            <a:r>
              <a:rPr lang="en-US" sz="2400" kern="1200" dirty="0">
                <a:solidFill>
                  <a:srgbClr val="000000"/>
                </a:solidFill>
                <a:latin typeface="Courier New" panose="02070309020205020404" pitchFamily="49" charset="0"/>
                <a:ea typeface="+mn-ea"/>
                <a:cs typeface="Courier New" panose="02070309020205020404" pitchFamily="49" charset="0"/>
              </a:rPr>
              <a:t>Nothing</a:t>
            </a:r>
          </a:p>
        </p:txBody>
      </p:sp>
    </p:spTree>
    <p:extLst>
      <p:ext uri="{BB962C8B-B14F-4D97-AF65-F5344CB8AC3E}">
        <p14:creationId xmlns:p14="http://schemas.microsoft.com/office/powerpoint/2010/main" val="35973176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a:spcBef>
                <a:spcPct val="0"/>
              </a:spcBef>
              <a:buClrTx/>
            </a:pPr>
            <a:r>
              <a:rPr lang="en-US" kern="1200" dirty="0">
                <a:latin typeface="Times New Roman" panose="02020603050405020304" pitchFamily="18" charset="0"/>
                <a:ea typeface="+mj-ea"/>
                <a:cs typeface="+mj-cs"/>
              </a:rPr>
              <a:t>Implicit Array Sizing and Initialization</a:t>
            </a:r>
          </a:p>
        </p:txBody>
      </p:sp>
      <p:sp>
        <p:nvSpPr>
          <p:cNvPr id="3" name="Text Placeholder 2"/>
          <p:cNvSpPr>
            <a:spLocks noGrp="1"/>
          </p:cNvSpPr>
          <p:nvPr>
            <p:ph idx="1"/>
          </p:nvPr>
        </p:nvSpPr>
        <p:spPr>
          <a:xfrm>
            <a:off x="457200" y="1600200"/>
            <a:ext cx="7822276" cy="1115660"/>
          </a:xfrm>
        </p:spPr>
        <p:txBody>
          <a:bodyPr wrap="square" lIns="91425" tIns="91425" rIns="91425" bIns="91425">
            <a:spAutoFit/>
          </a:bodyPr>
          <a:lstStyle/>
          <a:p>
            <a:pPr lvl="0" indent="-255600">
              <a:buFont typeface="Arial" panose="020B0604020202020204" pitchFamily="34" charset="0"/>
              <a:buChar char="•"/>
            </a:pPr>
            <a:r>
              <a:rPr lang="en-US" sz="2400" kern="1200" dirty="0">
                <a:solidFill>
                  <a:srgbClr val="000000"/>
                </a:solidFill>
                <a:latin typeface="Arial (Body)"/>
                <a:ea typeface="+mn-ea"/>
                <a:cs typeface="+mn-cs"/>
              </a:rPr>
              <a:t>An array can be initialized when declared</a:t>
            </a:r>
          </a:p>
          <a:p>
            <a:pPr lvl="0" indent="-255600">
              <a:buFont typeface="Arial" panose="020B0604020202020204" pitchFamily="34" charset="0"/>
              <a:buChar char="•"/>
            </a:pPr>
            <a:r>
              <a:rPr lang="en-US" sz="2400" kern="1200" dirty="0">
                <a:solidFill>
                  <a:srgbClr val="000000"/>
                </a:solidFill>
                <a:latin typeface="Arial (Body)"/>
                <a:ea typeface="+mn-ea"/>
                <a:cs typeface="+mn-cs"/>
              </a:rPr>
              <a:t>Example:</a:t>
            </a:r>
          </a:p>
        </p:txBody>
      </p:sp>
      <p:pic>
        <p:nvPicPr>
          <p:cNvPr id="13" name="Picture 12" descr="The code is as follows. Dim i n t numbers left parenthesis right parenthesis as integer equal left brace 2 comma 4 comma 6 comma 8 comma 10 comma 12 right brace."/>
          <p:cNvPicPr>
            <a:picLocks noChangeAspect="1"/>
          </p:cNvPicPr>
          <p:nvPr/>
        </p:nvPicPr>
        <p:blipFill>
          <a:blip r:embed="rId2"/>
          <a:stretch>
            <a:fillRect/>
          </a:stretch>
        </p:blipFill>
        <p:spPr>
          <a:xfrm>
            <a:off x="694013" y="2683015"/>
            <a:ext cx="7456725" cy="498757"/>
          </a:xfrm>
          <a:prstGeom prst="rect">
            <a:avLst/>
          </a:prstGeom>
        </p:spPr>
      </p:pic>
      <p:sp>
        <p:nvSpPr>
          <p:cNvPr id="5" name="Content Placeholder 4"/>
          <p:cNvSpPr>
            <a:spLocks noGrp="1"/>
          </p:cNvSpPr>
          <p:nvPr>
            <p:ph idx="14"/>
          </p:nvPr>
        </p:nvSpPr>
        <p:spPr>
          <a:xfrm>
            <a:off x="506970" y="3177615"/>
            <a:ext cx="8229600" cy="2859579"/>
          </a:xfrm>
        </p:spPr>
        <p:txBody>
          <a:bodyPr/>
          <a:lstStyle/>
          <a:p>
            <a:pPr lvl="0" indent="-255600">
              <a:buFont typeface="Arial" panose="020B0604020202020204" pitchFamily="34" charset="0"/>
              <a:buChar char="•"/>
            </a:pPr>
            <a:r>
              <a:rPr lang="en-US" sz="2400" kern="1200" dirty="0">
                <a:solidFill>
                  <a:srgbClr val="000000"/>
                </a:solidFill>
                <a:latin typeface="Arial (Body)"/>
              </a:rPr>
              <a:t>This array is implicitly sized</a:t>
            </a:r>
          </a:p>
          <a:p>
            <a:pPr marL="741600" lvl="1" indent="-284400">
              <a:buFont typeface="Arial" panose="020B0604020202020204" pitchFamily="34" charset="0"/>
              <a:buChar char="–"/>
            </a:pPr>
            <a:r>
              <a:rPr lang="en-US" sz="2400" kern="1200" dirty="0">
                <a:solidFill>
                  <a:srgbClr val="000000"/>
                </a:solidFill>
                <a:latin typeface="Arial (Body)"/>
              </a:rPr>
              <a:t>Upper subscript value is left blank</a:t>
            </a:r>
          </a:p>
          <a:p>
            <a:pPr marL="741600" lvl="1" indent="-284400">
              <a:buFont typeface="Arial" panose="020B0604020202020204" pitchFamily="34" charset="0"/>
              <a:buChar char="–"/>
            </a:pPr>
            <a:r>
              <a:rPr lang="en-US" sz="2400" kern="1200" dirty="0">
                <a:solidFill>
                  <a:srgbClr val="000000"/>
                </a:solidFill>
                <a:latin typeface="Arial (Body)"/>
              </a:rPr>
              <a:t>Number of elements implied from initialization</a:t>
            </a:r>
          </a:p>
          <a:p>
            <a:pPr marL="741600" lvl="1" indent="-284400">
              <a:buFont typeface="Arial" panose="020B0604020202020204" pitchFamily="34" charset="0"/>
              <a:buChar char="–"/>
            </a:pPr>
            <a:r>
              <a:rPr lang="en-US" sz="2400" kern="1200" dirty="0">
                <a:solidFill>
                  <a:srgbClr val="000000"/>
                </a:solidFill>
                <a:latin typeface="Arial (Body)"/>
              </a:rPr>
              <a:t>Upper subscript of </a:t>
            </a:r>
            <a:r>
              <a:rPr lang="en-US" sz="2400" kern="1200" dirty="0">
                <a:solidFill>
                  <a:srgbClr val="000000"/>
                </a:solidFill>
                <a:latin typeface="Arial (Body)"/>
                <a:cs typeface="Courier New" pitchFamily="49" charset="0"/>
              </a:rPr>
              <a:t>5</a:t>
            </a:r>
            <a:r>
              <a:rPr lang="en-US" sz="2400" kern="1200" dirty="0">
                <a:solidFill>
                  <a:srgbClr val="000000"/>
                </a:solidFill>
                <a:latin typeface="Arial (Body)"/>
              </a:rPr>
              <a:t> implied by this example</a:t>
            </a:r>
          </a:p>
          <a:p>
            <a:pPr marL="741600" lvl="1" indent="-284400">
              <a:buFont typeface="Arial" panose="020B0604020202020204" pitchFamily="34" charset="0"/>
              <a:buChar char="–"/>
            </a:pPr>
            <a:r>
              <a:rPr lang="en-US" sz="2400" kern="1200" dirty="0">
                <a:solidFill>
                  <a:srgbClr val="000000"/>
                </a:solidFill>
                <a:latin typeface="Arial (Body)"/>
              </a:rPr>
              <a:t>This results in a 6 element array</a:t>
            </a:r>
          </a:p>
          <a:p>
            <a:pPr lvl="0" indent="-255600">
              <a:buFont typeface="Arial" panose="020B0604020202020204" pitchFamily="34" charset="0"/>
              <a:buChar char="•"/>
            </a:pPr>
            <a:r>
              <a:rPr lang="en-US" sz="2400" kern="1200" dirty="0">
                <a:solidFill>
                  <a:srgbClr val="000000"/>
                </a:solidFill>
                <a:latin typeface="Arial (Body)"/>
              </a:rPr>
              <a:t>Elements are assigned the values shown</a:t>
            </a:r>
            <a:endParaRPr lang="en-US" dirty="0"/>
          </a:p>
        </p:txBody>
      </p:sp>
    </p:spTree>
    <p:extLst>
      <p:ext uri="{BB962C8B-B14F-4D97-AF65-F5344CB8AC3E}">
        <p14:creationId xmlns:p14="http://schemas.microsoft.com/office/powerpoint/2010/main" val="10496026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a:spcBef>
                <a:spcPct val="0"/>
              </a:spcBef>
              <a:buClrTx/>
            </a:pPr>
            <a:r>
              <a:rPr lang="en-US" sz="3200" kern="1200" dirty="0">
                <a:latin typeface="Times New Roman" panose="02020603050405020304" pitchFamily="18" charset="0"/>
                <a:ea typeface="+mj-ea"/>
                <a:cs typeface="+mj-cs"/>
              </a:rPr>
              <a:t>Using Named Constants as Subscripts in Array Declarations</a:t>
            </a:r>
          </a:p>
        </p:txBody>
      </p:sp>
      <p:sp>
        <p:nvSpPr>
          <p:cNvPr id="3" name="Text Placeholder 2"/>
          <p:cNvSpPr>
            <a:spLocks noGrp="1"/>
          </p:cNvSpPr>
          <p:nvPr>
            <p:ph idx="1"/>
          </p:nvPr>
        </p:nvSpPr>
        <p:spPr>
          <a:xfrm>
            <a:off x="457200" y="1600200"/>
            <a:ext cx="8229600" cy="923299"/>
          </a:xfrm>
        </p:spPr>
        <p:txBody>
          <a:bodyPr wrap="square" lIns="91425" tIns="91425" rIns="91425" bIns="91425">
            <a:spAutoFit/>
          </a:bodyPr>
          <a:lstStyle/>
          <a:p>
            <a:pPr lvl="0" indent="-255600">
              <a:buFont typeface="Arial" panose="020B0604020202020204" pitchFamily="34" charset="0"/>
              <a:buChar char="•"/>
            </a:pPr>
            <a:r>
              <a:rPr lang="en-US" sz="2400" kern="1200" dirty="0">
                <a:solidFill>
                  <a:srgbClr val="000000"/>
                </a:solidFill>
                <a:latin typeface="Arial (Body)"/>
                <a:ea typeface="+mn-ea"/>
                <a:cs typeface="+mn-cs"/>
              </a:rPr>
              <a:t>A named constant may be used as an array’s highest subscript instead of a number</a:t>
            </a:r>
          </a:p>
        </p:txBody>
      </p:sp>
      <p:pic>
        <p:nvPicPr>
          <p:cNvPr id="18" name="Picture 17" descr="The 2 line code is as follows. Line 1. c o n s t i n t max underscore subscript as integer equal 100. Line 2. Dim i n t array left parenthesis i n t max underscore subscript right parenthesis as integer."/>
          <p:cNvPicPr>
            <a:picLocks noChangeAspect="1"/>
          </p:cNvPicPr>
          <p:nvPr/>
        </p:nvPicPr>
        <p:blipFill>
          <a:blip r:embed="rId2"/>
          <a:stretch>
            <a:fillRect/>
          </a:stretch>
        </p:blipFill>
        <p:spPr>
          <a:xfrm>
            <a:off x="1487157" y="2531944"/>
            <a:ext cx="6169687" cy="768163"/>
          </a:xfrm>
          <a:prstGeom prst="rect">
            <a:avLst/>
          </a:prstGeom>
        </p:spPr>
      </p:pic>
      <p:sp>
        <p:nvSpPr>
          <p:cNvPr id="6" name="Content Placeholder 5"/>
          <p:cNvSpPr>
            <a:spLocks noGrp="1"/>
          </p:cNvSpPr>
          <p:nvPr>
            <p:ph idx="14"/>
          </p:nvPr>
        </p:nvSpPr>
        <p:spPr>
          <a:xfrm>
            <a:off x="473720" y="3284268"/>
            <a:ext cx="8229600" cy="1924064"/>
          </a:xfrm>
        </p:spPr>
        <p:txBody>
          <a:bodyPr/>
          <a:lstStyle/>
          <a:p>
            <a:pPr lvl="0" indent="-255600">
              <a:buFont typeface="Arial" panose="020B0604020202020204" pitchFamily="34" charset="0"/>
              <a:buChar char="•"/>
            </a:pPr>
            <a:r>
              <a:rPr lang="en-US" sz="2400" kern="1200" dirty="0">
                <a:solidFill>
                  <a:srgbClr val="000000"/>
                </a:solidFill>
                <a:latin typeface="Arial (Body)"/>
              </a:rPr>
              <a:t>This is a common use for named constants</a:t>
            </a:r>
          </a:p>
          <a:p>
            <a:pPr marL="741600" lvl="1" indent="-284400">
              <a:buFont typeface="Arial" panose="020B0604020202020204" pitchFamily="34" charset="0"/>
              <a:buChar char="–"/>
            </a:pPr>
            <a:r>
              <a:rPr lang="en-US" sz="2400" kern="1200" dirty="0">
                <a:solidFill>
                  <a:srgbClr val="000000"/>
                </a:solidFill>
                <a:latin typeface="Arial (Body)"/>
              </a:rPr>
              <a:t>Highest subscript is often used multiple times</a:t>
            </a:r>
          </a:p>
          <a:p>
            <a:pPr marL="741600" lvl="1" indent="-284400">
              <a:buFont typeface="Arial" panose="020B0604020202020204" pitchFamily="34" charset="0"/>
              <a:buChar char="–"/>
            </a:pPr>
            <a:r>
              <a:rPr lang="en-US" sz="2400" kern="1200" dirty="0">
                <a:solidFill>
                  <a:srgbClr val="000000"/>
                </a:solidFill>
                <a:latin typeface="Arial (Body)"/>
              </a:rPr>
              <a:t>If highest subscript changes, use of a named constant allows it to be changed in one place</a:t>
            </a:r>
            <a:endParaRPr lang="en-US" dirty="0"/>
          </a:p>
        </p:txBody>
      </p:sp>
    </p:spTree>
    <p:extLst>
      <p:ext uri="{BB962C8B-B14F-4D97-AF65-F5344CB8AC3E}">
        <p14:creationId xmlns:p14="http://schemas.microsoft.com/office/powerpoint/2010/main" val="35734202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a:spcBef>
                <a:spcPct val="0"/>
              </a:spcBef>
              <a:buClrTx/>
            </a:pPr>
            <a:r>
              <a:rPr lang="en-US" kern="1200" dirty="0">
                <a:latin typeface="Times New Roman" panose="02020603050405020304" pitchFamily="18" charset="0"/>
                <a:ea typeface="+mj-ea"/>
                <a:cs typeface="+mj-cs"/>
              </a:rPr>
              <a:t>Working with Array Elements</a:t>
            </a:r>
          </a:p>
        </p:txBody>
      </p:sp>
      <p:sp>
        <p:nvSpPr>
          <p:cNvPr id="3" name="Content Placeholder 2"/>
          <p:cNvSpPr>
            <a:spLocks noGrp="1"/>
          </p:cNvSpPr>
          <p:nvPr>
            <p:ph idx="1"/>
          </p:nvPr>
        </p:nvSpPr>
        <p:spPr>
          <a:xfrm>
            <a:off x="457200" y="1600200"/>
            <a:ext cx="8229600" cy="923299"/>
          </a:xfrm>
        </p:spPr>
        <p:txBody>
          <a:bodyPr wrap="square" lIns="91425" tIns="91425" rIns="91425" bIns="91425">
            <a:spAutoFit/>
          </a:bodyPr>
          <a:lstStyle/>
          <a:p>
            <a:pPr marL="255600" lvl="0" indent="-255600">
              <a:buFont typeface="Arial" panose="020B0604020202020204" pitchFamily="34" charset="0"/>
              <a:buChar char="•"/>
            </a:pPr>
            <a:r>
              <a:rPr lang="en-US" sz="2400" kern="1200" dirty="0">
                <a:solidFill>
                  <a:srgbClr val="000000"/>
                </a:solidFill>
                <a:latin typeface="Arial (Body)"/>
                <a:ea typeface="+mn-ea"/>
                <a:cs typeface="+mn-cs"/>
              </a:rPr>
              <a:t>You can store a value in an array element with an assignment statement</a:t>
            </a:r>
          </a:p>
        </p:txBody>
      </p:sp>
      <p:pic>
        <p:nvPicPr>
          <p:cNvPr id="27" name="Picture 26" descr="The 6 line code is as follows. Line 1. i n t numbers left parenthesis 0 right parenthesis equal 100. Line 2. i n t numbers left parenthesis 1 right parenthesis equal 200. Line 3. i n t numbers left parenthesis 2 right parenthesis equal 300. Line 4. i n t numbers left parenthesis 3 right parenthesis equal 400. Line 5. i n t numbers left parenthesis 4 right parenthesis equal 500. Line 6. i n t numbers left parenthesis 5 right parenthesis equal 600."/>
          <p:cNvPicPr>
            <a:picLocks noChangeAspect="1"/>
          </p:cNvPicPr>
          <p:nvPr/>
        </p:nvPicPr>
        <p:blipFill>
          <a:blip r:embed="rId2"/>
          <a:stretch>
            <a:fillRect/>
          </a:stretch>
        </p:blipFill>
        <p:spPr>
          <a:xfrm>
            <a:off x="3133219" y="2502058"/>
            <a:ext cx="2877561" cy="1865538"/>
          </a:xfrm>
          <a:prstGeom prst="rect">
            <a:avLst/>
          </a:prstGeom>
        </p:spPr>
      </p:pic>
      <p:pic>
        <p:nvPicPr>
          <p:cNvPr id="7" name="Picture 6" descr="A row of 7 separated cells increasing. Cell 1 is i n t numbers left parenthesis 0 right parenthesis and is labeled as 100. Cell 2 is i n t numbers left parenthesis 1 right parenthesis and is labeled as 200. Cell 3 is i n t numbers left parenthesis 2 right parenthesis and is labeled as 300. Cell 4 is i n t numbers left parenthesis 3 right parenthesis and is labeled as 400. Cell 5 is i n t numbers left parenthesis 4 right parenthesis and is labeled as 500. Cell 6 is i n t numbers left parenthesis 5 right parenthesis and is labeled as 60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3846" y="4506631"/>
            <a:ext cx="7176306" cy="1708644"/>
          </a:xfrm>
          <a:prstGeom prst="rect">
            <a:avLst/>
          </a:prstGeom>
        </p:spPr>
      </p:pic>
    </p:spTree>
    <p:extLst>
      <p:ext uri="{BB962C8B-B14F-4D97-AF65-F5344CB8AC3E}">
        <p14:creationId xmlns:p14="http://schemas.microsoft.com/office/powerpoint/2010/main" val="37022176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a:spcBef>
                <a:spcPct val="0"/>
              </a:spcBef>
              <a:buClrTx/>
            </a:pPr>
            <a:r>
              <a:rPr lang="en-US" kern="1200" dirty="0">
                <a:latin typeface="Times New Roman" panose="02020603050405020304" pitchFamily="18" charset="0"/>
                <a:ea typeface="+mj-ea"/>
                <a:cs typeface="+mj-cs"/>
              </a:rPr>
              <a:t>Accessing Array Elements with a Loop</a:t>
            </a:r>
          </a:p>
        </p:txBody>
      </p:sp>
      <p:sp>
        <p:nvSpPr>
          <p:cNvPr id="3" name="Text Placeholder 2"/>
          <p:cNvSpPr>
            <a:spLocks noGrp="1"/>
          </p:cNvSpPr>
          <p:nvPr>
            <p:ph idx="1"/>
          </p:nvPr>
        </p:nvSpPr>
        <p:spPr>
          <a:xfrm>
            <a:off x="457200" y="1600199"/>
            <a:ext cx="8229600" cy="2185183"/>
          </a:xfrm>
        </p:spPr>
        <p:txBody>
          <a:bodyPr wrap="square" lIns="91425" tIns="91425" rIns="91425" bIns="91425">
            <a:spAutoFit/>
          </a:bodyPr>
          <a:lstStyle/>
          <a:p>
            <a:pPr lvl="0" indent="-255600">
              <a:buFont typeface="Arial" panose="020B0604020202020204" pitchFamily="34" charset="0"/>
              <a:buChar char="•"/>
            </a:pPr>
            <a:r>
              <a:rPr lang="en-US" sz="2400" kern="1200" dirty="0">
                <a:solidFill>
                  <a:srgbClr val="000000"/>
                </a:solidFill>
                <a:latin typeface="Arial (Body)"/>
                <a:ea typeface="+mn-ea"/>
                <a:cs typeface="+mn-cs"/>
              </a:rPr>
              <a:t>Loops are frequently used to process arrays</a:t>
            </a:r>
          </a:p>
          <a:p>
            <a:pPr marL="741600" lvl="1" indent="-284400">
              <a:buFont typeface="Arial" panose="020B0604020202020204" pitchFamily="34" charset="0"/>
              <a:buChar char="–"/>
            </a:pPr>
            <a:r>
              <a:rPr lang="en-US" sz="2400" kern="1200" dirty="0">
                <a:solidFill>
                  <a:srgbClr val="000000"/>
                </a:solidFill>
                <a:latin typeface="Arial (Body)"/>
                <a:ea typeface="+mn-ea"/>
                <a:cs typeface="+mn-cs"/>
              </a:rPr>
              <a:t>Using an Integer variable as a subscript</a:t>
            </a:r>
          </a:p>
          <a:p>
            <a:pPr marL="741600" lvl="1" indent="-284400">
              <a:buFont typeface="Arial" panose="020B0604020202020204" pitchFamily="34" charset="0"/>
              <a:buChar char="–"/>
            </a:pPr>
            <a:r>
              <a:rPr lang="en-US" sz="2400" kern="1200" dirty="0">
                <a:solidFill>
                  <a:srgbClr val="000000"/>
                </a:solidFill>
                <a:latin typeface="Arial (Body)"/>
                <a:ea typeface="+mn-ea"/>
                <a:cs typeface="+mn-cs"/>
              </a:rPr>
              <a:t>For example, the following code stores an empty string in each element of </a:t>
            </a:r>
            <a:r>
              <a:rPr lang="en-US" sz="2400" kern="1200" dirty="0">
                <a:solidFill>
                  <a:srgbClr val="000000"/>
                </a:solidFill>
                <a:latin typeface="Courier New" panose="02070309020205020404" pitchFamily="49" charset="0"/>
                <a:ea typeface="+mn-ea"/>
                <a:cs typeface="Courier New" panose="02070309020205020404" pitchFamily="49" charset="0"/>
              </a:rPr>
              <a:t>s</a:t>
            </a:r>
            <a:r>
              <a:rPr lang="en-US" sz="100" kern="1200" dirty="0">
                <a:solidFill>
                  <a:srgbClr val="000000"/>
                </a:solidFill>
                <a:latin typeface="Courier New" panose="02070309020205020404" pitchFamily="49" charset="0"/>
                <a:ea typeface="+mn-ea"/>
                <a:cs typeface="Courier New" panose="02070309020205020404" pitchFamily="49" charset="0"/>
              </a:rPr>
              <a:t> </a:t>
            </a:r>
            <a:r>
              <a:rPr lang="en-US" sz="2400" kern="1200" dirty="0">
                <a:solidFill>
                  <a:srgbClr val="000000"/>
                </a:solidFill>
                <a:latin typeface="Courier New" panose="02070309020205020404" pitchFamily="49" charset="0"/>
                <a:ea typeface="+mn-ea"/>
                <a:cs typeface="Courier New" panose="02070309020205020404" pitchFamily="49" charset="0"/>
              </a:rPr>
              <a:t>t</a:t>
            </a:r>
            <a:r>
              <a:rPr lang="en-US" sz="100" kern="1200" dirty="0">
                <a:solidFill>
                  <a:srgbClr val="000000"/>
                </a:solidFill>
                <a:latin typeface="Courier New" panose="02070309020205020404" pitchFamily="49" charset="0"/>
                <a:ea typeface="+mn-ea"/>
                <a:cs typeface="Courier New" panose="02070309020205020404" pitchFamily="49" charset="0"/>
              </a:rPr>
              <a:t> </a:t>
            </a:r>
            <a:r>
              <a:rPr lang="en-US" sz="2400" kern="1200" dirty="0">
                <a:solidFill>
                  <a:srgbClr val="000000"/>
                </a:solidFill>
                <a:latin typeface="Courier New" panose="02070309020205020404" pitchFamily="49" charset="0"/>
                <a:ea typeface="+mn-ea"/>
                <a:cs typeface="Courier New" panose="02070309020205020404" pitchFamily="49" charset="0"/>
              </a:rPr>
              <a:t>r</a:t>
            </a:r>
            <a:r>
              <a:rPr lang="en-US" sz="100" kern="1200" dirty="0">
                <a:solidFill>
                  <a:srgbClr val="000000"/>
                </a:solidFill>
                <a:latin typeface="Courier New" panose="02070309020205020404" pitchFamily="49" charset="0"/>
                <a:ea typeface="+mn-ea"/>
                <a:cs typeface="Courier New" panose="02070309020205020404" pitchFamily="49" charset="0"/>
              </a:rPr>
              <a:t> </a:t>
            </a:r>
            <a:r>
              <a:rPr lang="en-US" sz="2400" kern="1200" dirty="0">
                <a:solidFill>
                  <a:srgbClr val="000000"/>
                </a:solidFill>
                <a:latin typeface="Courier New" panose="02070309020205020404" pitchFamily="49" charset="0"/>
                <a:ea typeface="+mn-ea"/>
                <a:cs typeface="Courier New" panose="02070309020205020404" pitchFamily="49" charset="0"/>
              </a:rPr>
              <a:t>Names</a:t>
            </a:r>
            <a:r>
              <a:rPr lang="en-US" sz="2400" kern="1200" dirty="0">
                <a:solidFill>
                  <a:srgbClr val="000000"/>
                </a:solidFill>
                <a:latin typeface="Arial (Body)"/>
                <a:ea typeface="+mn-ea"/>
                <a:cs typeface="+mn-cs"/>
              </a:rPr>
              <a:t>, a 1000-element array of strings:</a:t>
            </a:r>
          </a:p>
        </p:txBody>
      </p:sp>
      <p:pic>
        <p:nvPicPr>
          <p:cNvPr id="19" name="Picture 18" descr="The 7 line code is as follows. Line 1. C o n s t i n t max underscore subscript as integer equal 999. Line 2. Dim s t r names left parenthesis i n t max underscore subscript right parenthesis as string. Line 3. Dim i n t count as integer. Line 4. Blank. Line 5. For i n t count equal 0 to i n t max underscore subscript. Line 6. s t r names left parenthesis i n t count right parenthesis equal string period empty. Line 7. Next."/>
          <p:cNvPicPr>
            <a:picLocks noChangeAspect="1"/>
          </p:cNvPicPr>
          <p:nvPr/>
        </p:nvPicPr>
        <p:blipFill>
          <a:blip r:embed="rId2"/>
          <a:stretch>
            <a:fillRect/>
          </a:stretch>
        </p:blipFill>
        <p:spPr>
          <a:xfrm>
            <a:off x="1642819" y="3927958"/>
            <a:ext cx="5858363" cy="2182893"/>
          </a:xfrm>
          <a:prstGeom prst="rect">
            <a:avLst/>
          </a:prstGeom>
        </p:spPr>
      </p:pic>
    </p:spTree>
    <p:extLst>
      <p:ext uri="{BB962C8B-B14F-4D97-AF65-F5344CB8AC3E}">
        <p14:creationId xmlns:p14="http://schemas.microsoft.com/office/powerpoint/2010/main" val="41476603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a:spcBef>
                <a:spcPct val="0"/>
              </a:spcBef>
              <a:buClrTx/>
            </a:pPr>
            <a:r>
              <a:rPr lang="en-US" kern="1200" dirty="0">
                <a:latin typeface="Times New Roman" panose="02020603050405020304" pitchFamily="18" charset="0"/>
                <a:ea typeface="+mj-ea"/>
                <a:cs typeface="+mj-cs"/>
              </a:rPr>
              <a:t>Array Bounds Checking</a:t>
            </a:r>
          </a:p>
        </p:txBody>
      </p:sp>
      <p:sp>
        <p:nvSpPr>
          <p:cNvPr id="3" name="Text Placeholder 2"/>
          <p:cNvSpPr>
            <a:spLocks noGrp="1"/>
          </p:cNvSpPr>
          <p:nvPr>
            <p:ph type="body" idx="1"/>
          </p:nvPr>
        </p:nvSpPr>
        <p:spPr>
          <a:xfrm>
            <a:off x="457200" y="1600200"/>
            <a:ext cx="4038600" cy="4416563"/>
          </a:xfrm>
        </p:spPr>
        <p:txBody>
          <a:bodyPr wrap="square" lIns="91425" tIns="91425" rIns="91425" bIns="91425">
            <a:spAutoFit/>
          </a:bodyPr>
          <a:lstStyle/>
          <a:p>
            <a:pPr lvl="0">
              <a:buFont typeface="Arial" panose="020B0604020202020204" pitchFamily="34" charset="0"/>
              <a:buChar char="•"/>
            </a:pPr>
            <a:r>
              <a:rPr lang="en-US" sz="2000" kern="1200" dirty="0">
                <a:solidFill>
                  <a:srgbClr val="000000"/>
                </a:solidFill>
                <a:latin typeface="Arial (Body)"/>
                <a:ea typeface="+mn-ea"/>
                <a:cs typeface="+mn-cs"/>
              </a:rPr>
              <a:t>The Visual Basic runtime system performs </a:t>
            </a:r>
            <a:r>
              <a:rPr lang="en-US" sz="2000" b="1" kern="1200" dirty="0">
                <a:solidFill>
                  <a:srgbClr val="000000"/>
                </a:solidFill>
                <a:latin typeface="Arial (Body)"/>
                <a:ea typeface="+mn-ea"/>
                <a:cs typeface="+mn-cs"/>
              </a:rPr>
              <a:t>array bounds checking</a:t>
            </a:r>
          </a:p>
          <a:p>
            <a:pPr marL="741600" lvl="1" indent="-284400">
              <a:buFont typeface="Arial" panose="020B0604020202020204" pitchFamily="34" charset="0"/>
              <a:buChar char="–"/>
            </a:pPr>
            <a:r>
              <a:rPr lang="en-US" sz="2000" kern="1200" dirty="0">
                <a:solidFill>
                  <a:srgbClr val="000000"/>
                </a:solidFill>
                <a:latin typeface="Arial (Body)"/>
                <a:ea typeface="+mn-ea"/>
                <a:cs typeface="+mn-cs"/>
              </a:rPr>
              <a:t>It does not allow a statement to use a subscript </a:t>
            </a:r>
            <a:r>
              <a:rPr lang="en-US" sz="2000" b="1" kern="1200" dirty="0">
                <a:solidFill>
                  <a:srgbClr val="000000"/>
                </a:solidFill>
                <a:latin typeface="Arial (Body)"/>
                <a:ea typeface="+mn-ea"/>
                <a:cs typeface="+mn-cs"/>
              </a:rPr>
              <a:t>outside</a:t>
            </a:r>
            <a:r>
              <a:rPr lang="en-US" sz="2000" kern="1200" dirty="0">
                <a:solidFill>
                  <a:srgbClr val="000000"/>
                </a:solidFill>
                <a:latin typeface="Arial (Body)"/>
                <a:ea typeface="+mn-ea"/>
                <a:cs typeface="+mn-cs"/>
              </a:rPr>
              <a:t> the range of valid subscripts for an array</a:t>
            </a:r>
          </a:p>
          <a:p>
            <a:pPr lvl="2"/>
            <a:r>
              <a:rPr lang="en-US" sz="2000" kern="1200" dirty="0">
                <a:solidFill>
                  <a:srgbClr val="000000"/>
                </a:solidFill>
                <a:latin typeface="Arial (Body)"/>
                <a:ea typeface="+mn-ea"/>
                <a:cs typeface="+mn-cs"/>
              </a:rPr>
              <a:t>An invalid subscript causes V</a:t>
            </a:r>
            <a:r>
              <a:rPr lang="en-US" sz="100" kern="1200" dirty="0">
                <a:solidFill>
                  <a:srgbClr val="000000"/>
                </a:solidFill>
                <a:latin typeface="Arial (Body)"/>
                <a:ea typeface="+mn-ea"/>
                <a:cs typeface="+mn-cs"/>
              </a:rPr>
              <a:t> </a:t>
            </a:r>
            <a:r>
              <a:rPr lang="en-US" sz="2000" kern="1200" dirty="0">
                <a:solidFill>
                  <a:srgbClr val="000000"/>
                </a:solidFill>
                <a:latin typeface="Arial (Body)"/>
                <a:ea typeface="+mn-ea"/>
                <a:cs typeface="+mn-cs"/>
              </a:rPr>
              <a:t>B to throw a run-time exception</a:t>
            </a:r>
          </a:p>
          <a:p>
            <a:pPr lvl="2"/>
            <a:r>
              <a:rPr lang="en-US" sz="2000" kern="1200" dirty="0">
                <a:solidFill>
                  <a:srgbClr val="000000"/>
                </a:solidFill>
                <a:latin typeface="Arial (Body)"/>
                <a:ea typeface="+mn-ea"/>
                <a:cs typeface="+mn-cs"/>
              </a:rPr>
              <a:t>Bounds checking is </a:t>
            </a:r>
            <a:r>
              <a:rPr lang="en-US" sz="2000" b="1" kern="1200" dirty="0">
                <a:solidFill>
                  <a:srgbClr val="000000"/>
                </a:solidFill>
                <a:latin typeface="Arial (Body)"/>
                <a:ea typeface="+mn-ea"/>
                <a:cs typeface="+mn-cs"/>
              </a:rPr>
              <a:t>not</a:t>
            </a:r>
            <a:r>
              <a:rPr lang="en-US" sz="2000" kern="1200" dirty="0">
                <a:solidFill>
                  <a:srgbClr val="000000"/>
                </a:solidFill>
                <a:latin typeface="Arial (Body)"/>
                <a:ea typeface="+mn-ea"/>
                <a:cs typeface="+mn-cs"/>
              </a:rPr>
              <a:t> done at design time</a:t>
            </a:r>
          </a:p>
        </p:txBody>
      </p:sp>
      <p:pic>
        <p:nvPicPr>
          <p:cNvPr id="5" name="Picture 2" descr="An index out of range exception was unhandled dialog box has the heading, index was outside the bounds of the array. Under the sub heading, troubleshooting tips is a scroll bar list of suggestions. Below the troubleshooting tips are actions."/>
          <p:cNvPicPr>
            <a:picLocks noChangeAspect="1" noChangeArrowheads="1"/>
          </p:cNvPicPr>
          <p:nvPr/>
        </p:nvPicPr>
        <p:blipFill>
          <a:blip r:embed="rId2" cstate="print"/>
          <a:srcRect/>
          <a:stretch>
            <a:fillRect/>
          </a:stretch>
        </p:blipFill>
        <p:spPr bwMode="auto">
          <a:xfrm>
            <a:off x="4648200" y="2512081"/>
            <a:ext cx="4038600" cy="2592800"/>
          </a:xfrm>
          <a:prstGeom prst="rect">
            <a:avLst/>
          </a:prstGeom>
          <a:noFill/>
          <a:ln w="38100" cap="sq">
            <a:noFill/>
            <a:prstDash val="solid"/>
            <a:miter lim="800000"/>
          </a:ln>
          <a:effectLst>
            <a:outerShdw blurRad="50800" dist="38100" dir="2700000" algn="tl" rotWithShape="0">
              <a:srgbClr val="000000">
                <a:alpha val="0"/>
              </a:srgbClr>
            </a:outerShdw>
          </a:effectLst>
        </p:spPr>
      </p:pic>
    </p:spTree>
    <p:extLst>
      <p:ext uri="{BB962C8B-B14F-4D97-AF65-F5344CB8AC3E}">
        <p14:creationId xmlns:p14="http://schemas.microsoft.com/office/powerpoint/2010/main" val="22464386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1574"/>
            <a:ext cx="8229600" cy="1231076"/>
          </a:xfrm>
        </p:spPr>
        <p:txBody>
          <a:bodyPr tIns="91425">
            <a:spAutoFit/>
          </a:bodyPr>
          <a:lstStyle/>
          <a:p>
            <a:pPr lvl="0">
              <a:spcBef>
                <a:spcPct val="0"/>
              </a:spcBef>
              <a:buClrTx/>
            </a:pPr>
            <a:r>
              <a:rPr lang="en-US" kern="1200" dirty="0">
                <a:latin typeface="Times New Roman" panose="02020603050405020304" pitchFamily="18" charset="0"/>
                <a:ea typeface="+mj-ea"/>
                <a:cs typeface="+mj-cs"/>
              </a:rPr>
              <a:t>Using an Array to Hold a List of Random Numbers</a:t>
            </a:r>
          </a:p>
        </p:txBody>
      </p:sp>
      <p:sp>
        <p:nvSpPr>
          <p:cNvPr id="3" name="Content Placeholder 2"/>
          <p:cNvSpPr>
            <a:spLocks noGrp="1"/>
          </p:cNvSpPr>
          <p:nvPr>
            <p:ph idx="1"/>
          </p:nvPr>
        </p:nvSpPr>
        <p:spPr>
          <a:xfrm>
            <a:off x="457200" y="1600200"/>
            <a:ext cx="8229600" cy="861744"/>
          </a:xfrm>
        </p:spPr>
        <p:txBody>
          <a:bodyPr wrap="square" lIns="91425" tIns="91425" rIns="91425" bIns="91425">
            <a:spAutoFit/>
          </a:bodyPr>
          <a:lstStyle/>
          <a:p>
            <a:pPr marL="255600" lvl="0" indent="-255600">
              <a:buFont typeface="Arial" panose="020B0604020202020204" pitchFamily="34" charset="0"/>
              <a:buChar char="•"/>
            </a:pPr>
            <a:r>
              <a:rPr lang="en-US" sz="2200" kern="1200" dirty="0">
                <a:solidFill>
                  <a:srgbClr val="000000"/>
                </a:solidFill>
                <a:latin typeface="Arial (Body)"/>
                <a:ea typeface="+mn-ea"/>
                <a:cs typeface="+mn-cs"/>
              </a:rPr>
              <a:t>In Tutorial 8-1 you will create an application that randomly generates lottery numbers</a:t>
            </a:r>
          </a:p>
        </p:txBody>
      </p:sp>
      <p:pic>
        <p:nvPicPr>
          <p:cNvPr id="6" name="Picture 2" descr="A lottery numbers dialog box has 5 text fields with numbers. The numbers in the fields are as follows. 15, 27, 34, 37, 22. There are two buttons below the fields, generate numbers, and, exit. Generate numbers is select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3429" y="2596067"/>
            <a:ext cx="2906637" cy="12805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 name="Picture 10" descr="The 9 line code is as follows. Line 1. C o n s t i n t max underscore subscript as integer equal 4. Line 2. Dim i n t numbers left parenthesis i n t max underscore subscript right parenthesis as integer. Line 3. Dim i n t count as integer. Line 4. Blank. Line 5. Dim r a n d as new random. Line 6. Blank. Line 7. For i n t count equal 0 to i n t max underscore subscript. Line 8. i n t numbers left parenthesis i n t count right parenthesis equal r a n d period next left parenthesis 100 right parenthesis. Line 9. Next."/>
          <p:cNvPicPr>
            <a:picLocks noChangeAspect="1"/>
          </p:cNvPicPr>
          <p:nvPr/>
        </p:nvPicPr>
        <p:blipFill>
          <a:blip r:embed="rId3"/>
          <a:stretch>
            <a:fillRect/>
          </a:stretch>
        </p:blipFill>
        <p:spPr>
          <a:xfrm>
            <a:off x="1752895" y="4010737"/>
            <a:ext cx="5667703" cy="2337661"/>
          </a:xfrm>
          <a:prstGeom prst="rect">
            <a:avLst/>
          </a:prstGeom>
        </p:spPr>
      </p:pic>
    </p:spTree>
    <p:extLst>
      <p:ext uri="{BB962C8B-B14F-4D97-AF65-F5344CB8AC3E}">
        <p14:creationId xmlns:p14="http://schemas.microsoft.com/office/powerpoint/2010/main" val="25020360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a:spcBef>
                <a:spcPct val="0"/>
              </a:spcBef>
              <a:buClrTx/>
            </a:pPr>
            <a:r>
              <a:rPr lang="en-US" kern="1200" dirty="0">
                <a:latin typeface="Times New Roman" panose="02020603050405020304" pitchFamily="18" charset="0"/>
                <a:ea typeface="+mj-ea"/>
                <a:cs typeface="+mj-cs"/>
              </a:rPr>
              <a:t>Using Array Elements to Store Input</a:t>
            </a:r>
          </a:p>
        </p:txBody>
      </p:sp>
      <p:sp>
        <p:nvSpPr>
          <p:cNvPr id="3" name="Text Placeholder 2"/>
          <p:cNvSpPr>
            <a:spLocks noGrp="1"/>
          </p:cNvSpPr>
          <p:nvPr>
            <p:ph idx="1"/>
          </p:nvPr>
        </p:nvSpPr>
        <p:spPr>
          <a:xfrm>
            <a:off x="457200" y="1600200"/>
            <a:ext cx="8229600" cy="523190"/>
          </a:xfrm>
        </p:spPr>
        <p:txBody>
          <a:bodyPr wrap="square" lIns="91425" tIns="91425" rIns="91425" bIns="91425">
            <a:spAutoFit/>
          </a:bodyPr>
          <a:lstStyle/>
          <a:p>
            <a:pPr lvl="0" indent="-255600">
              <a:buFont typeface="Arial" panose="020B0604020202020204" pitchFamily="34" charset="0"/>
              <a:buChar char="•"/>
            </a:pPr>
            <a:r>
              <a:rPr lang="en-US" sz="2200" kern="1200" dirty="0">
                <a:solidFill>
                  <a:srgbClr val="000000"/>
                </a:solidFill>
                <a:latin typeface="Arial (Body)"/>
                <a:ea typeface="+mn-ea"/>
                <a:cs typeface="+mn-cs"/>
              </a:rPr>
              <a:t>Array elements can hold data entered by the user</a:t>
            </a:r>
          </a:p>
        </p:txBody>
      </p:sp>
      <p:pic>
        <p:nvPicPr>
          <p:cNvPr id="15" name="Picture 14" descr="The 7 line code is as follows. Line 1. C o n s t i n t max underscore subscript as integer equal 4. Line 2. Dim i n t numbers left parenthesis i n t max underscore subscript right parenthesis as integer. Line 3. Dim i n t count as integer. Line 4. Blank. Line 5. For i n t count equal 0 to i n t max underscore subscript. Line 6. i n t numbers left parenthesis i n t count right parenthesis equal c i n t left parenthesis input box left parenthesis double quote enter a number double quote right parenthesis right parenthesis. Line 7. Next."/>
          <p:cNvPicPr>
            <a:picLocks noChangeAspect="1"/>
          </p:cNvPicPr>
          <p:nvPr/>
        </p:nvPicPr>
        <p:blipFill>
          <a:blip r:embed="rId2"/>
          <a:stretch>
            <a:fillRect/>
          </a:stretch>
        </p:blipFill>
        <p:spPr>
          <a:xfrm>
            <a:off x="553894" y="2190156"/>
            <a:ext cx="8065707" cy="2139881"/>
          </a:xfrm>
          <a:prstGeom prst="rect">
            <a:avLst/>
          </a:prstGeom>
        </p:spPr>
      </p:pic>
      <p:sp>
        <p:nvSpPr>
          <p:cNvPr id="6" name="Content Placeholder 5"/>
          <p:cNvSpPr>
            <a:spLocks noGrp="1"/>
          </p:cNvSpPr>
          <p:nvPr>
            <p:ph idx="13"/>
          </p:nvPr>
        </p:nvSpPr>
        <p:spPr>
          <a:xfrm>
            <a:off x="457200" y="4411552"/>
            <a:ext cx="8229600" cy="1274618"/>
          </a:xfrm>
        </p:spPr>
        <p:txBody>
          <a:bodyPr/>
          <a:lstStyle/>
          <a:p>
            <a:pPr lvl="0" indent="-255600">
              <a:buFont typeface="Arial" panose="020B0604020202020204" pitchFamily="34" charset="0"/>
              <a:buChar char="•"/>
            </a:pPr>
            <a:r>
              <a:rPr lang="en-US" sz="2200" kern="1200" dirty="0">
                <a:solidFill>
                  <a:srgbClr val="000000"/>
                </a:solidFill>
                <a:latin typeface="Arial (Body)"/>
              </a:rPr>
              <a:t>In Tutorial 8-2 you will create an application that</a:t>
            </a:r>
          </a:p>
          <a:p>
            <a:pPr marL="741600" lvl="1" indent="-284400">
              <a:buFont typeface="Arial" panose="020B0604020202020204" pitchFamily="34" charset="0"/>
              <a:buChar char="–"/>
            </a:pPr>
            <a:r>
              <a:rPr lang="en-US" sz="2200" kern="1200" dirty="0">
                <a:solidFill>
                  <a:srgbClr val="000000"/>
                </a:solidFill>
                <a:latin typeface="Arial (Body)"/>
              </a:rPr>
              <a:t>Uses input boxes to read a sequence of strings as input</a:t>
            </a:r>
          </a:p>
          <a:p>
            <a:pPr marL="741600" lvl="1" indent="-284400">
              <a:buFont typeface="Arial" panose="020B0604020202020204" pitchFamily="34" charset="0"/>
              <a:buChar char="–"/>
            </a:pPr>
            <a:r>
              <a:rPr lang="en-US" sz="2200" kern="1200" dirty="0">
                <a:solidFill>
                  <a:srgbClr val="000000"/>
                </a:solidFill>
                <a:latin typeface="Arial (Body)"/>
              </a:rPr>
              <a:t>Stores those strings in an array</a:t>
            </a:r>
            <a:endParaRPr lang="en-US" dirty="0"/>
          </a:p>
        </p:txBody>
      </p:sp>
    </p:spTree>
    <p:extLst>
      <p:ext uri="{BB962C8B-B14F-4D97-AF65-F5344CB8AC3E}">
        <p14:creationId xmlns:p14="http://schemas.microsoft.com/office/powerpoint/2010/main" val="6658917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a:spcBef>
                <a:spcPct val="0"/>
              </a:spcBef>
              <a:buClrTx/>
            </a:pPr>
            <a:r>
              <a:rPr lang="en-US" kern="1200" dirty="0">
                <a:latin typeface="Times New Roman" panose="02020603050405020304" pitchFamily="18" charset="0"/>
                <a:ea typeface="+mj-ea"/>
                <a:cs typeface="+mj-cs"/>
              </a:rPr>
              <a:t>Getting the Length of an Array</a:t>
            </a:r>
          </a:p>
        </p:txBody>
      </p:sp>
      <p:sp>
        <p:nvSpPr>
          <p:cNvPr id="3" name="Text Placeholder 2"/>
          <p:cNvSpPr>
            <a:spLocks noGrp="1"/>
          </p:cNvSpPr>
          <p:nvPr>
            <p:ph idx="1"/>
          </p:nvPr>
        </p:nvSpPr>
        <p:spPr>
          <a:xfrm>
            <a:off x="457200" y="1600200"/>
            <a:ext cx="8229600" cy="1561936"/>
          </a:xfrm>
        </p:spPr>
        <p:txBody>
          <a:bodyPr wrap="square" lIns="91425" tIns="91425" rIns="91425" bIns="91425">
            <a:spAutoFit/>
          </a:bodyPr>
          <a:lstStyle/>
          <a:p>
            <a:pPr lvl="0" indent="-255600">
              <a:buFont typeface="Arial" panose="020B0604020202020204" pitchFamily="34" charset="0"/>
              <a:buChar char="•"/>
            </a:pPr>
            <a:r>
              <a:rPr lang="en-US" sz="2400" kern="1200" dirty="0">
                <a:solidFill>
                  <a:srgbClr val="000000"/>
                </a:solidFill>
                <a:latin typeface="Arial (Body)"/>
                <a:ea typeface="+mn-ea"/>
                <a:cs typeface="+mn-cs"/>
              </a:rPr>
              <a:t>Arrays have a Length property</a:t>
            </a:r>
          </a:p>
          <a:p>
            <a:pPr marL="741600" lvl="1" indent="-284400">
              <a:buFont typeface="Arial" panose="020B0604020202020204" pitchFamily="34" charset="0"/>
              <a:buChar char="–"/>
            </a:pPr>
            <a:r>
              <a:rPr lang="en-US" sz="2400" kern="1200" dirty="0">
                <a:solidFill>
                  <a:srgbClr val="000000"/>
                </a:solidFill>
                <a:latin typeface="Arial (Body)"/>
                <a:ea typeface="+mn-ea"/>
                <a:cs typeface="+mn-cs"/>
              </a:rPr>
              <a:t>Holds the number of elements in the array</a:t>
            </a:r>
          </a:p>
          <a:p>
            <a:pPr lvl="0" indent="-255600">
              <a:buFont typeface="Arial" panose="020B0604020202020204" pitchFamily="34" charset="0"/>
              <a:buChar char="•"/>
            </a:pPr>
            <a:r>
              <a:rPr lang="en-US" sz="2400" kern="1200" dirty="0">
                <a:solidFill>
                  <a:srgbClr val="000000"/>
                </a:solidFill>
                <a:latin typeface="Arial (Body)"/>
                <a:ea typeface="+mn-ea"/>
                <a:cs typeface="+mn-cs"/>
              </a:rPr>
              <a:t>For example</a:t>
            </a:r>
          </a:p>
        </p:txBody>
      </p:sp>
      <p:pic>
        <p:nvPicPr>
          <p:cNvPr id="15" name="Picture 14" descr="The 5 line code is as follows. Line 1. Dim s t r names left parenthesis right parenthesis as string equal left brace double quote Joe double quote comma double quote Geri double quote comma double quote Rose double quote right brace. Line 2. Blank. Line 3. For i n t count equal 0 to s t r names period length dash 1. Line 4. Message box period show left parenthesis s t r names left parenthesis i n t count right parenthesis right parenthesis. Line 5. Next."/>
          <p:cNvPicPr>
            <a:picLocks noChangeAspect="1"/>
          </p:cNvPicPr>
          <p:nvPr/>
        </p:nvPicPr>
        <p:blipFill>
          <a:blip r:embed="rId2"/>
          <a:stretch>
            <a:fillRect/>
          </a:stretch>
        </p:blipFill>
        <p:spPr>
          <a:xfrm>
            <a:off x="880552" y="3230389"/>
            <a:ext cx="7382896" cy="1652159"/>
          </a:xfrm>
          <a:prstGeom prst="rect">
            <a:avLst/>
          </a:prstGeom>
        </p:spPr>
      </p:pic>
      <p:sp>
        <p:nvSpPr>
          <p:cNvPr id="4" name="Content Placeholder 3"/>
          <p:cNvSpPr>
            <a:spLocks noGrp="1"/>
          </p:cNvSpPr>
          <p:nvPr>
            <p:ph idx="13"/>
          </p:nvPr>
        </p:nvSpPr>
        <p:spPr>
          <a:xfrm>
            <a:off x="457200" y="4980298"/>
            <a:ext cx="8229600" cy="1041862"/>
          </a:xfrm>
        </p:spPr>
        <p:txBody>
          <a:bodyPr/>
          <a:lstStyle/>
          <a:p>
            <a:pPr marL="741600" lvl="1" indent="-284400">
              <a:buFont typeface="Arial" panose="020B0604020202020204" pitchFamily="34" charset="0"/>
              <a:buChar char="–"/>
            </a:pPr>
            <a:r>
              <a:rPr lang="en-US" sz="2400" kern="1200" dirty="0">
                <a:solidFill>
                  <a:srgbClr val="000000"/>
                </a:solidFill>
                <a:latin typeface="Courier New" panose="02070309020205020404" pitchFamily="49" charset="0"/>
                <a:cs typeface="Courier New" panose="02070309020205020404" pitchFamily="49" charset="0"/>
              </a:rPr>
              <a:t>s</a:t>
            </a:r>
            <a:r>
              <a:rPr lang="en-US" sz="100" kern="1200" dirty="0">
                <a:solidFill>
                  <a:srgbClr val="000000"/>
                </a:solidFill>
                <a:latin typeface="Courier New" panose="02070309020205020404" pitchFamily="49" charset="0"/>
                <a:cs typeface="Courier New" panose="02070309020205020404" pitchFamily="49" charset="0"/>
              </a:rPr>
              <a:t> </a:t>
            </a:r>
            <a:r>
              <a:rPr lang="en-US" sz="2400" kern="1200" dirty="0">
                <a:solidFill>
                  <a:srgbClr val="000000"/>
                </a:solidFill>
                <a:latin typeface="Courier New" panose="02070309020205020404" pitchFamily="49" charset="0"/>
                <a:cs typeface="Courier New" panose="02070309020205020404" pitchFamily="49" charset="0"/>
              </a:rPr>
              <a:t>t</a:t>
            </a:r>
            <a:r>
              <a:rPr lang="en-US" sz="100" kern="1200" dirty="0">
                <a:solidFill>
                  <a:srgbClr val="000000"/>
                </a:solidFill>
                <a:latin typeface="Courier New" panose="02070309020205020404" pitchFamily="49" charset="0"/>
                <a:cs typeface="Courier New" panose="02070309020205020404" pitchFamily="49" charset="0"/>
              </a:rPr>
              <a:t> </a:t>
            </a:r>
            <a:r>
              <a:rPr lang="en-US" sz="2400" kern="1200" dirty="0">
                <a:solidFill>
                  <a:srgbClr val="000000"/>
                </a:solidFill>
                <a:latin typeface="Courier New" panose="02070309020205020404" pitchFamily="49" charset="0"/>
                <a:cs typeface="Courier New" panose="02070309020205020404" pitchFamily="49" charset="0"/>
              </a:rPr>
              <a:t>r</a:t>
            </a:r>
            <a:r>
              <a:rPr lang="en-US" sz="100" kern="1200" dirty="0">
                <a:solidFill>
                  <a:srgbClr val="000000"/>
                </a:solidFill>
                <a:latin typeface="Courier New" panose="02070309020205020404" pitchFamily="49" charset="0"/>
                <a:cs typeface="Courier New" panose="02070309020205020404" pitchFamily="49" charset="0"/>
              </a:rPr>
              <a:t> </a:t>
            </a:r>
            <a:r>
              <a:rPr lang="en-US" sz="2400" kern="1200" dirty="0">
                <a:solidFill>
                  <a:srgbClr val="000000"/>
                </a:solidFill>
                <a:latin typeface="Courier New" panose="02070309020205020404" pitchFamily="49" charset="0"/>
                <a:cs typeface="Courier New" panose="02070309020205020404" pitchFamily="49" charset="0"/>
              </a:rPr>
              <a:t>Names.Length</a:t>
            </a:r>
            <a:r>
              <a:rPr lang="en-US" sz="2400" kern="1200" dirty="0">
                <a:solidFill>
                  <a:srgbClr val="000000"/>
                </a:solidFill>
                <a:latin typeface="Arial (Body)"/>
                <a:cs typeface="Courier New" pitchFamily="49" charset="0"/>
              </a:rPr>
              <a:t> </a:t>
            </a:r>
            <a:r>
              <a:rPr lang="en-US" sz="2400" kern="1200" dirty="0">
                <a:solidFill>
                  <a:srgbClr val="000000"/>
                </a:solidFill>
                <a:latin typeface="Courier New" panose="02070309020205020404" pitchFamily="49" charset="0"/>
                <a:cs typeface="Courier New" panose="02070309020205020404" pitchFamily="49" charset="0"/>
              </a:rPr>
              <a:t>− 1</a:t>
            </a:r>
            <a:r>
              <a:rPr lang="en-US" sz="2400" kern="1200" dirty="0">
                <a:solidFill>
                  <a:srgbClr val="000000"/>
                </a:solidFill>
                <a:latin typeface="Arial (Body)"/>
                <a:cs typeface="Courier New" pitchFamily="49" charset="0"/>
              </a:rPr>
              <a:t> </a:t>
            </a:r>
            <a:r>
              <a:rPr lang="en-US" sz="2400" kern="1200" dirty="0">
                <a:solidFill>
                  <a:srgbClr val="000000"/>
                </a:solidFill>
                <a:latin typeface="Arial (Body)"/>
              </a:rPr>
              <a:t>as the loop’s upper limit</a:t>
            </a:r>
          </a:p>
          <a:p>
            <a:pPr marL="741600" lvl="1" indent="-284400">
              <a:buFont typeface="Arial" panose="020B0604020202020204" pitchFamily="34" charset="0"/>
              <a:buChar char="–"/>
            </a:pPr>
            <a:r>
              <a:rPr lang="en-US" sz="2400" kern="1200" dirty="0">
                <a:solidFill>
                  <a:srgbClr val="000000"/>
                </a:solidFill>
                <a:latin typeface="Arial (Body)"/>
              </a:rPr>
              <a:t>Length property is 1 greater than the upper subscript</a:t>
            </a:r>
            <a:endParaRPr lang="en-US" dirty="0"/>
          </a:p>
        </p:txBody>
      </p:sp>
    </p:spTree>
    <p:extLst>
      <p:ext uri="{BB962C8B-B14F-4D97-AF65-F5344CB8AC3E}">
        <p14:creationId xmlns:p14="http://schemas.microsoft.com/office/powerpoint/2010/main" val="38912534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a:spcBef>
                <a:spcPct val="0"/>
              </a:spcBef>
              <a:buClrTx/>
            </a:pPr>
            <a:r>
              <a:rPr lang="en-US" kern="1200" dirty="0">
                <a:latin typeface="Times New Roman" panose="02020603050405020304" pitchFamily="18" charset="0"/>
                <a:ea typeface="+mj-ea"/>
                <a:cs typeface="+mj-cs"/>
              </a:rPr>
              <a:t>Processing Array Contents</a:t>
            </a:r>
          </a:p>
        </p:txBody>
      </p:sp>
      <p:sp>
        <p:nvSpPr>
          <p:cNvPr id="3" name="Text Placeholder 2"/>
          <p:cNvSpPr>
            <a:spLocks noGrp="1"/>
          </p:cNvSpPr>
          <p:nvPr>
            <p:ph idx="1"/>
          </p:nvPr>
        </p:nvSpPr>
        <p:spPr>
          <a:xfrm>
            <a:off x="457200" y="1600200"/>
            <a:ext cx="8229600" cy="1261854"/>
          </a:xfrm>
        </p:spPr>
        <p:txBody>
          <a:bodyPr wrap="square" lIns="91425" tIns="91425" rIns="91425" bIns="91425">
            <a:spAutoFit/>
          </a:bodyPr>
          <a:lstStyle/>
          <a:p>
            <a:pPr lvl="0" indent="-255600">
              <a:buFont typeface="Arial" panose="020B0604020202020204" pitchFamily="34" charset="0"/>
              <a:buChar char="•"/>
            </a:pPr>
            <a:r>
              <a:rPr lang="en-US" sz="2000" kern="1200" dirty="0">
                <a:solidFill>
                  <a:srgbClr val="000000"/>
                </a:solidFill>
                <a:latin typeface="Arial (Body)"/>
                <a:ea typeface="+mn-ea"/>
                <a:cs typeface="+mn-cs"/>
              </a:rPr>
              <a:t>Array elements can be used just like regular variables in operations</a:t>
            </a:r>
          </a:p>
          <a:p>
            <a:pPr marL="741600" lvl="1" indent="-284400">
              <a:buFont typeface="Arial" panose="020B0604020202020204" pitchFamily="34" charset="0"/>
              <a:buChar char="–"/>
            </a:pPr>
            <a:r>
              <a:rPr lang="en-US" sz="2000" kern="1200" dirty="0">
                <a:solidFill>
                  <a:srgbClr val="000000"/>
                </a:solidFill>
                <a:latin typeface="Arial (Body)"/>
                <a:ea typeface="+mn-ea"/>
                <a:cs typeface="+mn-cs"/>
              </a:rPr>
              <a:t>For example</a:t>
            </a:r>
          </a:p>
          <a:p>
            <a:pPr lvl="2"/>
            <a:r>
              <a:rPr lang="en-US" sz="2000" kern="1200" dirty="0">
                <a:solidFill>
                  <a:srgbClr val="000000"/>
                </a:solidFill>
                <a:latin typeface="Arial (Body)"/>
                <a:ea typeface="+mn-ea"/>
                <a:cs typeface="+mn-cs"/>
              </a:rPr>
              <a:t>Multiplication</a:t>
            </a:r>
          </a:p>
        </p:txBody>
      </p:sp>
      <p:pic>
        <p:nvPicPr>
          <p:cNvPr id="31" name="Picture 30" descr="The code is as follows. D e c gross pay equal i n t hours left parenthesis 3 right parenthesis asterisk d e c pay rate."/>
          <p:cNvPicPr>
            <a:picLocks noChangeAspect="1"/>
          </p:cNvPicPr>
          <p:nvPr/>
        </p:nvPicPr>
        <p:blipFill>
          <a:blip r:embed="rId2"/>
          <a:stretch>
            <a:fillRect/>
          </a:stretch>
        </p:blipFill>
        <p:spPr>
          <a:xfrm>
            <a:off x="1559491" y="2835521"/>
            <a:ext cx="6013399" cy="535977"/>
          </a:xfrm>
          <a:prstGeom prst="rect">
            <a:avLst/>
          </a:prstGeom>
        </p:spPr>
      </p:pic>
      <p:sp>
        <p:nvSpPr>
          <p:cNvPr id="10" name="Content Placeholder 9"/>
          <p:cNvSpPr>
            <a:spLocks noGrp="1"/>
          </p:cNvSpPr>
          <p:nvPr>
            <p:ph idx="13"/>
          </p:nvPr>
        </p:nvSpPr>
        <p:spPr>
          <a:xfrm>
            <a:off x="473721" y="3290361"/>
            <a:ext cx="2284228" cy="534920"/>
          </a:xfrm>
        </p:spPr>
        <p:txBody>
          <a:bodyPr/>
          <a:lstStyle/>
          <a:p>
            <a:pPr marL="1144800" lvl="2" indent="-230400"/>
            <a:r>
              <a:rPr lang="en-US" sz="2000" kern="1200" dirty="0">
                <a:solidFill>
                  <a:srgbClr val="000000"/>
                </a:solidFill>
                <a:latin typeface="Arial (Body)"/>
              </a:rPr>
              <a:t>Addition</a:t>
            </a:r>
          </a:p>
        </p:txBody>
      </p:sp>
      <p:pic>
        <p:nvPicPr>
          <p:cNvPr id="33" name="Picture 32" descr="The code is as follows. i n t tallies left parenthesis 0 right parenthesis plus equal 1."/>
          <p:cNvPicPr>
            <a:picLocks noChangeAspect="1"/>
          </p:cNvPicPr>
          <p:nvPr/>
        </p:nvPicPr>
        <p:blipFill>
          <a:blip r:embed="rId3"/>
          <a:stretch>
            <a:fillRect/>
          </a:stretch>
        </p:blipFill>
        <p:spPr>
          <a:xfrm>
            <a:off x="1559491" y="3799805"/>
            <a:ext cx="2934800" cy="529441"/>
          </a:xfrm>
          <a:prstGeom prst="rect">
            <a:avLst/>
          </a:prstGeom>
        </p:spPr>
      </p:pic>
      <p:sp>
        <p:nvSpPr>
          <p:cNvPr id="11" name="Content Placeholder 10"/>
          <p:cNvSpPr>
            <a:spLocks noGrp="1"/>
          </p:cNvSpPr>
          <p:nvPr>
            <p:ph idx="14"/>
          </p:nvPr>
        </p:nvSpPr>
        <p:spPr>
          <a:xfrm>
            <a:off x="457200" y="4228595"/>
            <a:ext cx="2875935" cy="425779"/>
          </a:xfrm>
        </p:spPr>
        <p:txBody>
          <a:bodyPr/>
          <a:lstStyle/>
          <a:p>
            <a:pPr marL="1144800" lvl="2" indent="-230400"/>
            <a:r>
              <a:rPr lang="en-US" sz="2000" kern="1200" dirty="0">
                <a:solidFill>
                  <a:srgbClr val="000000"/>
                </a:solidFill>
                <a:latin typeface="Arial (Body)"/>
              </a:rPr>
              <a:t>Format String</a:t>
            </a:r>
          </a:p>
        </p:txBody>
      </p:sp>
      <p:pic>
        <p:nvPicPr>
          <p:cNvPr id="35" name="Picture 34" descr="The code is as follows. Message box period show left parenthesis d e c pay left parenthesis 5 right parenthesis period to string left parenthesis double quote c double quote right parenthesis right parenthesis."/>
          <p:cNvPicPr>
            <a:picLocks noChangeAspect="1"/>
          </p:cNvPicPr>
          <p:nvPr/>
        </p:nvPicPr>
        <p:blipFill>
          <a:blip r:embed="rId4"/>
          <a:stretch>
            <a:fillRect/>
          </a:stretch>
        </p:blipFill>
        <p:spPr>
          <a:xfrm>
            <a:off x="1559491" y="4712865"/>
            <a:ext cx="6157198" cy="529441"/>
          </a:xfrm>
          <a:prstGeom prst="rect">
            <a:avLst/>
          </a:prstGeom>
        </p:spPr>
      </p:pic>
      <p:sp>
        <p:nvSpPr>
          <p:cNvPr id="12" name="Content Placeholder 11"/>
          <p:cNvSpPr>
            <a:spLocks noGrp="1"/>
          </p:cNvSpPr>
          <p:nvPr>
            <p:ph idx="15"/>
          </p:nvPr>
        </p:nvSpPr>
        <p:spPr>
          <a:xfrm>
            <a:off x="457200" y="5220191"/>
            <a:ext cx="8229600" cy="678633"/>
          </a:xfrm>
        </p:spPr>
        <p:txBody>
          <a:bodyPr/>
          <a:lstStyle/>
          <a:p>
            <a:pPr indent="-255600"/>
            <a:r>
              <a:rPr lang="en-US" sz="2000" kern="1200" dirty="0">
                <a:solidFill>
                  <a:srgbClr val="000000"/>
                </a:solidFill>
                <a:latin typeface="Arial (Body)"/>
              </a:rPr>
              <a:t>In Tutorial 8-3 you will complete an application that performs calculations using array elements</a:t>
            </a:r>
            <a:endParaRPr lang="en-US" sz="2000" dirty="0"/>
          </a:p>
        </p:txBody>
      </p:sp>
    </p:spTree>
    <p:extLst>
      <p:ext uri="{BB962C8B-B14F-4D97-AF65-F5344CB8AC3E}">
        <p14:creationId xmlns:p14="http://schemas.microsoft.com/office/powerpoint/2010/main" val="7271688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a:spcBef>
                <a:spcPct val="0"/>
              </a:spcBef>
              <a:buClrTx/>
            </a:pPr>
            <a:r>
              <a:rPr lang="en-US" kern="1200" dirty="0">
                <a:solidFill>
                  <a:schemeClr val="tx2"/>
                </a:solidFill>
                <a:latin typeface="Times New Roman" panose="02020603050405020304" pitchFamily="18" charset="0"/>
                <a:ea typeface="+mj-ea"/>
                <a:cs typeface="+mj-cs"/>
              </a:rPr>
              <a:t>Learning Objectives</a:t>
            </a:r>
          </a:p>
        </p:txBody>
      </p:sp>
      <p:sp>
        <p:nvSpPr>
          <p:cNvPr id="3" name="Text Placeholder 2"/>
          <p:cNvSpPr>
            <a:spLocks noGrp="1"/>
          </p:cNvSpPr>
          <p:nvPr>
            <p:ph idx="1"/>
          </p:nvPr>
        </p:nvSpPr>
        <p:spPr/>
        <p:txBody>
          <a:bodyPr/>
          <a:lstStyle/>
          <a:p>
            <a:pPr marL="0" indent="0">
              <a:buNone/>
            </a:pPr>
            <a:r>
              <a:rPr lang="en-US" sz="2000" b="1" dirty="0">
                <a:solidFill>
                  <a:schemeClr val="tx2"/>
                </a:solidFill>
                <a:latin typeface="+mn-lt"/>
              </a:rPr>
              <a:t>8.1</a:t>
            </a:r>
            <a:r>
              <a:rPr lang="en-US" sz="2000" dirty="0">
                <a:latin typeface="+mn-lt"/>
              </a:rPr>
              <a:t> Arrays</a:t>
            </a:r>
          </a:p>
          <a:p>
            <a:pPr marL="0" indent="0">
              <a:buNone/>
            </a:pPr>
            <a:r>
              <a:rPr lang="en-US" sz="2000" b="1" dirty="0">
                <a:solidFill>
                  <a:schemeClr val="tx2"/>
                </a:solidFill>
                <a:latin typeface="+mn-lt"/>
              </a:rPr>
              <a:t>8.2</a:t>
            </a:r>
            <a:r>
              <a:rPr lang="en-US" sz="2000" dirty="0">
                <a:latin typeface="+mn-lt"/>
              </a:rPr>
              <a:t> Array Processing Techniques</a:t>
            </a:r>
          </a:p>
          <a:p>
            <a:pPr marL="0" indent="0">
              <a:buNone/>
            </a:pPr>
            <a:r>
              <a:rPr lang="en-US" sz="2000" b="1" dirty="0">
                <a:solidFill>
                  <a:schemeClr val="tx2"/>
                </a:solidFill>
                <a:latin typeface="+mn-lt"/>
              </a:rPr>
              <a:t>8.3</a:t>
            </a:r>
            <a:r>
              <a:rPr lang="en-US" sz="2000" dirty="0">
                <a:latin typeface="+mn-lt"/>
              </a:rPr>
              <a:t> Procedures and Functions That Work with Arrays</a:t>
            </a:r>
          </a:p>
          <a:p>
            <a:pPr marL="0" indent="0">
              <a:buNone/>
            </a:pPr>
            <a:r>
              <a:rPr lang="en-US" sz="2000" b="1" dirty="0">
                <a:solidFill>
                  <a:schemeClr val="tx2"/>
                </a:solidFill>
                <a:latin typeface="+mn-lt"/>
              </a:rPr>
              <a:t>8.4</a:t>
            </a:r>
            <a:r>
              <a:rPr lang="en-US" sz="2000" dirty="0">
                <a:latin typeface="+mn-lt"/>
              </a:rPr>
              <a:t> Multidimensional Arrays</a:t>
            </a:r>
          </a:p>
          <a:p>
            <a:pPr marL="0" indent="0">
              <a:buNone/>
            </a:pPr>
            <a:r>
              <a:rPr lang="en-US" sz="2000" b="1" dirty="0">
                <a:solidFill>
                  <a:schemeClr val="tx2"/>
                </a:solidFill>
                <a:latin typeface="+mn-lt"/>
              </a:rPr>
              <a:t>8.5</a:t>
            </a:r>
            <a:r>
              <a:rPr lang="en-US" sz="2000" dirty="0">
                <a:latin typeface="+mn-lt"/>
              </a:rPr>
              <a:t> Focus on G</a:t>
            </a:r>
            <a:r>
              <a:rPr lang="en-US" sz="100" dirty="0">
                <a:latin typeface="+mn-lt"/>
              </a:rPr>
              <a:t> </a:t>
            </a:r>
            <a:r>
              <a:rPr lang="en-US" sz="2000" dirty="0">
                <a:latin typeface="+mn-lt"/>
              </a:rPr>
              <a:t>U</a:t>
            </a:r>
            <a:r>
              <a:rPr lang="en-US" sz="100" dirty="0">
                <a:latin typeface="+mn-lt"/>
              </a:rPr>
              <a:t> </a:t>
            </a:r>
            <a:r>
              <a:rPr lang="en-US" sz="2000" dirty="0">
                <a:latin typeface="+mn-lt"/>
              </a:rPr>
              <a:t>I Design: The Enabled Property and the Timer Control</a:t>
            </a:r>
          </a:p>
          <a:p>
            <a:pPr marL="0" indent="0">
              <a:buNone/>
            </a:pPr>
            <a:r>
              <a:rPr lang="en-US" sz="2000" b="1" dirty="0">
                <a:solidFill>
                  <a:schemeClr val="tx2"/>
                </a:solidFill>
                <a:latin typeface="+mn-lt"/>
              </a:rPr>
              <a:t>8.6</a:t>
            </a:r>
            <a:r>
              <a:rPr lang="en-US" sz="2000" dirty="0">
                <a:latin typeface="+mn-lt"/>
              </a:rPr>
              <a:t> Focus on G</a:t>
            </a:r>
            <a:r>
              <a:rPr lang="en-US" sz="100" dirty="0">
                <a:latin typeface="+mn-lt"/>
              </a:rPr>
              <a:t> </a:t>
            </a:r>
            <a:r>
              <a:rPr lang="en-US" sz="2000" dirty="0">
                <a:latin typeface="+mn-lt"/>
              </a:rPr>
              <a:t>U</a:t>
            </a:r>
            <a:r>
              <a:rPr lang="en-US" sz="100" dirty="0">
                <a:latin typeface="+mn-lt"/>
              </a:rPr>
              <a:t> </a:t>
            </a:r>
            <a:r>
              <a:rPr lang="en-US" sz="2000" dirty="0">
                <a:latin typeface="+mn-lt"/>
              </a:rPr>
              <a:t>I Design: Anchoring and Docking Controls</a:t>
            </a:r>
          </a:p>
          <a:p>
            <a:pPr marL="0" indent="0">
              <a:buNone/>
            </a:pPr>
            <a:r>
              <a:rPr lang="en-US" sz="2000" b="1" dirty="0">
                <a:solidFill>
                  <a:schemeClr val="tx2"/>
                </a:solidFill>
                <a:latin typeface="+mn-lt"/>
              </a:rPr>
              <a:t>8.7</a:t>
            </a:r>
            <a:r>
              <a:rPr lang="en-US" sz="2000" dirty="0">
                <a:latin typeface="+mn-lt"/>
              </a:rPr>
              <a:t> Focus on Problem Solving: Building the </a:t>
            </a:r>
            <a:r>
              <a:rPr lang="en-US" sz="2000" b="1" dirty="0">
                <a:latin typeface="+mn-lt"/>
              </a:rPr>
              <a:t>Demetris Leadership Center</a:t>
            </a:r>
            <a:r>
              <a:rPr lang="en-US" sz="2000" dirty="0">
                <a:latin typeface="+mn-lt"/>
              </a:rPr>
              <a:t> Application</a:t>
            </a:r>
          </a:p>
          <a:p>
            <a:pPr marL="0" indent="0">
              <a:buNone/>
            </a:pPr>
            <a:r>
              <a:rPr lang="en-US" sz="2000" b="1" dirty="0">
                <a:solidFill>
                  <a:schemeClr val="tx2"/>
                </a:solidFill>
                <a:latin typeface="+mn-lt"/>
              </a:rPr>
              <a:t>8.8</a:t>
            </a:r>
            <a:r>
              <a:rPr lang="en-US" sz="2000" dirty="0">
                <a:latin typeface="+mn-lt"/>
              </a:rPr>
              <a:t> Using Lists to Hold Information (Optional Topic)</a:t>
            </a:r>
          </a:p>
        </p:txBody>
      </p:sp>
    </p:spTree>
    <p:extLst>
      <p:ext uri="{BB962C8B-B14F-4D97-AF65-F5344CB8AC3E}">
        <p14:creationId xmlns:p14="http://schemas.microsoft.com/office/powerpoint/2010/main" val="1040678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1574"/>
            <a:ext cx="8229600" cy="1231076"/>
          </a:xfrm>
        </p:spPr>
        <p:txBody>
          <a:bodyPr tIns="91425">
            <a:spAutoFit/>
          </a:bodyPr>
          <a:lstStyle/>
          <a:p>
            <a:pPr lvl="0">
              <a:spcBef>
                <a:spcPct val="0"/>
              </a:spcBef>
              <a:buClrTx/>
            </a:pPr>
            <a:r>
              <a:rPr lang="en-US" kern="1200" dirty="0">
                <a:latin typeface="Times New Roman" panose="02020603050405020304" pitchFamily="18" charset="0"/>
                <a:ea typeface="+mj-ea"/>
                <a:cs typeface="+mj-cs"/>
              </a:rPr>
              <a:t>Accessing Array Elements with a </a:t>
            </a:r>
            <a:r>
              <a:rPr lang="en-US" kern="1200" dirty="0">
                <a:latin typeface="Courier New" panose="02070309020205020404" pitchFamily="49" charset="0"/>
                <a:ea typeface="+mj-ea"/>
                <a:cs typeface="Courier New" panose="02070309020205020404" pitchFamily="49" charset="0"/>
              </a:rPr>
              <a:t>For Each</a:t>
            </a:r>
            <a:r>
              <a:rPr lang="en-US" kern="1200" dirty="0">
                <a:latin typeface="Times New Roman" panose="02020603050405020304" pitchFamily="18" charset="0"/>
                <a:ea typeface="+mj-ea"/>
                <a:cs typeface="+mj-cs"/>
              </a:rPr>
              <a:t> Loop </a:t>
            </a:r>
            <a:r>
              <a:rPr lang="en-US" sz="2000" b="0" kern="1200" dirty="0">
                <a:latin typeface="Times New Roman" panose="02020603050405020304" pitchFamily="18" charset="0"/>
                <a:ea typeface="+mj-ea"/>
                <a:cs typeface="+mj-cs"/>
              </a:rPr>
              <a:t>(1 of 2)</a:t>
            </a:r>
          </a:p>
        </p:txBody>
      </p:sp>
      <p:sp>
        <p:nvSpPr>
          <p:cNvPr id="3" name="Text Placeholder 2"/>
          <p:cNvSpPr>
            <a:spLocks noGrp="1"/>
          </p:cNvSpPr>
          <p:nvPr>
            <p:ph idx="1"/>
          </p:nvPr>
        </p:nvSpPr>
        <p:spPr>
          <a:xfrm>
            <a:off x="457200" y="1600199"/>
            <a:ext cx="8246120" cy="1885101"/>
          </a:xfrm>
        </p:spPr>
        <p:txBody>
          <a:bodyPr wrap="square" lIns="91425" tIns="91425" rIns="91425" bIns="91425">
            <a:spAutoFit/>
          </a:bodyPr>
          <a:lstStyle/>
          <a:p>
            <a:pPr lvl="0" indent="-255600">
              <a:buFont typeface="Arial" panose="020B0604020202020204" pitchFamily="34" charset="0"/>
              <a:buChar char="•"/>
            </a:pPr>
            <a:r>
              <a:rPr lang="en-US" sz="2200" kern="1200" dirty="0">
                <a:solidFill>
                  <a:srgbClr val="000000"/>
                </a:solidFill>
                <a:latin typeface="Arial (Body)"/>
                <a:ea typeface="+mn-ea"/>
                <a:cs typeface="+mn-cs"/>
              </a:rPr>
              <a:t>The </a:t>
            </a:r>
            <a:r>
              <a:rPr lang="en-US" sz="2200" kern="1200" dirty="0">
                <a:solidFill>
                  <a:srgbClr val="000000"/>
                </a:solidFill>
                <a:latin typeface="Courier New" panose="02070309020205020404" pitchFamily="49" charset="0"/>
                <a:ea typeface="+mn-ea"/>
                <a:cs typeface="Courier New" panose="02070309020205020404" pitchFamily="49" charset="0"/>
              </a:rPr>
              <a:t>For Each</a:t>
            </a:r>
            <a:r>
              <a:rPr lang="en-US" sz="2200" kern="1200" dirty="0">
                <a:solidFill>
                  <a:srgbClr val="000000"/>
                </a:solidFill>
                <a:latin typeface="Arial (Body)"/>
                <a:ea typeface="+mn-ea"/>
                <a:cs typeface="+mn-cs"/>
              </a:rPr>
              <a:t> loop can simplify array processing</a:t>
            </a:r>
          </a:p>
          <a:p>
            <a:pPr marL="741600" lvl="1" indent="-284400">
              <a:buFont typeface="Arial" panose="020B0604020202020204" pitchFamily="34" charset="0"/>
              <a:buChar char="–"/>
            </a:pPr>
            <a:r>
              <a:rPr lang="en-US" sz="2200" kern="1200" dirty="0">
                <a:solidFill>
                  <a:srgbClr val="000000"/>
                </a:solidFill>
                <a:latin typeface="Arial (Body)"/>
                <a:ea typeface="+mn-ea"/>
                <a:cs typeface="+mn-cs"/>
              </a:rPr>
              <a:t>Retrieves the value of each element</a:t>
            </a:r>
          </a:p>
          <a:p>
            <a:pPr marL="741600" lvl="1" indent="-284400">
              <a:buFont typeface="Arial" panose="020B0604020202020204" pitchFamily="34" charset="0"/>
              <a:buChar char="–"/>
            </a:pPr>
            <a:r>
              <a:rPr lang="en-US" sz="2200" kern="1200" dirty="0">
                <a:solidFill>
                  <a:srgbClr val="000000"/>
                </a:solidFill>
                <a:latin typeface="Arial (Body)"/>
                <a:ea typeface="+mn-ea"/>
                <a:cs typeface="+mn-cs"/>
              </a:rPr>
              <a:t>Cannot modify values</a:t>
            </a:r>
          </a:p>
          <a:p>
            <a:pPr lvl="0" indent="-255600">
              <a:buFont typeface="Arial" panose="020B0604020202020204" pitchFamily="34" charset="0"/>
              <a:buChar char="•"/>
            </a:pPr>
            <a:r>
              <a:rPr lang="en-US" sz="2200" kern="1200" dirty="0">
                <a:solidFill>
                  <a:srgbClr val="000000"/>
                </a:solidFill>
                <a:latin typeface="Arial (Body)"/>
                <a:ea typeface="+mn-ea"/>
                <a:cs typeface="+mn-cs"/>
              </a:rPr>
              <a:t>Here is the general format:</a:t>
            </a:r>
          </a:p>
        </p:txBody>
      </p:sp>
      <p:pic>
        <p:nvPicPr>
          <p:cNvPr id="5" name="Picture 4" descr="The 3 line code is as follows. Line 1. For each v a r as type in array. Line 2. statements. Line 3. Next."/>
          <p:cNvPicPr>
            <a:picLocks noChangeAspect="1"/>
          </p:cNvPicPr>
          <p:nvPr/>
        </p:nvPicPr>
        <p:blipFill>
          <a:blip r:embed="rId2"/>
          <a:stretch>
            <a:fillRect/>
          </a:stretch>
        </p:blipFill>
        <p:spPr>
          <a:xfrm>
            <a:off x="2475971" y="3520376"/>
            <a:ext cx="4212958" cy="1015986"/>
          </a:xfrm>
          <a:prstGeom prst="rect">
            <a:avLst/>
          </a:prstGeom>
        </p:spPr>
      </p:pic>
      <p:sp>
        <p:nvSpPr>
          <p:cNvPr id="11" name="Content Placeholder 10"/>
          <p:cNvSpPr>
            <a:spLocks noGrp="1"/>
          </p:cNvSpPr>
          <p:nvPr>
            <p:ph idx="14"/>
          </p:nvPr>
        </p:nvSpPr>
        <p:spPr>
          <a:xfrm>
            <a:off x="473720" y="4582989"/>
            <a:ext cx="8229600" cy="1422550"/>
          </a:xfrm>
        </p:spPr>
        <p:txBody>
          <a:bodyPr/>
          <a:lstStyle/>
          <a:p>
            <a:pPr marL="741600" lvl="1" indent="-284400">
              <a:buFont typeface="Arial" panose="020B0604020202020204" pitchFamily="34" charset="0"/>
              <a:buChar char="–"/>
            </a:pPr>
            <a:r>
              <a:rPr lang="en-US" sz="2200" i="1" kern="1200" dirty="0">
                <a:solidFill>
                  <a:srgbClr val="000000"/>
                </a:solidFill>
                <a:latin typeface="Courier New" panose="02070309020205020404" pitchFamily="49" charset="0"/>
                <a:cs typeface="Courier New" panose="02070309020205020404" pitchFamily="49" charset="0"/>
              </a:rPr>
              <a:t>V</a:t>
            </a:r>
            <a:r>
              <a:rPr lang="en-US" sz="100" i="1" kern="1200" dirty="0">
                <a:solidFill>
                  <a:srgbClr val="000000"/>
                </a:solidFill>
                <a:latin typeface="Courier New" panose="02070309020205020404" pitchFamily="49" charset="0"/>
                <a:cs typeface="Courier New" panose="02070309020205020404" pitchFamily="49" charset="0"/>
              </a:rPr>
              <a:t> </a:t>
            </a:r>
            <a:r>
              <a:rPr lang="en-US" sz="2200" i="1" kern="1200" dirty="0">
                <a:solidFill>
                  <a:srgbClr val="000000"/>
                </a:solidFill>
                <a:latin typeface="Courier New" panose="02070309020205020404" pitchFamily="49" charset="0"/>
                <a:cs typeface="Courier New" panose="02070309020205020404" pitchFamily="49" charset="0"/>
              </a:rPr>
              <a:t>a</a:t>
            </a:r>
            <a:r>
              <a:rPr lang="en-US" sz="100" i="1" kern="1200" dirty="0">
                <a:solidFill>
                  <a:srgbClr val="000000"/>
                </a:solidFill>
                <a:latin typeface="Courier New" panose="02070309020205020404" pitchFamily="49" charset="0"/>
                <a:cs typeface="Courier New" panose="02070309020205020404" pitchFamily="49" charset="0"/>
              </a:rPr>
              <a:t> </a:t>
            </a:r>
            <a:r>
              <a:rPr lang="en-US" sz="2200" i="1" kern="1200" dirty="0">
                <a:solidFill>
                  <a:srgbClr val="000000"/>
                </a:solidFill>
                <a:latin typeface="Courier New" panose="02070309020205020404" pitchFamily="49" charset="0"/>
                <a:cs typeface="Courier New" panose="02070309020205020404" pitchFamily="49" charset="0"/>
              </a:rPr>
              <a:t>r</a:t>
            </a:r>
            <a:r>
              <a:rPr lang="en-US" sz="2200" i="1" kern="1200" dirty="0">
                <a:solidFill>
                  <a:srgbClr val="000000"/>
                </a:solidFill>
                <a:latin typeface="Arial (Body)"/>
              </a:rPr>
              <a:t> </a:t>
            </a:r>
            <a:r>
              <a:rPr lang="en-US" sz="2200" kern="1200" dirty="0">
                <a:solidFill>
                  <a:srgbClr val="000000"/>
                </a:solidFill>
                <a:latin typeface="Arial (Body)"/>
              </a:rPr>
              <a:t>is the name of a variable just for use with the loop</a:t>
            </a:r>
          </a:p>
          <a:p>
            <a:pPr marL="741600" lvl="1" indent="-284400">
              <a:buFont typeface="Arial" panose="020B0604020202020204" pitchFamily="34" charset="0"/>
              <a:buChar char="–"/>
            </a:pPr>
            <a:r>
              <a:rPr lang="en-US" sz="2200" i="1" kern="1200" dirty="0">
                <a:solidFill>
                  <a:srgbClr val="000000"/>
                </a:solidFill>
                <a:latin typeface="Courier New" panose="02070309020205020404" pitchFamily="49" charset="0"/>
                <a:cs typeface="Courier New" panose="02070309020205020404" pitchFamily="49" charset="0"/>
              </a:rPr>
              <a:t>type</a:t>
            </a:r>
            <a:r>
              <a:rPr lang="en-US" sz="2200" kern="1200" dirty="0">
                <a:solidFill>
                  <a:srgbClr val="000000"/>
                </a:solidFill>
                <a:latin typeface="Arial (Body)"/>
              </a:rPr>
              <a:t> is the data type of the array</a:t>
            </a:r>
          </a:p>
          <a:p>
            <a:pPr marL="741600" lvl="1" indent="-284400">
              <a:buFont typeface="Arial" panose="020B0604020202020204" pitchFamily="34" charset="0"/>
              <a:buChar char="–"/>
            </a:pPr>
            <a:r>
              <a:rPr lang="en-US" sz="2200" i="1" kern="1200" dirty="0">
                <a:solidFill>
                  <a:srgbClr val="000000"/>
                </a:solidFill>
                <a:latin typeface="Courier New" panose="02070309020205020404" pitchFamily="49" charset="0"/>
                <a:cs typeface="Courier New" panose="02070309020205020404" pitchFamily="49" charset="0"/>
              </a:rPr>
              <a:t>array</a:t>
            </a:r>
            <a:r>
              <a:rPr lang="en-US" sz="2200" kern="1200" dirty="0">
                <a:solidFill>
                  <a:srgbClr val="000000"/>
                </a:solidFill>
                <a:latin typeface="Arial (Body)"/>
              </a:rPr>
              <a:t> is the name of an array</a:t>
            </a:r>
            <a:endParaRPr lang="en-US" dirty="0"/>
          </a:p>
        </p:txBody>
      </p:sp>
    </p:spTree>
    <p:extLst>
      <p:ext uri="{BB962C8B-B14F-4D97-AF65-F5344CB8AC3E}">
        <p14:creationId xmlns:p14="http://schemas.microsoft.com/office/powerpoint/2010/main" val="18120884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1574"/>
            <a:ext cx="8229600" cy="1231076"/>
          </a:xfrm>
        </p:spPr>
        <p:txBody>
          <a:bodyPr tIns="91425">
            <a:spAutoFit/>
          </a:bodyPr>
          <a:lstStyle/>
          <a:p>
            <a:pPr lvl="0">
              <a:spcBef>
                <a:spcPct val="0"/>
              </a:spcBef>
              <a:buClrTx/>
            </a:pPr>
            <a:r>
              <a:rPr lang="en-US" kern="1200" dirty="0">
                <a:latin typeface="Times New Roman" panose="02020603050405020304" pitchFamily="18" charset="0"/>
                <a:ea typeface="+mj-ea"/>
                <a:cs typeface="+mj-cs"/>
              </a:rPr>
              <a:t>Accessing Array Elements with a </a:t>
            </a:r>
            <a:r>
              <a:rPr lang="en-US" kern="1200" dirty="0">
                <a:latin typeface="Courier New" panose="02070309020205020404" pitchFamily="49" charset="0"/>
                <a:ea typeface="+mj-ea"/>
                <a:cs typeface="Courier New" panose="02070309020205020404" pitchFamily="49" charset="0"/>
              </a:rPr>
              <a:t>For Each</a:t>
            </a:r>
            <a:r>
              <a:rPr lang="en-US" kern="1200" dirty="0">
                <a:latin typeface="Times New Roman" panose="02020603050405020304" pitchFamily="18" charset="0"/>
                <a:ea typeface="+mj-ea"/>
                <a:cs typeface="+mj-cs"/>
              </a:rPr>
              <a:t> Loop </a:t>
            </a:r>
            <a:r>
              <a:rPr lang="en-US" sz="2000" b="0" kern="1200" dirty="0">
                <a:latin typeface="Times New Roman" panose="02020603050405020304" pitchFamily="18" charset="0"/>
                <a:ea typeface="+mj-ea"/>
                <a:cs typeface="+mj-cs"/>
              </a:rPr>
              <a:t>(2 of 2)</a:t>
            </a:r>
          </a:p>
        </p:txBody>
      </p:sp>
      <p:sp>
        <p:nvSpPr>
          <p:cNvPr id="3" name="Content Placeholder 2"/>
          <p:cNvSpPr>
            <a:spLocks noGrp="1"/>
          </p:cNvSpPr>
          <p:nvPr>
            <p:ph idx="1"/>
          </p:nvPr>
        </p:nvSpPr>
        <p:spPr>
          <a:xfrm>
            <a:off x="457200" y="1600200"/>
            <a:ext cx="8229600" cy="923299"/>
          </a:xfrm>
        </p:spPr>
        <p:txBody>
          <a:bodyPr wrap="square" lIns="91425" tIns="91425" rIns="91425" bIns="91425">
            <a:spAutoFit/>
          </a:bodyPr>
          <a:lstStyle/>
          <a:p>
            <a:pPr marL="255600" lvl="0" indent="-255600">
              <a:buFont typeface="Arial" panose="020B0604020202020204" pitchFamily="34" charset="0"/>
              <a:buChar char="•"/>
            </a:pPr>
            <a:r>
              <a:rPr lang="en-US" sz="2400" kern="1200" dirty="0">
                <a:solidFill>
                  <a:srgbClr val="000000"/>
                </a:solidFill>
                <a:latin typeface="Arial (Body)"/>
                <a:ea typeface="+mn-ea"/>
                <a:cs typeface="+mn-cs"/>
              </a:rPr>
              <a:t>For example, suppose we have the following array declaration:</a:t>
            </a:r>
          </a:p>
        </p:txBody>
      </p:sp>
      <p:pic>
        <p:nvPicPr>
          <p:cNvPr id="24" name="Picture 23" descr="The 2 line code is as follows. Line 1. Dim i n t array left parenthesis right parenthesis as integer equal. Line 2. left brace 10 comma 20 comma 30 comma 40 comma 50 comma 60 right brace."/>
          <p:cNvPicPr>
            <a:picLocks noChangeAspect="1"/>
          </p:cNvPicPr>
          <p:nvPr/>
        </p:nvPicPr>
        <p:blipFill>
          <a:blip r:embed="rId2"/>
          <a:stretch>
            <a:fillRect/>
          </a:stretch>
        </p:blipFill>
        <p:spPr>
          <a:xfrm>
            <a:off x="2394310" y="2568398"/>
            <a:ext cx="4355380" cy="815420"/>
          </a:xfrm>
          <a:prstGeom prst="rect">
            <a:avLst/>
          </a:prstGeom>
        </p:spPr>
      </p:pic>
      <p:sp>
        <p:nvSpPr>
          <p:cNvPr id="13" name="Content Placeholder 12"/>
          <p:cNvSpPr>
            <a:spLocks noGrp="1"/>
          </p:cNvSpPr>
          <p:nvPr>
            <p:ph idx="13"/>
          </p:nvPr>
        </p:nvSpPr>
        <p:spPr>
          <a:xfrm>
            <a:off x="457200" y="3493680"/>
            <a:ext cx="8229600" cy="875607"/>
          </a:xfrm>
        </p:spPr>
        <p:txBody>
          <a:bodyPr/>
          <a:lstStyle/>
          <a:p>
            <a:pPr indent="-255600"/>
            <a:r>
              <a:rPr lang="en-US" sz="2400" kern="1200" dirty="0">
                <a:solidFill>
                  <a:srgbClr val="000000"/>
                </a:solidFill>
                <a:latin typeface="+mn-lt"/>
              </a:rPr>
              <a:t>The following </a:t>
            </a:r>
            <a:r>
              <a:rPr lang="en-US" sz="2400" kern="1200" dirty="0">
                <a:solidFill>
                  <a:srgbClr val="000000"/>
                </a:solidFill>
                <a:latin typeface="Courier New" panose="02070309020205020404" pitchFamily="49" charset="0"/>
                <a:cs typeface="Courier New" panose="02070309020205020404" pitchFamily="49" charset="0"/>
              </a:rPr>
              <a:t>For Each</a:t>
            </a:r>
            <a:r>
              <a:rPr lang="en-US" sz="2400" kern="1200" dirty="0">
                <a:solidFill>
                  <a:srgbClr val="000000"/>
                </a:solidFill>
                <a:latin typeface="+mn-lt"/>
              </a:rPr>
              <a:t> loop displays all the values in a list box named </a:t>
            </a:r>
            <a:r>
              <a:rPr lang="en-US" sz="2400" kern="1200" dirty="0">
                <a:solidFill>
                  <a:srgbClr val="000000"/>
                </a:solidFill>
                <a:latin typeface="Courier New" panose="02070309020205020404" pitchFamily="49" charset="0"/>
                <a:cs typeface="Courier New" panose="02070309020205020404" pitchFamily="49" charset="0"/>
              </a:rPr>
              <a:t>l</a:t>
            </a:r>
            <a:r>
              <a:rPr lang="en-US" sz="100" kern="1200" dirty="0">
                <a:solidFill>
                  <a:srgbClr val="000000"/>
                </a:solidFill>
                <a:latin typeface="Courier New" panose="02070309020205020404" pitchFamily="49" charset="0"/>
                <a:cs typeface="Courier New" panose="02070309020205020404" pitchFamily="49" charset="0"/>
              </a:rPr>
              <a:t> </a:t>
            </a:r>
            <a:r>
              <a:rPr lang="en-US" sz="2400" kern="1200" dirty="0">
                <a:solidFill>
                  <a:srgbClr val="000000"/>
                </a:solidFill>
                <a:latin typeface="Courier New" panose="02070309020205020404" pitchFamily="49" charset="0"/>
                <a:cs typeface="Courier New" panose="02070309020205020404" pitchFamily="49" charset="0"/>
              </a:rPr>
              <a:t>s</a:t>
            </a:r>
            <a:r>
              <a:rPr lang="en-US" sz="100" kern="1200" dirty="0">
                <a:solidFill>
                  <a:srgbClr val="000000"/>
                </a:solidFill>
                <a:latin typeface="Courier New" panose="02070309020205020404" pitchFamily="49" charset="0"/>
                <a:cs typeface="Courier New" panose="02070309020205020404" pitchFamily="49" charset="0"/>
              </a:rPr>
              <a:t> </a:t>
            </a:r>
            <a:r>
              <a:rPr lang="en-US" sz="2400" kern="1200" dirty="0">
                <a:solidFill>
                  <a:srgbClr val="000000"/>
                </a:solidFill>
                <a:latin typeface="Courier New" panose="02070309020205020404" pitchFamily="49" charset="0"/>
                <a:cs typeface="Courier New" panose="02070309020205020404" pitchFamily="49" charset="0"/>
              </a:rPr>
              <a:t>t</a:t>
            </a:r>
            <a:r>
              <a:rPr lang="en-US" sz="100" kern="1200" dirty="0">
                <a:solidFill>
                  <a:srgbClr val="000000"/>
                </a:solidFill>
                <a:latin typeface="Courier New" panose="02070309020205020404" pitchFamily="49" charset="0"/>
                <a:cs typeface="Courier New" panose="02070309020205020404" pitchFamily="49" charset="0"/>
              </a:rPr>
              <a:t> </a:t>
            </a:r>
            <a:r>
              <a:rPr lang="en-US" sz="2400" kern="1200" dirty="0">
                <a:solidFill>
                  <a:srgbClr val="000000"/>
                </a:solidFill>
                <a:latin typeface="Courier New" panose="02070309020205020404" pitchFamily="49" charset="0"/>
                <a:cs typeface="Courier New" panose="02070309020205020404" pitchFamily="49" charset="0"/>
              </a:rPr>
              <a:t>Show:</a:t>
            </a:r>
            <a:endParaRPr lang="en-US" sz="2400" dirty="0">
              <a:latin typeface="Courier New" panose="02070309020205020404" pitchFamily="49" charset="0"/>
              <a:cs typeface="Courier New" panose="02070309020205020404" pitchFamily="49" charset="0"/>
            </a:endParaRPr>
          </a:p>
        </p:txBody>
      </p:sp>
      <p:pic>
        <p:nvPicPr>
          <p:cNvPr id="25" name="Picture 24" descr="The 4 line code is as follows. Line 1. For each i n t v a l as integer. Line 2. In i n t array. Line 3. l s t show period items period add left parenthesis i n t v a l right parenthesis. Line 4. Next."/>
          <p:cNvPicPr>
            <a:picLocks noChangeAspect="1"/>
          </p:cNvPicPr>
          <p:nvPr/>
        </p:nvPicPr>
        <p:blipFill>
          <a:blip r:embed="rId3"/>
          <a:stretch>
            <a:fillRect/>
          </a:stretch>
        </p:blipFill>
        <p:spPr>
          <a:xfrm>
            <a:off x="2465499" y="4434905"/>
            <a:ext cx="4213003" cy="1397863"/>
          </a:xfrm>
          <a:prstGeom prst="rect">
            <a:avLst/>
          </a:prstGeom>
        </p:spPr>
      </p:pic>
    </p:spTree>
    <p:extLst>
      <p:ext uri="{BB962C8B-B14F-4D97-AF65-F5344CB8AC3E}">
        <p14:creationId xmlns:p14="http://schemas.microsoft.com/office/powerpoint/2010/main" val="22732062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1574"/>
            <a:ext cx="8229600" cy="1231076"/>
          </a:xfrm>
        </p:spPr>
        <p:txBody>
          <a:bodyPr tIns="91425">
            <a:spAutoFit/>
          </a:bodyPr>
          <a:lstStyle/>
          <a:p>
            <a:pPr lvl="0">
              <a:spcBef>
                <a:spcPct val="0"/>
              </a:spcBef>
              <a:buClrTx/>
            </a:pPr>
            <a:r>
              <a:rPr lang="en-US" kern="1200" dirty="0">
                <a:latin typeface="Times New Roman" panose="02020603050405020304" pitchFamily="18" charset="0"/>
                <a:ea typeface="+mj-ea"/>
                <a:cs typeface="+mj-cs"/>
              </a:rPr>
              <a:t>Optional Topic: Using the </a:t>
            </a:r>
            <a:r>
              <a:rPr lang="en-US" kern="1200" dirty="0">
                <a:latin typeface="Courier New" panose="02070309020205020404" pitchFamily="49" charset="0"/>
                <a:ea typeface="+mj-ea"/>
                <a:cs typeface="Courier New" panose="02070309020205020404" pitchFamily="49" charset="0"/>
              </a:rPr>
              <a:t>For Each</a:t>
            </a:r>
            <a:r>
              <a:rPr lang="en-US" kern="1200" dirty="0">
                <a:latin typeface="Times New Roman" panose="02020603050405020304" pitchFamily="18" charset="0"/>
                <a:ea typeface="+mj-ea"/>
                <a:cs typeface="+mj-cs"/>
              </a:rPr>
              <a:t> Loop with a ListBox</a:t>
            </a:r>
          </a:p>
        </p:txBody>
      </p:sp>
      <p:sp>
        <p:nvSpPr>
          <p:cNvPr id="3" name="Content Placeholder 2"/>
          <p:cNvSpPr>
            <a:spLocks noGrp="1"/>
          </p:cNvSpPr>
          <p:nvPr>
            <p:ph idx="1"/>
          </p:nvPr>
        </p:nvSpPr>
        <p:spPr>
          <a:xfrm>
            <a:off x="457200" y="1600200"/>
            <a:ext cx="8229600" cy="1606563"/>
          </a:xfrm>
        </p:spPr>
        <p:txBody>
          <a:bodyPr wrap="square" lIns="91425" tIns="91425" rIns="91425" bIns="91425">
            <a:spAutoFit/>
          </a:bodyPr>
          <a:lstStyle/>
          <a:p>
            <a:pPr marL="255600" lvl="0" indent="-255600">
              <a:buFont typeface="Arial" panose="020B0604020202020204" pitchFamily="34" charset="0"/>
              <a:buChar char="•"/>
            </a:pPr>
            <a:r>
              <a:rPr lang="en-US" sz="2200" kern="1200" dirty="0">
                <a:solidFill>
                  <a:srgbClr val="000000"/>
                </a:solidFill>
                <a:latin typeface="Arial (Body)"/>
                <a:ea typeface="+mn-ea"/>
                <a:cs typeface="+mn-cs"/>
              </a:rPr>
              <a:t>A </a:t>
            </a:r>
            <a:r>
              <a:rPr lang="en-US" sz="2200" kern="1200" dirty="0">
                <a:solidFill>
                  <a:srgbClr val="000000"/>
                </a:solidFill>
                <a:latin typeface="Courier New" panose="02070309020205020404" pitchFamily="49" charset="0"/>
                <a:ea typeface="+mn-ea"/>
                <a:cs typeface="Courier New" panose="02070309020205020404" pitchFamily="49" charset="0"/>
              </a:rPr>
              <a:t>For Each</a:t>
            </a:r>
            <a:r>
              <a:rPr lang="en-US" sz="2200" kern="1200" dirty="0">
                <a:solidFill>
                  <a:srgbClr val="000000"/>
                </a:solidFill>
                <a:latin typeface="Arial (Body)"/>
                <a:ea typeface="+mn-ea"/>
                <a:cs typeface="+mn-cs"/>
              </a:rPr>
              <a:t> loop can also be used to process items in a collection</a:t>
            </a:r>
          </a:p>
          <a:p>
            <a:pPr marL="741600" lvl="1" indent="-284400">
              <a:buFont typeface="Arial" panose="020B0604020202020204" pitchFamily="34" charset="0"/>
              <a:buChar char="–"/>
            </a:pPr>
            <a:r>
              <a:rPr lang="en-US" sz="2200" kern="1200" dirty="0">
                <a:solidFill>
                  <a:srgbClr val="000000"/>
                </a:solidFill>
                <a:latin typeface="Arial (Body)"/>
                <a:ea typeface="+mn-ea"/>
                <a:cs typeface="+mn-cs"/>
              </a:rPr>
              <a:t>For example, to search for a city name in the Items collection of a ListBox control named </a:t>
            </a:r>
            <a:r>
              <a:rPr lang="en-US" sz="2200" kern="1200" dirty="0">
                <a:solidFill>
                  <a:srgbClr val="000000"/>
                </a:solidFill>
                <a:latin typeface="Courier New" panose="02070309020205020404" pitchFamily="49" charset="0"/>
                <a:ea typeface="+mn-ea"/>
                <a:cs typeface="Courier New" panose="02070309020205020404" pitchFamily="49" charset="0"/>
              </a:rPr>
              <a:t>l</a:t>
            </a:r>
            <a:r>
              <a:rPr lang="en-US" sz="100" kern="1200" dirty="0">
                <a:solidFill>
                  <a:srgbClr val="000000"/>
                </a:solidFill>
                <a:latin typeface="Courier New" panose="02070309020205020404" pitchFamily="49" charset="0"/>
                <a:ea typeface="+mn-ea"/>
                <a:cs typeface="Courier New" panose="02070309020205020404" pitchFamily="49" charset="0"/>
              </a:rPr>
              <a:t> </a:t>
            </a:r>
            <a:r>
              <a:rPr lang="en-US" sz="2200" kern="1200" dirty="0">
                <a:solidFill>
                  <a:srgbClr val="000000"/>
                </a:solidFill>
                <a:latin typeface="Courier New" panose="02070309020205020404" pitchFamily="49" charset="0"/>
                <a:ea typeface="+mn-ea"/>
                <a:cs typeface="Courier New" panose="02070309020205020404" pitchFamily="49" charset="0"/>
              </a:rPr>
              <a:t>s</a:t>
            </a:r>
            <a:r>
              <a:rPr lang="en-US" sz="100" kern="1200" dirty="0">
                <a:solidFill>
                  <a:srgbClr val="000000"/>
                </a:solidFill>
                <a:latin typeface="Courier New" panose="02070309020205020404" pitchFamily="49" charset="0"/>
                <a:ea typeface="+mn-ea"/>
                <a:cs typeface="Courier New" panose="02070309020205020404" pitchFamily="49" charset="0"/>
              </a:rPr>
              <a:t> </a:t>
            </a:r>
            <a:r>
              <a:rPr lang="en-US" sz="2200" kern="1200" dirty="0">
                <a:solidFill>
                  <a:srgbClr val="000000"/>
                </a:solidFill>
                <a:latin typeface="Courier New" panose="02070309020205020404" pitchFamily="49" charset="0"/>
                <a:ea typeface="+mn-ea"/>
                <a:cs typeface="Courier New" panose="02070309020205020404" pitchFamily="49" charset="0"/>
              </a:rPr>
              <a:t>t</a:t>
            </a:r>
            <a:r>
              <a:rPr lang="en-US" sz="100" kern="1200" dirty="0">
                <a:solidFill>
                  <a:srgbClr val="000000"/>
                </a:solidFill>
                <a:latin typeface="Courier New" panose="02070309020205020404" pitchFamily="49" charset="0"/>
                <a:ea typeface="+mn-ea"/>
                <a:cs typeface="Courier New" panose="02070309020205020404" pitchFamily="49" charset="0"/>
              </a:rPr>
              <a:t> </a:t>
            </a:r>
            <a:r>
              <a:rPr lang="en-US" sz="2200" kern="1200" dirty="0">
                <a:solidFill>
                  <a:srgbClr val="000000"/>
                </a:solidFill>
                <a:latin typeface="Courier New" panose="02070309020205020404" pitchFamily="49" charset="0"/>
                <a:ea typeface="+mn-ea"/>
                <a:cs typeface="Courier New" panose="02070309020205020404" pitchFamily="49" charset="0"/>
              </a:rPr>
              <a:t>Cities</a:t>
            </a:r>
          </a:p>
        </p:txBody>
      </p:sp>
      <p:pic>
        <p:nvPicPr>
          <p:cNvPr id="7" name="Picture 6" descr="The 5 line code is as follows. Line 1. For each s t r city as string in l s t cities period items. Line 2. If s t r city equal t x t city period text then. Line 3. l b l result period text equal double quote the city was found exclamation point double quote. Line 4. End if. Line 5. Next."/>
          <p:cNvPicPr>
            <a:picLocks noChangeAspect="1"/>
          </p:cNvPicPr>
          <p:nvPr/>
        </p:nvPicPr>
        <p:blipFill>
          <a:blip r:embed="rId2"/>
          <a:stretch>
            <a:fillRect/>
          </a:stretch>
        </p:blipFill>
        <p:spPr>
          <a:xfrm>
            <a:off x="1433256" y="3252302"/>
            <a:ext cx="6277489" cy="1554483"/>
          </a:xfrm>
          <a:prstGeom prst="rect">
            <a:avLst/>
          </a:prstGeom>
        </p:spPr>
      </p:pic>
      <p:pic>
        <p:nvPicPr>
          <p:cNvPr id="6" name="Picture 2" descr="A searching for cities dialog box has a list box that lists 6 cities, as follows. Chicago, San Francisco, Miami, Phoenix, New York, Philadelphia. Next to the list box, there is a text box, a button, and a text field. Miami is in the text box. The button reads, find a city, and has been selected. The text field reads, the city was foun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9075" y="4896568"/>
            <a:ext cx="2615345" cy="1364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963426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892595"/>
            <a:ext cx="7772400" cy="707856"/>
          </a:xfrm>
        </p:spPr>
        <p:txBody>
          <a:bodyPr tIns="91425">
            <a:spAutoFit/>
          </a:bodyPr>
          <a:lstStyle/>
          <a:p>
            <a:pPr lvl="0">
              <a:spcBef>
                <a:spcPct val="0"/>
              </a:spcBef>
              <a:buClrTx/>
            </a:pPr>
            <a:r>
              <a:rPr lang="en-US" sz="3400" kern="1200" dirty="0">
                <a:latin typeface="Times New Roman" panose="02020603050405020304" pitchFamily="18" charset="0"/>
                <a:ea typeface="+mj-ea"/>
                <a:cs typeface="+mj-cs"/>
              </a:rPr>
              <a:t>8.2 </a:t>
            </a:r>
            <a:r>
              <a:rPr lang="en-US" sz="3400" kern="1200" dirty="0">
                <a:latin typeface="Times New Roman" panose="02020603050405020304" pitchFamily="18" charset="0"/>
              </a:rPr>
              <a:t>Array Processing Techniques</a:t>
            </a:r>
            <a:endParaRPr lang="en-US" sz="3400" kern="1200" dirty="0">
              <a:latin typeface="Times New Roman" panose="02020603050405020304" pitchFamily="18" charset="0"/>
              <a:ea typeface="+mj-ea"/>
              <a:cs typeface="+mj-cs"/>
            </a:endParaRPr>
          </a:p>
        </p:txBody>
      </p:sp>
    </p:spTree>
    <p:extLst>
      <p:ext uri="{BB962C8B-B14F-4D97-AF65-F5344CB8AC3E}">
        <p14:creationId xmlns:p14="http://schemas.microsoft.com/office/powerpoint/2010/main" val="333872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1574"/>
            <a:ext cx="8229600" cy="1231076"/>
          </a:xfrm>
        </p:spPr>
        <p:txBody>
          <a:bodyPr tIns="91425">
            <a:spAutoFit/>
          </a:bodyPr>
          <a:lstStyle/>
          <a:p>
            <a:pPr lvl="0">
              <a:spcBef>
                <a:spcPct val="0"/>
              </a:spcBef>
              <a:buClrTx/>
            </a:pPr>
            <a:r>
              <a:rPr lang="en-US" kern="1200" dirty="0">
                <a:latin typeface="Times New Roman" panose="02020603050405020304" pitchFamily="18" charset="0"/>
                <a:ea typeface="+mj-ea"/>
                <a:cs typeface="+mj-cs"/>
              </a:rPr>
              <a:t>How to Total the Values in a Numeric Array </a:t>
            </a:r>
            <a:r>
              <a:rPr lang="en-US" sz="2000" b="0" kern="1200" dirty="0">
                <a:latin typeface="Times New Roman" panose="02020603050405020304" pitchFamily="18" charset="0"/>
                <a:ea typeface="+mj-ea"/>
                <a:cs typeface="+mj-cs"/>
              </a:rPr>
              <a:t>(1 of 2)</a:t>
            </a:r>
          </a:p>
        </p:txBody>
      </p:sp>
      <p:sp>
        <p:nvSpPr>
          <p:cNvPr id="3" name="Text Placeholder 2"/>
          <p:cNvSpPr>
            <a:spLocks noGrp="1"/>
          </p:cNvSpPr>
          <p:nvPr>
            <p:ph type="body" idx="1"/>
          </p:nvPr>
        </p:nvSpPr>
        <p:spPr>
          <a:xfrm>
            <a:off x="457200" y="1600200"/>
            <a:ext cx="8229600" cy="1446520"/>
          </a:xfrm>
        </p:spPr>
        <p:txBody>
          <a:bodyPr wrap="square" lIns="91425" tIns="91425" rIns="91425" bIns="91425">
            <a:spAutoFit/>
          </a:bodyPr>
          <a:lstStyle/>
          <a:p>
            <a:pPr lvl="0">
              <a:buFont typeface="Arial" panose="020B0604020202020204" pitchFamily="34" charset="0"/>
              <a:buChar char="•"/>
            </a:pPr>
            <a:r>
              <a:rPr lang="en-US" sz="2400" kern="1200" dirty="0">
                <a:solidFill>
                  <a:srgbClr val="000000"/>
                </a:solidFill>
                <a:latin typeface="Arial (Body)"/>
                <a:ea typeface="+mn-ea"/>
                <a:cs typeface="+mn-cs"/>
              </a:rPr>
              <a:t>To total the values in a numeric array</a:t>
            </a:r>
          </a:p>
          <a:p>
            <a:pPr marL="741600" lvl="1" indent="-284400">
              <a:buFont typeface="Arial" panose="020B0604020202020204" pitchFamily="34" charset="0"/>
              <a:buChar char="–"/>
            </a:pPr>
            <a:r>
              <a:rPr lang="en-US" sz="2400" kern="1200" dirty="0">
                <a:solidFill>
                  <a:srgbClr val="000000"/>
                </a:solidFill>
                <a:latin typeface="Arial (Body)"/>
                <a:ea typeface="+mn-ea"/>
                <a:cs typeface="+mn-cs"/>
              </a:rPr>
              <a:t>Use a loop with an accumulator variable</a:t>
            </a:r>
          </a:p>
          <a:p>
            <a:pPr marL="741600" lvl="1" indent="-284400">
              <a:buFont typeface="Arial" panose="020B0604020202020204" pitchFamily="34" charset="0"/>
              <a:buChar char="–"/>
            </a:pPr>
            <a:r>
              <a:rPr lang="en-US" sz="2400" kern="1200" dirty="0">
                <a:solidFill>
                  <a:srgbClr val="000000"/>
                </a:solidFill>
                <a:latin typeface="Arial (Body)"/>
                <a:ea typeface="+mn-ea"/>
                <a:cs typeface="+mn-cs"/>
              </a:rPr>
              <a:t>A </a:t>
            </a:r>
            <a:r>
              <a:rPr lang="en-US" sz="2400" kern="1200" dirty="0">
                <a:solidFill>
                  <a:srgbClr val="000000"/>
                </a:solidFill>
                <a:latin typeface="Courier New" panose="02070309020205020404" pitchFamily="49" charset="0"/>
                <a:ea typeface="+mn-ea"/>
                <a:cs typeface="Courier New" panose="02070309020205020404" pitchFamily="49" charset="0"/>
              </a:rPr>
              <a:t>For…Next</a:t>
            </a:r>
            <a:r>
              <a:rPr lang="en-US" sz="2400" kern="1200" dirty="0">
                <a:solidFill>
                  <a:srgbClr val="000000"/>
                </a:solidFill>
                <a:latin typeface="Arial (Body)"/>
                <a:ea typeface="+mn-ea"/>
                <a:cs typeface="+mn-cs"/>
              </a:rPr>
              <a:t> loop for example:</a:t>
            </a:r>
          </a:p>
        </p:txBody>
      </p:sp>
      <p:pic>
        <p:nvPicPr>
          <p:cNvPr id="10" name="Picture 9" descr="The 9 line code is as follows. Line 1. c o n s t i n t max underscore subscript as integer equal 24. Line 2. Dim i n t units left parenthesis i n t max underscore subscript right parenthesis as integer. Line 3. Blank. Line 4. Dim i n t total as integer equal 0. Line 5. Dim i n t count as integer. Line 6. Blank. Line 7. For i n t count equal 0 to left parenthesis i n t units period length dash 1. Line 8. i n t total plus equal i n t units left parenthesis i n t count right parenthesis. Line 9. Next."/>
          <p:cNvPicPr>
            <a:picLocks noChangeAspect="1"/>
          </p:cNvPicPr>
          <p:nvPr/>
        </p:nvPicPr>
        <p:blipFill>
          <a:blip r:embed="rId2"/>
          <a:stretch>
            <a:fillRect/>
          </a:stretch>
        </p:blipFill>
        <p:spPr>
          <a:xfrm>
            <a:off x="1617738" y="3171819"/>
            <a:ext cx="5938019" cy="2853175"/>
          </a:xfrm>
          <a:prstGeom prst="rect">
            <a:avLst/>
          </a:prstGeom>
        </p:spPr>
      </p:pic>
    </p:spTree>
    <p:extLst>
      <p:ext uri="{BB962C8B-B14F-4D97-AF65-F5344CB8AC3E}">
        <p14:creationId xmlns:p14="http://schemas.microsoft.com/office/powerpoint/2010/main" val="4088795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1574"/>
            <a:ext cx="8229600" cy="1231076"/>
          </a:xfrm>
        </p:spPr>
        <p:txBody>
          <a:bodyPr tIns="91425">
            <a:spAutoFit/>
          </a:bodyPr>
          <a:lstStyle/>
          <a:p>
            <a:pPr lvl="0">
              <a:spcBef>
                <a:spcPct val="0"/>
              </a:spcBef>
              <a:buClrTx/>
            </a:pPr>
            <a:r>
              <a:rPr lang="en-US" kern="1200" dirty="0">
                <a:latin typeface="Times New Roman" panose="02020603050405020304" pitchFamily="18" charset="0"/>
                <a:ea typeface="+mj-ea"/>
                <a:cs typeface="+mj-cs"/>
              </a:rPr>
              <a:t>How to Total the Values in a Numeric Array </a:t>
            </a:r>
            <a:r>
              <a:rPr lang="en-US" sz="2000" b="0" kern="1200" dirty="0">
                <a:latin typeface="Times New Roman" panose="02020603050405020304" pitchFamily="18" charset="0"/>
                <a:ea typeface="+mj-ea"/>
                <a:cs typeface="+mj-cs"/>
              </a:rPr>
              <a:t>(2 of 2)</a:t>
            </a:r>
          </a:p>
        </p:txBody>
      </p:sp>
      <p:sp>
        <p:nvSpPr>
          <p:cNvPr id="3" name="Text Placeholder 2"/>
          <p:cNvSpPr>
            <a:spLocks noGrp="1"/>
          </p:cNvSpPr>
          <p:nvPr>
            <p:ph type="body" idx="1"/>
          </p:nvPr>
        </p:nvSpPr>
        <p:spPr>
          <a:xfrm>
            <a:off x="457200" y="1600200"/>
            <a:ext cx="8229600" cy="923299"/>
          </a:xfrm>
        </p:spPr>
        <p:txBody>
          <a:bodyPr wrap="square" lIns="91425" tIns="91425" rIns="91425" bIns="91425">
            <a:spAutoFit/>
          </a:bodyPr>
          <a:lstStyle/>
          <a:p>
            <a:pPr lvl="0">
              <a:buFont typeface="Arial" panose="020B0604020202020204" pitchFamily="34" charset="0"/>
              <a:buChar char="•"/>
            </a:pPr>
            <a:r>
              <a:rPr lang="en-US" sz="2400" kern="1200" dirty="0">
                <a:solidFill>
                  <a:srgbClr val="000000"/>
                </a:solidFill>
                <a:latin typeface="Arial (Body)"/>
                <a:ea typeface="+mn-ea"/>
                <a:cs typeface="+mn-cs"/>
              </a:rPr>
              <a:t>You can also use a </a:t>
            </a:r>
            <a:r>
              <a:rPr lang="en-US" sz="2400" kern="1200" dirty="0">
                <a:solidFill>
                  <a:srgbClr val="000000"/>
                </a:solidFill>
                <a:latin typeface="Courier New" panose="02070309020205020404" pitchFamily="49" charset="0"/>
                <a:ea typeface="+mn-ea"/>
                <a:cs typeface="Courier New" panose="02070309020205020404" pitchFamily="49" charset="0"/>
              </a:rPr>
              <a:t>For Each</a:t>
            </a:r>
            <a:r>
              <a:rPr lang="en-US" sz="2400" kern="1200" dirty="0">
                <a:solidFill>
                  <a:srgbClr val="000000"/>
                </a:solidFill>
                <a:latin typeface="Arial (Body)"/>
                <a:ea typeface="+mn-ea"/>
                <a:cs typeface="+mn-cs"/>
              </a:rPr>
              <a:t> loop with an accumulator variable</a:t>
            </a:r>
          </a:p>
        </p:txBody>
      </p:sp>
      <p:pic>
        <p:nvPicPr>
          <p:cNvPr id="8" name="Picture 7" descr="The 5 line code is as follows. Line 1. Dim i n t total as integer equal 0. Line 2. Blank. Line 3. For each i n t v a l as integer in i n t units. Line 4. i n t total plus equal i n t v a l. Line 5. Next."/>
          <p:cNvPicPr>
            <a:picLocks noChangeAspect="1"/>
          </p:cNvPicPr>
          <p:nvPr/>
        </p:nvPicPr>
        <p:blipFill>
          <a:blip r:embed="rId2"/>
          <a:stretch>
            <a:fillRect/>
          </a:stretch>
        </p:blipFill>
        <p:spPr>
          <a:xfrm>
            <a:off x="1779639" y="2550688"/>
            <a:ext cx="5584723" cy="1623177"/>
          </a:xfrm>
          <a:prstGeom prst="rect">
            <a:avLst/>
          </a:prstGeom>
        </p:spPr>
      </p:pic>
      <p:sp>
        <p:nvSpPr>
          <p:cNvPr id="4" name="Text Placeholder 3"/>
          <p:cNvSpPr>
            <a:spLocks noGrp="1"/>
          </p:cNvSpPr>
          <p:nvPr>
            <p:ph type="body" idx="2"/>
          </p:nvPr>
        </p:nvSpPr>
        <p:spPr>
          <a:xfrm>
            <a:off x="457200" y="4230550"/>
            <a:ext cx="8229600" cy="1374371"/>
          </a:xfrm>
        </p:spPr>
        <p:txBody>
          <a:bodyPr/>
          <a:lstStyle/>
          <a:p>
            <a:pPr lvl="0">
              <a:buFont typeface="Arial" panose="020B0604020202020204" pitchFamily="34" charset="0"/>
              <a:buChar char="•"/>
            </a:pPr>
            <a:r>
              <a:rPr lang="en-US" sz="2400" kern="1200" dirty="0">
                <a:solidFill>
                  <a:srgbClr val="000000"/>
                </a:solidFill>
                <a:latin typeface="Arial (Body)"/>
              </a:rPr>
              <a:t>After the loop finishes</a:t>
            </a:r>
          </a:p>
          <a:p>
            <a:pPr marL="741600" lvl="1" indent="-284400">
              <a:buFont typeface="Arial" panose="020B0604020202020204" pitchFamily="34" charset="0"/>
              <a:buChar char="–"/>
            </a:pPr>
            <a:r>
              <a:rPr lang="en-US" sz="2400" kern="1200" dirty="0">
                <a:solidFill>
                  <a:srgbClr val="000000"/>
                </a:solidFill>
                <a:latin typeface="Courier New" panose="02070309020205020404" pitchFamily="49" charset="0"/>
                <a:cs typeface="Courier New" panose="02070309020205020404" pitchFamily="49" charset="0"/>
              </a:rPr>
              <a:t>i</a:t>
            </a:r>
            <a:r>
              <a:rPr lang="en-US" sz="100" kern="1200" dirty="0">
                <a:solidFill>
                  <a:srgbClr val="000000"/>
                </a:solidFill>
                <a:latin typeface="Courier New" panose="02070309020205020404" pitchFamily="49" charset="0"/>
                <a:cs typeface="Courier New" panose="02070309020205020404" pitchFamily="49" charset="0"/>
              </a:rPr>
              <a:t> </a:t>
            </a:r>
            <a:r>
              <a:rPr lang="en-US" sz="2400" kern="1200" dirty="0">
                <a:solidFill>
                  <a:srgbClr val="000000"/>
                </a:solidFill>
                <a:latin typeface="Courier New" panose="02070309020205020404" pitchFamily="49" charset="0"/>
                <a:cs typeface="Courier New" panose="02070309020205020404" pitchFamily="49" charset="0"/>
              </a:rPr>
              <a:t>n</a:t>
            </a:r>
            <a:r>
              <a:rPr lang="en-US" sz="100" kern="1200" dirty="0">
                <a:solidFill>
                  <a:srgbClr val="000000"/>
                </a:solidFill>
                <a:latin typeface="Courier New" panose="02070309020205020404" pitchFamily="49" charset="0"/>
                <a:cs typeface="Courier New" panose="02070309020205020404" pitchFamily="49" charset="0"/>
              </a:rPr>
              <a:t> </a:t>
            </a:r>
            <a:r>
              <a:rPr lang="en-US" sz="2400" kern="1200" dirty="0">
                <a:solidFill>
                  <a:srgbClr val="000000"/>
                </a:solidFill>
                <a:latin typeface="Courier New" panose="02070309020205020404" pitchFamily="49" charset="0"/>
                <a:cs typeface="Courier New" panose="02070309020205020404" pitchFamily="49" charset="0"/>
              </a:rPr>
              <a:t>t</a:t>
            </a:r>
            <a:r>
              <a:rPr lang="en-US" sz="100" kern="1200" dirty="0">
                <a:solidFill>
                  <a:srgbClr val="000000"/>
                </a:solidFill>
                <a:latin typeface="Courier New" panose="02070309020205020404" pitchFamily="49" charset="0"/>
                <a:cs typeface="Courier New" panose="02070309020205020404" pitchFamily="49" charset="0"/>
              </a:rPr>
              <a:t> </a:t>
            </a:r>
            <a:r>
              <a:rPr lang="en-US" sz="2400" kern="1200" dirty="0">
                <a:solidFill>
                  <a:srgbClr val="000000"/>
                </a:solidFill>
                <a:latin typeface="Courier New" panose="02070309020205020404" pitchFamily="49" charset="0"/>
                <a:cs typeface="Courier New" panose="02070309020205020404" pitchFamily="49" charset="0"/>
              </a:rPr>
              <a:t>Total</a:t>
            </a:r>
            <a:r>
              <a:rPr lang="en-US" sz="2400" kern="1200" dirty="0">
                <a:solidFill>
                  <a:srgbClr val="000000"/>
                </a:solidFill>
                <a:latin typeface="Arial (Body)"/>
              </a:rPr>
              <a:t> will contain the total of all the elements in </a:t>
            </a:r>
            <a:r>
              <a:rPr lang="en-US" sz="2400" kern="1200" dirty="0">
                <a:solidFill>
                  <a:srgbClr val="000000"/>
                </a:solidFill>
                <a:latin typeface="Courier New" panose="02070309020205020404" pitchFamily="49" charset="0"/>
                <a:cs typeface="Courier New" panose="02070309020205020404" pitchFamily="49" charset="0"/>
              </a:rPr>
              <a:t>i</a:t>
            </a:r>
            <a:r>
              <a:rPr lang="en-US" sz="100" kern="1200" dirty="0">
                <a:solidFill>
                  <a:srgbClr val="000000"/>
                </a:solidFill>
                <a:latin typeface="Courier New" panose="02070309020205020404" pitchFamily="49" charset="0"/>
                <a:cs typeface="Courier New" panose="02070309020205020404" pitchFamily="49" charset="0"/>
              </a:rPr>
              <a:t> </a:t>
            </a:r>
            <a:r>
              <a:rPr lang="en-US" sz="2400" kern="1200" dirty="0">
                <a:solidFill>
                  <a:srgbClr val="000000"/>
                </a:solidFill>
                <a:latin typeface="Courier New" panose="02070309020205020404" pitchFamily="49" charset="0"/>
                <a:cs typeface="Courier New" panose="02070309020205020404" pitchFamily="49" charset="0"/>
              </a:rPr>
              <a:t>n</a:t>
            </a:r>
            <a:r>
              <a:rPr lang="en-US" sz="100" kern="1200" dirty="0">
                <a:solidFill>
                  <a:srgbClr val="000000"/>
                </a:solidFill>
                <a:latin typeface="Courier New" panose="02070309020205020404" pitchFamily="49" charset="0"/>
                <a:cs typeface="Courier New" panose="02070309020205020404" pitchFamily="49" charset="0"/>
              </a:rPr>
              <a:t> </a:t>
            </a:r>
            <a:r>
              <a:rPr lang="en-US" sz="2400" kern="1200" dirty="0">
                <a:solidFill>
                  <a:srgbClr val="000000"/>
                </a:solidFill>
                <a:latin typeface="Courier New" panose="02070309020205020404" pitchFamily="49" charset="0"/>
                <a:cs typeface="Courier New" panose="02070309020205020404" pitchFamily="49" charset="0"/>
              </a:rPr>
              <a:t>t</a:t>
            </a:r>
            <a:r>
              <a:rPr lang="en-US" sz="100" kern="1200" dirty="0">
                <a:solidFill>
                  <a:srgbClr val="000000"/>
                </a:solidFill>
                <a:latin typeface="Courier New" panose="02070309020205020404" pitchFamily="49" charset="0"/>
                <a:cs typeface="Courier New" panose="02070309020205020404" pitchFamily="49" charset="0"/>
              </a:rPr>
              <a:t> </a:t>
            </a:r>
            <a:r>
              <a:rPr lang="en-US" sz="2400" kern="1200" dirty="0">
                <a:solidFill>
                  <a:srgbClr val="000000"/>
                </a:solidFill>
                <a:latin typeface="Courier New" panose="02070309020205020404" pitchFamily="49" charset="0"/>
                <a:cs typeface="Courier New" panose="02070309020205020404" pitchFamily="49" charset="0"/>
              </a:rPr>
              <a:t>Units</a:t>
            </a:r>
            <a:endParaRPr lang="en-US" dirty="0"/>
          </a:p>
        </p:txBody>
      </p:sp>
    </p:spTree>
    <p:extLst>
      <p:ext uri="{BB962C8B-B14F-4D97-AF65-F5344CB8AC3E}">
        <p14:creationId xmlns:p14="http://schemas.microsoft.com/office/powerpoint/2010/main" val="20973655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81574"/>
            <a:ext cx="8352971" cy="1231076"/>
          </a:xfrm>
        </p:spPr>
        <p:txBody>
          <a:bodyPr wrap="square" tIns="91425">
            <a:spAutoFit/>
          </a:bodyPr>
          <a:lstStyle/>
          <a:p>
            <a:pPr lvl="0">
              <a:spcBef>
                <a:spcPct val="0"/>
              </a:spcBef>
              <a:buClrTx/>
            </a:pPr>
            <a:r>
              <a:rPr lang="en-US" kern="1200" dirty="0">
                <a:latin typeface="Times New Roman" panose="02020603050405020304" pitchFamily="18" charset="0"/>
                <a:ea typeface="+mj-ea"/>
                <a:cs typeface="+mj-cs"/>
              </a:rPr>
              <a:t>Calculating the Average Value in a Numeric Array</a:t>
            </a:r>
          </a:p>
        </p:txBody>
      </p:sp>
      <p:sp>
        <p:nvSpPr>
          <p:cNvPr id="3" name="Text Placeholder 2"/>
          <p:cNvSpPr>
            <a:spLocks noGrp="1"/>
          </p:cNvSpPr>
          <p:nvPr>
            <p:ph type="body" idx="1"/>
          </p:nvPr>
        </p:nvSpPr>
        <p:spPr>
          <a:xfrm>
            <a:off x="457200" y="1600200"/>
            <a:ext cx="8229600" cy="1128484"/>
          </a:xfrm>
        </p:spPr>
        <p:txBody>
          <a:bodyPr wrap="square" lIns="91425" tIns="91425" rIns="91425" bIns="91425">
            <a:spAutoFit/>
          </a:bodyPr>
          <a:lstStyle/>
          <a:p>
            <a:pPr lvl="0">
              <a:buFont typeface="Arial" panose="020B0604020202020204" pitchFamily="34" charset="0"/>
              <a:buChar char="•"/>
            </a:pPr>
            <a:r>
              <a:rPr lang="en-US" sz="2400" kern="1200" dirty="0">
                <a:solidFill>
                  <a:srgbClr val="000000"/>
                </a:solidFill>
                <a:latin typeface="Arial (Body)"/>
                <a:ea typeface="+mn-ea"/>
                <a:cs typeface="+mn-cs"/>
              </a:rPr>
              <a:t>Sum the values in the array</a:t>
            </a:r>
          </a:p>
          <a:p>
            <a:pPr lvl="0">
              <a:buFont typeface="Arial" panose="020B0604020202020204" pitchFamily="34" charset="0"/>
              <a:buChar char="•"/>
            </a:pPr>
            <a:r>
              <a:rPr lang="en-US" sz="2400" kern="1200" dirty="0">
                <a:solidFill>
                  <a:srgbClr val="000000"/>
                </a:solidFill>
                <a:latin typeface="Arial (Body)"/>
                <a:ea typeface="+mn-ea"/>
                <a:cs typeface="+mn-cs"/>
              </a:rPr>
              <a:t>Divide the sum by the number of elements</a:t>
            </a:r>
          </a:p>
        </p:txBody>
      </p:sp>
      <p:pic>
        <p:nvPicPr>
          <p:cNvPr id="10" name="Picture 9" descr="The 13 line code is as follows. Line 1. C o n s t i n t max underscore subscript as integer equal 24. Line 2. Dim i n t units left parenthesis i n t max underscore subscript right parenthesis as integer. Line 3. Blank. Line 4. Dim i n t total as integer equal 0. Line 5. Dim d b l average as double. Line 6. Dim i n t count as integer. Line 7. Blank. Line 8. For i n t count equal 0 to left parenthesis i n t units period length dash 1 right parenthesis. Line 9. i n t total plus equal i n t units left parenthesis i n t count right parenthesis. Line 10. Next. Line 11. Blank. Line 12. single quote use floating point division to compute the average. Line 13. d b l average equal i n t total forward slash i n t units period length."/>
          <p:cNvPicPr>
            <a:picLocks noChangeAspect="1"/>
          </p:cNvPicPr>
          <p:nvPr/>
        </p:nvPicPr>
        <p:blipFill>
          <a:blip r:embed="rId2"/>
          <a:stretch>
            <a:fillRect/>
          </a:stretch>
        </p:blipFill>
        <p:spPr>
          <a:xfrm>
            <a:off x="1065590" y="2847386"/>
            <a:ext cx="7042315" cy="3429848"/>
          </a:xfrm>
          <a:prstGeom prst="rect">
            <a:avLst/>
          </a:prstGeom>
        </p:spPr>
      </p:pic>
    </p:spTree>
    <p:extLst>
      <p:ext uri="{BB962C8B-B14F-4D97-AF65-F5344CB8AC3E}">
        <p14:creationId xmlns:p14="http://schemas.microsoft.com/office/powerpoint/2010/main" val="22245617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1574"/>
            <a:ext cx="8229600" cy="1231076"/>
          </a:xfrm>
        </p:spPr>
        <p:txBody>
          <a:bodyPr tIns="91425">
            <a:spAutoFit/>
          </a:bodyPr>
          <a:lstStyle/>
          <a:p>
            <a:pPr lvl="0">
              <a:spcBef>
                <a:spcPct val="0"/>
              </a:spcBef>
              <a:buClrTx/>
            </a:pPr>
            <a:r>
              <a:rPr lang="en-US" kern="1200" dirty="0">
                <a:latin typeface="Times New Roman" panose="02020603050405020304" pitchFamily="18" charset="0"/>
                <a:ea typeface="+mj-ea"/>
                <a:cs typeface="+mj-cs"/>
              </a:rPr>
              <a:t>Find the Highest and Lowest Values in an Integer Array </a:t>
            </a:r>
            <a:r>
              <a:rPr lang="en-US" sz="2000" b="0" kern="1200" dirty="0">
                <a:latin typeface="Times New Roman" panose="02020603050405020304" pitchFamily="18" charset="0"/>
                <a:ea typeface="+mj-ea"/>
                <a:cs typeface="+mj-cs"/>
              </a:rPr>
              <a:t>(1 of 2)</a:t>
            </a:r>
          </a:p>
        </p:txBody>
      </p:sp>
      <p:sp>
        <p:nvSpPr>
          <p:cNvPr id="3" name="Text Placeholder 2"/>
          <p:cNvSpPr>
            <a:spLocks noGrp="1"/>
          </p:cNvSpPr>
          <p:nvPr>
            <p:ph type="body" idx="1"/>
          </p:nvPr>
        </p:nvSpPr>
        <p:spPr>
          <a:xfrm>
            <a:off x="457200" y="1600200"/>
            <a:ext cx="8229600" cy="553968"/>
          </a:xfrm>
        </p:spPr>
        <p:txBody>
          <a:bodyPr wrap="square" lIns="91425" tIns="91425" rIns="91425" bIns="91425">
            <a:spAutoFit/>
          </a:bodyPr>
          <a:lstStyle/>
          <a:p>
            <a:pPr lvl="0">
              <a:buFont typeface="Arial" panose="020B0604020202020204" pitchFamily="34" charset="0"/>
              <a:buChar char="•"/>
            </a:pPr>
            <a:r>
              <a:rPr lang="en-US" sz="2400" kern="1200" dirty="0">
                <a:solidFill>
                  <a:srgbClr val="000000"/>
                </a:solidFill>
                <a:latin typeface="Arial (Body)"/>
                <a:ea typeface="+mn-ea"/>
                <a:cs typeface="+mn-cs"/>
              </a:rPr>
              <a:t>Highest Value</a:t>
            </a:r>
          </a:p>
        </p:txBody>
      </p:sp>
      <p:pic>
        <p:nvPicPr>
          <p:cNvPr id="6" name="Picture 5" descr="The 13 line code is as follows. Line 1. Dim i n t units left parenthesis right parenthesis as integer equal left brace 1 comma 2 comma 3 comma 4 comma 5 right brace. Line 2. Dim i n t count as integer. Line 3. Dim i n t highest as integer. Line 4. Blank. Line 5. single quote get the first element. Line 6. i n t highest equal i n t units left parenthesis 0 right parenthesis. Line 7. Blank. Line 8. single quote search for the highest value. Line 9. For i n t count equal 1 to left parenthesis i n t units period length dash 1 right parenthesis. Line 10. If i n t units left parenthesis i n t count right parenthesis more than i n t highest then. Line 11. i n t highest equal i n t numbers left parenthesis i n t count right parenthesis. Line 12. End if. Line 13. Next."/>
          <p:cNvPicPr>
            <a:picLocks noChangeAspect="1"/>
          </p:cNvPicPr>
          <p:nvPr/>
        </p:nvPicPr>
        <p:blipFill>
          <a:blip r:embed="rId2"/>
          <a:stretch>
            <a:fillRect/>
          </a:stretch>
        </p:blipFill>
        <p:spPr>
          <a:xfrm>
            <a:off x="1480292" y="2252369"/>
            <a:ext cx="6212911" cy="3823803"/>
          </a:xfrm>
          <a:prstGeom prst="rect">
            <a:avLst/>
          </a:prstGeom>
        </p:spPr>
      </p:pic>
    </p:spTree>
    <p:extLst>
      <p:ext uri="{BB962C8B-B14F-4D97-AF65-F5344CB8AC3E}">
        <p14:creationId xmlns:p14="http://schemas.microsoft.com/office/powerpoint/2010/main" val="42530213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1574"/>
            <a:ext cx="8229600" cy="1231076"/>
          </a:xfrm>
        </p:spPr>
        <p:txBody>
          <a:bodyPr tIns="91425">
            <a:spAutoFit/>
          </a:bodyPr>
          <a:lstStyle/>
          <a:p>
            <a:pPr lvl="0">
              <a:spcBef>
                <a:spcPct val="0"/>
              </a:spcBef>
              <a:buClrTx/>
            </a:pPr>
            <a:r>
              <a:rPr lang="en-US" kern="1200" dirty="0">
                <a:latin typeface="Times New Roman" panose="02020603050405020304" pitchFamily="18" charset="0"/>
                <a:ea typeface="+mj-ea"/>
                <a:cs typeface="+mj-cs"/>
              </a:rPr>
              <a:t>Find the Highest and Lowest Values in an Integer Array </a:t>
            </a:r>
            <a:r>
              <a:rPr lang="en-US" sz="2000" b="0" kern="1200" dirty="0">
                <a:latin typeface="Times New Roman" panose="02020603050405020304" pitchFamily="18" charset="0"/>
                <a:ea typeface="+mj-ea"/>
                <a:cs typeface="+mj-cs"/>
              </a:rPr>
              <a:t>(2 of 2)</a:t>
            </a:r>
          </a:p>
        </p:txBody>
      </p:sp>
      <p:sp>
        <p:nvSpPr>
          <p:cNvPr id="3" name="Text Placeholder 2"/>
          <p:cNvSpPr>
            <a:spLocks noGrp="1"/>
          </p:cNvSpPr>
          <p:nvPr>
            <p:ph type="body" idx="1"/>
          </p:nvPr>
        </p:nvSpPr>
        <p:spPr>
          <a:xfrm>
            <a:off x="457200" y="1600200"/>
            <a:ext cx="8229600" cy="553968"/>
          </a:xfrm>
        </p:spPr>
        <p:txBody>
          <a:bodyPr wrap="square" lIns="91425" tIns="91425" rIns="91425" bIns="91425">
            <a:spAutoFit/>
          </a:bodyPr>
          <a:lstStyle/>
          <a:p>
            <a:pPr lvl="0">
              <a:buFont typeface="Arial" panose="020B0604020202020204" pitchFamily="34" charset="0"/>
              <a:buChar char="•"/>
            </a:pPr>
            <a:r>
              <a:rPr lang="en-US" sz="2400" kern="1200" dirty="0">
                <a:solidFill>
                  <a:srgbClr val="000000"/>
                </a:solidFill>
                <a:latin typeface="Arial (Body)"/>
                <a:ea typeface="+mn-ea"/>
                <a:cs typeface="+mn-cs"/>
              </a:rPr>
              <a:t>Lowest Value</a:t>
            </a:r>
          </a:p>
        </p:txBody>
      </p:sp>
      <p:pic>
        <p:nvPicPr>
          <p:cNvPr id="6" name="Picture 5" descr="The 13 line code is as follows. Line 1. Dim i n t units left parenthesis right parenthesis as integer equal left brace 1 comma 2 comma 3 comma 4 comma 5 right brace. Line 2. Dim i n t count as integer. Line 3. Dim i n t lowest as integer. Line 4. Blank. Line 5. single quote get the first element. Line 6. i n t lowest equal i n t units left parenthesis 0 right parenthesis. Line 7. Blank. Line 8. single quote search for the lowest value. Line 9. For i n t count equal 1 to left parenthesis i n t units period length dash 1 right parenthesis. Line 10. If i n t units left parenthesis i n t count right parenthesis less than i n t lowest then. Line 11. i n t lowest equal i n t numbers left parenthesis i n t count right parenthesis. Line 12. End if. Line 13. Next."/>
          <p:cNvPicPr>
            <a:picLocks noChangeAspect="1"/>
          </p:cNvPicPr>
          <p:nvPr/>
        </p:nvPicPr>
        <p:blipFill>
          <a:blip r:embed="rId2"/>
          <a:stretch>
            <a:fillRect/>
          </a:stretch>
        </p:blipFill>
        <p:spPr>
          <a:xfrm>
            <a:off x="1449227" y="2246121"/>
            <a:ext cx="6275040" cy="3862041"/>
          </a:xfrm>
          <a:prstGeom prst="rect">
            <a:avLst/>
          </a:prstGeom>
        </p:spPr>
      </p:pic>
    </p:spTree>
    <p:extLst>
      <p:ext uri="{BB962C8B-B14F-4D97-AF65-F5344CB8AC3E}">
        <p14:creationId xmlns:p14="http://schemas.microsoft.com/office/powerpoint/2010/main" val="41542771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a:spcBef>
                <a:spcPct val="0"/>
              </a:spcBef>
              <a:buClrTx/>
            </a:pPr>
            <a:r>
              <a:rPr lang="en-US" kern="1200" dirty="0">
                <a:latin typeface="Times New Roman" panose="02020603050405020304" pitchFamily="18" charset="0"/>
                <a:ea typeface="+mj-ea"/>
                <a:cs typeface="+mj-cs"/>
              </a:rPr>
              <a:t>Copying One Array’s Contents to Another</a:t>
            </a:r>
          </a:p>
        </p:txBody>
      </p:sp>
      <p:sp>
        <p:nvSpPr>
          <p:cNvPr id="3" name="Content Placeholder 2"/>
          <p:cNvSpPr>
            <a:spLocks noGrp="1"/>
          </p:cNvSpPr>
          <p:nvPr>
            <p:ph idx="1"/>
          </p:nvPr>
        </p:nvSpPr>
        <p:spPr>
          <a:xfrm>
            <a:off x="457200" y="1600199"/>
            <a:ext cx="8088284" cy="523190"/>
          </a:xfrm>
        </p:spPr>
        <p:txBody>
          <a:bodyPr wrap="square" lIns="91425" tIns="91425" rIns="91425" bIns="91425">
            <a:spAutoFit/>
          </a:bodyPr>
          <a:lstStyle/>
          <a:p>
            <a:pPr marL="255600" lvl="0" indent="-255600">
              <a:buFont typeface="Arial" panose="020B0604020202020204" pitchFamily="34" charset="0"/>
              <a:buChar char="•"/>
            </a:pPr>
            <a:r>
              <a:rPr lang="en-US" sz="2200" kern="1200" dirty="0">
                <a:solidFill>
                  <a:srgbClr val="000000"/>
                </a:solidFill>
                <a:latin typeface="Arial (Body)"/>
                <a:ea typeface="+mn-ea"/>
                <a:cs typeface="+mn-cs"/>
              </a:rPr>
              <a:t>A single assignment statement</a:t>
            </a:r>
          </a:p>
        </p:txBody>
      </p:sp>
      <p:pic>
        <p:nvPicPr>
          <p:cNvPr id="10" name="Picture 9" descr="The code is as follows. i n t new values equal i n t old values."/>
          <p:cNvPicPr>
            <a:picLocks noChangeAspect="1"/>
          </p:cNvPicPr>
          <p:nvPr/>
        </p:nvPicPr>
        <p:blipFill>
          <a:blip r:embed="rId2"/>
          <a:stretch>
            <a:fillRect/>
          </a:stretch>
        </p:blipFill>
        <p:spPr>
          <a:xfrm>
            <a:off x="2477036" y="2201439"/>
            <a:ext cx="4048613" cy="503745"/>
          </a:xfrm>
          <a:prstGeom prst="rect">
            <a:avLst/>
          </a:prstGeom>
        </p:spPr>
      </p:pic>
      <p:sp>
        <p:nvSpPr>
          <p:cNvPr id="8" name="Content Placeholder 7"/>
          <p:cNvSpPr>
            <a:spLocks noGrp="1"/>
          </p:cNvSpPr>
          <p:nvPr>
            <p:ph idx="13"/>
          </p:nvPr>
        </p:nvSpPr>
        <p:spPr>
          <a:xfrm>
            <a:off x="473720" y="2711093"/>
            <a:ext cx="8229600" cy="1316030"/>
          </a:xfrm>
        </p:spPr>
        <p:txBody>
          <a:bodyPr/>
          <a:lstStyle/>
          <a:p>
            <a:pPr marL="741600" lvl="1" indent="-284400">
              <a:buFont typeface="Arial" panose="020B0604020202020204" pitchFamily="34" charset="0"/>
              <a:buChar char="–"/>
            </a:pPr>
            <a:r>
              <a:rPr lang="en-US" sz="2200" kern="1200" dirty="0">
                <a:solidFill>
                  <a:srgbClr val="000000"/>
                </a:solidFill>
                <a:latin typeface="Arial (Body)"/>
              </a:rPr>
              <a:t>Does not copy array values into another array</a:t>
            </a:r>
          </a:p>
          <a:p>
            <a:pPr marL="741600" lvl="1" indent="-284400">
              <a:buFont typeface="Arial" panose="020B0604020202020204" pitchFamily="34" charset="0"/>
              <a:buChar char="–"/>
            </a:pPr>
            <a:r>
              <a:rPr lang="en-US" sz="2200" kern="1200" dirty="0">
                <a:solidFill>
                  <a:srgbClr val="000000"/>
                </a:solidFill>
                <a:latin typeface="Arial (Body)"/>
              </a:rPr>
              <a:t>Causes both array names to reference the same array in memory</a:t>
            </a:r>
          </a:p>
        </p:txBody>
      </p:sp>
      <p:sp>
        <p:nvSpPr>
          <p:cNvPr id="9" name="Content Placeholder 8"/>
          <p:cNvSpPr>
            <a:spLocks noGrp="1"/>
          </p:cNvSpPr>
          <p:nvPr>
            <p:ph idx="14"/>
          </p:nvPr>
        </p:nvSpPr>
        <p:spPr>
          <a:xfrm>
            <a:off x="473720" y="3992730"/>
            <a:ext cx="8229600" cy="770999"/>
          </a:xfrm>
        </p:spPr>
        <p:txBody>
          <a:bodyPr/>
          <a:lstStyle/>
          <a:p>
            <a:pPr indent="-255600"/>
            <a:r>
              <a:rPr lang="en-US" sz="2200" kern="1200" dirty="0">
                <a:solidFill>
                  <a:srgbClr val="000000"/>
                </a:solidFill>
                <a:latin typeface="Arial (Body)"/>
              </a:rPr>
              <a:t>A loop must be used to copy individual elements from one array to another</a:t>
            </a:r>
            <a:endParaRPr lang="en-US" sz="2200" dirty="0"/>
          </a:p>
        </p:txBody>
      </p:sp>
      <p:pic>
        <p:nvPicPr>
          <p:cNvPr id="11" name="Picture 10" descr="The 3 line code is as follows. Line 1. For i n t count equal 0 to left parenthesis i n t old values period length dash 1 right parenthesis. Line 2. i n t new values left parenthesis i n t count right parenthesis equal i n t old values left parenthesis i n t count right parenthesis. Line 3. Next."/>
          <p:cNvPicPr>
            <a:picLocks noChangeAspect="1"/>
          </p:cNvPicPr>
          <p:nvPr/>
        </p:nvPicPr>
        <p:blipFill>
          <a:blip r:embed="rId3"/>
          <a:stretch>
            <a:fillRect/>
          </a:stretch>
        </p:blipFill>
        <p:spPr>
          <a:xfrm>
            <a:off x="1032523" y="4893836"/>
            <a:ext cx="7114614" cy="1063460"/>
          </a:xfrm>
          <a:prstGeom prst="rect">
            <a:avLst/>
          </a:prstGeom>
        </p:spPr>
      </p:pic>
    </p:spTree>
    <p:extLst>
      <p:ext uri="{BB962C8B-B14F-4D97-AF65-F5344CB8AC3E}">
        <p14:creationId xmlns:p14="http://schemas.microsoft.com/office/powerpoint/2010/main" val="26668821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a:spcBef>
                <a:spcPct val="0"/>
              </a:spcBef>
              <a:buClrTx/>
            </a:pPr>
            <a:r>
              <a:rPr lang="en-US" kern="1200" dirty="0">
                <a:latin typeface="Times New Roman" panose="02020603050405020304" pitchFamily="18" charset="0"/>
                <a:ea typeface="+mj-ea"/>
                <a:cs typeface="+mj-cs"/>
              </a:rPr>
              <a:t>Introduction </a:t>
            </a:r>
            <a:r>
              <a:rPr lang="en-US" sz="2000" b="0" kern="1200" dirty="0">
                <a:latin typeface="Times New Roman" panose="02020603050405020304" pitchFamily="18" charset="0"/>
                <a:ea typeface="+mj-ea"/>
                <a:cs typeface="+mj-cs"/>
              </a:rPr>
              <a:t>(1 of 2)</a:t>
            </a:r>
          </a:p>
        </p:txBody>
      </p:sp>
      <p:sp>
        <p:nvSpPr>
          <p:cNvPr id="3" name="Text Placeholder 2"/>
          <p:cNvSpPr>
            <a:spLocks noGrp="1"/>
          </p:cNvSpPr>
          <p:nvPr>
            <p:ph type="body" idx="1"/>
          </p:nvPr>
        </p:nvSpPr>
        <p:spPr>
          <a:xfrm>
            <a:off x="457200" y="1600201"/>
            <a:ext cx="8229600" cy="2739044"/>
          </a:xfrm>
        </p:spPr>
        <p:txBody>
          <a:bodyPr/>
          <a:lstStyle/>
          <a:p>
            <a:r>
              <a:rPr lang="en-US" sz="2400" dirty="0">
                <a:latin typeface="+mn-lt"/>
                <a:cs typeface="Times New Roman" pitchFamily="18" charset="0"/>
              </a:rPr>
              <a:t>Arrays are like groups of variables that allow you to store sets of similar data</a:t>
            </a:r>
          </a:p>
          <a:p>
            <a:pPr lvl="1"/>
            <a:r>
              <a:rPr lang="en-US" sz="2400" dirty="0">
                <a:latin typeface="+mn-lt"/>
                <a:cs typeface="Times New Roman" pitchFamily="18" charset="0"/>
              </a:rPr>
              <a:t>A single dimension array is useful for storing and working with a single set of data</a:t>
            </a:r>
          </a:p>
          <a:p>
            <a:pPr lvl="1"/>
            <a:r>
              <a:rPr lang="en-US" sz="2400" dirty="0">
                <a:latin typeface="+mn-lt"/>
                <a:cs typeface="Times New Roman" pitchFamily="18" charset="0"/>
              </a:rPr>
              <a:t>A multidimensional array can be used to store and work with multiple sets of data</a:t>
            </a:r>
            <a:endParaRPr lang="en-US" sz="2400" dirty="0">
              <a:latin typeface="+mn-lt"/>
            </a:endParaRPr>
          </a:p>
        </p:txBody>
      </p:sp>
    </p:spTree>
    <p:extLst>
      <p:ext uri="{BB962C8B-B14F-4D97-AF65-F5344CB8AC3E}">
        <p14:creationId xmlns:p14="http://schemas.microsoft.com/office/powerpoint/2010/main" val="9978857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a:spcBef>
                <a:spcPct val="0"/>
              </a:spcBef>
              <a:buClrTx/>
            </a:pPr>
            <a:r>
              <a:rPr lang="en-US" kern="1200" dirty="0">
                <a:latin typeface="Times New Roman" panose="02020603050405020304" pitchFamily="18" charset="0"/>
                <a:ea typeface="+mj-ea"/>
                <a:cs typeface="+mj-cs"/>
              </a:rPr>
              <a:t>Parallel Arrays</a:t>
            </a:r>
          </a:p>
        </p:txBody>
      </p:sp>
      <p:sp>
        <p:nvSpPr>
          <p:cNvPr id="3" name="Content Placeholder 2"/>
          <p:cNvSpPr>
            <a:spLocks noGrp="1"/>
          </p:cNvSpPr>
          <p:nvPr>
            <p:ph type="body" idx="1"/>
          </p:nvPr>
        </p:nvSpPr>
        <p:spPr>
          <a:xfrm>
            <a:off x="457200" y="1600200"/>
            <a:ext cx="8229600" cy="461635"/>
          </a:xfrm>
        </p:spPr>
        <p:txBody>
          <a:bodyPr wrap="square" lIns="91425" tIns="91425" rIns="91425" bIns="91425">
            <a:spAutoFit/>
          </a:bodyPr>
          <a:lstStyle/>
          <a:p>
            <a:pPr marL="255600" lvl="0" indent="-255600">
              <a:buFont typeface="Arial" panose="020B0604020202020204" pitchFamily="34" charset="0"/>
              <a:buChar char="•"/>
            </a:pPr>
            <a:r>
              <a:rPr lang="en-US" sz="1800" kern="1200" dirty="0">
                <a:solidFill>
                  <a:srgbClr val="000000"/>
                </a:solidFill>
                <a:latin typeface="Arial (Body)"/>
                <a:ea typeface="+mn-ea"/>
                <a:cs typeface="+mn-cs"/>
              </a:rPr>
              <a:t>Related data in multiple arrays can be accessed using the same subscript</a:t>
            </a:r>
          </a:p>
        </p:txBody>
      </p:sp>
      <p:pic>
        <p:nvPicPr>
          <p:cNvPr id="7" name="Picture 6" descr="The 6 line code is as follows. Line 1. C o n s t i n t max as integer equal 4. Line 2. Blank. Line 3. Dim s t r workshops left parenthesis i n t max right parenthesis as string equal left brace double quote negotiating skills double quote comma. Line 4. double quote lowering stress double quote comma double quote teamwork double quote comma double quote building resumes double quote right brace. Line 5. Blank. Line 6. Dim d e c costs left parenthesis i n t max right parenthesis as string equal left brace 500 d comma 450 d comma 720 d comma 250 d right brace."/>
          <p:cNvPicPr>
            <a:picLocks noChangeAspect="1"/>
          </p:cNvPicPr>
          <p:nvPr/>
        </p:nvPicPr>
        <p:blipFill>
          <a:blip r:embed="rId2"/>
          <a:stretch>
            <a:fillRect/>
          </a:stretch>
        </p:blipFill>
        <p:spPr>
          <a:xfrm>
            <a:off x="805043" y="2144380"/>
            <a:ext cx="7533914" cy="1749988"/>
          </a:xfrm>
          <a:prstGeom prst="rect">
            <a:avLst/>
          </a:prstGeom>
        </p:spPr>
      </p:pic>
      <p:pic>
        <p:nvPicPr>
          <p:cNvPr id="6" name="Picture 2" descr="The table s t r workshops is on the left with d e c costs table on the right. There are arrows between each tables rows pointing from the s t r workshops to d e c costs. The rows in s t r workshops are as follows. 1, s t r workshops left parenthesis 0 right parenthesis, negotiation skills. 2, s t r workshops left parenthesis 1 right parenthesis, lowering stress. 3, s t r workshops left parenthesis 2 right parenthesis, teamwork. 4, s t r workshops left parenthesis 3 right parenthesis, building resumes. The rows in d e c costs are as follows. 1, d e c costs left parenthesis 0 right parenthesis, 500 d. 2, d e c costs left parenthesis 1 right parenthesis, 450 d. 3, d e c costs left parenthesis 2 right parenthesis, 720 d. 4, d e c costs left parenthesis 3 right parenthesis, 250 d."/>
          <p:cNvPicPr>
            <a:picLocks noChangeAspect="1" noChangeArrowheads="1"/>
          </p:cNvPicPr>
          <p:nvPr/>
        </p:nvPicPr>
        <p:blipFill rotWithShape="1">
          <a:blip r:embed="rId3">
            <a:extLst>
              <a:ext uri="{28A0092B-C50C-407E-A947-70E740481C1C}">
                <a14:useLocalDpi xmlns:a14="http://schemas.microsoft.com/office/drawing/2010/main" val="0"/>
              </a:ext>
            </a:extLst>
          </a:blip>
          <a:srcRect t="3625" b="3251"/>
          <a:stretch/>
        </p:blipFill>
        <p:spPr bwMode="auto">
          <a:xfrm>
            <a:off x="2225431" y="3976913"/>
            <a:ext cx="4693138" cy="19013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Content Placeholder 4"/>
          <p:cNvSpPr>
            <a:spLocks noGrp="1"/>
          </p:cNvSpPr>
          <p:nvPr>
            <p:ph type="body" idx="2"/>
          </p:nvPr>
        </p:nvSpPr>
        <p:spPr>
          <a:xfrm>
            <a:off x="457200" y="5982010"/>
            <a:ext cx="8229600" cy="376377"/>
          </a:xfrm>
        </p:spPr>
        <p:txBody>
          <a:bodyPr/>
          <a:lstStyle/>
          <a:p>
            <a:pPr indent="-255600"/>
            <a:r>
              <a:rPr lang="en-US" sz="1800" kern="1200" dirty="0">
                <a:solidFill>
                  <a:srgbClr val="000000"/>
                </a:solidFill>
                <a:latin typeface="Arial (Body)"/>
              </a:rPr>
              <a:t>Tutorial 8-4 examines an application that uses parallel arrays</a:t>
            </a:r>
            <a:endParaRPr lang="en-US" sz="1800" dirty="0"/>
          </a:p>
        </p:txBody>
      </p:sp>
    </p:spTree>
    <p:extLst>
      <p:ext uri="{BB962C8B-B14F-4D97-AF65-F5344CB8AC3E}">
        <p14:creationId xmlns:p14="http://schemas.microsoft.com/office/powerpoint/2010/main" val="36254592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4323"/>
            <a:ext cx="8229600" cy="1231076"/>
          </a:xfrm>
        </p:spPr>
        <p:txBody>
          <a:bodyPr tIns="91425" anchor="b">
            <a:spAutoFit/>
          </a:bodyPr>
          <a:lstStyle/>
          <a:p>
            <a:pPr lvl="0">
              <a:spcBef>
                <a:spcPct val="0"/>
              </a:spcBef>
              <a:buClrTx/>
            </a:pPr>
            <a:r>
              <a:rPr lang="en-US" kern="1200" dirty="0">
                <a:latin typeface="Times New Roman" panose="02020603050405020304" pitchFamily="18" charset="0"/>
                <a:ea typeface="+mj-ea"/>
                <a:cs typeface="+mj-cs"/>
              </a:rPr>
              <a:t>Parallel Relationships Between Arrays, List Boxes, and Combo Boxes</a:t>
            </a:r>
            <a:endParaRPr lang="en-US" b="0" kern="1200" dirty="0">
              <a:latin typeface="Times New Roman" panose="02020603050405020304" pitchFamily="18" charset="0"/>
              <a:ea typeface="+mj-ea"/>
              <a:cs typeface="+mj-cs"/>
            </a:endParaRPr>
          </a:p>
        </p:txBody>
      </p:sp>
      <p:pic>
        <p:nvPicPr>
          <p:cNvPr id="5" name="Picture 4" descr="The 17 line code is as follows. Line 1. single quote a list box with names. Line 2. l s t people period items period add left parenthesis double quote Jean James double quote right parenthesis single quote index 0. Line 3. l s t people period items period add left parenthesis double quote Kevin Smith double quote right parenthesis single quote index 1. Line 4. l s t people period items period add left parenthesis double quote Joe Harrison double quote right parenthesis single quote index 2. Line 5. Blank. Line 6. single quote an array with corresponding phone numbers. Line 7. phone numbers left parenthesis 0 right parenthesis equal double quote 5 5 5 dash 2 9 8 7 double quote single quote element 0. Line 8. phone numbers left parenthesis 1 right parenthesis equal double quote 5 5 5 dash 5 6 5 6 double quote single quote element 1. Line 9. phone numbers left parenthesis 2 right parenthesis equal double quote 5 5 5 dash 8 8 9 7 double quote single quote element 2. Line 10. Blank. Line 11. single quote display the phone number for the selected person's name. Line 12. If l s t people period selected index more than negative 1 and. Line 13. l s t people period selected index less than phone numbers period length then. Line 14. Message box period show left parenthesis phone numbers left parenthesis l s t people period selected index right parenthesis right parenthesis. Line 15. Else. Line 16. Message box period show left parenthesis double quote that is not a valid selected double quote right parenthesis. Line 17. End if."/>
          <p:cNvPicPr>
            <a:picLocks noChangeAspect="1"/>
          </p:cNvPicPr>
          <p:nvPr/>
        </p:nvPicPr>
        <p:blipFill>
          <a:blip r:embed="rId2"/>
          <a:stretch>
            <a:fillRect/>
          </a:stretch>
        </p:blipFill>
        <p:spPr>
          <a:xfrm>
            <a:off x="939854" y="1453254"/>
            <a:ext cx="7264292" cy="4693434"/>
          </a:xfrm>
          <a:prstGeom prst="rect">
            <a:avLst/>
          </a:prstGeom>
        </p:spPr>
      </p:pic>
    </p:spTree>
    <p:extLst>
      <p:ext uri="{BB962C8B-B14F-4D97-AF65-F5344CB8AC3E}">
        <p14:creationId xmlns:p14="http://schemas.microsoft.com/office/powerpoint/2010/main" val="14643191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a:spcBef>
                <a:spcPct val="0"/>
              </a:spcBef>
              <a:buClrTx/>
            </a:pPr>
            <a:r>
              <a:rPr lang="en-US" kern="1200" dirty="0">
                <a:latin typeface="Times New Roman" panose="02020603050405020304" pitchFamily="18" charset="0"/>
                <a:ea typeface="+mj-ea"/>
                <a:cs typeface="+mj-cs"/>
              </a:rPr>
              <a:t>Arrays That Point to Other Data </a:t>
            </a:r>
            <a:r>
              <a:rPr lang="en-US" sz="2000" b="0" kern="1200" dirty="0">
                <a:latin typeface="Times New Roman" panose="02020603050405020304" pitchFamily="18" charset="0"/>
                <a:ea typeface="+mj-ea"/>
                <a:cs typeface="+mj-cs"/>
              </a:rPr>
              <a:t>(1 of 2)</a:t>
            </a:r>
          </a:p>
        </p:txBody>
      </p:sp>
      <p:sp>
        <p:nvSpPr>
          <p:cNvPr id="5" name="Content Placeholder 4"/>
          <p:cNvSpPr>
            <a:spLocks noGrp="1"/>
          </p:cNvSpPr>
          <p:nvPr>
            <p:ph idx="1"/>
          </p:nvPr>
        </p:nvSpPr>
        <p:spPr>
          <a:xfrm>
            <a:off x="457200" y="1600200"/>
            <a:ext cx="8229600" cy="800189"/>
          </a:xfrm>
        </p:spPr>
        <p:txBody>
          <a:bodyPr wrap="square" lIns="91425" tIns="91425" rIns="91425" bIns="91425">
            <a:spAutoFit/>
          </a:bodyPr>
          <a:lstStyle/>
          <a:p>
            <a:pPr marL="255600" indent="-255600">
              <a:buFont typeface="Arial" panose="020B0604020202020204" pitchFamily="34" charset="0"/>
              <a:buChar char="•"/>
            </a:pPr>
            <a:r>
              <a:rPr lang="en-US" sz="2000" dirty="0">
                <a:latin typeface="+mn-lt"/>
              </a:rPr>
              <a:t>Arrays can be useful when you need to look up information in another array that has its data in a different order</a:t>
            </a:r>
          </a:p>
        </p:txBody>
      </p:sp>
      <p:pic>
        <p:nvPicPr>
          <p:cNvPr id="8" name="Picture 7" descr="The 9 line code is as follows. Line 1. C o n s t i n t max as integer equal 4. Line 2. Blank. Line 3. Dim s t r workshops left parenthesis i n t max right parenthesis as string equal left brace double quote negotiation skills double quote comma. Line 4. double quote lowering stress double quote comma double quote teamwork double quote comma double quote building resumes double quote right brace. Line 5. Blank. Line 6. Dim d e c costs left parenthesis i n t max right parenthesis as string equal left brace 500 d comma 450 d comma 720 d comma 250 d right brace. Line 7. Blank. Line 8. Dim s t r cities left parenthesis right parenthesis as string equal left brace double quote Chicago double quote comma double quote Miami double quote comma double quote Atlantic double quote comma. Line 9. double quote Denver double quote comma double quote Topeka double quote comma double quote Indianapolis double quote right brace."/>
          <p:cNvPicPr>
            <a:picLocks noChangeAspect="1"/>
          </p:cNvPicPr>
          <p:nvPr/>
        </p:nvPicPr>
        <p:blipFill>
          <a:blip r:embed="rId2"/>
          <a:stretch>
            <a:fillRect/>
          </a:stretch>
        </p:blipFill>
        <p:spPr>
          <a:xfrm>
            <a:off x="973538" y="2453264"/>
            <a:ext cx="7196922" cy="2342676"/>
          </a:xfrm>
          <a:prstGeom prst="rect">
            <a:avLst/>
          </a:prstGeom>
        </p:spPr>
      </p:pic>
      <p:sp>
        <p:nvSpPr>
          <p:cNvPr id="7" name="Content Placeholder 6"/>
          <p:cNvSpPr>
            <a:spLocks noGrp="1"/>
          </p:cNvSpPr>
          <p:nvPr>
            <p:ph idx="13"/>
          </p:nvPr>
        </p:nvSpPr>
        <p:spPr>
          <a:xfrm>
            <a:off x="457200" y="4826895"/>
            <a:ext cx="8229600" cy="792485"/>
          </a:xfrm>
        </p:spPr>
        <p:txBody>
          <a:bodyPr/>
          <a:lstStyle/>
          <a:p>
            <a:pPr indent="-255600"/>
            <a:r>
              <a:rPr lang="en-US" sz="2000" dirty="0">
                <a:latin typeface="+mn-lt"/>
              </a:rPr>
              <a:t>To match up the data in </a:t>
            </a:r>
            <a:r>
              <a:rPr lang="en-US" sz="2000" dirty="0">
                <a:latin typeface="Courier New" panose="02070309020205020404" pitchFamily="49" charset="0"/>
                <a:cs typeface="Courier New" panose="02070309020205020404" pitchFamily="49" charset="0"/>
              </a:rPr>
              <a:t>s</a:t>
            </a:r>
            <a:r>
              <a:rPr lang="en-US" sz="100" dirty="0">
                <a:latin typeface="Courier New" panose="02070309020205020404" pitchFamily="49" charset="0"/>
                <a:cs typeface="Courier New" panose="02070309020205020404" pitchFamily="49" charset="0"/>
              </a:rPr>
              <a:t> </a:t>
            </a:r>
            <a:r>
              <a:rPr lang="en-US" sz="2000" dirty="0">
                <a:latin typeface="Courier New" panose="02070309020205020404" pitchFamily="49" charset="0"/>
                <a:cs typeface="Courier New" panose="02070309020205020404" pitchFamily="49" charset="0"/>
              </a:rPr>
              <a:t>t</a:t>
            </a:r>
            <a:r>
              <a:rPr lang="en-US" sz="100" dirty="0">
                <a:latin typeface="Courier New" panose="02070309020205020404" pitchFamily="49" charset="0"/>
                <a:cs typeface="Courier New" panose="02070309020205020404" pitchFamily="49" charset="0"/>
              </a:rPr>
              <a:t> </a:t>
            </a:r>
            <a:r>
              <a:rPr lang="en-US" sz="2000" dirty="0">
                <a:latin typeface="Courier New" panose="02070309020205020404" pitchFamily="49" charset="0"/>
                <a:cs typeface="Courier New" panose="02070309020205020404" pitchFamily="49" charset="0"/>
              </a:rPr>
              <a:t>r</a:t>
            </a:r>
            <a:r>
              <a:rPr lang="en-US" sz="100" dirty="0">
                <a:latin typeface="Courier New" panose="02070309020205020404" pitchFamily="49" charset="0"/>
                <a:cs typeface="Courier New" panose="02070309020205020404" pitchFamily="49" charset="0"/>
              </a:rPr>
              <a:t> </a:t>
            </a:r>
            <a:r>
              <a:rPr lang="en-US" sz="2000" dirty="0">
                <a:latin typeface="Courier New" panose="02070309020205020404" pitchFamily="49" charset="0"/>
                <a:cs typeface="Courier New" panose="02070309020205020404" pitchFamily="49" charset="0"/>
              </a:rPr>
              <a:t>Workshops</a:t>
            </a:r>
            <a:r>
              <a:rPr lang="en-US" sz="2000" dirty="0">
                <a:latin typeface="+mn-lt"/>
              </a:rPr>
              <a:t> to </a:t>
            </a:r>
            <a:r>
              <a:rPr lang="en-US" sz="2000" dirty="0">
                <a:latin typeface="Courier New" panose="02070309020205020404" pitchFamily="49" charset="0"/>
                <a:cs typeface="Courier New" panose="02070309020205020404" pitchFamily="49" charset="0"/>
              </a:rPr>
              <a:t>s</a:t>
            </a:r>
            <a:r>
              <a:rPr lang="en-US" sz="100" dirty="0">
                <a:latin typeface="Courier New" panose="02070309020205020404" pitchFamily="49" charset="0"/>
                <a:cs typeface="Courier New" panose="02070309020205020404" pitchFamily="49" charset="0"/>
              </a:rPr>
              <a:t> </a:t>
            </a:r>
            <a:r>
              <a:rPr lang="en-US" sz="2000" dirty="0">
                <a:latin typeface="Courier New" panose="02070309020205020404" pitchFamily="49" charset="0"/>
                <a:cs typeface="Courier New" panose="02070309020205020404" pitchFamily="49" charset="0"/>
              </a:rPr>
              <a:t>t</a:t>
            </a:r>
            <a:r>
              <a:rPr lang="en-US" sz="100" dirty="0">
                <a:latin typeface="Courier New" panose="02070309020205020404" pitchFamily="49" charset="0"/>
                <a:cs typeface="Courier New" panose="02070309020205020404" pitchFamily="49" charset="0"/>
              </a:rPr>
              <a:t> </a:t>
            </a:r>
            <a:r>
              <a:rPr lang="en-US" sz="2000" dirty="0">
                <a:latin typeface="Courier New" panose="02070309020205020404" pitchFamily="49" charset="0"/>
                <a:cs typeface="Courier New" panose="02070309020205020404" pitchFamily="49" charset="0"/>
              </a:rPr>
              <a:t>r</a:t>
            </a:r>
            <a:r>
              <a:rPr lang="en-US" sz="100" dirty="0">
                <a:latin typeface="Courier New" panose="02070309020205020404" pitchFamily="49" charset="0"/>
                <a:cs typeface="Courier New" panose="02070309020205020404" pitchFamily="49" charset="0"/>
              </a:rPr>
              <a:t> </a:t>
            </a:r>
            <a:r>
              <a:rPr lang="en-US" sz="2000" dirty="0">
                <a:latin typeface="Courier New" panose="02070309020205020404" pitchFamily="49" charset="0"/>
                <a:cs typeface="Courier New" panose="02070309020205020404" pitchFamily="49" charset="0"/>
              </a:rPr>
              <a:t>Cities</a:t>
            </a:r>
            <a:r>
              <a:rPr lang="en-US" sz="2000" dirty="0">
                <a:latin typeface="+mn-lt"/>
              </a:rPr>
              <a:t>, we create a location array that tells us where each workshop is located:</a:t>
            </a:r>
          </a:p>
        </p:txBody>
      </p:sp>
      <p:pic>
        <p:nvPicPr>
          <p:cNvPr id="9" name="Picture 8" descr="The code is as follows. Dim i n t location left parenthesis right parenthesis as integer equal left brace 3 comma 0 comma 1 comma 4 right brace."/>
          <p:cNvPicPr>
            <a:picLocks noChangeAspect="1"/>
          </p:cNvPicPr>
          <p:nvPr/>
        </p:nvPicPr>
        <p:blipFill>
          <a:blip r:embed="rId3"/>
          <a:stretch>
            <a:fillRect/>
          </a:stretch>
        </p:blipFill>
        <p:spPr>
          <a:xfrm>
            <a:off x="1245346" y="5672151"/>
            <a:ext cx="6475979" cy="508782"/>
          </a:xfrm>
          <a:prstGeom prst="rect">
            <a:avLst/>
          </a:prstGeom>
        </p:spPr>
      </p:pic>
    </p:spTree>
    <p:extLst>
      <p:ext uri="{BB962C8B-B14F-4D97-AF65-F5344CB8AC3E}">
        <p14:creationId xmlns:p14="http://schemas.microsoft.com/office/powerpoint/2010/main" val="35228015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a:spcBef>
                <a:spcPct val="0"/>
              </a:spcBef>
              <a:buClrTx/>
            </a:pPr>
            <a:r>
              <a:rPr lang="en-US" kern="1200" dirty="0">
                <a:latin typeface="Times New Roman" panose="02020603050405020304" pitchFamily="18" charset="0"/>
                <a:ea typeface="+mj-ea"/>
                <a:cs typeface="+mj-cs"/>
              </a:rPr>
              <a:t>Arrays That Point to Other Data </a:t>
            </a:r>
            <a:r>
              <a:rPr lang="en-US" sz="2000" b="0" kern="1200" dirty="0">
                <a:latin typeface="Times New Roman" panose="02020603050405020304" pitchFamily="18" charset="0"/>
                <a:ea typeface="+mj-ea"/>
                <a:cs typeface="+mj-cs"/>
              </a:rPr>
              <a:t>(2 of 2)</a:t>
            </a:r>
          </a:p>
        </p:txBody>
      </p:sp>
      <p:pic>
        <p:nvPicPr>
          <p:cNvPr id="8" name="Picture 7" descr="The 4 line code is as follows. Line 1. For i as integer equal 0 to s t r workshops period length dash 1. Line 2. l s t show period items period add left parenthesis s t r workshops left parenthesis i right parenthesis ampersand double quote will cost double quote ampersand d e c costs left parenthesis i right parenthesis ampersand. Line 3. double quote and will be held in double quote ampersand s t r cities left parenthesis i n t locations left parenthesis i right parenthesis right parenthesis right parenthesis. Line 4. Next i."/>
          <p:cNvPicPr>
            <a:picLocks noChangeAspect="1"/>
          </p:cNvPicPr>
          <p:nvPr/>
        </p:nvPicPr>
        <p:blipFill>
          <a:blip r:embed="rId2"/>
          <a:stretch>
            <a:fillRect/>
          </a:stretch>
        </p:blipFill>
        <p:spPr>
          <a:xfrm>
            <a:off x="835430" y="1645412"/>
            <a:ext cx="7547956" cy="1053884"/>
          </a:xfrm>
          <a:prstGeom prst="rect">
            <a:avLst/>
          </a:prstGeom>
        </p:spPr>
      </p:pic>
      <p:sp>
        <p:nvSpPr>
          <p:cNvPr id="3" name="Content Placeholder 2"/>
          <p:cNvSpPr>
            <a:spLocks noGrp="1"/>
          </p:cNvSpPr>
          <p:nvPr>
            <p:ph idx="1"/>
          </p:nvPr>
        </p:nvSpPr>
        <p:spPr>
          <a:xfrm>
            <a:off x="532017" y="2737590"/>
            <a:ext cx="8154783" cy="1646574"/>
          </a:xfrm>
        </p:spPr>
        <p:txBody>
          <a:bodyPr wrap="square" lIns="91425" tIns="91425" rIns="91425" bIns="91425">
            <a:spAutoFit/>
          </a:bodyPr>
          <a:lstStyle/>
          <a:p>
            <a:pPr indent="-255600"/>
            <a:r>
              <a:rPr lang="en-US" sz="2000" dirty="0">
                <a:latin typeface="+mn-lt"/>
              </a:rPr>
              <a:t>In the loop, when </a:t>
            </a:r>
            <a:r>
              <a:rPr lang="en-US" sz="2000" dirty="0">
                <a:latin typeface="Courier New" panose="02070309020205020404" pitchFamily="49" charset="0"/>
                <a:cs typeface="Courier New" panose="02070309020205020404" pitchFamily="49" charset="0"/>
              </a:rPr>
              <a:t>i = 0:</a:t>
            </a:r>
          </a:p>
          <a:p>
            <a:pPr lvl="1" indent="-284400"/>
            <a:r>
              <a:rPr lang="en-US" sz="2000" dirty="0">
                <a:latin typeface="Courier New" panose="02070309020205020404" pitchFamily="49" charset="0"/>
                <a:cs typeface="Courier New" panose="02070309020205020404" pitchFamily="49" charset="0"/>
              </a:rPr>
              <a:t>i</a:t>
            </a:r>
            <a:r>
              <a:rPr lang="en-US" sz="100" dirty="0">
                <a:latin typeface="Courier New" panose="02070309020205020404" pitchFamily="49" charset="0"/>
                <a:cs typeface="Courier New" panose="02070309020205020404" pitchFamily="49" charset="0"/>
              </a:rPr>
              <a:t> </a:t>
            </a:r>
            <a:r>
              <a:rPr lang="en-US" sz="2000" dirty="0">
                <a:latin typeface="Courier New" panose="02070309020205020404" pitchFamily="49" charset="0"/>
                <a:cs typeface="Courier New" panose="02070309020205020404" pitchFamily="49" charset="0"/>
              </a:rPr>
              <a:t>n</a:t>
            </a:r>
            <a:r>
              <a:rPr lang="en-US" sz="100" dirty="0">
                <a:latin typeface="Courier New" panose="02070309020205020404" pitchFamily="49" charset="0"/>
                <a:cs typeface="Courier New" panose="02070309020205020404" pitchFamily="49" charset="0"/>
              </a:rPr>
              <a:t> </a:t>
            </a:r>
            <a:r>
              <a:rPr lang="en-US" sz="2000" dirty="0">
                <a:latin typeface="Courier New" panose="02070309020205020404" pitchFamily="49" charset="0"/>
                <a:cs typeface="Courier New" panose="02070309020205020404" pitchFamily="49" charset="0"/>
              </a:rPr>
              <a:t>t</a:t>
            </a:r>
            <a:r>
              <a:rPr lang="en-US" sz="100" dirty="0">
                <a:latin typeface="Courier New" panose="02070309020205020404" pitchFamily="49" charset="0"/>
                <a:cs typeface="Courier New" panose="02070309020205020404" pitchFamily="49" charset="0"/>
              </a:rPr>
              <a:t> </a:t>
            </a:r>
            <a:r>
              <a:rPr lang="en-US" sz="2000" dirty="0">
                <a:latin typeface="Courier New" panose="02070309020205020404" pitchFamily="49" charset="0"/>
                <a:cs typeface="Courier New" panose="02070309020205020404" pitchFamily="49" charset="0"/>
              </a:rPr>
              <a:t>Locations(0)</a:t>
            </a:r>
            <a:r>
              <a:rPr lang="en-US" sz="2000" dirty="0">
                <a:latin typeface="+mn-lt"/>
              </a:rPr>
              <a:t> contains the value 3</a:t>
            </a:r>
          </a:p>
          <a:p>
            <a:pPr lvl="1" indent="-284400"/>
            <a:r>
              <a:rPr lang="en-US" sz="2000" dirty="0">
                <a:latin typeface="+mn-lt"/>
              </a:rPr>
              <a:t>3 is used as the subscript for </a:t>
            </a:r>
            <a:r>
              <a:rPr lang="en-US" sz="2000" dirty="0">
                <a:latin typeface="Courier New" panose="02070309020205020404" pitchFamily="49" charset="0"/>
                <a:cs typeface="Courier New" panose="02070309020205020404" pitchFamily="49" charset="0"/>
              </a:rPr>
              <a:t>s</a:t>
            </a:r>
            <a:r>
              <a:rPr lang="en-US" sz="100" dirty="0">
                <a:latin typeface="Courier New" panose="02070309020205020404" pitchFamily="49" charset="0"/>
                <a:cs typeface="Courier New" panose="02070309020205020404" pitchFamily="49" charset="0"/>
              </a:rPr>
              <a:t> </a:t>
            </a:r>
            <a:r>
              <a:rPr lang="en-US" sz="2000" dirty="0">
                <a:latin typeface="Courier New" panose="02070309020205020404" pitchFamily="49" charset="0"/>
                <a:cs typeface="Courier New" panose="02070309020205020404" pitchFamily="49" charset="0"/>
              </a:rPr>
              <a:t>t</a:t>
            </a:r>
            <a:r>
              <a:rPr lang="en-US" sz="100" dirty="0">
                <a:latin typeface="Courier New" panose="02070309020205020404" pitchFamily="49" charset="0"/>
                <a:cs typeface="Courier New" panose="02070309020205020404" pitchFamily="49" charset="0"/>
              </a:rPr>
              <a:t> </a:t>
            </a:r>
            <a:r>
              <a:rPr lang="en-US" sz="2000" dirty="0">
                <a:latin typeface="Courier New" panose="02070309020205020404" pitchFamily="49" charset="0"/>
                <a:cs typeface="Courier New" panose="02070309020205020404" pitchFamily="49" charset="0"/>
              </a:rPr>
              <a:t>r</a:t>
            </a:r>
            <a:r>
              <a:rPr lang="en-US" sz="100" dirty="0">
                <a:latin typeface="Courier New" panose="02070309020205020404" pitchFamily="49" charset="0"/>
                <a:cs typeface="Courier New" panose="02070309020205020404" pitchFamily="49" charset="0"/>
              </a:rPr>
              <a:t> </a:t>
            </a:r>
            <a:r>
              <a:rPr lang="en-US" sz="2000" dirty="0">
                <a:latin typeface="Courier New" panose="02070309020205020404" pitchFamily="49" charset="0"/>
                <a:cs typeface="Courier New" panose="02070309020205020404" pitchFamily="49" charset="0"/>
              </a:rPr>
              <a:t>Cities</a:t>
            </a:r>
          </a:p>
          <a:p>
            <a:pPr lvl="1" indent="-284400"/>
            <a:r>
              <a:rPr lang="en-US" sz="2000" dirty="0">
                <a:latin typeface="+mn-lt"/>
              </a:rPr>
              <a:t>The element in the </a:t>
            </a:r>
            <a:r>
              <a:rPr lang="en-US" sz="2000" dirty="0">
                <a:latin typeface="Courier New" panose="02070309020205020404" pitchFamily="49" charset="0"/>
                <a:cs typeface="Courier New" panose="02070309020205020404" pitchFamily="49" charset="0"/>
              </a:rPr>
              <a:t>s</a:t>
            </a:r>
            <a:r>
              <a:rPr lang="en-US" sz="100" dirty="0">
                <a:latin typeface="Courier New" panose="02070309020205020404" pitchFamily="49" charset="0"/>
                <a:cs typeface="Courier New" panose="02070309020205020404" pitchFamily="49" charset="0"/>
              </a:rPr>
              <a:t> </a:t>
            </a:r>
            <a:r>
              <a:rPr lang="en-US" sz="2000" dirty="0">
                <a:latin typeface="Courier New" panose="02070309020205020404" pitchFamily="49" charset="0"/>
                <a:cs typeface="Courier New" panose="02070309020205020404" pitchFamily="49" charset="0"/>
              </a:rPr>
              <a:t>t</a:t>
            </a:r>
            <a:r>
              <a:rPr lang="en-US" sz="100" dirty="0">
                <a:latin typeface="Courier New" panose="02070309020205020404" pitchFamily="49" charset="0"/>
                <a:cs typeface="Courier New" panose="02070309020205020404" pitchFamily="49" charset="0"/>
              </a:rPr>
              <a:t> </a:t>
            </a:r>
            <a:r>
              <a:rPr lang="en-US" sz="2000" dirty="0">
                <a:latin typeface="Courier New" panose="02070309020205020404" pitchFamily="49" charset="0"/>
                <a:cs typeface="Courier New" panose="02070309020205020404" pitchFamily="49" charset="0"/>
              </a:rPr>
              <a:t>r</a:t>
            </a:r>
            <a:r>
              <a:rPr lang="en-US" sz="100" dirty="0">
                <a:latin typeface="Courier New" panose="02070309020205020404" pitchFamily="49" charset="0"/>
                <a:cs typeface="Courier New" panose="02070309020205020404" pitchFamily="49" charset="0"/>
              </a:rPr>
              <a:t> </a:t>
            </a:r>
            <a:r>
              <a:rPr lang="en-US" sz="2000" dirty="0">
                <a:latin typeface="Courier New" panose="02070309020205020404" pitchFamily="49" charset="0"/>
                <a:cs typeface="Courier New" panose="02070309020205020404" pitchFamily="49" charset="0"/>
              </a:rPr>
              <a:t>Cities(3)</a:t>
            </a:r>
            <a:r>
              <a:rPr lang="en-US" sz="2000" dirty="0">
                <a:latin typeface="+mn-lt"/>
                <a:cs typeface="Courier New" pitchFamily="49" charset="0"/>
              </a:rPr>
              <a:t> </a:t>
            </a:r>
            <a:r>
              <a:rPr lang="en-US" sz="2000" dirty="0">
                <a:latin typeface="+mn-lt"/>
              </a:rPr>
              <a:t>is </a:t>
            </a:r>
            <a:r>
              <a:rPr lang="en-US" sz="2000" dirty="0">
                <a:latin typeface="Courier New" panose="02070309020205020404" pitchFamily="49" charset="0"/>
                <a:cs typeface="Courier New" panose="02070309020205020404" pitchFamily="49" charset="0"/>
              </a:rPr>
              <a:t>“Denver”</a:t>
            </a:r>
          </a:p>
        </p:txBody>
      </p:sp>
      <p:pic>
        <p:nvPicPr>
          <p:cNvPr id="7" name="Picture 2" descr="The left table is titled i n t locations with the numbers 3, 0, 1 and 4 in separate rows. The first cell, 3, is labeled as i equal 0. The right table is titled s t r cities with the cities Chicago, Miami, Atlanta, Denver, Topeka, and Indianapolis in separate rows numbered 0 through 5. There's an arrow from 3 in i n t locations to the s t r cities number 3 cell, Denv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6821" y="4582624"/>
            <a:ext cx="3890358" cy="18085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414562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a:spcBef>
                <a:spcPct val="0"/>
              </a:spcBef>
              <a:buClrTx/>
            </a:pPr>
            <a:r>
              <a:rPr lang="en-US" kern="1200" dirty="0">
                <a:latin typeface="Times New Roman" panose="02020603050405020304" pitchFamily="18" charset="0"/>
                <a:ea typeface="+mj-ea"/>
                <a:cs typeface="+mj-cs"/>
              </a:rPr>
              <a:t>Searching Arrays</a:t>
            </a:r>
          </a:p>
        </p:txBody>
      </p:sp>
      <p:sp>
        <p:nvSpPr>
          <p:cNvPr id="3" name="Content Placeholder 2"/>
          <p:cNvSpPr>
            <a:spLocks noGrp="1"/>
          </p:cNvSpPr>
          <p:nvPr>
            <p:ph idx="1"/>
          </p:nvPr>
        </p:nvSpPr>
        <p:spPr>
          <a:xfrm>
            <a:off x="457200" y="1600200"/>
            <a:ext cx="4038600" cy="3801010"/>
          </a:xfrm>
        </p:spPr>
        <p:txBody>
          <a:bodyPr wrap="square" lIns="91425" tIns="91425" rIns="91425" bIns="91425">
            <a:spAutoFit/>
          </a:bodyPr>
          <a:lstStyle/>
          <a:p>
            <a:pPr marL="255600" lvl="0" indent="-255600">
              <a:buFont typeface="Arial" panose="020B0604020202020204" pitchFamily="34" charset="0"/>
              <a:buChar char="•"/>
            </a:pPr>
            <a:r>
              <a:rPr lang="en-US" sz="2200" kern="1200" dirty="0">
                <a:solidFill>
                  <a:srgbClr val="000000"/>
                </a:solidFill>
                <a:latin typeface="Arial (Body)"/>
                <a:ea typeface="+mn-ea"/>
                <a:cs typeface="+mn-cs"/>
              </a:rPr>
              <a:t>The most basic method of searching an array is the </a:t>
            </a:r>
            <a:r>
              <a:rPr lang="en-US" sz="2200" b="1" kern="1200" dirty="0">
                <a:solidFill>
                  <a:srgbClr val="000000"/>
                </a:solidFill>
                <a:latin typeface="Arial (Body)"/>
                <a:ea typeface="+mn-ea"/>
                <a:cs typeface="+mn-cs"/>
              </a:rPr>
              <a:t>sequential search</a:t>
            </a:r>
          </a:p>
          <a:p>
            <a:pPr marL="741600" lvl="1" indent="-284400">
              <a:buFont typeface="Arial" panose="020B0604020202020204" pitchFamily="34" charset="0"/>
              <a:buChar char="–"/>
            </a:pPr>
            <a:r>
              <a:rPr lang="en-US" sz="2200" kern="1200" dirty="0">
                <a:solidFill>
                  <a:srgbClr val="000000"/>
                </a:solidFill>
                <a:latin typeface="Arial (Body)"/>
                <a:ea typeface="+mn-ea"/>
                <a:cs typeface="+mn-cs"/>
              </a:rPr>
              <a:t>Uses a loop to examine elements in the array</a:t>
            </a:r>
          </a:p>
          <a:p>
            <a:pPr marL="741600" lvl="1" indent="-284400">
              <a:buFont typeface="Arial" panose="020B0604020202020204" pitchFamily="34" charset="0"/>
              <a:buChar char="–"/>
            </a:pPr>
            <a:r>
              <a:rPr lang="en-US" sz="2200" kern="1200" dirty="0">
                <a:solidFill>
                  <a:srgbClr val="000000"/>
                </a:solidFill>
                <a:latin typeface="Arial (Body)"/>
                <a:ea typeface="+mn-ea"/>
                <a:cs typeface="+mn-cs"/>
              </a:rPr>
              <a:t>Compares each element with the search value</a:t>
            </a:r>
          </a:p>
          <a:p>
            <a:pPr marL="741600" lvl="1" indent="-284400">
              <a:buFont typeface="Arial" panose="020B0604020202020204" pitchFamily="34" charset="0"/>
              <a:buChar char="–"/>
            </a:pPr>
            <a:r>
              <a:rPr lang="en-US" sz="2200" kern="1200" dirty="0">
                <a:solidFill>
                  <a:srgbClr val="000000"/>
                </a:solidFill>
                <a:latin typeface="Arial (Body)"/>
                <a:ea typeface="+mn-ea"/>
                <a:cs typeface="+mn-cs"/>
              </a:rPr>
              <a:t>Stops when the value is found or the end of the array is reached</a:t>
            </a:r>
          </a:p>
        </p:txBody>
      </p:sp>
      <p:sp>
        <p:nvSpPr>
          <p:cNvPr id="4" name="Content Placeholder 3"/>
          <p:cNvSpPr>
            <a:spLocks noGrp="1"/>
          </p:cNvSpPr>
          <p:nvPr>
            <p:ph idx="13"/>
          </p:nvPr>
        </p:nvSpPr>
        <p:spPr>
          <a:xfrm>
            <a:off x="4648200" y="1600200"/>
            <a:ext cx="4038600" cy="1292631"/>
          </a:xfrm>
        </p:spPr>
        <p:txBody>
          <a:bodyPr wrap="square" lIns="91425" tIns="91425" rIns="91425" bIns="91425">
            <a:spAutoFit/>
          </a:bodyPr>
          <a:lstStyle/>
          <a:p>
            <a:pPr marL="255600" lvl="0" indent="-255600">
              <a:buFont typeface="Arial" panose="020B0604020202020204" pitchFamily="34" charset="0"/>
              <a:buChar char="•"/>
            </a:pPr>
            <a:r>
              <a:rPr lang="en-US" sz="2400" kern="1200" dirty="0">
                <a:solidFill>
                  <a:srgbClr val="000000"/>
                </a:solidFill>
                <a:latin typeface="Arial (Body)"/>
                <a:ea typeface="+mn-ea"/>
                <a:cs typeface="+mn-cs"/>
              </a:rPr>
              <a:t>The Pseudocode for a sequential search is as follows:</a:t>
            </a:r>
          </a:p>
        </p:txBody>
      </p:sp>
      <p:pic>
        <p:nvPicPr>
          <p:cNvPr id="6" name="Picture 5" descr="The 10 line code is as follows. Line 1. found equal false. Line 2. subscript equal 0. Line 3. Do while found is false and. Line 4. subscript less than array's length. Line 5. If array left parenthesis subscript right parenthesis equal search value then. Line 6. found equal true. Line 7. position equal subscript. Line 8. End if. Line 9. subscript plus equal 1. Line 10. End while."/>
          <p:cNvPicPr>
            <a:picLocks noChangeAspect="1"/>
          </p:cNvPicPr>
          <p:nvPr/>
        </p:nvPicPr>
        <p:blipFill>
          <a:blip r:embed="rId2"/>
          <a:stretch>
            <a:fillRect/>
          </a:stretch>
        </p:blipFill>
        <p:spPr>
          <a:xfrm>
            <a:off x="4674688" y="3014816"/>
            <a:ext cx="3985624" cy="2709109"/>
          </a:xfrm>
          <a:prstGeom prst="rect">
            <a:avLst/>
          </a:prstGeom>
        </p:spPr>
      </p:pic>
    </p:spTree>
    <p:extLst>
      <p:ext uri="{BB962C8B-B14F-4D97-AF65-F5344CB8AC3E}">
        <p14:creationId xmlns:p14="http://schemas.microsoft.com/office/powerpoint/2010/main" val="33580837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a:spcBef>
                <a:spcPct val="0"/>
              </a:spcBef>
              <a:buClrTx/>
            </a:pPr>
            <a:r>
              <a:rPr lang="en-US" kern="1200" dirty="0">
                <a:latin typeface="Times New Roman" panose="02020603050405020304" pitchFamily="18" charset="0"/>
                <a:ea typeface="+mj-ea"/>
                <a:cs typeface="+mj-cs"/>
              </a:rPr>
              <a:t>Sorting an Array </a:t>
            </a:r>
            <a:r>
              <a:rPr lang="en-US" sz="2000" b="0" kern="1200" dirty="0">
                <a:latin typeface="Times New Roman" panose="02020603050405020304" pitchFamily="18" charset="0"/>
                <a:ea typeface="+mj-ea"/>
                <a:cs typeface="+mj-cs"/>
              </a:rPr>
              <a:t>(1 of 2)</a:t>
            </a:r>
          </a:p>
        </p:txBody>
      </p:sp>
      <p:sp>
        <p:nvSpPr>
          <p:cNvPr id="3" name="Content Placeholder 2"/>
          <p:cNvSpPr>
            <a:spLocks noGrp="1"/>
          </p:cNvSpPr>
          <p:nvPr>
            <p:ph idx="1"/>
          </p:nvPr>
        </p:nvSpPr>
        <p:spPr>
          <a:xfrm>
            <a:off x="457201" y="1550325"/>
            <a:ext cx="4231178" cy="4685868"/>
          </a:xfrm>
        </p:spPr>
        <p:txBody>
          <a:bodyPr wrap="square" lIns="91425" tIns="91425" rIns="91425" bIns="91425">
            <a:spAutoFit/>
          </a:bodyPr>
          <a:lstStyle/>
          <a:p>
            <a:pPr marL="255600" lvl="0" indent="-255600">
              <a:buFont typeface="Arial" panose="020B0604020202020204" pitchFamily="34" charset="0"/>
              <a:buChar char="•"/>
            </a:pPr>
            <a:r>
              <a:rPr lang="en-US" sz="2000" kern="1200" dirty="0">
                <a:solidFill>
                  <a:srgbClr val="000000"/>
                </a:solidFill>
                <a:latin typeface="Arial (Body)"/>
                <a:ea typeface="+mn-ea"/>
                <a:cs typeface="+mn-cs"/>
              </a:rPr>
              <a:t>Programmers often want to sort, or arrange the elements of an array in ascending order</a:t>
            </a:r>
          </a:p>
          <a:p>
            <a:pPr marL="741600" lvl="1" indent="-284400">
              <a:buFont typeface="Arial" panose="020B0604020202020204" pitchFamily="34" charset="0"/>
              <a:buChar char="–"/>
            </a:pPr>
            <a:r>
              <a:rPr lang="en-US" sz="2000" kern="1200" dirty="0">
                <a:solidFill>
                  <a:srgbClr val="000000"/>
                </a:solidFill>
                <a:latin typeface="Arial (Body)"/>
                <a:ea typeface="+mn-ea"/>
                <a:cs typeface="+mn-cs"/>
              </a:rPr>
              <a:t>Values are arranged from lowest to highest</a:t>
            </a:r>
          </a:p>
          <a:p>
            <a:pPr marL="1144800" lvl="2"/>
            <a:r>
              <a:rPr lang="en-US" sz="2000" kern="1200" dirty="0">
                <a:solidFill>
                  <a:srgbClr val="000000"/>
                </a:solidFill>
                <a:latin typeface="Arial (Body)"/>
                <a:ea typeface="+mn-ea"/>
                <a:cs typeface="+mn-cs"/>
              </a:rPr>
              <a:t>Lowest value is stored in the first element</a:t>
            </a:r>
          </a:p>
          <a:p>
            <a:pPr marL="1144800" lvl="2"/>
            <a:r>
              <a:rPr lang="en-US" sz="2000" kern="1200" dirty="0">
                <a:solidFill>
                  <a:srgbClr val="000000"/>
                </a:solidFill>
                <a:latin typeface="Arial (Body)"/>
                <a:ea typeface="+mn-ea"/>
                <a:cs typeface="+mn-cs"/>
              </a:rPr>
              <a:t>Highest value is stored in the last element</a:t>
            </a:r>
          </a:p>
          <a:p>
            <a:pPr marL="255600" lvl="0">
              <a:buFont typeface="Arial" panose="020B0604020202020204" pitchFamily="34" charset="0"/>
              <a:buChar char="•"/>
            </a:pPr>
            <a:r>
              <a:rPr lang="en-US" sz="2000" kern="1200" dirty="0">
                <a:solidFill>
                  <a:srgbClr val="000000"/>
                </a:solidFill>
                <a:latin typeface="Arial (Body)"/>
                <a:ea typeface="+mn-ea"/>
                <a:cs typeface="+mn-cs"/>
              </a:rPr>
              <a:t>To sort an array in ascending order</a:t>
            </a:r>
          </a:p>
          <a:p>
            <a:pPr marL="741600" lvl="1">
              <a:buFont typeface="Arial" panose="020B0604020202020204" pitchFamily="34" charset="0"/>
              <a:buChar char="–"/>
            </a:pPr>
            <a:r>
              <a:rPr lang="en-US" sz="2000" kern="1200" dirty="0">
                <a:solidFill>
                  <a:srgbClr val="000000"/>
                </a:solidFill>
                <a:latin typeface="Arial (Body)"/>
                <a:ea typeface="+mn-ea"/>
                <a:cs typeface="+mn-cs"/>
              </a:rPr>
              <a:t>Use the </a:t>
            </a:r>
            <a:r>
              <a:rPr lang="en-US" sz="2000" kern="1200" dirty="0">
                <a:solidFill>
                  <a:srgbClr val="000000"/>
                </a:solidFill>
                <a:latin typeface="Courier New" panose="02070309020205020404" pitchFamily="49" charset="0"/>
                <a:ea typeface="+mn-ea"/>
                <a:cs typeface="Courier New" panose="02070309020205020404" pitchFamily="49" charset="0"/>
              </a:rPr>
              <a:t>Array.Sort</a:t>
            </a:r>
            <a:r>
              <a:rPr lang="en-US" sz="2000" kern="1200" dirty="0">
                <a:solidFill>
                  <a:srgbClr val="000000"/>
                </a:solidFill>
                <a:latin typeface="Arial (Body)"/>
                <a:ea typeface="+mn-ea"/>
                <a:cs typeface="+mn-cs"/>
              </a:rPr>
              <a:t> method</a:t>
            </a:r>
          </a:p>
        </p:txBody>
      </p:sp>
      <p:sp>
        <p:nvSpPr>
          <p:cNvPr id="4" name="Content Placeholder 3"/>
          <p:cNvSpPr>
            <a:spLocks noGrp="1"/>
          </p:cNvSpPr>
          <p:nvPr>
            <p:ph idx="13"/>
          </p:nvPr>
        </p:nvSpPr>
        <p:spPr>
          <a:xfrm>
            <a:off x="4937763" y="1577660"/>
            <a:ext cx="3532909" cy="467272"/>
          </a:xfrm>
        </p:spPr>
        <p:txBody>
          <a:bodyPr/>
          <a:lstStyle/>
          <a:p>
            <a:pPr indent="-255600"/>
            <a:r>
              <a:rPr lang="en-US" sz="2000" dirty="0">
                <a:latin typeface="+mn-lt"/>
              </a:rPr>
              <a:t>Here is the general format:</a:t>
            </a:r>
          </a:p>
        </p:txBody>
      </p:sp>
      <p:pic>
        <p:nvPicPr>
          <p:cNvPr id="7" name="Picture 6" descr="The code is as follows. Array period sort left parenthesis array name right parenthesis."/>
          <p:cNvPicPr>
            <a:picLocks noChangeAspect="1"/>
          </p:cNvPicPr>
          <p:nvPr/>
        </p:nvPicPr>
        <p:blipFill>
          <a:blip r:embed="rId2"/>
          <a:stretch>
            <a:fillRect/>
          </a:stretch>
        </p:blipFill>
        <p:spPr>
          <a:xfrm>
            <a:off x="5171488" y="2013841"/>
            <a:ext cx="3145809" cy="493819"/>
          </a:xfrm>
          <a:prstGeom prst="rect">
            <a:avLst/>
          </a:prstGeom>
        </p:spPr>
      </p:pic>
      <p:sp>
        <p:nvSpPr>
          <p:cNvPr id="5" name="Content Placeholder 4"/>
          <p:cNvSpPr>
            <a:spLocks noGrp="1"/>
          </p:cNvSpPr>
          <p:nvPr>
            <p:ph idx="14"/>
          </p:nvPr>
        </p:nvSpPr>
        <p:spPr>
          <a:xfrm>
            <a:off x="4946088" y="2436272"/>
            <a:ext cx="3238210" cy="1487345"/>
          </a:xfrm>
        </p:spPr>
        <p:txBody>
          <a:bodyPr/>
          <a:lstStyle/>
          <a:p>
            <a:pPr indent="-255600"/>
            <a:r>
              <a:rPr lang="en-US" sz="2000" i="1" dirty="0">
                <a:latin typeface="Courier New" pitchFamily="49" charset="0"/>
                <a:cs typeface="Courier New" pitchFamily="49" charset="0"/>
              </a:rPr>
              <a:t>ArrayName</a:t>
            </a:r>
            <a:r>
              <a:rPr lang="en-US" sz="2000" dirty="0">
                <a:latin typeface="+mn-lt"/>
              </a:rPr>
              <a:t> is the name of the array you want to sort</a:t>
            </a:r>
          </a:p>
          <a:p>
            <a:pPr lvl="1" indent="-284400"/>
            <a:r>
              <a:rPr lang="en-US" sz="2000" dirty="0">
                <a:latin typeface="+mn-lt"/>
              </a:rPr>
              <a:t>For example:</a:t>
            </a:r>
          </a:p>
        </p:txBody>
      </p:sp>
      <p:pic>
        <p:nvPicPr>
          <p:cNvPr id="16" name="Picture 15" descr="The 3 line code is as follows. Line 1. Dim i n t numbers left parenthesis right parenthesis as integer equal. Line 2. left brace 7 comma 12 comma 1 comma 6 comma 3 right brace. Line 3. Array period sort left parenthesis i n t numbers right parenthesis."/>
          <p:cNvPicPr>
            <a:picLocks noChangeAspect="1"/>
          </p:cNvPicPr>
          <p:nvPr/>
        </p:nvPicPr>
        <p:blipFill>
          <a:blip r:embed="rId3"/>
          <a:stretch>
            <a:fillRect/>
          </a:stretch>
        </p:blipFill>
        <p:spPr>
          <a:xfrm>
            <a:off x="4921487" y="3955148"/>
            <a:ext cx="3898313" cy="928428"/>
          </a:xfrm>
          <a:prstGeom prst="rect">
            <a:avLst/>
          </a:prstGeom>
        </p:spPr>
      </p:pic>
      <p:sp>
        <p:nvSpPr>
          <p:cNvPr id="6" name="Content Placeholder 5"/>
          <p:cNvSpPr>
            <a:spLocks noGrp="1"/>
          </p:cNvSpPr>
          <p:nvPr>
            <p:ph idx="15"/>
          </p:nvPr>
        </p:nvSpPr>
        <p:spPr>
          <a:xfrm>
            <a:off x="4862960" y="4881857"/>
            <a:ext cx="3956840" cy="1444730"/>
          </a:xfrm>
        </p:spPr>
        <p:txBody>
          <a:bodyPr/>
          <a:lstStyle/>
          <a:p>
            <a:pPr indent="-255600"/>
            <a:r>
              <a:rPr lang="en-US" sz="2000" dirty="0">
                <a:latin typeface="+mn-lt"/>
              </a:rPr>
              <a:t>After the statement executes, the array values are in the following order</a:t>
            </a:r>
          </a:p>
          <a:p>
            <a:pPr lvl="1" indent="-284400"/>
            <a:r>
              <a:rPr lang="en-US" sz="2000" dirty="0">
                <a:latin typeface="+mn-lt"/>
              </a:rPr>
              <a:t>1, 3, 6, 7, 12</a:t>
            </a:r>
          </a:p>
        </p:txBody>
      </p:sp>
    </p:spTree>
    <p:extLst>
      <p:ext uri="{BB962C8B-B14F-4D97-AF65-F5344CB8AC3E}">
        <p14:creationId xmlns:p14="http://schemas.microsoft.com/office/powerpoint/2010/main" val="50449597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a:spcBef>
                <a:spcPct val="0"/>
              </a:spcBef>
              <a:buClrTx/>
            </a:pPr>
            <a:r>
              <a:rPr lang="en-US" kern="1200" dirty="0">
                <a:latin typeface="Times New Roman" panose="02020603050405020304" pitchFamily="18" charset="0"/>
                <a:ea typeface="+mj-ea"/>
                <a:cs typeface="+mj-cs"/>
              </a:rPr>
              <a:t>Sorting an Array </a:t>
            </a:r>
            <a:r>
              <a:rPr lang="en-US" sz="2000" b="0" kern="1200" dirty="0">
                <a:latin typeface="Times New Roman" panose="02020603050405020304" pitchFamily="18" charset="0"/>
                <a:ea typeface="+mj-ea"/>
                <a:cs typeface="+mj-cs"/>
              </a:rPr>
              <a:t>(2 of 2)</a:t>
            </a:r>
          </a:p>
        </p:txBody>
      </p:sp>
      <p:sp>
        <p:nvSpPr>
          <p:cNvPr id="3" name="Content Placeholder 2"/>
          <p:cNvSpPr>
            <a:spLocks noGrp="1"/>
          </p:cNvSpPr>
          <p:nvPr>
            <p:ph idx="1"/>
          </p:nvPr>
        </p:nvSpPr>
        <p:spPr>
          <a:xfrm>
            <a:off x="457201" y="1550325"/>
            <a:ext cx="4231178" cy="3954899"/>
          </a:xfrm>
        </p:spPr>
        <p:txBody>
          <a:bodyPr wrap="square" lIns="91425" tIns="91425" rIns="91425" bIns="91425">
            <a:spAutoFit/>
          </a:bodyPr>
          <a:lstStyle/>
          <a:p>
            <a:pPr marL="255600" lvl="0">
              <a:buFont typeface="Arial" panose="020B0604020202020204" pitchFamily="34" charset="0"/>
              <a:buChar char="•"/>
            </a:pPr>
            <a:r>
              <a:rPr lang="en-US" sz="2000" kern="1200" dirty="0">
                <a:solidFill>
                  <a:srgbClr val="000000"/>
                </a:solidFill>
                <a:latin typeface="Arial (Body)"/>
              </a:rPr>
              <a:t>When you pass an array of strings to the </a:t>
            </a:r>
            <a:r>
              <a:rPr lang="en-US" sz="2000" kern="1200" dirty="0">
                <a:solidFill>
                  <a:srgbClr val="000000"/>
                </a:solidFill>
                <a:latin typeface="Courier New" panose="02070309020205020404" pitchFamily="49" charset="0"/>
                <a:cs typeface="Courier New" panose="02070309020205020404" pitchFamily="49" charset="0"/>
              </a:rPr>
              <a:t>Array.Sort</a:t>
            </a:r>
            <a:r>
              <a:rPr lang="en-US" sz="2000" kern="1200" dirty="0">
                <a:solidFill>
                  <a:srgbClr val="000000"/>
                </a:solidFill>
                <a:latin typeface="Arial (Body)"/>
              </a:rPr>
              <a:t> method the array is sorted in ascending order</a:t>
            </a:r>
          </a:p>
          <a:p>
            <a:pPr marL="741600" lvl="1">
              <a:buFont typeface="Arial" panose="020B0604020202020204" pitchFamily="34" charset="0"/>
              <a:buChar char="–"/>
            </a:pPr>
            <a:r>
              <a:rPr lang="en-US" sz="2000" kern="1200" dirty="0">
                <a:solidFill>
                  <a:srgbClr val="000000"/>
                </a:solidFill>
                <a:latin typeface="Arial (Body)"/>
              </a:rPr>
              <a:t>According to the Unicode encoding scheme</a:t>
            </a:r>
          </a:p>
          <a:p>
            <a:pPr marL="741600" lvl="1">
              <a:buFont typeface="Arial" panose="020B0604020202020204" pitchFamily="34" charset="0"/>
              <a:buChar char="–"/>
            </a:pPr>
            <a:r>
              <a:rPr lang="en-US" sz="2000" kern="1200" dirty="0">
                <a:solidFill>
                  <a:srgbClr val="000000"/>
                </a:solidFill>
                <a:latin typeface="Arial (Body)"/>
              </a:rPr>
              <a:t>Sort occurs in alphabetic order</a:t>
            </a:r>
          </a:p>
          <a:p>
            <a:pPr marL="1144800" lvl="2"/>
            <a:r>
              <a:rPr lang="en-US" sz="2000" kern="1200" dirty="0">
                <a:solidFill>
                  <a:srgbClr val="000000"/>
                </a:solidFill>
                <a:latin typeface="Arial (Body)"/>
              </a:rPr>
              <a:t>Numeric digits first</a:t>
            </a:r>
          </a:p>
          <a:p>
            <a:pPr marL="1144800" lvl="2"/>
            <a:r>
              <a:rPr lang="en-US" sz="2000" kern="1200" dirty="0">
                <a:solidFill>
                  <a:srgbClr val="000000"/>
                </a:solidFill>
                <a:latin typeface="Arial (Body)"/>
              </a:rPr>
              <a:t>Uppercase letters second</a:t>
            </a:r>
          </a:p>
          <a:p>
            <a:pPr marL="1144800" lvl="2"/>
            <a:r>
              <a:rPr lang="en-US" sz="2000" kern="1200" dirty="0">
                <a:solidFill>
                  <a:srgbClr val="000000"/>
                </a:solidFill>
                <a:latin typeface="Arial (Body)"/>
              </a:rPr>
              <a:t>Lowercase letters last</a:t>
            </a:r>
          </a:p>
        </p:txBody>
      </p:sp>
      <p:sp>
        <p:nvSpPr>
          <p:cNvPr id="4" name="Content Placeholder 3"/>
          <p:cNvSpPr>
            <a:spLocks noGrp="1"/>
          </p:cNvSpPr>
          <p:nvPr>
            <p:ph idx="13"/>
          </p:nvPr>
        </p:nvSpPr>
        <p:spPr>
          <a:xfrm>
            <a:off x="4754888" y="1562912"/>
            <a:ext cx="3532909" cy="467272"/>
          </a:xfrm>
        </p:spPr>
        <p:txBody>
          <a:bodyPr/>
          <a:lstStyle/>
          <a:p>
            <a:pPr indent="-255600"/>
            <a:r>
              <a:rPr lang="en-US" sz="2000" kern="1200" dirty="0">
                <a:solidFill>
                  <a:srgbClr val="000000"/>
                </a:solidFill>
                <a:latin typeface="Arial (Body)"/>
              </a:rPr>
              <a:t>For example:</a:t>
            </a:r>
            <a:endParaRPr lang="en-US" sz="2000" dirty="0">
              <a:latin typeface="+mn-lt"/>
            </a:endParaRPr>
          </a:p>
        </p:txBody>
      </p:sp>
      <p:pic>
        <p:nvPicPr>
          <p:cNvPr id="10" name="Picture 9" descr="The 3 line code is as follows. Line 1. Dim s t r names left parenthesis right parenthesis as string equal. Line 2. left brace double quote dan double quote comma double quote Kim double quote comma double quote Adam double quote comma double quote Bill double quote right brace. Line 3. Blank. Line 4. array period sort left parenthesis s t r names right parenthesis."/>
          <p:cNvPicPr>
            <a:picLocks noChangeAspect="1"/>
          </p:cNvPicPr>
          <p:nvPr/>
        </p:nvPicPr>
        <p:blipFill>
          <a:blip r:embed="rId2"/>
          <a:stretch>
            <a:fillRect/>
          </a:stretch>
        </p:blipFill>
        <p:spPr>
          <a:xfrm>
            <a:off x="4740625" y="2108513"/>
            <a:ext cx="4015704" cy="1301277"/>
          </a:xfrm>
          <a:prstGeom prst="rect">
            <a:avLst/>
          </a:prstGeom>
        </p:spPr>
      </p:pic>
      <p:sp>
        <p:nvSpPr>
          <p:cNvPr id="5" name="Content Placeholder 4"/>
          <p:cNvSpPr>
            <a:spLocks noGrp="1"/>
          </p:cNvSpPr>
          <p:nvPr>
            <p:ph idx="14"/>
          </p:nvPr>
        </p:nvSpPr>
        <p:spPr>
          <a:xfrm>
            <a:off x="4740626" y="3598848"/>
            <a:ext cx="4015704" cy="1430352"/>
          </a:xfrm>
        </p:spPr>
        <p:txBody>
          <a:bodyPr/>
          <a:lstStyle/>
          <a:p>
            <a:pPr marL="255600" lvl="0" indent="-255600">
              <a:buFont typeface="Arial" panose="020B0604020202020204" pitchFamily="34" charset="0"/>
              <a:buChar char="•"/>
            </a:pPr>
            <a:r>
              <a:rPr lang="en-US" sz="2000" kern="1200" dirty="0">
                <a:solidFill>
                  <a:srgbClr val="000000"/>
                </a:solidFill>
                <a:latin typeface="Arial (Body)"/>
              </a:rPr>
              <a:t>After the statement executes, the values in the array appear in this order:</a:t>
            </a:r>
          </a:p>
          <a:p>
            <a:pPr marL="741600" lvl="1" indent="-284400">
              <a:buFont typeface="Arial" panose="020B0604020202020204" pitchFamily="34" charset="0"/>
              <a:buChar char="–"/>
            </a:pPr>
            <a:r>
              <a:rPr lang="en-US" sz="2000" kern="1200" dirty="0">
                <a:solidFill>
                  <a:srgbClr val="000000"/>
                </a:solidFill>
                <a:latin typeface="Arial (Body)"/>
              </a:rPr>
              <a:t>“Adam”, “Bill”, “Kim”, “dan”</a:t>
            </a:r>
            <a:endParaRPr lang="en-US" sz="2000" dirty="0"/>
          </a:p>
        </p:txBody>
      </p:sp>
    </p:spTree>
    <p:extLst>
      <p:ext uri="{BB962C8B-B14F-4D97-AF65-F5344CB8AC3E}">
        <p14:creationId xmlns:p14="http://schemas.microsoft.com/office/powerpoint/2010/main" val="132968458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a:spcBef>
                <a:spcPct val="0"/>
              </a:spcBef>
              <a:buClrTx/>
            </a:pPr>
            <a:r>
              <a:rPr lang="en-US" kern="1200" dirty="0">
                <a:latin typeface="Times New Roman" panose="02020603050405020304" pitchFamily="18" charset="0"/>
                <a:ea typeface="+mj-ea"/>
                <a:cs typeface="+mj-cs"/>
              </a:rPr>
              <a:t>Dynamically Sizing Arrays</a:t>
            </a:r>
          </a:p>
        </p:txBody>
      </p:sp>
      <p:sp>
        <p:nvSpPr>
          <p:cNvPr id="3" name="Text Placeholder 2"/>
          <p:cNvSpPr>
            <a:spLocks noGrp="1"/>
          </p:cNvSpPr>
          <p:nvPr>
            <p:ph type="body" idx="1"/>
          </p:nvPr>
        </p:nvSpPr>
        <p:spPr>
          <a:xfrm>
            <a:off x="457200" y="1600200"/>
            <a:ext cx="7606145" cy="861744"/>
          </a:xfrm>
        </p:spPr>
        <p:txBody>
          <a:bodyPr wrap="square" lIns="91425" tIns="91425" rIns="91425" bIns="91425">
            <a:spAutoFit/>
          </a:bodyPr>
          <a:lstStyle/>
          <a:p>
            <a:pPr lvl="0">
              <a:buFont typeface="Arial" panose="020B0604020202020204" pitchFamily="34" charset="0"/>
              <a:buChar char="•"/>
            </a:pPr>
            <a:r>
              <a:rPr lang="en-US" sz="2200" kern="1200" dirty="0">
                <a:solidFill>
                  <a:srgbClr val="000000"/>
                </a:solidFill>
                <a:latin typeface="Arial (Body)"/>
                <a:ea typeface="+mn-ea"/>
                <a:cs typeface="+mn-cs"/>
              </a:rPr>
              <a:t>You can change the number of elements in an array at runtime, using the </a:t>
            </a:r>
            <a:r>
              <a:rPr lang="en-US" sz="2200" kern="1200" dirty="0">
                <a:solidFill>
                  <a:srgbClr val="000000"/>
                </a:solidFill>
                <a:latin typeface="Courier New" panose="02070309020205020404" pitchFamily="49" charset="0"/>
                <a:ea typeface="+mn-ea"/>
                <a:cs typeface="Courier New" panose="02070309020205020404" pitchFamily="49" charset="0"/>
              </a:rPr>
              <a:t>R</a:t>
            </a:r>
            <a:r>
              <a:rPr lang="en-US" sz="100" kern="1200" dirty="0">
                <a:solidFill>
                  <a:srgbClr val="000000"/>
                </a:solidFill>
                <a:latin typeface="Courier New" panose="02070309020205020404" pitchFamily="49" charset="0"/>
                <a:ea typeface="+mn-ea"/>
                <a:cs typeface="Courier New" panose="02070309020205020404" pitchFamily="49" charset="0"/>
              </a:rPr>
              <a:t> </a:t>
            </a:r>
            <a:r>
              <a:rPr lang="en-US" sz="2200" kern="1200" dirty="0">
                <a:solidFill>
                  <a:srgbClr val="000000"/>
                </a:solidFill>
                <a:latin typeface="Courier New" panose="02070309020205020404" pitchFamily="49" charset="0"/>
                <a:ea typeface="+mn-ea"/>
                <a:cs typeface="Courier New" panose="02070309020205020404" pitchFamily="49" charset="0"/>
              </a:rPr>
              <a:t>e</a:t>
            </a:r>
            <a:r>
              <a:rPr lang="en-US" sz="100" kern="1200" dirty="0">
                <a:solidFill>
                  <a:srgbClr val="000000"/>
                </a:solidFill>
                <a:latin typeface="Courier New" panose="02070309020205020404" pitchFamily="49" charset="0"/>
                <a:ea typeface="+mn-ea"/>
                <a:cs typeface="Courier New" panose="02070309020205020404" pitchFamily="49" charset="0"/>
              </a:rPr>
              <a:t> </a:t>
            </a:r>
            <a:r>
              <a:rPr lang="en-US" sz="2200" kern="1200" dirty="0">
                <a:solidFill>
                  <a:srgbClr val="000000"/>
                </a:solidFill>
                <a:latin typeface="Courier New" panose="02070309020205020404" pitchFamily="49" charset="0"/>
                <a:ea typeface="+mn-ea"/>
                <a:cs typeface="Courier New" panose="02070309020205020404" pitchFamily="49" charset="0"/>
              </a:rPr>
              <a:t>D</a:t>
            </a:r>
            <a:r>
              <a:rPr lang="en-US" sz="100" kern="1200" dirty="0">
                <a:solidFill>
                  <a:srgbClr val="000000"/>
                </a:solidFill>
                <a:latin typeface="Courier New" panose="02070309020205020404" pitchFamily="49" charset="0"/>
                <a:ea typeface="+mn-ea"/>
                <a:cs typeface="Courier New" panose="02070309020205020404" pitchFamily="49" charset="0"/>
              </a:rPr>
              <a:t> </a:t>
            </a:r>
            <a:r>
              <a:rPr lang="en-US" sz="2200" kern="1200" dirty="0">
                <a:solidFill>
                  <a:srgbClr val="000000"/>
                </a:solidFill>
                <a:latin typeface="Courier New" panose="02070309020205020404" pitchFamily="49" charset="0"/>
                <a:ea typeface="+mn-ea"/>
                <a:cs typeface="Courier New" panose="02070309020205020404" pitchFamily="49" charset="0"/>
              </a:rPr>
              <a:t>i</a:t>
            </a:r>
            <a:r>
              <a:rPr lang="en-US" sz="100" kern="1200" dirty="0">
                <a:solidFill>
                  <a:srgbClr val="000000"/>
                </a:solidFill>
                <a:latin typeface="Courier New" panose="02070309020205020404" pitchFamily="49" charset="0"/>
                <a:ea typeface="+mn-ea"/>
                <a:cs typeface="Courier New" panose="02070309020205020404" pitchFamily="49" charset="0"/>
              </a:rPr>
              <a:t> </a:t>
            </a:r>
            <a:r>
              <a:rPr lang="en-US" sz="2200" kern="1200" dirty="0">
                <a:solidFill>
                  <a:srgbClr val="000000"/>
                </a:solidFill>
                <a:latin typeface="Courier New" panose="02070309020205020404" pitchFamily="49" charset="0"/>
                <a:ea typeface="+mn-ea"/>
                <a:cs typeface="Courier New" panose="02070309020205020404" pitchFamily="49" charset="0"/>
              </a:rPr>
              <a:t>m</a:t>
            </a:r>
            <a:r>
              <a:rPr lang="en-US" sz="2200" kern="1200" dirty="0">
                <a:solidFill>
                  <a:srgbClr val="000000"/>
                </a:solidFill>
                <a:latin typeface="Arial (Body)"/>
                <a:ea typeface="+mn-ea"/>
                <a:cs typeface="+mn-cs"/>
              </a:rPr>
              <a:t> statement</a:t>
            </a:r>
          </a:p>
        </p:txBody>
      </p:sp>
      <p:pic>
        <p:nvPicPr>
          <p:cNvPr id="4" name="Picture 3" descr="The code is as follows. R e dim left bracket preserve right bracket array name left parenthesis upper subscript right parenthesis."/>
          <p:cNvPicPr>
            <a:picLocks noChangeAspect="1"/>
          </p:cNvPicPr>
          <p:nvPr/>
        </p:nvPicPr>
        <p:blipFill>
          <a:blip r:embed="rId2"/>
          <a:stretch>
            <a:fillRect/>
          </a:stretch>
        </p:blipFill>
        <p:spPr>
          <a:xfrm>
            <a:off x="1142703" y="2501150"/>
            <a:ext cx="6858594" cy="536494"/>
          </a:xfrm>
          <a:prstGeom prst="rect">
            <a:avLst/>
          </a:prstGeom>
        </p:spPr>
      </p:pic>
      <p:sp>
        <p:nvSpPr>
          <p:cNvPr id="5" name="Text Placeholder 4"/>
          <p:cNvSpPr>
            <a:spLocks noGrp="1"/>
          </p:cNvSpPr>
          <p:nvPr>
            <p:ph type="body" idx="2"/>
          </p:nvPr>
        </p:nvSpPr>
        <p:spPr>
          <a:xfrm>
            <a:off x="457200" y="3027894"/>
            <a:ext cx="7988531" cy="3086792"/>
          </a:xfrm>
        </p:spPr>
        <p:txBody>
          <a:bodyPr/>
          <a:lstStyle/>
          <a:p>
            <a:pPr marL="741600" lvl="1" indent="-284400">
              <a:buFont typeface="Arial" panose="020B0604020202020204" pitchFamily="34" charset="0"/>
              <a:buChar char="–"/>
            </a:pPr>
            <a:r>
              <a:rPr lang="en-US" sz="2200" i="1" kern="1200" dirty="0">
                <a:solidFill>
                  <a:srgbClr val="000000"/>
                </a:solidFill>
                <a:latin typeface="Courier New" panose="02070309020205020404" pitchFamily="49" charset="0"/>
                <a:cs typeface="Courier New" panose="02070309020205020404" pitchFamily="49" charset="0"/>
              </a:rPr>
              <a:t>Preserve</a:t>
            </a:r>
            <a:r>
              <a:rPr lang="en-US" sz="2200" kern="1200" dirty="0">
                <a:solidFill>
                  <a:srgbClr val="000000"/>
                </a:solidFill>
                <a:latin typeface="Arial (Body)"/>
              </a:rPr>
              <a:t> is optional</a:t>
            </a:r>
          </a:p>
          <a:p>
            <a:pPr lvl="2"/>
            <a:r>
              <a:rPr lang="en-US" sz="2200" kern="1200" dirty="0">
                <a:solidFill>
                  <a:srgbClr val="000000"/>
                </a:solidFill>
                <a:latin typeface="Arial (Body)"/>
              </a:rPr>
              <a:t>If used, the existing values of the array are preserved</a:t>
            </a:r>
          </a:p>
          <a:p>
            <a:pPr lvl="2"/>
            <a:r>
              <a:rPr lang="en-US" sz="2200" kern="1200" dirty="0">
                <a:solidFill>
                  <a:srgbClr val="000000"/>
                </a:solidFill>
                <a:latin typeface="Arial (Body)"/>
              </a:rPr>
              <a:t>If not, the existing values are destroyed</a:t>
            </a:r>
          </a:p>
          <a:p>
            <a:pPr marL="741600" lvl="1" indent="-284400">
              <a:buFont typeface="Arial" panose="020B0604020202020204" pitchFamily="34" charset="0"/>
              <a:buChar char="–"/>
            </a:pPr>
            <a:r>
              <a:rPr lang="en-US" sz="2200" i="1" kern="1200" dirty="0">
                <a:solidFill>
                  <a:srgbClr val="000000"/>
                </a:solidFill>
                <a:latin typeface="Courier New" panose="02070309020205020404" pitchFamily="49" charset="0"/>
                <a:cs typeface="Courier New" panose="02070309020205020404" pitchFamily="49" charset="0"/>
              </a:rPr>
              <a:t>Arrayname</a:t>
            </a:r>
            <a:r>
              <a:rPr lang="en-US" sz="2200" kern="1200" dirty="0">
                <a:solidFill>
                  <a:srgbClr val="000000"/>
                </a:solidFill>
                <a:latin typeface="Arial (Body)"/>
              </a:rPr>
              <a:t> is the name of the array being resized</a:t>
            </a:r>
          </a:p>
          <a:p>
            <a:pPr marL="741600" lvl="1" indent="-284400">
              <a:buFont typeface="Arial" panose="020B0604020202020204" pitchFamily="34" charset="0"/>
              <a:buChar char="–"/>
            </a:pPr>
            <a:r>
              <a:rPr lang="en-US" sz="2200" i="1" kern="1200" dirty="0">
                <a:solidFill>
                  <a:srgbClr val="000000"/>
                </a:solidFill>
                <a:latin typeface="Courier New" panose="02070309020205020404" pitchFamily="49" charset="0"/>
                <a:cs typeface="Courier New" panose="02070309020205020404" pitchFamily="49" charset="0"/>
              </a:rPr>
              <a:t>UpperSubscript</a:t>
            </a:r>
            <a:r>
              <a:rPr lang="en-US" sz="2200" kern="1200" dirty="0">
                <a:solidFill>
                  <a:srgbClr val="000000"/>
                </a:solidFill>
                <a:latin typeface="Arial (Body)"/>
              </a:rPr>
              <a:t> is the new upper subscript</a:t>
            </a:r>
          </a:p>
          <a:p>
            <a:pPr lvl="2"/>
            <a:r>
              <a:rPr lang="en-US" sz="2200" kern="1200" dirty="0">
                <a:solidFill>
                  <a:srgbClr val="000000"/>
                </a:solidFill>
                <a:latin typeface="Arial (Body)"/>
              </a:rPr>
              <a:t>Must be a positive whole number</a:t>
            </a:r>
          </a:p>
          <a:p>
            <a:pPr lvl="2"/>
            <a:r>
              <a:rPr lang="en-US" sz="2200" kern="1200" dirty="0">
                <a:solidFill>
                  <a:srgbClr val="000000"/>
                </a:solidFill>
                <a:latin typeface="Arial (Body)"/>
              </a:rPr>
              <a:t>If smaller that it was, elements at the end are lost</a:t>
            </a:r>
            <a:endParaRPr lang="en-US" dirty="0"/>
          </a:p>
        </p:txBody>
      </p:sp>
    </p:spTree>
    <p:extLst>
      <p:ext uri="{BB962C8B-B14F-4D97-AF65-F5344CB8AC3E}">
        <p14:creationId xmlns:p14="http://schemas.microsoft.com/office/powerpoint/2010/main" val="275435338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a:spcBef>
                <a:spcPct val="0"/>
              </a:spcBef>
              <a:buClrTx/>
            </a:pPr>
            <a:r>
              <a:rPr lang="en-US" kern="1200" dirty="0">
                <a:latin typeface="Times New Roman" panose="02020603050405020304" pitchFamily="18" charset="0"/>
                <a:ea typeface="+mj-ea"/>
                <a:cs typeface="+mj-cs"/>
              </a:rPr>
              <a:t>Dynamically Sizing Arrays Example</a:t>
            </a:r>
          </a:p>
        </p:txBody>
      </p:sp>
      <p:sp>
        <p:nvSpPr>
          <p:cNvPr id="3" name="Content Placeholder 2"/>
          <p:cNvSpPr>
            <a:spLocks noGrp="1"/>
          </p:cNvSpPr>
          <p:nvPr>
            <p:ph idx="1"/>
          </p:nvPr>
        </p:nvSpPr>
        <p:spPr>
          <a:xfrm>
            <a:off x="457200" y="1600200"/>
            <a:ext cx="8229600" cy="553968"/>
          </a:xfrm>
        </p:spPr>
        <p:txBody>
          <a:bodyPr wrap="square" lIns="91425" tIns="91425" rIns="91425" bIns="91425">
            <a:spAutoFit/>
          </a:bodyPr>
          <a:lstStyle/>
          <a:p>
            <a:pPr marL="255600" lvl="0" indent="-255600">
              <a:buFont typeface="Arial" panose="020B0604020202020204" pitchFamily="34" charset="0"/>
              <a:buChar char="•"/>
            </a:pPr>
            <a:r>
              <a:rPr lang="en-US" sz="2400" kern="1200" dirty="0">
                <a:solidFill>
                  <a:srgbClr val="000000"/>
                </a:solidFill>
                <a:latin typeface="Arial (Body)"/>
                <a:ea typeface="+mn-ea"/>
                <a:cs typeface="+mn-cs"/>
              </a:rPr>
              <a:t>You can initially declare an array with no size, as follows:</a:t>
            </a:r>
          </a:p>
        </p:txBody>
      </p:sp>
      <p:pic>
        <p:nvPicPr>
          <p:cNvPr id="8" name="Picture 7" descr="The code is as follows. Dim d b l scores left parenthesis right parenthesis as double."/>
          <p:cNvPicPr>
            <a:picLocks noChangeAspect="1"/>
          </p:cNvPicPr>
          <p:nvPr/>
        </p:nvPicPr>
        <p:blipFill>
          <a:blip r:embed="rId2"/>
          <a:stretch>
            <a:fillRect/>
          </a:stretch>
        </p:blipFill>
        <p:spPr>
          <a:xfrm>
            <a:off x="2385953" y="2219060"/>
            <a:ext cx="3694496" cy="493819"/>
          </a:xfrm>
          <a:prstGeom prst="rect">
            <a:avLst/>
          </a:prstGeom>
        </p:spPr>
      </p:pic>
      <p:sp>
        <p:nvSpPr>
          <p:cNvPr id="6" name="Content Placeholder 5"/>
          <p:cNvSpPr>
            <a:spLocks noGrp="1"/>
          </p:cNvSpPr>
          <p:nvPr>
            <p:ph idx="13"/>
          </p:nvPr>
        </p:nvSpPr>
        <p:spPr>
          <a:xfrm>
            <a:off x="473720" y="2731658"/>
            <a:ext cx="8229600" cy="919336"/>
          </a:xfrm>
        </p:spPr>
        <p:txBody>
          <a:bodyPr/>
          <a:lstStyle/>
          <a:p>
            <a:pPr marL="741600" lvl="1" indent="-284400">
              <a:buFont typeface="Arial" panose="020B0604020202020204" pitchFamily="34" charset="0"/>
              <a:buChar char="–"/>
            </a:pPr>
            <a:r>
              <a:rPr lang="en-US" sz="2400" kern="1200" dirty="0">
                <a:solidFill>
                  <a:srgbClr val="000000"/>
                </a:solidFill>
                <a:latin typeface="Arial (Body)"/>
              </a:rPr>
              <a:t>Then prompt the user for the number of elements</a:t>
            </a:r>
          </a:p>
          <a:p>
            <a:pPr marL="741600" lvl="1" indent="-284400">
              <a:buFont typeface="Arial" panose="020B0604020202020204" pitchFamily="34" charset="0"/>
              <a:buChar char="–"/>
            </a:pPr>
            <a:r>
              <a:rPr lang="en-US" sz="2400" kern="1200" dirty="0">
                <a:solidFill>
                  <a:srgbClr val="000000"/>
                </a:solidFill>
                <a:latin typeface="Arial (Body)"/>
              </a:rPr>
              <a:t>And resize the array based on user input</a:t>
            </a:r>
            <a:endParaRPr lang="en-US" dirty="0"/>
          </a:p>
        </p:txBody>
      </p:sp>
      <p:pic>
        <p:nvPicPr>
          <p:cNvPr id="9" name="Picture 8" descr="The 7 line code is as follows. Line 1. i n t n u m scores equal c i n t left parenthesis input box left parenthesis double quote enter the number of test scores double quote right parenthesis right parenthesis. Line 2. Blank. Line 3. If i n t n u m scores more than 0 then. Line 4. R e dim d b l scores left parenthesis i n t n u m scores dash 1 right parenthesis. Line 5. Else. Line 6. Message box period show left parenthesis double quote you must enter 1 or greater double quote right parenthesis. Line 7. End if."/>
          <p:cNvPicPr>
            <a:picLocks noChangeAspect="1"/>
          </p:cNvPicPr>
          <p:nvPr/>
        </p:nvPicPr>
        <p:blipFill>
          <a:blip r:embed="rId3"/>
          <a:stretch>
            <a:fillRect/>
          </a:stretch>
        </p:blipFill>
        <p:spPr>
          <a:xfrm>
            <a:off x="648348" y="3857295"/>
            <a:ext cx="7880342" cy="1841544"/>
          </a:xfrm>
          <a:prstGeom prst="rect">
            <a:avLst/>
          </a:prstGeom>
        </p:spPr>
      </p:pic>
    </p:spTree>
    <p:extLst>
      <p:ext uri="{BB962C8B-B14F-4D97-AF65-F5344CB8AC3E}">
        <p14:creationId xmlns:p14="http://schemas.microsoft.com/office/powerpoint/2010/main" val="225517065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369375"/>
            <a:ext cx="7772400" cy="1231076"/>
          </a:xfrm>
        </p:spPr>
        <p:txBody>
          <a:bodyPr tIns="91425">
            <a:spAutoFit/>
          </a:bodyPr>
          <a:lstStyle/>
          <a:p>
            <a:pPr lvl="0">
              <a:spcBef>
                <a:spcPct val="0"/>
              </a:spcBef>
              <a:buClrTx/>
            </a:pPr>
            <a:r>
              <a:rPr lang="en-US" sz="3400" kern="1200" dirty="0">
                <a:latin typeface="Times New Roman" panose="02020603050405020304" pitchFamily="18" charset="0"/>
                <a:ea typeface="+mj-ea"/>
                <a:cs typeface="+mj-cs"/>
              </a:rPr>
              <a:t>8.3 </a:t>
            </a:r>
            <a:r>
              <a:rPr lang="en-US" sz="3400" kern="1200" dirty="0">
                <a:latin typeface="Times New Roman" panose="02020603050405020304" pitchFamily="18" charset="0"/>
              </a:rPr>
              <a:t>Procedures and Functions That Work with Arrays</a:t>
            </a:r>
            <a:endParaRPr lang="en-US" sz="3400" kern="1200" dirty="0">
              <a:latin typeface="Times New Roman" panose="02020603050405020304" pitchFamily="18" charset="0"/>
              <a:ea typeface="+mj-ea"/>
              <a:cs typeface="+mj-cs"/>
            </a:endParaRPr>
          </a:p>
        </p:txBody>
      </p:sp>
    </p:spTree>
    <p:extLst>
      <p:ext uri="{BB962C8B-B14F-4D97-AF65-F5344CB8AC3E}">
        <p14:creationId xmlns:p14="http://schemas.microsoft.com/office/powerpoint/2010/main" val="39276067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a:spcBef>
                <a:spcPct val="0"/>
              </a:spcBef>
              <a:buClrTx/>
            </a:pPr>
            <a:r>
              <a:rPr lang="en-US" kern="1200" dirty="0">
                <a:latin typeface="Times New Roman" panose="02020603050405020304" pitchFamily="18" charset="0"/>
                <a:ea typeface="+mj-ea"/>
                <a:cs typeface="+mj-cs"/>
              </a:rPr>
              <a:t>Introduction </a:t>
            </a:r>
            <a:r>
              <a:rPr lang="en-US" sz="2000" b="0" kern="1200" dirty="0">
                <a:latin typeface="Times New Roman" panose="02020603050405020304" pitchFamily="18" charset="0"/>
                <a:ea typeface="+mj-ea"/>
                <a:cs typeface="+mj-cs"/>
              </a:rPr>
              <a:t>(2 of 2)</a:t>
            </a:r>
          </a:p>
        </p:txBody>
      </p:sp>
      <p:sp>
        <p:nvSpPr>
          <p:cNvPr id="3" name="Text Placeholder 2"/>
          <p:cNvSpPr>
            <a:spLocks noGrp="1"/>
          </p:cNvSpPr>
          <p:nvPr>
            <p:ph type="body" idx="1"/>
          </p:nvPr>
        </p:nvSpPr>
        <p:spPr>
          <a:xfrm>
            <a:off x="457200" y="1600200"/>
            <a:ext cx="8229600" cy="2339072"/>
          </a:xfrm>
        </p:spPr>
        <p:txBody>
          <a:bodyPr wrap="square" lIns="91425" tIns="91425" rIns="91425" bIns="91425">
            <a:spAutoFit/>
          </a:bodyPr>
          <a:lstStyle/>
          <a:p>
            <a:pPr lvl="0">
              <a:tabLst/>
            </a:pPr>
            <a:r>
              <a:rPr lang="en-US" sz="2400" kern="1200" dirty="0">
                <a:solidFill>
                  <a:srgbClr val="000000"/>
                </a:solidFill>
                <a:latin typeface="Arial (Body)"/>
                <a:ea typeface="+mn-ea"/>
                <a:cs typeface="Times New Roman" pitchFamily="18" charset="0"/>
              </a:rPr>
              <a:t>Array programming techniques covered</a:t>
            </a:r>
          </a:p>
          <a:p>
            <a:pPr marL="741600" lvl="1" indent="-284400">
              <a:buFont typeface="Arial" panose="020B0604020202020204" pitchFamily="34" charset="0"/>
              <a:buChar char="–"/>
            </a:pPr>
            <a:r>
              <a:rPr lang="en-US" sz="2400" kern="1200" dirty="0">
                <a:solidFill>
                  <a:srgbClr val="000000"/>
                </a:solidFill>
                <a:latin typeface="Arial (Body)"/>
                <a:ea typeface="+mn-ea"/>
                <a:cs typeface="Times New Roman" pitchFamily="18" charset="0"/>
              </a:rPr>
              <a:t>Summing and averaging all the elements in an array</a:t>
            </a:r>
          </a:p>
          <a:p>
            <a:pPr marL="741600" lvl="1" indent="-284400">
              <a:buFont typeface="Arial" panose="020B0604020202020204" pitchFamily="34" charset="0"/>
              <a:buChar char="–"/>
            </a:pPr>
            <a:r>
              <a:rPr lang="en-US" sz="2400" kern="1200" dirty="0">
                <a:solidFill>
                  <a:srgbClr val="000000"/>
                </a:solidFill>
                <a:latin typeface="Arial (Body)"/>
                <a:ea typeface="+mn-ea"/>
                <a:cs typeface="Times New Roman" pitchFamily="18" charset="0"/>
              </a:rPr>
              <a:t>Summing all the columns in a two-dimensional array</a:t>
            </a:r>
          </a:p>
          <a:p>
            <a:pPr marL="741600" lvl="1" indent="-284400">
              <a:buFont typeface="Arial" panose="020B0604020202020204" pitchFamily="34" charset="0"/>
              <a:buChar char="–"/>
            </a:pPr>
            <a:r>
              <a:rPr lang="en-US" sz="2400" kern="1200" dirty="0">
                <a:solidFill>
                  <a:srgbClr val="000000"/>
                </a:solidFill>
                <a:latin typeface="Arial (Body)"/>
                <a:ea typeface="+mn-ea"/>
                <a:cs typeface="Times New Roman" pitchFamily="18" charset="0"/>
              </a:rPr>
              <a:t>Searching an array for a specific value</a:t>
            </a:r>
          </a:p>
          <a:p>
            <a:pPr marL="741600" lvl="1" indent="-284400">
              <a:buFont typeface="Arial" panose="020B0604020202020204" pitchFamily="34" charset="0"/>
              <a:buChar char="–"/>
            </a:pPr>
            <a:r>
              <a:rPr lang="en-US" sz="2400" kern="1200" dirty="0">
                <a:solidFill>
                  <a:srgbClr val="000000"/>
                </a:solidFill>
                <a:latin typeface="Arial (Body)"/>
                <a:ea typeface="+mn-ea"/>
                <a:cs typeface="Times New Roman" pitchFamily="18" charset="0"/>
              </a:rPr>
              <a:t>Using parallel arrays</a:t>
            </a:r>
          </a:p>
        </p:txBody>
      </p:sp>
    </p:spTree>
    <p:extLst>
      <p:ext uri="{BB962C8B-B14F-4D97-AF65-F5344CB8AC3E}">
        <p14:creationId xmlns:p14="http://schemas.microsoft.com/office/powerpoint/2010/main" val="139560711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a:spcBef>
                <a:spcPct val="0"/>
              </a:spcBef>
              <a:buClrTx/>
            </a:pPr>
            <a:r>
              <a:rPr lang="en-US" kern="1200" dirty="0">
                <a:latin typeface="Times New Roman" panose="02020603050405020304" pitchFamily="18" charset="0"/>
                <a:ea typeface="+mj-ea"/>
                <a:cs typeface="+mj-cs"/>
              </a:rPr>
              <a:t>Passing Arrays as Arguments</a:t>
            </a:r>
            <a:endParaRPr lang="en-US" sz="2000" b="0" kern="1200" dirty="0">
              <a:latin typeface="Times New Roman" panose="02020603050405020304" pitchFamily="18" charset="0"/>
              <a:ea typeface="+mj-ea"/>
              <a:cs typeface="+mj-cs"/>
            </a:endParaRPr>
          </a:p>
        </p:txBody>
      </p:sp>
      <p:sp>
        <p:nvSpPr>
          <p:cNvPr id="3" name="Content Placeholder 2"/>
          <p:cNvSpPr>
            <a:spLocks noGrp="1"/>
          </p:cNvSpPr>
          <p:nvPr>
            <p:ph idx="1"/>
          </p:nvPr>
        </p:nvSpPr>
        <p:spPr>
          <a:xfrm>
            <a:off x="457200" y="1600200"/>
            <a:ext cx="3998425" cy="4378091"/>
          </a:xfrm>
        </p:spPr>
        <p:txBody>
          <a:bodyPr wrap="square" lIns="91425" tIns="91425" rIns="91425" bIns="91425">
            <a:spAutoFit/>
          </a:bodyPr>
          <a:lstStyle/>
          <a:p>
            <a:pPr marL="255600" lvl="0" indent="-255600">
              <a:buFont typeface="Arial" panose="020B0604020202020204" pitchFamily="34" charset="0"/>
              <a:buChar char="•"/>
            </a:pPr>
            <a:r>
              <a:rPr lang="en-US" sz="2000" kern="1200" dirty="0">
                <a:solidFill>
                  <a:srgbClr val="000000"/>
                </a:solidFill>
                <a:latin typeface="Arial (Body)"/>
                <a:ea typeface="+mn-ea"/>
                <a:cs typeface="+mn-cs"/>
              </a:rPr>
              <a:t>Procedures can be written to process the data in arrays</a:t>
            </a:r>
          </a:p>
          <a:p>
            <a:pPr marL="741600" lvl="1" indent="-284400">
              <a:buFont typeface="Arial" panose="020B0604020202020204" pitchFamily="34" charset="0"/>
              <a:buChar char="–"/>
            </a:pPr>
            <a:r>
              <a:rPr lang="en-US" sz="2000" kern="1200" dirty="0">
                <a:solidFill>
                  <a:srgbClr val="000000"/>
                </a:solidFill>
                <a:latin typeface="Arial (Body)"/>
                <a:ea typeface="+mn-ea"/>
                <a:cs typeface="+mn-cs"/>
              </a:rPr>
              <a:t>Store data in an array</a:t>
            </a:r>
          </a:p>
          <a:p>
            <a:pPr marL="741600" lvl="1" indent="-284400">
              <a:buFont typeface="Arial" panose="020B0604020202020204" pitchFamily="34" charset="0"/>
              <a:buChar char="–"/>
            </a:pPr>
            <a:r>
              <a:rPr lang="en-US" sz="2000" kern="1200" dirty="0">
                <a:solidFill>
                  <a:srgbClr val="000000"/>
                </a:solidFill>
                <a:latin typeface="Arial (Body)"/>
                <a:ea typeface="+mn-ea"/>
                <a:cs typeface="+mn-cs"/>
              </a:rPr>
              <a:t>Display an array’s contents</a:t>
            </a:r>
          </a:p>
          <a:p>
            <a:pPr marL="741600" lvl="1" indent="-284400">
              <a:buFont typeface="Arial" panose="020B0604020202020204" pitchFamily="34" charset="0"/>
              <a:buChar char="–"/>
            </a:pPr>
            <a:r>
              <a:rPr lang="en-US" sz="2000" kern="1200" dirty="0">
                <a:solidFill>
                  <a:srgbClr val="000000"/>
                </a:solidFill>
                <a:latin typeface="Arial (Body)"/>
                <a:ea typeface="+mn-ea"/>
                <a:cs typeface="+mn-cs"/>
              </a:rPr>
              <a:t>Sum or average the values in an array</a:t>
            </a:r>
          </a:p>
          <a:p>
            <a:pPr marL="255600" lvl="0" indent="-255600">
              <a:buFont typeface="Arial" panose="020B0604020202020204" pitchFamily="34" charset="0"/>
              <a:buChar char="•"/>
            </a:pPr>
            <a:r>
              <a:rPr lang="en-US" sz="2000" kern="1200" dirty="0">
                <a:solidFill>
                  <a:srgbClr val="000000"/>
                </a:solidFill>
                <a:latin typeface="Arial (Body)"/>
                <a:ea typeface="+mn-ea"/>
                <a:cs typeface="+mn-cs"/>
              </a:rPr>
              <a:t>Usually such procedures accept an array as an argument</a:t>
            </a:r>
          </a:p>
          <a:p>
            <a:pPr marL="741600" lvl="1" indent="-284400">
              <a:buFont typeface="Arial" panose="020B0604020202020204" pitchFamily="34" charset="0"/>
              <a:buChar char="–"/>
            </a:pPr>
            <a:r>
              <a:rPr lang="en-US" sz="2000" kern="1200" dirty="0">
                <a:solidFill>
                  <a:srgbClr val="000000"/>
                </a:solidFill>
                <a:latin typeface="Arial (Body)"/>
                <a:ea typeface="+mn-ea"/>
                <a:cs typeface="+mn-cs"/>
              </a:rPr>
              <a:t>Pass the name of the array as the argument to the procedure or function</a:t>
            </a:r>
          </a:p>
        </p:txBody>
      </p:sp>
      <p:pic>
        <p:nvPicPr>
          <p:cNvPr id="6" name="Picture 5" descr="The 13 line code is as follows. Line 1. single quote The display sum procedure displays the. Line 2. single quote sum of the elements in the argument array. Line 3. Sub displays sum left parenthesis by v a l i n t array left parenthesis right parenthesis as integer right parenthesis. Line 4. Dim i n t total as integer equal 0 single quote accumulator. Line 5. Dim i n t count as integer single quote loop counter. Line 6. Blank. Line 7. For i n t count equal 0 to left parenthesis i n t array period length dash 1. Line 8. i n t total plus equal i n t array left parenthesis i n t count right parenthesis. Line 9. Next. Line 10. Blank. Line 11. Message box period show left parenthesis double quote the total is double quote ampersand. Line 12. i n t total period to string left parenthesis right parenthesis right parenthesis. Line 13. End sub."/>
          <p:cNvPicPr>
            <a:picLocks noChangeAspect="1"/>
          </p:cNvPicPr>
          <p:nvPr/>
        </p:nvPicPr>
        <p:blipFill>
          <a:blip r:embed="rId2"/>
          <a:stretch>
            <a:fillRect/>
          </a:stretch>
        </p:blipFill>
        <p:spPr>
          <a:xfrm>
            <a:off x="4528492" y="1649516"/>
            <a:ext cx="4362064" cy="2627392"/>
          </a:xfrm>
          <a:prstGeom prst="rect">
            <a:avLst/>
          </a:prstGeom>
        </p:spPr>
      </p:pic>
      <p:pic>
        <p:nvPicPr>
          <p:cNvPr id="7" name="Picture 6" descr="The 3 line code is as follows. Line 1. Dim i n t numbers left parenthesis right parenthesis as integer equal. Line 2. left brace 2 comma 4 comma 7 comma 9 comma 8 comma 12 comma 10 right brace. Line 3. Display sum left parenthesis i n t numbers right parenthesis."/>
          <p:cNvPicPr>
            <a:picLocks noChangeAspect="1"/>
          </p:cNvPicPr>
          <p:nvPr/>
        </p:nvPicPr>
        <p:blipFill>
          <a:blip r:embed="rId3"/>
          <a:stretch>
            <a:fillRect/>
          </a:stretch>
        </p:blipFill>
        <p:spPr>
          <a:xfrm>
            <a:off x="4538847" y="4590864"/>
            <a:ext cx="4164315" cy="1042506"/>
          </a:xfrm>
          <a:prstGeom prst="rect">
            <a:avLst/>
          </a:prstGeom>
        </p:spPr>
      </p:pic>
    </p:spTree>
    <p:extLst>
      <p:ext uri="{BB962C8B-B14F-4D97-AF65-F5344CB8AC3E}">
        <p14:creationId xmlns:p14="http://schemas.microsoft.com/office/powerpoint/2010/main" val="192181238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350"/>
            <a:ext cx="8126361" cy="646300"/>
          </a:xfrm>
        </p:spPr>
        <p:txBody>
          <a:bodyPr wrap="square" tIns="91425">
            <a:spAutoFit/>
          </a:bodyPr>
          <a:lstStyle/>
          <a:p>
            <a:pPr lvl="0">
              <a:spcBef>
                <a:spcPct val="0"/>
              </a:spcBef>
              <a:buClrTx/>
            </a:pPr>
            <a:r>
              <a:rPr lang="en-US" sz="3000" kern="1200" dirty="0">
                <a:latin typeface="Times New Roman" panose="02020603050405020304" pitchFamily="18" charset="0"/>
                <a:ea typeface="+mj-ea"/>
                <a:cs typeface="+mj-cs"/>
              </a:rPr>
              <a:t>Passing Arrays by Value and by Reference </a:t>
            </a:r>
            <a:r>
              <a:rPr lang="en-US" sz="2000" b="0" kern="1200" dirty="0">
                <a:latin typeface="Times New Roman" panose="02020603050405020304" pitchFamily="18" charset="0"/>
                <a:ea typeface="+mj-ea"/>
                <a:cs typeface="+mj-cs"/>
              </a:rPr>
              <a:t>(1 of 2)</a:t>
            </a:r>
          </a:p>
        </p:txBody>
      </p:sp>
      <p:sp>
        <p:nvSpPr>
          <p:cNvPr id="4" name="Text Placeholder 3"/>
          <p:cNvSpPr>
            <a:spLocks noGrp="1"/>
          </p:cNvSpPr>
          <p:nvPr>
            <p:ph type="body" idx="1"/>
          </p:nvPr>
        </p:nvSpPr>
        <p:spPr>
          <a:xfrm>
            <a:off x="457200" y="1600199"/>
            <a:ext cx="8126361" cy="2027904"/>
          </a:xfrm>
        </p:spPr>
        <p:txBody>
          <a:bodyPr/>
          <a:lstStyle/>
          <a:p>
            <a:r>
              <a:rPr lang="en-US" sz="2200" dirty="0">
                <a:latin typeface="+mn-lt"/>
              </a:rPr>
              <a:t>Array arguments can be accessed and modified if passed </a:t>
            </a:r>
            <a:r>
              <a:rPr lang="en-US" sz="2200" dirty="0">
                <a:latin typeface="Courier New" pitchFamily="49" charset="0"/>
                <a:cs typeface="Courier New" pitchFamily="49" charset="0"/>
              </a:rPr>
              <a:t>By</a:t>
            </a:r>
            <a:r>
              <a:rPr lang="en-US" sz="100" dirty="0">
                <a:latin typeface="Courier New" pitchFamily="49" charset="0"/>
                <a:cs typeface="Courier New" pitchFamily="49" charset="0"/>
              </a:rPr>
              <a:t> </a:t>
            </a:r>
            <a:r>
              <a:rPr lang="en-US" sz="2200" dirty="0">
                <a:latin typeface="Courier New" pitchFamily="49" charset="0"/>
                <a:cs typeface="Courier New" pitchFamily="49" charset="0"/>
              </a:rPr>
              <a:t>Val</a:t>
            </a:r>
            <a:r>
              <a:rPr lang="en-US" sz="2200" dirty="0"/>
              <a:t> </a:t>
            </a:r>
            <a:r>
              <a:rPr lang="en-US" sz="2200" dirty="0">
                <a:latin typeface="+mn-lt"/>
              </a:rPr>
              <a:t>or</a:t>
            </a:r>
            <a:r>
              <a:rPr lang="en-US" sz="2200" dirty="0"/>
              <a:t> </a:t>
            </a:r>
            <a:r>
              <a:rPr lang="en-US" sz="2200" dirty="0">
                <a:latin typeface="Courier New" pitchFamily="49" charset="0"/>
                <a:cs typeface="Courier New" pitchFamily="49" charset="0"/>
              </a:rPr>
              <a:t>By</a:t>
            </a:r>
            <a:r>
              <a:rPr lang="en-US" sz="100" dirty="0">
                <a:latin typeface="Courier New" pitchFamily="49" charset="0"/>
                <a:cs typeface="Courier New" pitchFamily="49" charset="0"/>
              </a:rPr>
              <a:t> </a:t>
            </a:r>
            <a:r>
              <a:rPr lang="en-US" sz="2200" dirty="0">
                <a:latin typeface="Courier New" pitchFamily="49" charset="0"/>
                <a:cs typeface="Courier New" pitchFamily="49" charset="0"/>
              </a:rPr>
              <a:t>Ref</a:t>
            </a:r>
          </a:p>
          <a:p>
            <a:pPr lvl="1"/>
            <a:r>
              <a:rPr lang="en-US" sz="2200" dirty="0">
                <a:latin typeface="Courier New" pitchFamily="49" charset="0"/>
                <a:cs typeface="Courier New" pitchFamily="49" charset="0"/>
              </a:rPr>
              <a:t>By</a:t>
            </a:r>
            <a:r>
              <a:rPr lang="en-US" sz="100" dirty="0">
                <a:latin typeface="Courier New" pitchFamily="49" charset="0"/>
                <a:cs typeface="Courier New" pitchFamily="49" charset="0"/>
              </a:rPr>
              <a:t> </a:t>
            </a:r>
            <a:r>
              <a:rPr lang="en-US" sz="2200" dirty="0">
                <a:latin typeface="Courier New" pitchFamily="49" charset="0"/>
                <a:cs typeface="Courier New" pitchFamily="49" charset="0"/>
              </a:rPr>
              <a:t>Val</a:t>
            </a:r>
            <a:r>
              <a:rPr lang="en-US" sz="2200" dirty="0"/>
              <a:t> </a:t>
            </a:r>
            <a:r>
              <a:rPr lang="en-US" sz="2200" dirty="0">
                <a:latin typeface="+mn-lt"/>
              </a:rPr>
              <a:t>prevents an array from being assigned to another array</a:t>
            </a:r>
          </a:p>
          <a:p>
            <a:pPr lvl="1"/>
            <a:r>
              <a:rPr lang="en-US" sz="2200" dirty="0">
                <a:latin typeface="Courier New" pitchFamily="49" charset="0"/>
                <a:cs typeface="Courier New" pitchFamily="49" charset="0"/>
              </a:rPr>
              <a:t>By</a:t>
            </a:r>
            <a:r>
              <a:rPr lang="en-US" sz="100" dirty="0">
                <a:latin typeface="Courier New" pitchFamily="49" charset="0"/>
                <a:cs typeface="Courier New" pitchFamily="49" charset="0"/>
              </a:rPr>
              <a:t> </a:t>
            </a:r>
            <a:r>
              <a:rPr lang="en-US" sz="2200" dirty="0">
                <a:latin typeface="Courier New" pitchFamily="49" charset="0"/>
                <a:cs typeface="Courier New" pitchFamily="49" charset="0"/>
              </a:rPr>
              <a:t>Ref</a:t>
            </a:r>
            <a:r>
              <a:rPr lang="en-US" sz="2200" dirty="0"/>
              <a:t> </a:t>
            </a:r>
            <a:r>
              <a:rPr lang="en-US" sz="2200" dirty="0">
                <a:latin typeface="+mn-lt"/>
              </a:rPr>
              <a:t>allows an array to be assigned to another array</a:t>
            </a:r>
          </a:p>
        </p:txBody>
      </p:sp>
      <p:pic>
        <p:nvPicPr>
          <p:cNvPr id="5" name="Picture 4" descr="Computer code has 7 lines, as follows. Line 1. Dim i n t numbers left parenthesis right parenthesis as integer = left brace 1 comma 2 comma 3 comma 4 comma 5 right brace. Line 2. Reset values left parenthesis i n t numbers right parenthesis. Line 3, blank. Line 4. Sub reset values left parenthesis by val i n t array left parenthesis right parenthesis as integer right parenthesis. Line 5, indented once. Dim new array left parenthesis right parenthesis as integer = left brace 0 comma 0 comma 0 comma 0 comma 0 right brace. Line 6, indented once. I n t array = new array. Line 7. End sub."/>
          <p:cNvPicPr>
            <a:picLocks noChangeAspect="1"/>
          </p:cNvPicPr>
          <p:nvPr/>
        </p:nvPicPr>
        <p:blipFill>
          <a:blip r:embed="rId2"/>
          <a:stretch>
            <a:fillRect/>
          </a:stretch>
        </p:blipFill>
        <p:spPr>
          <a:xfrm>
            <a:off x="1089221" y="3738671"/>
            <a:ext cx="6700085" cy="2139881"/>
          </a:xfrm>
          <a:prstGeom prst="rect">
            <a:avLst/>
          </a:prstGeom>
        </p:spPr>
      </p:pic>
    </p:spTree>
    <p:extLst>
      <p:ext uri="{BB962C8B-B14F-4D97-AF65-F5344CB8AC3E}">
        <p14:creationId xmlns:p14="http://schemas.microsoft.com/office/powerpoint/2010/main" val="158386478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215371"/>
            <a:ext cx="8229600" cy="1097279"/>
          </a:xfrm>
        </p:spPr>
        <p:txBody>
          <a:bodyPr/>
          <a:lstStyle/>
          <a:p>
            <a:r>
              <a:rPr lang="en-US" sz="3000" kern="1200" dirty="0">
                <a:latin typeface="Times New Roman" panose="02020603050405020304" pitchFamily="18" charset="0"/>
              </a:rPr>
              <a:t>Passing Arrays by Value and by Reference </a:t>
            </a:r>
            <a:r>
              <a:rPr lang="en-US" sz="2000" b="0" kern="1200" dirty="0">
                <a:latin typeface="Times New Roman" panose="02020603050405020304" pitchFamily="18" charset="0"/>
              </a:rPr>
              <a:t>(2 of 2)</a:t>
            </a:r>
            <a:endParaRPr lang="en-US" dirty="0"/>
          </a:p>
        </p:txBody>
      </p:sp>
      <p:sp>
        <p:nvSpPr>
          <p:cNvPr id="6" name="Text Placeholder 5"/>
          <p:cNvSpPr>
            <a:spLocks noGrp="1"/>
          </p:cNvSpPr>
          <p:nvPr>
            <p:ph type="body" idx="1"/>
          </p:nvPr>
        </p:nvSpPr>
        <p:spPr/>
        <p:txBody>
          <a:bodyPr/>
          <a:lstStyle/>
          <a:p>
            <a:r>
              <a:rPr lang="en-US" sz="2200" dirty="0">
                <a:latin typeface="+mn-lt"/>
              </a:rPr>
              <a:t>After the </a:t>
            </a:r>
            <a:r>
              <a:rPr lang="en-US" sz="2200" dirty="0">
                <a:latin typeface="Courier New" panose="02070309020205020404" pitchFamily="49" charset="0"/>
                <a:cs typeface="Courier New" panose="02070309020205020404" pitchFamily="49" charset="0"/>
              </a:rPr>
              <a:t>ResetValues</a:t>
            </a:r>
            <a:r>
              <a:rPr lang="en-US" sz="2200" dirty="0">
                <a:latin typeface="+mn-lt"/>
              </a:rPr>
              <a:t> procedure executes</a:t>
            </a:r>
          </a:p>
          <a:p>
            <a:pPr lvl="1"/>
            <a:r>
              <a:rPr lang="en-US" sz="2200" dirty="0">
                <a:latin typeface="+mn-lt"/>
              </a:rPr>
              <a:t>If passed </a:t>
            </a:r>
            <a:r>
              <a:rPr lang="en-US" sz="2200" dirty="0">
                <a:latin typeface="Courier New" panose="02070309020205020404" pitchFamily="49" charset="0"/>
                <a:cs typeface="Courier New" panose="02070309020205020404" pitchFamily="49" charset="0"/>
              </a:rPr>
              <a:t>By</a:t>
            </a:r>
            <a:r>
              <a:rPr lang="en-US" sz="100" dirty="0">
                <a:latin typeface="Courier New" panose="02070309020205020404" pitchFamily="49" charset="0"/>
                <a:cs typeface="Courier New" panose="02070309020205020404" pitchFamily="49" charset="0"/>
              </a:rPr>
              <a:t> </a:t>
            </a:r>
            <a:r>
              <a:rPr lang="en-US" sz="2200" dirty="0">
                <a:latin typeface="Courier New" panose="02070309020205020404" pitchFamily="49" charset="0"/>
                <a:cs typeface="Courier New" panose="02070309020205020404" pitchFamily="49" charset="0"/>
              </a:rPr>
              <a:t>Val</a:t>
            </a:r>
          </a:p>
          <a:p>
            <a:pPr lvl="1"/>
            <a:r>
              <a:rPr lang="en-US" sz="2200" dirty="0">
                <a:latin typeface="Courier New" panose="02070309020205020404" pitchFamily="49" charset="0"/>
                <a:cs typeface="Courier New" panose="02070309020205020404" pitchFamily="49" charset="0"/>
              </a:rPr>
              <a:t>i</a:t>
            </a:r>
            <a:r>
              <a:rPr lang="en-US" sz="100" dirty="0">
                <a:latin typeface="Courier New" panose="02070309020205020404" pitchFamily="49" charset="0"/>
                <a:cs typeface="Courier New" panose="02070309020205020404" pitchFamily="49" charset="0"/>
              </a:rPr>
              <a:t> </a:t>
            </a:r>
            <a:r>
              <a:rPr lang="en-US" sz="2200" dirty="0">
                <a:latin typeface="Courier New" panose="02070309020205020404" pitchFamily="49" charset="0"/>
                <a:cs typeface="Courier New" panose="02070309020205020404" pitchFamily="49" charset="0"/>
              </a:rPr>
              <a:t>n</a:t>
            </a:r>
            <a:r>
              <a:rPr lang="en-US" sz="100" dirty="0">
                <a:latin typeface="Courier New" panose="02070309020205020404" pitchFamily="49" charset="0"/>
                <a:cs typeface="Courier New" panose="02070309020205020404" pitchFamily="49" charset="0"/>
              </a:rPr>
              <a:t> </a:t>
            </a:r>
            <a:r>
              <a:rPr lang="en-US" sz="2200" dirty="0">
                <a:latin typeface="Courier New" panose="02070309020205020404" pitchFamily="49" charset="0"/>
                <a:cs typeface="Courier New" panose="02070309020205020404" pitchFamily="49" charset="0"/>
              </a:rPr>
              <a:t>t</a:t>
            </a:r>
            <a:r>
              <a:rPr lang="en-US" sz="100" dirty="0">
                <a:latin typeface="Courier New" panose="02070309020205020404" pitchFamily="49" charset="0"/>
                <a:cs typeface="Courier New" panose="02070309020205020404" pitchFamily="49" charset="0"/>
              </a:rPr>
              <a:t> </a:t>
            </a:r>
            <a:r>
              <a:rPr lang="en-US" sz="2200" dirty="0">
                <a:latin typeface="Courier New" panose="02070309020205020404" pitchFamily="49" charset="0"/>
                <a:cs typeface="Courier New" panose="02070309020205020404" pitchFamily="49" charset="0"/>
              </a:rPr>
              <a:t>Numbers</a:t>
            </a:r>
            <a:r>
              <a:rPr lang="en-US" sz="2200" dirty="0"/>
              <a:t> </a:t>
            </a:r>
            <a:r>
              <a:rPr lang="en-US" sz="2200" dirty="0">
                <a:latin typeface="+mn-lt"/>
              </a:rPr>
              <a:t>is unchanged and keeps the values </a:t>
            </a:r>
            <a:r>
              <a:rPr lang="en-US" sz="2200" dirty="0">
                <a:latin typeface="Courier New" panose="02070309020205020404" pitchFamily="49" charset="0"/>
                <a:cs typeface="Courier New" panose="02070309020205020404" pitchFamily="49" charset="0"/>
              </a:rPr>
              <a:t>{1, 2, 3, 4, 5}</a:t>
            </a:r>
          </a:p>
          <a:p>
            <a:pPr lvl="1"/>
            <a:r>
              <a:rPr lang="en-US" sz="2200" dirty="0">
                <a:latin typeface="+mn-lt"/>
              </a:rPr>
              <a:t>If passed </a:t>
            </a:r>
            <a:r>
              <a:rPr lang="en-US" sz="2200" dirty="0">
                <a:latin typeface="Courier New" panose="02070309020205020404" pitchFamily="49" charset="0"/>
                <a:cs typeface="Courier New" panose="02070309020205020404" pitchFamily="49" charset="0"/>
              </a:rPr>
              <a:t>By</a:t>
            </a:r>
            <a:r>
              <a:rPr lang="en-US" sz="100" dirty="0">
                <a:latin typeface="Courier New" panose="02070309020205020404" pitchFamily="49" charset="0"/>
                <a:cs typeface="Courier New" panose="02070309020205020404" pitchFamily="49" charset="0"/>
              </a:rPr>
              <a:t> </a:t>
            </a:r>
            <a:r>
              <a:rPr lang="en-US" sz="2200" dirty="0">
                <a:latin typeface="Courier New" panose="02070309020205020404" pitchFamily="49" charset="0"/>
                <a:cs typeface="Courier New" panose="02070309020205020404" pitchFamily="49" charset="0"/>
              </a:rPr>
              <a:t>Ref</a:t>
            </a:r>
          </a:p>
          <a:p>
            <a:pPr lvl="1"/>
            <a:r>
              <a:rPr lang="en-US" sz="2200" dirty="0">
                <a:latin typeface="Courier New" panose="02070309020205020404" pitchFamily="49" charset="0"/>
                <a:cs typeface="Courier New" panose="02070309020205020404" pitchFamily="49" charset="0"/>
              </a:rPr>
              <a:t>i</a:t>
            </a:r>
            <a:r>
              <a:rPr lang="en-US" sz="100" dirty="0">
                <a:latin typeface="Courier New" panose="02070309020205020404" pitchFamily="49" charset="0"/>
                <a:cs typeface="Courier New" panose="02070309020205020404" pitchFamily="49" charset="0"/>
              </a:rPr>
              <a:t> </a:t>
            </a:r>
            <a:r>
              <a:rPr lang="en-US" sz="2200" dirty="0">
                <a:latin typeface="Courier New" panose="02070309020205020404" pitchFamily="49" charset="0"/>
                <a:cs typeface="Courier New" panose="02070309020205020404" pitchFamily="49" charset="0"/>
              </a:rPr>
              <a:t>n</a:t>
            </a:r>
            <a:r>
              <a:rPr lang="en-US" sz="100" dirty="0">
                <a:latin typeface="Courier New" panose="02070309020205020404" pitchFamily="49" charset="0"/>
                <a:cs typeface="Courier New" panose="02070309020205020404" pitchFamily="49" charset="0"/>
              </a:rPr>
              <a:t> </a:t>
            </a:r>
            <a:r>
              <a:rPr lang="en-US" sz="2200" dirty="0">
                <a:latin typeface="Courier New" panose="02070309020205020404" pitchFamily="49" charset="0"/>
                <a:cs typeface="Courier New" panose="02070309020205020404" pitchFamily="49" charset="0"/>
              </a:rPr>
              <a:t>t</a:t>
            </a:r>
            <a:r>
              <a:rPr lang="en-US" sz="100" dirty="0">
                <a:latin typeface="Courier New" panose="02070309020205020404" pitchFamily="49" charset="0"/>
                <a:cs typeface="Courier New" panose="02070309020205020404" pitchFamily="49" charset="0"/>
              </a:rPr>
              <a:t> </a:t>
            </a:r>
            <a:r>
              <a:rPr lang="en-US" sz="2200" dirty="0">
                <a:latin typeface="Courier New" panose="02070309020205020404" pitchFamily="49" charset="0"/>
                <a:cs typeface="Courier New" panose="02070309020205020404" pitchFamily="49" charset="0"/>
              </a:rPr>
              <a:t>Numbers</a:t>
            </a:r>
            <a:r>
              <a:rPr lang="en-US" sz="2200" dirty="0"/>
              <a:t> </a:t>
            </a:r>
            <a:r>
              <a:rPr lang="en-US" sz="2200" dirty="0">
                <a:latin typeface="+mn-lt"/>
              </a:rPr>
              <a:t>will reference the </a:t>
            </a:r>
            <a:r>
              <a:rPr lang="en-US" sz="2200" dirty="0">
                <a:latin typeface="Courier New" panose="02070309020205020404" pitchFamily="49" charset="0"/>
                <a:cs typeface="Courier New" panose="02070309020205020404" pitchFamily="49" charset="0"/>
              </a:rPr>
              <a:t>newArray</a:t>
            </a:r>
            <a:r>
              <a:rPr lang="en-US" sz="2200" dirty="0">
                <a:latin typeface="+mn-lt"/>
              </a:rPr>
              <a:t> values </a:t>
            </a:r>
            <a:r>
              <a:rPr lang="en-US" sz="2200" dirty="0">
                <a:latin typeface="Courier New" panose="02070309020205020404" pitchFamily="49" charset="0"/>
                <a:cs typeface="Courier New" panose="02070309020205020404" pitchFamily="49" charset="0"/>
              </a:rPr>
              <a:t>{0, 0, 0, 0, 0}</a:t>
            </a:r>
          </a:p>
        </p:txBody>
      </p:sp>
    </p:spTree>
    <p:extLst>
      <p:ext uri="{BB962C8B-B14F-4D97-AF65-F5344CB8AC3E}">
        <p14:creationId xmlns:p14="http://schemas.microsoft.com/office/powerpoint/2010/main" val="194566146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r>
              <a:rPr lang="en-US" dirty="0"/>
              <a:t>Returning an Array from a Function</a:t>
            </a:r>
            <a:endParaRPr lang="en-US" dirty="0">
              <a:latin typeface="Times New Roman" panose="02020603050405020304" pitchFamily="18" charset="0"/>
            </a:endParaRPr>
          </a:p>
        </p:txBody>
      </p:sp>
      <p:pic>
        <p:nvPicPr>
          <p:cNvPr id="6" name="Picture 5" descr="The 14 line code is as follows. Line 1. single quote Get three names from the user and return. Line 2. single quote them as an array of strings. Line 3. Function get names left parenthesis right parenthesis as string left parenthesis right parenthesis. Line 4. C o n s t i n t max underscore subscript as integer equal 2. Line 5. Dim s t r names left parenthesis i n t max underscore subscript right parenthesis as string. Line 6. Dim i n t count as integer. Line 7. Blank. Line 8. For i n t count equal 0 to 3. Line 9. s t r names left parenthesis i n t count right parenthesis equal input box left parenthesis double quote enter name double quote ampersand. Line 10. left parenthesis i n t count period to string left parenthesis right parenthesis right parenthesis. Line 11. Next. Line 12. Blank. Line 13. Return s t r names. Line 14. End function."/>
          <p:cNvPicPr>
            <a:picLocks noChangeAspect="1"/>
          </p:cNvPicPr>
          <p:nvPr/>
        </p:nvPicPr>
        <p:blipFill>
          <a:blip r:embed="rId2"/>
          <a:stretch>
            <a:fillRect/>
          </a:stretch>
        </p:blipFill>
        <p:spPr>
          <a:xfrm>
            <a:off x="1918975" y="1436532"/>
            <a:ext cx="5306050" cy="2979069"/>
          </a:xfrm>
          <a:prstGeom prst="rect">
            <a:avLst/>
          </a:prstGeom>
        </p:spPr>
      </p:pic>
      <p:pic>
        <p:nvPicPr>
          <p:cNvPr id="7" name="Picture 6" descr="The 2 line code is as follows. Line 1. Dim s t r customers left parenthesis right parenthesis as string. Line 2. s t r customers equal get names left parenthesis right parenthesis."/>
          <p:cNvPicPr>
            <a:picLocks noChangeAspect="1"/>
          </p:cNvPicPr>
          <p:nvPr/>
        </p:nvPicPr>
        <p:blipFill>
          <a:blip r:embed="rId3"/>
          <a:stretch>
            <a:fillRect/>
          </a:stretch>
        </p:blipFill>
        <p:spPr>
          <a:xfrm>
            <a:off x="2520518" y="4498759"/>
            <a:ext cx="4102964" cy="768163"/>
          </a:xfrm>
          <a:prstGeom prst="rect">
            <a:avLst/>
          </a:prstGeom>
        </p:spPr>
      </p:pic>
      <p:sp>
        <p:nvSpPr>
          <p:cNvPr id="4" name="Content Placeholder 3"/>
          <p:cNvSpPr>
            <a:spLocks noGrp="1"/>
          </p:cNvSpPr>
          <p:nvPr>
            <p:ph idx="13"/>
          </p:nvPr>
        </p:nvSpPr>
        <p:spPr>
          <a:xfrm>
            <a:off x="457200" y="5390804"/>
            <a:ext cx="8229600" cy="861744"/>
          </a:xfrm>
        </p:spPr>
        <p:txBody>
          <a:bodyPr wrap="square" lIns="91425" tIns="91425" rIns="91425" bIns="91425">
            <a:spAutoFit/>
          </a:bodyPr>
          <a:lstStyle/>
          <a:p>
            <a:pPr marL="255600" lvl="0" indent="-255600">
              <a:buFont typeface="Arial" panose="020B0604020202020204" pitchFamily="34" charset="0"/>
              <a:buChar char="•"/>
            </a:pPr>
            <a:r>
              <a:rPr lang="en-US" sz="2200" kern="1200" dirty="0">
                <a:solidFill>
                  <a:srgbClr val="000000"/>
                </a:solidFill>
                <a:latin typeface="Arial (Body)"/>
                <a:ea typeface="+mn-ea"/>
                <a:cs typeface="+mn-cs"/>
              </a:rPr>
              <a:t>Tutorial 8-5 demonstrates passing an array to procedures and functions</a:t>
            </a:r>
          </a:p>
        </p:txBody>
      </p:sp>
    </p:spTree>
    <p:extLst>
      <p:ext uri="{BB962C8B-B14F-4D97-AF65-F5344CB8AC3E}">
        <p14:creationId xmlns:p14="http://schemas.microsoft.com/office/powerpoint/2010/main" val="287791969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892595"/>
            <a:ext cx="7772400" cy="707856"/>
          </a:xfrm>
        </p:spPr>
        <p:txBody>
          <a:bodyPr tIns="91425">
            <a:spAutoFit/>
          </a:bodyPr>
          <a:lstStyle/>
          <a:p>
            <a:pPr lvl="0">
              <a:spcBef>
                <a:spcPct val="0"/>
              </a:spcBef>
              <a:buClrTx/>
            </a:pPr>
            <a:r>
              <a:rPr lang="en-US" sz="3400" kern="1200" dirty="0">
                <a:latin typeface="Times New Roman" panose="02020603050405020304" pitchFamily="18" charset="0"/>
                <a:ea typeface="+mj-ea"/>
                <a:cs typeface="+mj-cs"/>
              </a:rPr>
              <a:t>8.4 </a:t>
            </a:r>
            <a:r>
              <a:rPr lang="en-US" sz="3400" kern="1200" dirty="0">
                <a:latin typeface="Times New Roman" panose="02020603050405020304" pitchFamily="18" charset="0"/>
              </a:rPr>
              <a:t>Multidimensional Arrays</a:t>
            </a:r>
            <a:endParaRPr lang="en-US" sz="3400" kern="1200" dirty="0">
              <a:latin typeface="Times New Roman" panose="02020603050405020304" pitchFamily="18" charset="0"/>
              <a:ea typeface="+mj-ea"/>
              <a:cs typeface="+mj-cs"/>
            </a:endParaRPr>
          </a:p>
        </p:txBody>
      </p:sp>
    </p:spTree>
    <p:extLst>
      <p:ext uri="{BB962C8B-B14F-4D97-AF65-F5344CB8AC3E}">
        <p14:creationId xmlns:p14="http://schemas.microsoft.com/office/powerpoint/2010/main" val="382621116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a:spcBef>
                <a:spcPct val="0"/>
              </a:spcBef>
              <a:buClrTx/>
            </a:pPr>
            <a:r>
              <a:rPr lang="en-US" kern="1200" dirty="0">
                <a:latin typeface="Times New Roman" panose="02020603050405020304" pitchFamily="18" charset="0"/>
                <a:ea typeface="+mj-ea"/>
                <a:cs typeface="+mj-cs"/>
              </a:rPr>
              <a:t>Two-Dimensional Arrays</a:t>
            </a:r>
          </a:p>
        </p:txBody>
      </p:sp>
      <p:sp>
        <p:nvSpPr>
          <p:cNvPr id="3" name="Text Placeholder 2"/>
          <p:cNvSpPr>
            <a:spLocks noGrp="1"/>
          </p:cNvSpPr>
          <p:nvPr>
            <p:ph type="body" idx="1"/>
          </p:nvPr>
        </p:nvSpPr>
        <p:spPr>
          <a:xfrm>
            <a:off x="457200" y="1600200"/>
            <a:ext cx="8229600" cy="2146711"/>
          </a:xfrm>
        </p:spPr>
        <p:txBody>
          <a:bodyPr wrap="square" lIns="91425" tIns="91425" rIns="91425" bIns="91425">
            <a:spAutoFit/>
          </a:bodyPr>
          <a:lstStyle/>
          <a:p>
            <a:pPr lvl="0">
              <a:buFont typeface="Arial" panose="020B0604020202020204" pitchFamily="34" charset="0"/>
              <a:buChar char="•"/>
            </a:pPr>
            <a:r>
              <a:rPr lang="en-US" sz="2000" kern="1200" dirty="0">
                <a:solidFill>
                  <a:srgbClr val="000000"/>
                </a:solidFill>
                <a:latin typeface="Arial (Body)"/>
                <a:ea typeface="+mn-ea"/>
                <a:cs typeface="+mn-cs"/>
              </a:rPr>
              <a:t>An array with one subscript is called a </a:t>
            </a:r>
            <a:r>
              <a:rPr lang="en-US" sz="2000" b="1" kern="1200" dirty="0">
                <a:solidFill>
                  <a:srgbClr val="000000"/>
                </a:solidFill>
                <a:latin typeface="Arial (Body)"/>
                <a:ea typeface="+mn-ea"/>
                <a:cs typeface="+mn-cs"/>
              </a:rPr>
              <a:t>one-dimensional array</a:t>
            </a:r>
          </a:p>
          <a:p>
            <a:pPr marL="741600" lvl="1" indent="-284400">
              <a:buFont typeface="Arial" panose="020B0604020202020204" pitchFamily="34" charset="0"/>
              <a:buChar char="–"/>
            </a:pPr>
            <a:r>
              <a:rPr lang="en-US" sz="2000" kern="1200" dirty="0">
                <a:solidFill>
                  <a:srgbClr val="000000"/>
                </a:solidFill>
                <a:latin typeface="Arial (Body)"/>
                <a:ea typeface="+mn-ea"/>
                <a:cs typeface="+mn-cs"/>
              </a:rPr>
              <a:t>Useful for storing and working with a single set of data</a:t>
            </a:r>
          </a:p>
          <a:p>
            <a:pPr lvl="0">
              <a:buFont typeface="Arial" panose="020B0604020202020204" pitchFamily="34" charset="0"/>
              <a:buChar char="•"/>
            </a:pPr>
            <a:r>
              <a:rPr lang="en-US" sz="2000" kern="1200" dirty="0">
                <a:solidFill>
                  <a:srgbClr val="000000"/>
                </a:solidFill>
                <a:latin typeface="Arial (Body)"/>
                <a:ea typeface="+mn-ea"/>
                <a:cs typeface="+mn-cs"/>
              </a:rPr>
              <a:t>A </a:t>
            </a:r>
            <a:r>
              <a:rPr lang="en-US" sz="2000" b="1" kern="1200" dirty="0">
                <a:solidFill>
                  <a:srgbClr val="000000"/>
                </a:solidFill>
                <a:latin typeface="Arial (Body)"/>
                <a:ea typeface="+mn-ea"/>
                <a:cs typeface="+mn-cs"/>
              </a:rPr>
              <a:t>two-dimensional array</a:t>
            </a:r>
            <a:r>
              <a:rPr lang="en-US" sz="2000" kern="1200" dirty="0">
                <a:solidFill>
                  <a:srgbClr val="000000"/>
                </a:solidFill>
                <a:latin typeface="Arial (Body)"/>
                <a:ea typeface="+mn-ea"/>
                <a:cs typeface="+mn-cs"/>
              </a:rPr>
              <a:t> is like an array of arrays</a:t>
            </a:r>
          </a:p>
          <a:p>
            <a:pPr marL="741600" lvl="1" indent="-284400">
              <a:buFont typeface="Arial" panose="020B0604020202020204" pitchFamily="34" charset="0"/>
              <a:buChar char="–"/>
            </a:pPr>
            <a:r>
              <a:rPr lang="en-US" sz="2000" kern="1200" dirty="0">
                <a:solidFill>
                  <a:srgbClr val="000000"/>
                </a:solidFill>
                <a:latin typeface="Arial (Body)"/>
                <a:ea typeface="+mn-ea"/>
                <a:cs typeface="+mn-cs"/>
              </a:rPr>
              <a:t>Used to hold multiple sets of values</a:t>
            </a:r>
          </a:p>
          <a:p>
            <a:pPr marL="741600" lvl="1" indent="-284400">
              <a:buFont typeface="Arial" panose="020B0604020202020204" pitchFamily="34" charset="0"/>
              <a:buChar char="–"/>
            </a:pPr>
            <a:r>
              <a:rPr lang="en-US" sz="2000" kern="1200" dirty="0">
                <a:solidFill>
                  <a:srgbClr val="000000"/>
                </a:solidFill>
                <a:latin typeface="Arial (Body)"/>
                <a:ea typeface="+mn-ea"/>
                <a:cs typeface="+mn-cs"/>
              </a:rPr>
              <a:t>Think of it as having rows and columns of elements</a:t>
            </a:r>
          </a:p>
        </p:txBody>
      </p:sp>
      <p:pic>
        <p:nvPicPr>
          <p:cNvPr id="5" name="Picture 2" descr="A 4 by 3 grid with the columns marked column 0 through column 3 and the rows marked row 0 through row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2820" y="3886092"/>
            <a:ext cx="4918361" cy="24626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1090999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a:spcBef>
                <a:spcPct val="0"/>
              </a:spcBef>
              <a:buClrTx/>
            </a:pPr>
            <a:r>
              <a:rPr lang="en-US" kern="1200" dirty="0">
                <a:latin typeface="Times New Roman" panose="02020603050405020304" pitchFamily="18" charset="0"/>
                <a:ea typeface="+mj-ea"/>
                <a:cs typeface="+mj-cs"/>
              </a:rPr>
              <a:t>Declaring a Two-Dimensional Array</a:t>
            </a:r>
          </a:p>
        </p:txBody>
      </p:sp>
      <p:sp>
        <p:nvSpPr>
          <p:cNvPr id="3" name="Content Placeholder 2"/>
          <p:cNvSpPr>
            <a:spLocks noGrp="1"/>
          </p:cNvSpPr>
          <p:nvPr>
            <p:ph idx="1"/>
          </p:nvPr>
        </p:nvSpPr>
        <p:spPr>
          <a:xfrm>
            <a:off x="457200" y="1600200"/>
            <a:ext cx="8229600" cy="1169521"/>
          </a:xfrm>
        </p:spPr>
        <p:txBody>
          <a:bodyPr wrap="square" lIns="91425" tIns="91425" rIns="91425" bIns="91425">
            <a:spAutoFit/>
          </a:bodyPr>
          <a:lstStyle/>
          <a:p>
            <a:pPr marL="255600" lvl="0" indent="-255600">
              <a:buFont typeface="Arial" panose="020B0604020202020204" pitchFamily="34" charset="0"/>
              <a:buChar char="•"/>
            </a:pPr>
            <a:r>
              <a:rPr lang="en-US" sz="1800" kern="1200" dirty="0">
                <a:solidFill>
                  <a:srgbClr val="000000"/>
                </a:solidFill>
                <a:latin typeface="Arial (Body)"/>
                <a:ea typeface="+mn-ea"/>
                <a:cs typeface="+mn-cs"/>
              </a:rPr>
              <a:t>A two-dimensional array declaration requires two sets of upper subscripts</a:t>
            </a:r>
          </a:p>
          <a:p>
            <a:pPr marL="741600" lvl="1" indent="-284400">
              <a:buFont typeface="Arial" panose="020B0604020202020204" pitchFamily="34" charset="0"/>
              <a:buChar char="–"/>
            </a:pPr>
            <a:r>
              <a:rPr lang="en-US" sz="1800" kern="1200" dirty="0">
                <a:solidFill>
                  <a:srgbClr val="000000"/>
                </a:solidFill>
                <a:latin typeface="Arial (Body)"/>
                <a:ea typeface="+mn-ea"/>
                <a:cs typeface="+mn-cs"/>
              </a:rPr>
              <a:t>First upper subscript is for the rows</a:t>
            </a:r>
          </a:p>
          <a:p>
            <a:pPr marL="741600" lvl="1" indent="-284400">
              <a:buFont typeface="Arial" panose="020B0604020202020204" pitchFamily="34" charset="0"/>
              <a:buChar char="–"/>
            </a:pPr>
            <a:r>
              <a:rPr lang="en-US" sz="1800" kern="1200" dirty="0">
                <a:solidFill>
                  <a:srgbClr val="000000"/>
                </a:solidFill>
                <a:latin typeface="Arial (Body)"/>
                <a:ea typeface="+mn-ea"/>
                <a:cs typeface="+mn-cs"/>
              </a:rPr>
              <a:t>Second upper subscript for the columns</a:t>
            </a:r>
          </a:p>
        </p:txBody>
      </p:sp>
      <p:pic>
        <p:nvPicPr>
          <p:cNvPr id="5" name="Picture 4" descr="The code is as follows. Dim array name left parenthesis upper row comma upper column right parenthesis as data type. "/>
          <p:cNvPicPr>
            <a:picLocks noChangeAspect="1"/>
          </p:cNvPicPr>
          <p:nvPr/>
        </p:nvPicPr>
        <p:blipFill>
          <a:blip r:embed="rId2"/>
          <a:stretch>
            <a:fillRect/>
          </a:stretch>
        </p:blipFill>
        <p:spPr>
          <a:xfrm>
            <a:off x="1140148" y="2739843"/>
            <a:ext cx="6834208" cy="493819"/>
          </a:xfrm>
          <a:prstGeom prst="rect">
            <a:avLst/>
          </a:prstGeom>
        </p:spPr>
      </p:pic>
      <p:sp>
        <p:nvSpPr>
          <p:cNvPr id="6" name="Content Placeholder 5"/>
          <p:cNvSpPr>
            <a:spLocks noGrp="1"/>
          </p:cNvSpPr>
          <p:nvPr>
            <p:ph idx="13"/>
          </p:nvPr>
        </p:nvSpPr>
        <p:spPr>
          <a:xfrm>
            <a:off x="473720" y="3203144"/>
            <a:ext cx="8229600" cy="2628635"/>
          </a:xfrm>
        </p:spPr>
        <p:txBody>
          <a:bodyPr/>
          <a:lstStyle/>
          <a:p>
            <a:pPr marL="1144800" lvl="2" indent="-230400"/>
            <a:r>
              <a:rPr lang="en-US" sz="1800" i="1" kern="1200" dirty="0">
                <a:solidFill>
                  <a:srgbClr val="000000"/>
                </a:solidFill>
                <a:latin typeface="Courier New" panose="02070309020205020404" pitchFamily="49" charset="0"/>
                <a:cs typeface="Courier New" panose="02070309020205020404" pitchFamily="49" charset="0"/>
              </a:rPr>
              <a:t>ArrayName</a:t>
            </a:r>
            <a:r>
              <a:rPr lang="en-US" sz="1800" b="1" kern="1200" dirty="0">
                <a:solidFill>
                  <a:srgbClr val="000000"/>
                </a:solidFill>
                <a:latin typeface="Arial (Body)"/>
              </a:rPr>
              <a:t> </a:t>
            </a:r>
            <a:r>
              <a:rPr lang="en-US" sz="1800" kern="1200" dirty="0">
                <a:solidFill>
                  <a:srgbClr val="000000"/>
                </a:solidFill>
                <a:latin typeface="Arial (Body)"/>
              </a:rPr>
              <a:t>is the name of the array</a:t>
            </a:r>
          </a:p>
          <a:p>
            <a:pPr marL="1144800" lvl="2" indent="-230400"/>
            <a:r>
              <a:rPr lang="en-US" sz="1800" i="1" kern="1200" dirty="0">
                <a:solidFill>
                  <a:srgbClr val="000000"/>
                </a:solidFill>
                <a:latin typeface="Courier New" panose="02070309020205020404" pitchFamily="49" charset="0"/>
                <a:cs typeface="Courier New" panose="02070309020205020404" pitchFamily="49" charset="0"/>
              </a:rPr>
              <a:t>UpperRow</a:t>
            </a:r>
            <a:r>
              <a:rPr lang="en-US" sz="1800" b="1" kern="1200" dirty="0">
                <a:solidFill>
                  <a:srgbClr val="000000"/>
                </a:solidFill>
                <a:latin typeface="Courier New" panose="02070309020205020404" pitchFamily="49" charset="0"/>
                <a:cs typeface="Courier New" panose="02070309020205020404" pitchFamily="49" charset="0"/>
              </a:rPr>
              <a:t> </a:t>
            </a:r>
            <a:r>
              <a:rPr lang="en-US" sz="1800" kern="1200" dirty="0">
                <a:solidFill>
                  <a:srgbClr val="000000"/>
                </a:solidFill>
                <a:latin typeface="Arial (Body)"/>
              </a:rPr>
              <a:t>is the value of the highest row subscript</a:t>
            </a:r>
          </a:p>
          <a:p>
            <a:pPr marL="1602000" lvl="3" indent="-230400">
              <a:buFont typeface="Arial" panose="020B0604020202020204" pitchFamily="34" charset="0"/>
              <a:buChar char="–"/>
            </a:pPr>
            <a:r>
              <a:rPr lang="en-US" sz="1800" kern="1200" dirty="0">
                <a:solidFill>
                  <a:srgbClr val="000000"/>
                </a:solidFill>
                <a:latin typeface="Arial (Body)"/>
              </a:rPr>
              <a:t>Must be a positive integer</a:t>
            </a:r>
          </a:p>
          <a:p>
            <a:pPr marL="1144800" lvl="2" indent="-230400"/>
            <a:r>
              <a:rPr lang="en-US" sz="1800" i="1" kern="1200" dirty="0">
                <a:solidFill>
                  <a:srgbClr val="000000"/>
                </a:solidFill>
                <a:latin typeface="Courier New" panose="02070309020205020404" pitchFamily="49" charset="0"/>
                <a:cs typeface="Courier New" panose="02070309020205020404" pitchFamily="49" charset="0"/>
              </a:rPr>
              <a:t>UpperColumn</a:t>
            </a:r>
            <a:r>
              <a:rPr lang="en-US" sz="1800" kern="1200" dirty="0">
                <a:solidFill>
                  <a:srgbClr val="000000"/>
                </a:solidFill>
                <a:latin typeface="Arial (Body)"/>
              </a:rPr>
              <a:t> is the value of the highest column subscript</a:t>
            </a:r>
          </a:p>
          <a:p>
            <a:pPr marL="1602000" lvl="3" indent="-230400">
              <a:buFont typeface="Arial" panose="020B0604020202020204" pitchFamily="34" charset="0"/>
              <a:buChar char="–"/>
            </a:pPr>
            <a:r>
              <a:rPr lang="en-US" sz="1800" kern="1200" dirty="0">
                <a:solidFill>
                  <a:srgbClr val="000000"/>
                </a:solidFill>
                <a:latin typeface="Arial (Body)"/>
              </a:rPr>
              <a:t>Must be a positive integer</a:t>
            </a:r>
          </a:p>
          <a:p>
            <a:pPr marL="1144800" lvl="2" indent="-230400"/>
            <a:r>
              <a:rPr lang="en-US" sz="1800" i="1" kern="1200" dirty="0">
                <a:solidFill>
                  <a:srgbClr val="000000"/>
                </a:solidFill>
                <a:latin typeface="Courier New" panose="02070309020205020404" pitchFamily="49" charset="0"/>
                <a:cs typeface="Courier New" panose="02070309020205020404" pitchFamily="49" charset="0"/>
              </a:rPr>
              <a:t>DataType</a:t>
            </a:r>
            <a:r>
              <a:rPr lang="en-US" sz="1800" b="1" kern="1200" dirty="0">
                <a:solidFill>
                  <a:srgbClr val="000000"/>
                </a:solidFill>
                <a:latin typeface="Arial (Body)"/>
              </a:rPr>
              <a:t> </a:t>
            </a:r>
            <a:r>
              <a:rPr lang="en-US" sz="1800" kern="1200" dirty="0">
                <a:solidFill>
                  <a:srgbClr val="000000"/>
                </a:solidFill>
                <a:latin typeface="Arial (Body)"/>
              </a:rPr>
              <a:t>is the Visual Basic data type</a:t>
            </a:r>
          </a:p>
          <a:p>
            <a:pPr marL="255600" lvl="0" indent="-255600">
              <a:buFont typeface="Arial" panose="020B0604020202020204" pitchFamily="34" charset="0"/>
              <a:buChar char="•"/>
            </a:pPr>
            <a:r>
              <a:rPr lang="en-US" sz="1800" kern="1200" dirty="0">
                <a:solidFill>
                  <a:srgbClr val="000000"/>
                </a:solidFill>
                <a:latin typeface="Arial (Body)"/>
              </a:rPr>
              <a:t>Example declaration with three rows and four columns:</a:t>
            </a:r>
            <a:endParaRPr lang="en-US" sz="1800" dirty="0"/>
          </a:p>
        </p:txBody>
      </p:sp>
      <p:pic>
        <p:nvPicPr>
          <p:cNvPr id="10" name="Picture 9" descr="The code is as follows. Dim d b l scores left parenthesis 2 comma 3 right parenthesis as double."/>
          <p:cNvPicPr>
            <a:picLocks noChangeAspect="1"/>
          </p:cNvPicPr>
          <p:nvPr/>
        </p:nvPicPr>
        <p:blipFill>
          <a:blip r:embed="rId3"/>
          <a:stretch>
            <a:fillRect/>
          </a:stretch>
        </p:blipFill>
        <p:spPr>
          <a:xfrm>
            <a:off x="1829162" y="5838411"/>
            <a:ext cx="4205876" cy="474479"/>
          </a:xfrm>
          <a:prstGeom prst="rect">
            <a:avLst/>
          </a:prstGeom>
        </p:spPr>
      </p:pic>
    </p:spTree>
    <p:extLst>
      <p:ext uri="{BB962C8B-B14F-4D97-AF65-F5344CB8AC3E}">
        <p14:creationId xmlns:p14="http://schemas.microsoft.com/office/powerpoint/2010/main" val="415598741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a:spcBef>
                <a:spcPct val="0"/>
              </a:spcBef>
              <a:buClrTx/>
            </a:pPr>
            <a:r>
              <a:rPr lang="en-US" kern="1200" dirty="0">
                <a:latin typeface="Times New Roman" panose="02020603050405020304" pitchFamily="18" charset="0"/>
                <a:ea typeface="+mj-ea"/>
                <a:cs typeface="+mj-cs"/>
              </a:rPr>
              <a:t>Processing Data in Two-Dimensional Arrays </a:t>
            </a:r>
            <a:r>
              <a:rPr lang="en-US" sz="2000" b="0" kern="1200" dirty="0">
                <a:latin typeface="Times New Roman" panose="02020603050405020304" pitchFamily="18" charset="0"/>
                <a:ea typeface="+mj-ea"/>
                <a:cs typeface="+mj-cs"/>
              </a:rPr>
              <a:t>(1 of 3)</a:t>
            </a:r>
          </a:p>
        </p:txBody>
      </p:sp>
      <p:sp>
        <p:nvSpPr>
          <p:cNvPr id="3" name="Content Placeholder 2"/>
          <p:cNvSpPr>
            <a:spLocks noGrp="1"/>
          </p:cNvSpPr>
          <p:nvPr>
            <p:ph type="body" idx="1"/>
          </p:nvPr>
        </p:nvSpPr>
        <p:spPr>
          <a:xfrm>
            <a:off x="457200" y="1600200"/>
            <a:ext cx="8229600" cy="553968"/>
          </a:xfrm>
        </p:spPr>
        <p:txBody>
          <a:bodyPr wrap="square" lIns="91425" tIns="91425" rIns="91425" bIns="91425">
            <a:spAutoFit/>
          </a:bodyPr>
          <a:lstStyle/>
          <a:p>
            <a:pPr marL="255600" lvl="0" indent="-255600">
              <a:buFont typeface="Arial" panose="020B0604020202020204" pitchFamily="34" charset="0"/>
              <a:buChar char="•"/>
            </a:pPr>
            <a:r>
              <a:rPr lang="en-US" sz="2400" kern="1200" dirty="0">
                <a:solidFill>
                  <a:srgbClr val="000000"/>
                </a:solidFill>
                <a:latin typeface="Arial (Body)"/>
                <a:ea typeface="+mn-ea"/>
                <a:cs typeface="+mn-cs"/>
              </a:rPr>
              <a:t>Use named constants to specify the upper subscripts</a:t>
            </a:r>
          </a:p>
        </p:txBody>
      </p:sp>
      <p:pic>
        <p:nvPicPr>
          <p:cNvPr id="7" name="Picture 6" descr="The 3 line code is as follows. Line 1. C o n s t i n t max underscore row as integer equal 2. Line 2. C o n s t i n t max underscore c o l as integer equal 3. Line 3. Dim d b l scores left parenthesis i n t max underscore row comma i n t max underscore c o l right parenthesis as double."/>
          <p:cNvPicPr>
            <a:picLocks noChangeAspect="1"/>
          </p:cNvPicPr>
          <p:nvPr/>
        </p:nvPicPr>
        <p:blipFill>
          <a:blip r:embed="rId2"/>
          <a:stretch>
            <a:fillRect/>
          </a:stretch>
        </p:blipFill>
        <p:spPr>
          <a:xfrm>
            <a:off x="1221958" y="2236137"/>
            <a:ext cx="6700085" cy="1042506"/>
          </a:xfrm>
          <a:prstGeom prst="rect">
            <a:avLst/>
          </a:prstGeom>
        </p:spPr>
      </p:pic>
      <p:pic>
        <p:nvPicPr>
          <p:cNvPr id="6" name="Picture 2" descr="A 4 by 3 grid with the columns marked column 0 through column 3 and the rows marked row 0 through row 2. Each cell is marked by their placement on the grid. For example, the cell on the first column in the first row is marked as d b l scores left parenthesis 0 comma 0 right parenthesis. The cell on the last column in the last row is marked as d b l scores left parenthesis 2 comma 3 right parenthesis."/>
          <p:cNvPicPr>
            <a:picLocks noChangeAspect="1" noChangeArrowheads="1"/>
          </p:cNvPicPr>
          <p:nvPr/>
        </p:nvPicPr>
        <p:blipFill>
          <a:blip r:embed="rId3" cstate="print"/>
          <a:srcRect/>
          <a:stretch>
            <a:fillRect/>
          </a:stretch>
        </p:blipFill>
        <p:spPr bwMode="auto">
          <a:xfrm>
            <a:off x="1134541" y="3397602"/>
            <a:ext cx="6904413" cy="2817665"/>
          </a:xfrm>
          <a:prstGeom prst="rect">
            <a:avLst/>
          </a:prstGeom>
          <a:ln w="38100" cap="sq">
            <a:noFill/>
            <a:prstDash val="solid"/>
            <a:miter lim="800000"/>
          </a:ln>
          <a:effectLst>
            <a:outerShdw blurRad="50800" dist="38100" dir="2700000" algn="tl" rotWithShape="0">
              <a:srgbClr val="000000">
                <a:alpha val="0"/>
              </a:srgbClr>
            </a:outerShdw>
          </a:effectLst>
        </p:spPr>
      </p:pic>
    </p:spTree>
    <p:extLst>
      <p:ext uri="{BB962C8B-B14F-4D97-AF65-F5344CB8AC3E}">
        <p14:creationId xmlns:p14="http://schemas.microsoft.com/office/powerpoint/2010/main" val="196097540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a:spcBef>
                <a:spcPct val="0"/>
              </a:spcBef>
              <a:buClrTx/>
            </a:pPr>
            <a:r>
              <a:rPr lang="en-US" kern="1200" dirty="0">
                <a:latin typeface="Times New Roman" panose="02020603050405020304" pitchFamily="18" charset="0"/>
                <a:ea typeface="+mj-ea"/>
                <a:cs typeface="+mj-cs"/>
              </a:rPr>
              <a:t>Processing Data in Two-Dimensional Arrays </a:t>
            </a:r>
            <a:r>
              <a:rPr lang="en-US" sz="2000" b="0" kern="1200" dirty="0">
                <a:latin typeface="Times New Roman" panose="02020603050405020304" pitchFamily="18" charset="0"/>
                <a:ea typeface="+mj-ea"/>
                <a:cs typeface="+mj-cs"/>
              </a:rPr>
              <a:t>(2 of 3)</a:t>
            </a:r>
          </a:p>
        </p:txBody>
      </p:sp>
      <p:sp>
        <p:nvSpPr>
          <p:cNvPr id="3" name="Content Placeholder 2"/>
          <p:cNvSpPr>
            <a:spLocks noGrp="1"/>
          </p:cNvSpPr>
          <p:nvPr>
            <p:ph idx="1"/>
          </p:nvPr>
        </p:nvSpPr>
        <p:spPr>
          <a:xfrm>
            <a:off x="457200" y="1600200"/>
            <a:ext cx="8229600" cy="523190"/>
          </a:xfrm>
        </p:spPr>
        <p:txBody>
          <a:bodyPr wrap="square" lIns="91425" tIns="91425" rIns="91425" bIns="91425">
            <a:spAutoFit/>
          </a:bodyPr>
          <a:lstStyle/>
          <a:p>
            <a:pPr marL="255600" lvl="0" indent="-255600">
              <a:buFont typeface="Arial" panose="020B0604020202020204" pitchFamily="34" charset="0"/>
              <a:buChar char="•"/>
            </a:pPr>
            <a:r>
              <a:rPr lang="en-US" sz="2200" kern="1200" dirty="0">
                <a:solidFill>
                  <a:srgbClr val="000000"/>
                </a:solidFill>
                <a:latin typeface="Arial (Body)"/>
                <a:ea typeface="+mn-ea"/>
                <a:cs typeface="+mn-cs"/>
              </a:rPr>
              <a:t>The elements in row 0 are referenced as follows:</a:t>
            </a:r>
          </a:p>
        </p:txBody>
      </p:sp>
      <p:pic>
        <p:nvPicPr>
          <p:cNvPr id="10" name="Picture 9" descr="The four line code is as follows. Line 1. d b l scores left parenthesis 0 comma 0 right parenthesis single quote element in row 0 comma column 0. Line 2. d b l scores left parenthesis 0 comma 1 right parenthesis single quote element in row 0 comma column 1. Line 3. d b l scores left parenthesis 0 comma 2 right parenthesis single quote element in row 0 comma column 2. Line 4. d b l scores left parenthesis 0 comma 3 right parenthesis single quote element in row 0 comma column 3."/>
          <p:cNvPicPr>
            <a:picLocks noChangeAspect="1"/>
          </p:cNvPicPr>
          <p:nvPr/>
        </p:nvPicPr>
        <p:blipFill rotWithShape="1">
          <a:blip r:embed="rId2"/>
          <a:srcRect t="2958" b="10179"/>
          <a:stretch/>
        </p:blipFill>
        <p:spPr>
          <a:xfrm>
            <a:off x="776940" y="2104569"/>
            <a:ext cx="6288876" cy="1030514"/>
          </a:xfrm>
          <a:prstGeom prst="rect">
            <a:avLst/>
          </a:prstGeom>
        </p:spPr>
      </p:pic>
      <p:sp>
        <p:nvSpPr>
          <p:cNvPr id="7" name="Content Placeholder 6"/>
          <p:cNvSpPr>
            <a:spLocks noGrp="1"/>
          </p:cNvSpPr>
          <p:nvPr>
            <p:ph idx="13"/>
          </p:nvPr>
        </p:nvSpPr>
        <p:spPr>
          <a:xfrm>
            <a:off x="473720" y="3169934"/>
            <a:ext cx="8229600" cy="437438"/>
          </a:xfrm>
        </p:spPr>
        <p:txBody>
          <a:bodyPr/>
          <a:lstStyle/>
          <a:p>
            <a:pPr marL="255600" lvl="0" indent="-255600"/>
            <a:r>
              <a:rPr lang="en-US" sz="2200" kern="1200" dirty="0">
                <a:solidFill>
                  <a:srgbClr val="000000"/>
                </a:solidFill>
                <a:latin typeface="Arial (Body)"/>
              </a:rPr>
              <a:t>The elements in row 1 are referenced as follows:</a:t>
            </a:r>
          </a:p>
        </p:txBody>
      </p:sp>
      <p:pic>
        <p:nvPicPr>
          <p:cNvPr id="11" name="Picture 10" descr="The four line code is as follows. Line 1. d b l scores left parenthesis 1 comma 0 right parenthesis single quote element in row 1 comma column 0. Line 2. d b l scores left parenthesis 1 comma 1 right parenthesis single quote element in row 1 comma column 1. Line 3. d b l scores left parenthesis 1 comma 2 right parenthesis single quote element in row 1 comma column 2. Line 4. d b l scores left parenthesis 1 comma 3 right parenthesis single quote element in row 1 comma column 3."/>
          <p:cNvPicPr>
            <a:picLocks noChangeAspect="1"/>
          </p:cNvPicPr>
          <p:nvPr/>
        </p:nvPicPr>
        <p:blipFill rotWithShape="1">
          <a:blip r:embed="rId3"/>
          <a:srcRect t="3263" b="11815"/>
          <a:stretch/>
        </p:blipFill>
        <p:spPr>
          <a:xfrm>
            <a:off x="727066" y="3686624"/>
            <a:ext cx="6671263" cy="1016001"/>
          </a:xfrm>
          <a:prstGeom prst="rect">
            <a:avLst/>
          </a:prstGeom>
        </p:spPr>
      </p:pic>
      <p:sp>
        <p:nvSpPr>
          <p:cNvPr id="8" name="Content Placeholder 7"/>
          <p:cNvSpPr>
            <a:spLocks noGrp="1"/>
          </p:cNvSpPr>
          <p:nvPr>
            <p:ph idx="14"/>
          </p:nvPr>
        </p:nvSpPr>
        <p:spPr>
          <a:xfrm>
            <a:off x="473720" y="4710649"/>
            <a:ext cx="8229600" cy="439887"/>
          </a:xfrm>
        </p:spPr>
        <p:txBody>
          <a:bodyPr/>
          <a:lstStyle/>
          <a:p>
            <a:pPr indent="-255600"/>
            <a:r>
              <a:rPr lang="en-US" sz="2200" kern="1200" dirty="0">
                <a:solidFill>
                  <a:srgbClr val="000000"/>
                </a:solidFill>
                <a:latin typeface="Arial (Body)"/>
              </a:rPr>
              <a:t>The elements in row 2 are referenced as follows:</a:t>
            </a:r>
            <a:endParaRPr lang="en-US" sz="2200" dirty="0"/>
          </a:p>
        </p:txBody>
      </p:sp>
      <p:pic>
        <p:nvPicPr>
          <p:cNvPr id="12" name="Picture 11" descr="The four line code is as follows. Line 1. d b l scores left parenthesis 2 comma 0 right parenthesis single quote element in row 2 comma column 0. Line 2. d b l scores left parenthesis 2 comma 1 right parenthesis single quote element in row 2 comma column 1. Line 3. d b l scores left parenthesis 2 comma 2 right parenthesis single quote element in row 2 comma column 2. Line 4. d b l scores left parenthesis 2 comma 3 right parenthesis single quote element in row 2 comma column 3."/>
          <p:cNvPicPr>
            <a:picLocks noChangeAspect="1"/>
          </p:cNvPicPr>
          <p:nvPr/>
        </p:nvPicPr>
        <p:blipFill rotWithShape="1">
          <a:blip r:embed="rId4"/>
          <a:srcRect t="2703" b="8763"/>
          <a:stretch/>
        </p:blipFill>
        <p:spPr>
          <a:xfrm>
            <a:off x="727066" y="5196112"/>
            <a:ext cx="6691571" cy="1117600"/>
          </a:xfrm>
          <a:prstGeom prst="rect">
            <a:avLst/>
          </a:prstGeom>
        </p:spPr>
      </p:pic>
    </p:spTree>
    <p:extLst>
      <p:ext uri="{BB962C8B-B14F-4D97-AF65-F5344CB8AC3E}">
        <p14:creationId xmlns:p14="http://schemas.microsoft.com/office/powerpoint/2010/main" val="229901232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a:spcBef>
                <a:spcPct val="0"/>
              </a:spcBef>
              <a:buClrTx/>
            </a:pPr>
            <a:r>
              <a:rPr lang="en-US" kern="1200" dirty="0">
                <a:latin typeface="Times New Roman" panose="02020603050405020304" pitchFamily="18" charset="0"/>
                <a:ea typeface="+mj-ea"/>
                <a:cs typeface="+mj-cs"/>
              </a:rPr>
              <a:t>Processing Data in Two-Dimensional Arrays </a:t>
            </a:r>
            <a:r>
              <a:rPr lang="en-US" sz="2000" b="0" kern="1200" dirty="0">
                <a:latin typeface="Times New Roman" panose="02020603050405020304" pitchFamily="18" charset="0"/>
                <a:ea typeface="+mj-ea"/>
                <a:cs typeface="+mj-cs"/>
              </a:rPr>
              <a:t>(3 of 3)</a:t>
            </a:r>
          </a:p>
        </p:txBody>
      </p:sp>
      <p:sp>
        <p:nvSpPr>
          <p:cNvPr id="3" name="Content Placeholder 2"/>
          <p:cNvSpPr>
            <a:spLocks noGrp="1"/>
          </p:cNvSpPr>
          <p:nvPr>
            <p:ph idx="1"/>
          </p:nvPr>
        </p:nvSpPr>
        <p:spPr>
          <a:xfrm>
            <a:off x="457200" y="1600200"/>
            <a:ext cx="8229600" cy="523190"/>
          </a:xfrm>
        </p:spPr>
        <p:txBody>
          <a:bodyPr wrap="square" lIns="91425" tIns="91425" rIns="91425" bIns="91425">
            <a:spAutoFit/>
          </a:bodyPr>
          <a:lstStyle/>
          <a:p>
            <a:pPr marL="255600" lvl="0" indent="-255600">
              <a:buFont typeface="Arial" panose="020B0604020202020204" pitchFamily="34" charset="0"/>
              <a:buChar char="•"/>
            </a:pPr>
            <a:r>
              <a:rPr lang="en-US" sz="2200" dirty="0">
                <a:latin typeface="+mn-lt"/>
              </a:rPr>
              <a:t>Example of storing a number in a single element</a:t>
            </a:r>
          </a:p>
        </p:txBody>
      </p:sp>
      <p:pic>
        <p:nvPicPr>
          <p:cNvPr id="9" name="Picture 8" descr="The code is as follows. d b l scores left parenthesis 2 comma 1 right parenthesis equal 95."/>
          <p:cNvPicPr>
            <a:picLocks noChangeAspect="1"/>
          </p:cNvPicPr>
          <p:nvPr/>
        </p:nvPicPr>
        <p:blipFill rotWithShape="1">
          <a:blip r:embed="rId2"/>
          <a:srcRect t="18818" b="28277"/>
          <a:stretch/>
        </p:blipFill>
        <p:spPr>
          <a:xfrm>
            <a:off x="734889" y="2162598"/>
            <a:ext cx="3011685" cy="261257"/>
          </a:xfrm>
          <a:prstGeom prst="rect">
            <a:avLst/>
          </a:prstGeom>
        </p:spPr>
      </p:pic>
      <p:sp>
        <p:nvSpPr>
          <p:cNvPr id="7" name="Content Placeholder 6"/>
          <p:cNvSpPr>
            <a:spLocks noGrp="1"/>
          </p:cNvSpPr>
          <p:nvPr>
            <p:ph idx="13"/>
          </p:nvPr>
        </p:nvSpPr>
        <p:spPr>
          <a:xfrm>
            <a:off x="457200" y="2487725"/>
            <a:ext cx="8229600" cy="730654"/>
          </a:xfrm>
        </p:spPr>
        <p:txBody>
          <a:bodyPr/>
          <a:lstStyle/>
          <a:p>
            <a:pPr indent="-255600"/>
            <a:r>
              <a:rPr lang="en-US" sz="2200" dirty="0">
                <a:latin typeface="+mn-lt"/>
              </a:rPr>
              <a:t>Example of prompting the user for input, once for each element</a:t>
            </a:r>
          </a:p>
        </p:txBody>
      </p:sp>
      <p:pic>
        <p:nvPicPr>
          <p:cNvPr id="13" name="Picture 12" descr="The 6 line code is as follows. Line 1. For i n t row equal 0 to i n t max underscore row. Line 2. For i n t c o l equal 0 to i n t max underscore c o l. Line 3. d b l scores left parenthesis i n t row comma i n t c o l right parenthesis equal. Line 4. C D b l left parenthesis input box left parenthesis double quote enter a score double quote right parenthesis right parenthesis. Line 5. Next. Line 6. Next."/>
          <p:cNvPicPr>
            <a:picLocks noChangeAspect="1"/>
          </p:cNvPicPr>
          <p:nvPr/>
        </p:nvPicPr>
        <p:blipFill>
          <a:blip r:embed="rId3"/>
          <a:stretch>
            <a:fillRect/>
          </a:stretch>
        </p:blipFill>
        <p:spPr>
          <a:xfrm>
            <a:off x="748147" y="3281688"/>
            <a:ext cx="4109876" cy="1406612"/>
          </a:xfrm>
          <a:prstGeom prst="rect">
            <a:avLst/>
          </a:prstGeom>
        </p:spPr>
      </p:pic>
      <p:sp>
        <p:nvSpPr>
          <p:cNvPr id="8" name="Content Placeholder 7"/>
          <p:cNvSpPr>
            <a:spLocks noGrp="1"/>
          </p:cNvSpPr>
          <p:nvPr>
            <p:ph idx="14"/>
          </p:nvPr>
        </p:nvSpPr>
        <p:spPr>
          <a:xfrm>
            <a:off x="457200" y="4751609"/>
            <a:ext cx="8229600" cy="396146"/>
          </a:xfrm>
        </p:spPr>
        <p:txBody>
          <a:bodyPr/>
          <a:lstStyle/>
          <a:p>
            <a:pPr indent="-255600"/>
            <a:r>
              <a:rPr lang="en-US" sz="2200" dirty="0">
                <a:latin typeface="+mn-lt"/>
              </a:rPr>
              <a:t>Example of displaying all of the elements in the array</a:t>
            </a:r>
          </a:p>
        </p:txBody>
      </p:sp>
      <p:pic>
        <p:nvPicPr>
          <p:cNvPr id="14" name="Picture 13" descr="The 5 line code is as follows. Line 1. For i n t row equal 0 to i n t max underscore row. Line 2. For i n t c o l equal 0 to i n t max underscore c o l. Line 3. l s t output period items period add left parenthesis d b l score left parenthesis i n t row comma i n t c o l right parenthesis period to string left parenthesis right parenthesis right parenthesis. Line 4. Next. Line 5. Next."/>
          <p:cNvPicPr>
            <a:picLocks noChangeAspect="1"/>
          </p:cNvPicPr>
          <p:nvPr/>
        </p:nvPicPr>
        <p:blipFill rotWithShape="1">
          <a:blip r:embed="rId4"/>
          <a:srcRect b="10627"/>
          <a:stretch/>
        </p:blipFill>
        <p:spPr>
          <a:xfrm>
            <a:off x="748147" y="5227271"/>
            <a:ext cx="6400800" cy="1057416"/>
          </a:xfrm>
          <a:prstGeom prst="rect">
            <a:avLst/>
          </a:prstGeom>
        </p:spPr>
      </p:pic>
    </p:spTree>
    <p:extLst>
      <p:ext uri="{BB962C8B-B14F-4D97-AF65-F5344CB8AC3E}">
        <p14:creationId xmlns:p14="http://schemas.microsoft.com/office/powerpoint/2010/main" val="18550659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892595"/>
            <a:ext cx="7772400" cy="707856"/>
          </a:xfrm>
        </p:spPr>
        <p:txBody>
          <a:bodyPr tIns="91425">
            <a:spAutoFit/>
          </a:bodyPr>
          <a:lstStyle/>
          <a:p>
            <a:pPr lvl="0">
              <a:spcBef>
                <a:spcPct val="0"/>
              </a:spcBef>
              <a:buClrTx/>
            </a:pPr>
            <a:r>
              <a:rPr lang="en-US" sz="3400" kern="1200" dirty="0">
                <a:latin typeface="Times New Roman" panose="02020603050405020304" pitchFamily="18" charset="0"/>
                <a:ea typeface="+mj-ea"/>
                <a:cs typeface="+mj-cs"/>
              </a:rPr>
              <a:t>8.1 Arrays</a:t>
            </a:r>
          </a:p>
        </p:txBody>
      </p:sp>
    </p:spTree>
    <p:extLst>
      <p:ext uri="{BB962C8B-B14F-4D97-AF65-F5344CB8AC3E}">
        <p14:creationId xmlns:p14="http://schemas.microsoft.com/office/powerpoint/2010/main" val="374180853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1574"/>
            <a:ext cx="8229600" cy="1231076"/>
          </a:xfrm>
        </p:spPr>
        <p:txBody>
          <a:bodyPr tIns="91425">
            <a:spAutoFit/>
          </a:bodyPr>
          <a:lstStyle/>
          <a:p>
            <a:pPr lvl="0">
              <a:spcBef>
                <a:spcPct val="0"/>
              </a:spcBef>
              <a:buClrTx/>
            </a:pPr>
            <a:r>
              <a:rPr lang="en-US" kern="1200" dirty="0">
                <a:latin typeface="Times New Roman" panose="02020603050405020304" pitchFamily="18" charset="0"/>
                <a:ea typeface="+mj-ea"/>
                <a:cs typeface="+mj-cs"/>
              </a:rPr>
              <a:t>Implicit Sizing and Initialization of Two-Dimensional Arrays</a:t>
            </a:r>
          </a:p>
        </p:txBody>
      </p:sp>
      <p:sp>
        <p:nvSpPr>
          <p:cNvPr id="3" name="Text Placeholder 2"/>
          <p:cNvSpPr>
            <a:spLocks noGrp="1"/>
          </p:cNvSpPr>
          <p:nvPr>
            <p:ph idx="1"/>
          </p:nvPr>
        </p:nvSpPr>
        <p:spPr>
          <a:xfrm>
            <a:off x="457200" y="1550324"/>
            <a:ext cx="3516284" cy="4416563"/>
          </a:xfrm>
        </p:spPr>
        <p:txBody>
          <a:bodyPr wrap="square" lIns="91425" tIns="91425" rIns="91425" bIns="91425">
            <a:spAutoFit/>
          </a:bodyPr>
          <a:lstStyle/>
          <a:p>
            <a:pPr lvl="0" indent="-255600">
              <a:buFont typeface="Arial" panose="020B0604020202020204" pitchFamily="34" charset="0"/>
              <a:buChar char="•"/>
            </a:pPr>
            <a:r>
              <a:rPr lang="en-US" sz="2000" kern="1200" dirty="0">
                <a:solidFill>
                  <a:srgbClr val="000000"/>
                </a:solidFill>
                <a:latin typeface="Arial (Body)"/>
                <a:ea typeface="+mn-ea"/>
                <a:cs typeface="+mn-cs"/>
              </a:rPr>
              <a:t>When providing an initialization list for a two-dimensional array, keep in mind that:</a:t>
            </a:r>
          </a:p>
          <a:p>
            <a:pPr marL="741600" lvl="1" indent="-284400">
              <a:buFont typeface="Arial" panose="020B0604020202020204" pitchFamily="34" charset="0"/>
              <a:buChar char="–"/>
            </a:pPr>
            <a:r>
              <a:rPr lang="en-US" sz="2000" kern="1200" dirty="0">
                <a:solidFill>
                  <a:srgbClr val="000000"/>
                </a:solidFill>
                <a:latin typeface="Arial (Body)"/>
                <a:ea typeface="+mn-ea"/>
                <a:cs typeface="+mn-cs"/>
              </a:rPr>
              <a:t>You cannot provide the upper subscript numbers</a:t>
            </a:r>
          </a:p>
          <a:p>
            <a:pPr marL="741600" lvl="1" indent="-284400">
              <a:buFont typeface="Arial" panose="020B0604020202020204" pitchFamily="34" charset="0"/>
              <a:buChar char="–"/>
            </a:pPr>
            <a:r>
              <a:rPr lang="en-US" sz="2000" kern="1200" dirty="0">
                <a:solidFill>
                  <a:srgbClr val="000000"/>
                </a:solidFill>
                <a:latin typeface="Arial (Body)"/>
                <a:ea typeface="+mn-ea"/>
                <a:cs typeface="+mn-cs"/>
              </a:rPr>
              <a:t>You must provide a comma to indicate the number of dimensions</a:t>
            </a:r>
          </a:p>
          <a:p>
            <a:pPr marL="741600" lvl="1" indent="-284400">
              <a:buFont typeface="Arial" panose="020B0604020202020204" pitchFamily="34" charset="0"/>
              <a:buChar char="–"/>
            </a:pPr>
            <a:r>
              <a:rPr lang="en-US" sz="2000" kern="1200" dirty="0">
                <a:solidFill>
                  <a:srgbClr val="000000"/>
                </a:solidFill>
                <a:latin typeface="Arial (Body)"/>
                <a:ea typeface="+mn-ea"/>
                <a:cs typeface="+mn-cs"/>
              </a:rPr>
              <a:t>Values for each row are enclosed in their own set of braces</a:t>
            </a:r>
          </a:p>
        </p:txBody>
      </p:sp>
      <p:sp>
        <p:nvSpPr>
          <p:cNvPr id="4" name="Content Placeholder 3"/>
          <p:cNvSpPr>
            <a:spLocks noGrp="1"/>
          </p:cNvSpPr>
          <p:nvPr>
            <p:ph idx="13"/>
          </p:nvPr>
        </p:nvSpPr>
        <p:spPr>
          <a:xfrm>
            <a:off x="4405748" y="1629301"/>
            <a:ext cx="4056608" cy="1039218"/>
          </a:xfrm>
        </p:spPr>
        <p:txBody>
          <a:bodyPr/>
          <a:lstStyle/>
          <a:p>
            <a:pPr marL="101600" indent="0">
              <a:buNone/>
            </a:pPr>
            <a:r>
              <a:rPr lang="en-US" sz="2000" dirty="0">
                <a:latin typeface="+mn-lt"/>
                <a:cs typeface="Courier New" pitchFamily="49" charset="0"/>
              </a:rPr>
              <a:t>This statement declares an array with three rows and three columns:</a:t>
            </a:r>
          </a:p>
        </p:txBody>
      </p:sp>
      <p:pic>
        <p:nvPicPr>
          <p:cNvPr id="12" name="Picture 11" descr="The 4 line code is as follows. Line 1. Dim i n t numbers left parenthesis comma right parenthesis as integer equal. Line 2. left brace left brace 1 comma 2 comma 3 right brace comma. Line 3. left brace 4 comma 5 comma 6 right brace comma. Line 4. left brace 7 comma 8 comma 9 right brace right brace."/>
          <p:cNvPicPr>
            <a:picLocks noChangeAspect="1"/>
          </p:cNvPicPr>
          <p:nvPr/>
        </p:nvPicPr>
        <p:blipFill>
          <a:blip r:embed="rId2"/>
          <a:stretch>
            <a:fillRect/>
          </a:stretch>
        </p:blipFill>
        <p:spPr>
          <a:xfrm>
            <a:off x="4588622" y="2718394"/>
            <a:ext cx="3886215" cy="917458"/>
          </a:xfrm>
          <a:prstGeom prst="rect">
            <a:avLst/>
          </a:prstGeom>
        </p:spPr>
      </p:pic>
      <p:pic>
        <p:nvPicPr>
          <p:cNvPr id="15" name="Picture 14" descr="The 11 line code is as follows. Line 1. i n t numbers left parenthesis 0 comma 0 right parenthesis is set to 1. Line 2. i n t numbers left parenthesis 0 comma 1 right parenthesis is set to 2. Line 3. i n t numbers left parenthesis 0 comma 2 right parenthesis is set to 3. Line 4. Blank. Line 5. i n t numbers left parenthesis 1 comma 0 right parenthesis is set to 4. Line 6. i n t numbers left parenthesis 1 comma 1 right parenthesis is set to 5. Line 7. i n t numbers left parenthesis 1 comma 2 right parenthesis is set to 6. Line 8. Blank. Line 9. i n t numbers left parenthesis 2 comma 0 right parenthesis is set to 7. Line 10. i n t numbers left parenthesis 2 comma 1 right parenthesis is set to 8. Line 11. i n t numbers left parenthesis 2 comma 2 right parenthesis is set to 9."/>
          <p:cNvPicPr>
            <a:picLocks noChangeAspect="1"/>
          </p:cNvPicPr>
          <p:nvPr/>
        </p:nvPicPr>
        <p:blipFill>
          <a:blip r:embed="rId3"/>
          <a:stretch>
            <a:fillRect/>
          </a:stretch>
        </p:blipFill>
        <p:spPr>
          <a:xfrm>
            <a:off x="4585144" y="3685727"/>
            <a:ext cx="2929556" cy="2473733"/>
          </a:xfrm>
          <a:prstGeom prst="rect">
            <a:avLst/>
          </a:prstGeom>
        </p:spPr>
      </p:pic>
    </p:spTree>
    <p:extLst>
      <p:ext uri="{BB962C8B-B14F-4D97-AF65-F5344CB8AC3E}">
        <p14:creationId xmlns:p14="http://schemas.microsoft.com/office/powerpoint/2010/main" val="239921339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81574"/>
            <a:ext cx="8541657" cy="1231076"/>
          </a:xfrm>
        </p:spPr>
        <p:txBody>
          <a:bodyPr wrap="square" tIns="91425">
            <a:spAutoFit/>
          </a:bodyPr>
          <a:lstStyle/>
          <a:p>
            <a:pPr lvl="0">
              <a:spcBef>
                <a:spcPct val="0"/>
              </a:spcBef>
              <a:buClrTx/>
            </a:pPr>
            <a:r>
              <a:rPr lang="en-US" kern="1200" dirty="0">
                <a:latin typeface="Times New Roman" panose="02020603050405020304" pitchFamily="18" charset="0"/>
                <a:ea typeface="+mj-ea"/>
                <a:cs typeface="+mj-cs"/>
              </a:rPr>
              <a:t>Summing the Columns of a Two-Dimensional Array</a:t>
            </a:r>
            <a:endParaRPr lang="en-US"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1054104"/>
          </a:xfrm>
        </p:spPr>
        <p:txBody>
          <a:bodyPr wrap="square" lIns="91425" tIns="91425" rIns="91425" bIns="91425">
            <a:spAutoFit/>
          </a:bodyPr>
          <a:lstStyle/>
          <a:p>
            <a:pPr lvl="0">
              <a:buFont typeface="Arial" panose="020B0604020202020204" pitchFamily="34" charset="0"/>
              <a:buChar char="•"/>
            </a:pPr>
            <a:r>
              <a:rPr lang="en-US" sz="2200" kern="1200" dirty="0">
                <a:solidFill>
                  <a:srgbClr val="000000"/>
                </a:solidFill>
                <a:latin typeface="Arial (Body)"/>
                <a:ea typeface="+mn-ea"/>
                <a:cs typeface="+mn-cs"/>
              </a:rPr>
              <a:t>The outer loop controls the </a:t>
            </a:r>
            <a:r>
              <a:rPr lang="en-US" sz="2200" kern="1200" dirty="0">
                <a:solidFill>
                  <a:srgbClr val="000000"/>
                </a:solidFill>
                <a:latin typeface="Courier New" panose="02070309020205020404" pitchFamily="49" charset="0"/>
                <a:ea typeface="+mn-ea"/>
                <a:cs typeface="Courier New" panose="02070309020205020404" pitchFamily="49" charset="0"/>
              </a:rPr>
              <a:t>i</a:t>
            </a:r>
            <a:r>
              <a:rPr lang="en-US" sz="100" kern="1200" dirty="0">
                <a:solidFill>
                  <a:srgbClr val="000000"/>
                </a:solidFill>
                <a:latin typeface="Courier New" panose="02070309020205020404" pitchFamily="49" charset="0"/>
                <a:ea typeface="+mn-ea"/>
                <a:cs typeface="Courier New" panose="02070309020205020404" pitchFamily="49" charset="0"/>
              </a:rPr>
              <a:t> </a:t>
            </a:r>
            <a:r>
              <a:rPr lang="en-US" sz="2200" kern="1200" dirty="0">
                <a:solidFill>
                  <a:srgbClr val="000000"/>
                </a:solidFill>
                <a:latin typeface="Courier New" panose="02070309020205020404" pitchFamily="49" charset="0"/>
                <a:ea typeface="+mn-ea"/>
                <a:cs typeface="Courier New" panose="02070309020205020404" pitchFamily="49" charset="0"/>
              </a:rPr>
              <a:t>n</a:t>
            </a:r>
            <a:r>
              <a:rPr lang="en-US" sz="100" kern="1200" dirty="0">
                <a:solidFill>
                  <a:srgbClr val="000000"/>
                </a:solidFill>
                <a:latin typeface="Courier New" panose="02070309020205020404" pitchFamily="49" charset="0"/>
                <a:ea typeface="+mn-ea"/>
                <a:cs typeface="Courier New" panose="02070309020205020404" pitchFamily="49" charset="0"/>
              </a:rPr>
              <a:t> </a:t>
            </a:r>
            <a:r>
              <a:rPr lang="en-US" sz="2200" kern="1200" dirty="0">
                <a:solidFill>
                  <a:srgbClr val="000000"/>
                </a:solidFill>
                <a:latin typeface="Courier New" panose="02070309020205020404" pitchFamily="49" charset="0"/>
                <a:ea typeface="+mn-ea"/>
                <a:cs typeface="Courier New" panose="02070309020205020404" pitchFamily="49" charset="0"/>
              </a:rPr>
              <a:t>t</a:t>
            </a:r>
            <a:r>
              <a:rPr lang="en-US" sz="100" kern="1200" dirty="0">
                <a:solidFill>
                  <a:srgbClr val="000000"/>
                </a:solidFill>
                <a:latin typeface="Courier New" panose="02070309020205020404" pitchFamily="49" charset="0"/>
                <a:ea typeface="+mn-ea"/>
                <a:cs typeface="Courier New" panose="02070309020205020404" pitchFamily="49" charset="0"/>
              </a:rPr>
              <a:t> </a:t>
            </a:r>
            <a:r>
              <a:rPr lang="en-US" sz="2200" kern="1200" dirty="0">
                <a:solidFill>
                  <a:srgbClr val="000000"/>
                </a:solidFill>
                <a:latin typeface="Courier New" panose="02070309020205020404" pitchFamily="49" charset="0"/>
                <a:ea typeface="+mn-ea"/>
                <a:cs typeface="Courier New" panose="02070309020205020404" pitchFamily="49" charset="0"/>
              </a:rPr>
              <a:t>C</a:t>
            </a:r>
            <a:r>
              <a:rPr lang="en-US" sz="100" kern="1200" dirty="0">
                <a:solidFill>
                  <a:srgbClr val="000000"/>
                </a:solidFill>
                <a:latin typeface="Courier New" panose="02070309020205020404" pitchFamily="49" charset="0"/>
                <a:ea typeface="+mn-ea"/>
                <a:cs typeface="Courier New" panose="02070309020205020404" pitchFamily="49" charset="0"/>
              </a:rPr>
              <a:t> </a:t>
            </a:r>
            <a:r>
              <a:rPr lang="en-US" sz="2200" kern="1200" dirty="0">
                <a:solidFill>
                  <a:srgbClr val="000000"/>
                </a:solidFill>
                <a:latin typeface="Courier New" panose="02070309020205020404" pitchFamily="49" charset="0"/>
                <a:ea typeface="+mn-ea"/>
                <a:cs typeface="Courier New" panose="02070309020205020404" pitchFamily="49" charset="0"/>
              </a:rPr>
              <a:t>o</a:t>
            </a:r>
            <a:r>
              <a:rPr lang="en-US" sz="100" kern="1200" dirty="0">
                <a:solidFill>
                  <a:srgbClr val="000000"/>
                </a:solidFill>
                <a:latin typeface="Courier New" panose="02070309020205020404" pitchFamily="49" charset="0"/>
                <a:ea typeface="+mn-ea"/>
                <a:cs typeface="Courier New" panose="02070309020205020404" pitchFamily="49" charset="0"/>
              </a:rPr>
              <a:t> </a:t>
            </a:r>
            <a:r>
              <a:rPr lang="en-US" sz="2200" kern="1200" dirty="0">
                <a:solidFill>
                  <a:srgbClr val="000000"/>
                </a:solidFill>
                <a:latin typeface="Courier New" panose="02070309020205020404" pitchFamily="49" charset="0"/>
                <a:ea typeface="+mn-ea"/>
                <a:cs typeface="Courier New" panose="02070309020205020404" pitchFamily="49" charset="0"/>
              </a:rPr>
              <a:t>l</a:t>
            </a:r>
            <a:r>
              <a:rPr lang="en-US" sz="2200" kern="1200" dirty="0">
                <a:solidFill>
                  <a:srgbClr val="000000"/>
                </a:solidFill>
                <a:latin typeface="Arial (Body)"/>
                <a:ea typeface="+mn-ea"/>
                <a:cs typeface="+mn-cs"/>
              </a:rPr>
              <a:t> subscript</a:t>
            </a:r>
          </a:p>
          <a:p>
            <a:pPr lvl="0">
              <a:buFont typeface="Arial" panose="020B0604020202020204" pitchFamily="34" charset="0"/>
              <a:buChar char="•"/>
            </a:pPr>
            <a:r>
              <a:rPr lang="en-US" sz="2200" kern="1200" dirty="0">
                <a:solidFill>
                  <a:srgbClr val="000000"/>
                </a:solidFill>
                <a:latin typeface="Arial (Body)"/>
                <a:ea typeface="+mn-ea"/>
                <a:cs typeface="+mn-cs"/>
              </a:rPr>
              <a:t>The inner loop controls the </a:t>
            </a:r>
            <a:r>
              <a:rPr lang="en-US" sz="2200" kern="1200" dirty="0">
                <a:solidFill>
                  <a:srgbClr val="000000"/>
                </a:solidFill>
                <a:latin typeface="Courier New" panose="02070309020205020404" pitchFamily="49" charset="0"/>
                <a:ea typeface="+mn-ea"/>
                <a:cs typeface="Courier New" panose="02070309020205020404" pitchFamily="49" charset="0"/>
              </a:rPr>
              <a:t>i</a:t>
            </a:r>
            <a:r>
              <a:rPr lang="en-US" sz="100" kern="1200" dirty="0">
                <a:solidFill>
                  <a:srgbClr val="000000"/>
                </a:solidFill>
                <a:latin typeface="Courier New" panose="02070309020205020404" pitchFamily="49" charset="0"/>
                <a:ea typeface="+mn-ea"/>
                <a:cs typeface="Courier New" panose="02070309020205020404" pitchFamily="49" charset="0"/>
              </a:rPr>
              <a:t> </a:t>
            </a:r>
            <a:r>
              <a:rPr lang="en-US" sz="2200" kern="1200" dirty="0">
                <a:solidFill>
                  <a:srgbClr val="000000"/>
                </a:solidFill>
                <a:latin typeface="Courier New" panose="02070309020205020404" pitchFamily="49" charset="0"/>
                <a:ea typeface="+mn-ea"/>
                <a:cs typeface="Courier New" panose="02070309020205020404" pitchFamily="49" charset="0"/>
              </a:rPr>
              <a:t>n</a:t>
            </a:r>
            <a:r>
              <a:rPr lang="en-US" sz="100" kern="1200" dirty="0">
                <a:solidFill>
                  <a:srgbClr val="000000"/>
                </a:solidFill>
                <a:latin typeface="Courier New" panose="02070309020205020404" pitchFamily="49" charset="0"/>
                <a:ea typeface="+mn-ea"/>
                <a:cs typeface="Courier New" panose="02070309020205020404" pitchFamily="49" charset="0"/>
              </a:rPr>
              <a:t> </a:t>
            </a:r>
            <a:r>
              <a:rPr lang="en-US" sz="2200" kern="1200" dirty="0">
                <a:solidFill>
                  <a:srgbClr val="000000"/>
                </a:solidFill>
                <a:latin typeface="Courier New" panose="02070309020205020404" pitchFamily="49" charset="0"/>
                <a:ea typeface="+mn-ea"/>
                <a:cs typeface="Courier New" panose="02070309020205020404" pitchFamily="49" charset="0"/>
              </a:rPr>
              <a:t>t</a:t>
            </a:r>
            <a:r>
              <a:rPr lang="en-US" sz="100" kern="1200" dirty="0">
                <a:solidFill>
                  <a:srgbClr val="000000"/>
                </a:solidFill>
                <a:latin typeface="Courier New" panose="02070309020205020404" pitchFamily="49" charset="0"/>
                <a:ea typeface="+mn-ea"/>
                <a:cs typeface="Courier New" panose="02070309020205020404" pitchFamily="49" charset="0"/>
              </a:rPr>
              <a:t> </a:t>
            </a:r>
            <a:r>
              <a:rPr lang="en-US" sz="2200" kern="1200" dirty="0">
                <a:solidFill>
                  <a:srgbClr val="000000"/>
                </a:solidFill>
                <a:latin typeface="Courier New" panose="02070309020205020404" pitchFamily="49" charset="0"/>
                <a:ea typeface="+mn-ea"/>
                <a:cs typeface="Courier New" panose="02070309020205020404" pitchFamily="49" charset="0"/>
              </a:rPr>
              <a:t>Row</a:t>
            </a:r>
            <a:r>
              <a:rPr lang="en-US" sz="2200" kern="1200" dirty="0">
                <a:solidFill>
                  <a:srgbClr val="000000"/>
                </a:solidFill>
                <a:latin typeface="Arial (Body)"/>
                <a:ea typeface="+mn-ea"/>
                <a:cs typeface="+mn-cs"/>
              </a:rPr>
              <a:t> subscript</a:t>
            </a:r>
          </a:p>
        </p:txBody>
      </p:sp>
      <p:pic>
        <p:nvPicPr>
          <p:cNvPr id="6" name="Picture 5" descr="The 12 line code is as follows. Line 1. single quote Sum the columns. Line 2. For i n t c o l equal 0 to i n t max underscore c o l. Line 3. single quote Initialize the accumulator. Line 4. i n t total equal 0. Line 5. single quote Sum all rows within this column. Line 6. For i n t row equal 0 to i n t max underscore row. Line 7. i n t total plus equal i n t values left parenthesis i n t row comma i n t c o l right parenthesis. Line 8. Next. Line 9. single quote Display the sum of the column. Line 10. Message box period show left parenthesis double quote sum of column double quote ampersand. Line 11. i n t c o l period to string left parenthesis right parenthesis ampersand double quote is double quote ampersand i n t total period to string left parenthesis right parenthesis right parenthesis. Line 12. Next."/>
          <p:cNvPicPr>
            <a:picLocks noChangeAspect="1"/>
          </p:cNvPicPr>
          <p:nvPr/>
        </p:nvPicPr>
        <p:blipFill>
          <a:blip r:embed="rId2"/>
          <a:stretch>
            <a:fillRect/>
          </a:stretch>
        </p:blipFill>
        <p:spPr>
          <a:xfrm>
            <a:off x="731525" y="2726737"/>
            <a:ext cx="5785659" cy="2702789"/>
          </a:xfrm>
          <a:prstGeom prst="rect">
            <a:avLst/>
          </a:prstGeom>
        </p:spPr>
      </p:pic>
      <p:sp>
        <p:nvSpPr>
          <p:cNvPr id="5" name="Text Placeholder 4"/>
          <p:cNvSpPr>
            <a:spLocks noGrp="1"/>
          </p:cNvSpPr>
          <p:nvPr>
            <p:ph type="body" idx="2"/>
          </p:nvPr>
        </p:nvSpPr>
        <p:spPr>
          <a:xfrm>
            <a:off x="457200" y="5501960"/>
            <a:ext cx="8229600" cy="695637"/>
          </a:xfrm>
        </p:spPr>
        <p:txBody>
          <a:bodyPr/>
          <a:lstStyle/>
          <a:p>
            <a:pPr lvl="0"/>
            <a:r>
              <a:rPr lang="en-US" sz="2000" kern="1200" dirty="0">
                <a:solidFill>
                  <a:srgbClr val="000000"/>
                </a:solidFill>
                <a:latin typeface="Arial (Body)"/>
              </a:rPr>
              <a:t>Tutorial 8-6 uses a two-dimensional array in the </a:t>
            </a:r>
            <a:r>
              <a:rPr lang="en-US" sz="2000" b="1" kern="1200" dirty="0">
                <a:solidFill>
                  <a:srgbClr val="000000"/>
                </a:solidFill>
                <a:latin typeface="Arial (Body)"/>
              </a:rPr>
              <a:t>Seating Chart </a:t>
            </a:r>
            <a:r>
              <a:rPr lang="en-US" sz="2000" kern="1200" dirty="0">
                <a:solidFill>
                  <a:srgbClr val="000000"/>
                </a:solidFill>
                <a:latin typeface="Arial (Body)"/>
              </a:rPr>
              <a:t>application</a:t>
            </a:r>
          </a:p>
        </p:txBody>
      </p:sp>
    </p:spTree>
    <p:extLst>
      <p:ext uri="{BB962C8B-B14F-4D97-AF65-F5344CB8AC3E}">
        <p14:creationId xmlns:p14="http://schemas.microsoft.com/office/powerpoint/2010/main" val="186005494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377084" cy="707856"/>
          </a:xfrm>
        </p:spPr>
        <p:txBody>
          <a:bodyPr wrap="square" tIns="91425">
            <a:spAutoFit/>
          </a:bodyPr>
          <a:lstStyle/>
          <a:p>
            <a:pPr lvl="0">
              <a:spcBef>
                <a:spcPct val="0"/>
              </a:spcBef>
              <a:buClrTx/>
            </a:pPr>
            <a:r>
              <a:rPr lang="en-US" kern="1200" dirty="0">
                <a:latin typeface="Times New Roman" panose="02020603050405020304" pitchFamily="18" charset="0"/>
                <a:ea typeface="+mj-ea"/>
                <a:cs typeface="+mj-cs"/>
              </a:rPr>
              <a:t>Three-Dimensional Arrays and Beyond </a:t>
            </a:r>
            <a:r>
              <a:rPr lang="en-US" sz="2000" b="0" kern="1200" dirty="0">
                <a:latin typeface="Times New Roman" panose="02020603050405020304" pitchFamily="18" charset="0"/>
                <a:ea typeface="+mj-ea"/>
                <a:cs typeface="+mj-cs"/>
              </a:rPr>
              <a:t>(1 of 2)</a:t>
            </a:r>
          </a:p>
        </p:txBody>
      </p:sp>
      <p:sp>
        <p:nvSpPr>
          <p:cNvPr id="3" name="Content Placeholder 2"/>
          <p:cNvSpPr>
            <a:spLocks noGrp="1"/>
          </p:cNvSpPr>
          <p:nvPr>
            <p:ph idx="1"/>
          </p:nvPr>
        </p:nvSpPr>
        <p:spPr>
          <a:xfrm>
            <a:off x="457200" y="1600200"/>
            <a:ext cx="8229600" cy="1115660"/>
          </a:xfrm>
        </p:spPr>
        <p:txBody>
          <a:bodyPr wrap="square" lIns="91425" tIns="91425" rIns="91425" bIns="91425">
            <a:spAutoFit/>
          </a:bodyPr>
          <a:lstStyle/>
          <a:p>
            <a:pPr marL="255600" lvl="0" indent="-255600">
              <a:buFont typeface="Arial" panose="020B0604020202020204" pitchFamily="34" charset="0"/>
              <a:buChar char="•"/>
            </a:pPr>
            <a:r>
              <a:rPr lang="en-US" sz="2400" kern="1200" dirty="0">
                <a:solidFill>
                  <a:srgbClr val="000000"/>
                </a:solidFill>
                <a:latin typeface="Arial (Body)"/>
                <a:ea typeface="+mn-ea"/>
                <a:cs typeface="+mn-cs"/>
              </a:rPr>
              <a:t>You can create arrays with up to 32 dimensions</a:t>
            </a:r>
          </a:p>
          <a:p>
            <a:pPr marL="255600" lvl="0" indent="-255600">
              <a:buFont typeface="Arial" panose="020B0604020202020204" pitchFamily="34" charset="0"/>
              <a:buChar char="•"/>
            </a:pPr>
            <a:r>
              <a:rPr lang="en-US" sz="2400" kern="1200" dirty="0">
                <a:solidFill>
                  <a:srgbClr val="000000"/>
                </a:solidFill>
                <a:latin typeface="Arial (Body)"/>
                <a:ea typeface="+mn-ea"/>
                <a:cs typeface="+mn-cs"/>
              </a:rPr>
              <a:t>The following is an example of a three-dimensional array:</a:t>
            </a:r>
          </a:p>
        </p:txBody>
      </p:sp>
      <p:pic>
        <p:nvPicPr>
          <p:cNvPr id="7" name="Picture 6" descr="The code is as follows. Dim i n t pages left parenthesis 2 comma 2 comma 3 right parenthesis as decimal."/>
          <p:cNvPicPr>
            <a:picLocks noChangeAspect="1"/>
          </p:cNvPicPr>
          <p:nvPr/>
        </p:nvPicPr>
        <p:blipFill>
          <a:blip r:embed="rId2"/>
          <a:stretch>
            <a:fillRect/>
          </a:stretch>
        </p:blipFill>
        <p:spPr>
          <a:xfrm>
            <a:off x="2246174" y="2816336"/>
            <a:ext cx="4651651" cy="493819"/>
          </a:xfrm>
          <a:prstGeom prst="rect">
            <a:avLst/>
          </a:prstGeom>
        </p:spPr>
      </p:pic>
      <p:pic>
        <p:nvPicPr>
          <p:cNvPr id="6" name="Picture 2" descr="A 4 by 3 grid with the columns marked column 0 through column 3 and the rows marked row 0 through row 2. There are 3 grids marked page 0 through page 2."/>
          <p:cNvPicPr>
            <a:picLocks noChangeAspect="1" noChangeArrowheads="1"/>
          </p:cNvPicPr>
          <p:nvPr/>
        </p:nvPicPr>
        <p:blipFill>
          <a:blip r:embed="rId3" cstate="print"/>
          <a:srcRect/>
          <a:stretch>
            <a:fillRect/>
          </a:stretch>
        </p:blipFill>
        <p:spPr bwMode="auto">
          <a:xfrm>
            <a:off x="1910942" y="3469623"/>
            <a:ext cx="5292620" cy="2786475"/>
          </a:xfrm>
          <a:prstGeom prst="rect">
            <a:avLst/>
          </a:prstGeom>
          <a:ln w="38100" cap="sq">
            <a:noFill/>
            <a:prstDash val="solid"/>
            <a:miter lim="800000"/>
          </a:ln>
          <a:effectLst>
            <a:outerShdw blurRad="50800" dist="38100" dir="2700000" algn="tl" rotWithShape="0">
              <a:srgbClr val="000000">
                <a:alpha val="0"/>
              </a:srgbClr>
            </a:outerShdw>
          </a:effectLst>
        </p:spPr>
      </p:pic>
    </p:spTree>
    <p:extLst>
      <p:ext uri="{BB962C8B-B14F-4D97-AF65-F5344CB8AC3E}">
        <p14:creationId xmlns:p14="http://schemas.microsoft.com/office/powerpoint/2010/main" val="408382508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215371"/>
            <a:ext cx="8450826" cy="1097279"/>
          </a:xfrm>
        </p:spPr>
        <p:txBody>
          <a:bodyPr/>
          <a:lstStyle/>
          <a:p>
            <a:r>
              <a:rPr lang="en-US" dirty="0"/>
              <a:t>Three-Dimensional Arrays and Beyond </a:t>
            </a:r>
            <a:r>
              <a:rPr lang="en-US" sz="2000" b="0" dirty="0"/>
              <a:t>(2 of 2)</a:t>
            </a:r>
          </a:p>
        </p:txBody>
      </p:sp>
      <p:sp>
        <p:nvSpPr>
          <p:cNvPr id="7" name="Text Placeholder 6"/>
          <p:cNvSpPr>
            <a:spLocks noGrp="1"/>
          </p:cNvSpPr>
          <p:nvPr>
            <p:ph type="body" idx="1"/>
          </p:nvPr>
        </p:nvSpPr>
        <p:spPr>
          <a:xfrm>
            <a:off x="457200" y="1600200"/>
            <a:ext cx="8229600" cy="4712110"/>
          </a:xfrm>
        </p:spPr>
        <p:txBody>
          <a:bodyPr/>
          <a:lstStyle/>
          <a:p>
            <a:r>
              <a:rPr lang="en-US" sz="2000" dirty="0">
                <a:latin typeface="+mn-lt"/>
              </a:rPr>
              <a:t>Arrays with more than three dimension are difficult to visualize</a:t>
            </a:r>
          </a:p>
          <a:p>
            <a:pPr lvl="1"/>
            <a:r>
              <a:rPr lang="en-US" sz="2000" dirty="0">
                <a:latin typeface="+mn-lt"/>
              </a:rPr>
              <a:t>Useful in some programming applications</a:t>
            </a:r>
          </a:p>
          <a:p>
            <a:pPr lvl="1"/>
            <a:r>
              <a:rPr lang="en-US" sz="2000" dirty="0">
                <a:latin typeface="+mn-lt"/>
              </a:rPr>
              <a:t>For example:</a:t>
            </a:r>
          </a:p>
          <a:p>
            <a:pPr lvl="2"/>
            <a:r>
              <a:rPr lang="en-US" sz="2000" dirty="0">
                <a:latin typeface="+mn-lt"/>
              </a:rPr>
              <a:t>A factory warehouse where cases of widgets are stacked on pallets, an array of four dimensions can store a part number for each widget</a:t>
            </a:r>
          </a:p>
          <a:p>
            <a:pPr lvl="2"/>
            <a:r>
              <a:rPr lang="en-US" sz="2000" dirty="0">
                <a:latin typeface="+mn-lt"/>
              </a:rPr>
              <a:t>The four subscripts of each element can store:</a:t>
            </a:r>
          </a:p>
          <a:p>
            <a:pPr lvl="3" indent="-230400"/>
            <a:r>
              <a:rPr lang="en-US" sz="2000" dirty="0">
                <a:latin typeface="+mn-lt"/>
              </a:rPr>
              <a:t>Pallet number</a:t>
            </a:r>
          </a:p>
          <a:p>
            <a:pPr lvl="3" indent="-230400"/>
            <a:r>
              <a:rPr lang="en-US" sz="2000" dirty="0">
                <a:latin typeface="+mn-lt"/>
              </a:rPr>
              <a:t>Case number</a:t>
            </a:r>
          </a:p>
          <a:p>
            <a:pPr lvl="3" indent="-230400"/>
            <a:r>
              <a:rPr lang="en-US" sz="2000" dirty="0">
                <a:latin typeface="+mn-lt"/>
              </a:rPr>
              <a:t>Row number</a:t>
            </a:r>
          </a:p>
          <a:p>
            <a:pPr lvl="3" indent="-230400"/>
            <a:r>
              <a:rPr lang="en-US" sz="2000" dirty="0">
                <a:latin typeface="+mn-lt"/>
              </a:rPr>
              <a:t>Column number</a:t>
            </a:r>
          </a:p>
          <a:p>
            <a:pPr lvl="2"/>
            <a:r>
              <a:rPr lang="en-US" sz="2000" dirty="0">
                <a:latin typeface="+mn-lt"/>
              </a:rPr>
              <a:t>A five dimensional array could be used for multiple warehouses</a:t>
            </a:r>
          </a:p>
        </p:txBody>
      </p:sp>
    </p:spTree>
    <p:extLst>
      <p:ext uri="{BB962C8B-B14F-4D97-AF65-F5344CB8AC3E}">
        <p14:creationId xmlns:p14="http://schemas.microsoft.com/office/powerpoint/2010/main" val="40068461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369375"/>
            <a:ext cx="7772400" cy="1231076"/>
          </a:xfrm>
        </p:spPr>
        <p:txBody>
          <a:bodyPr tIns="91425">
            <a:spAutoFit/>
          </a:bodyPr>
          <a:lstStyle/>
          <a:p>
            <a:pPr lvl="0">
              <a:spcBef>
                <a:spcPct val="0"/>
              </a:spcBef>
              <a:buClrTx/>
            </a:pPr>
            <a:r>
              <a:rPr lang="en-US" sz="3400" kern="1200" dirty="0">
                <a:latin typeface="Times New Roman" panose="02020603050405020304" pitchFamily="18" charset="0"/>
                <a:ea typeface="+mj-ea"/>
                <a:cs typeface="+mj-cs"/>
              </a:rPr>
              <a:t>8.5 </a:t>
            </a:r>
            <a:r>
              <a:rPr lang="en-US" sz="3400" kern="1200" dirty="0">
                <a:latin typeface="Times New Roman" panose="02020603050405020304" pitchFamily="18" charset="0"/>
              </a:rPr>
              <a:t>Focus on G</a:t>
            </a:r>
            <a:r>
              <a:rPr lang="en-US" sz="100" kern="1200" dirty="0">
                <a:latin typeface="Times New Roman" panose="02020603050405020304" pitchFamily="18" charset="0"/>
              </a:rPr>
              <a:t> </a:t>
            </a:r>
            <a:r>
              <a:rPr lang="en-US" sz="3400" kern="1200" dirty="0">
                <a:latin typeface="Times New Roman" panose="02020603050405020304" pitchFamily="18" charset="0"/>
              </a:rPr>
              <a:t>U</a:t>
            </a:r>
            <a:r>
              <a:rPr lang="en-US" sz="100" kern="1200" dirty="0">
                <a:latin typeface="Times New Roman" panose="02020603050405020304" pitchFamily="18" charset="0"/>
              </a:rPr>
              <a:t> </a:t>
            </a:r>
            <a:r>
              <a:rPr lang="en-US" sz="3400" kern="1200" dirty="0">
                <a:latin typeface="Times New Roman" panose="02020603050405020304" pitchFamily="18" charset="0"/>
              </a:rPr>
              <a:t>I Design: The Enabled Property and the Timer Control</a:t>
            </a:r>
            <a:endParaRPr lang="en-US" sz="3400" kern="1200" dirty="0">
              <a:latin typeface="Times New Roman" panose="02020603050405020304" pitchFamily="18" charset="0"/>
              <a:ea typeface="+mj-ea"/>
              <a:cs typeface="+mj-cs"/>
            </a:endParaRPr>
          </a:p>
        </p:txBody>
      </p:sp>
    </p:spTree>
    <p:extLst>
      <p:ext uri="{BB962C8B-B14F-4D97-AF65-F5344CB8AC3E}">
        <p14:creationId xmlns:p14="http://schemas.microsoft.com/office/powerpoint/2010/main" val="374229219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a:spcBef>
                <a:spcPct val="0"/>
              </a:spcBef>
              <a:buClrTx/>
            </a:pPr>
            <a:r>
              <a:rPr lang="en-US" kern="1200" dirty="0">
                <a:latin typeface="Times New Roman" panose="02020603050405020304" pitchFamily="18" charset="0"/>
                <a:ea typeface="+mj-ea"/>
                <a:cs typeface="+mj-cs"/>
              </a:rPr>
              <a:t>The Enabled Property</a:t>
            </a:r>
          </a:p>
        </p:txBody>
      </p:sp>
      <p:sp>
        <p:nvSpPr>
          <p:cNvPr id="3" name="Text Placeholder 2"/>
          <p:cNvSpPr>
            <a:spLocks noGrp="1"/>
          </p:cNvSpPr>
          <p:nvPr>
            <p:ph type="body" idx="1"/>
          </p:nvPr>
        </p:nvSpPr>
        <p:spPr>
          <a:xfrm>
            <a:off x="457200" y="1600200"/>
            <a:ext cx="8229600" cy="3947204"/>
          </a:xfrm>
        </p:spPr>
        <p:txBody>
          <a:bodyPr wrap="square" lIns="91425" tIns="91425" rIns="91425" bIns="91425">
            <a:spAutoFit/>
          </a:bodyPr>
          <a:lstStyle/>
          <a:p>
            <a:pPr lvl="0">
              <a:buFont typeface="Arial" panose="020B0604020202020204" pitchFamily="34" charset="0"/>
              <a:buChar char="•"/>
            </a:pPr>
            <a:r>
              <a:rPr lang="en-US" sz="2400" kern="1200" dirty="0">
                <a:solidFill>
                  <a:srgbClr val="000000"/>
                </a:solidFill>
                <a:latin typeface="Arial (Body)"/>
                <a:ea typeface="+mn-ea"/>
                <a:cs typeface="+mn-cs"/>
              </a:rPr>
              <a:t>Most controls have an </a:t>
            </a:r>
            <a:r>
              <a:rPr lang="en-US" sz="2400" b="1" kern="1200" dirty="0">
                <a:solidFill>
                  <a:srgbClr val="000000"/>
                </a:solidFill>
                <a:latin typeface="Arial (Body)"/>
                <a:ea typeface="+mn-ea"/>
                <a:cs typeface="Times New Roman" pitchFamily="18" charset="0"/>
              </a:rPr>
              <a:t>Enabled</a:t>
            </a:r>
            <a:r>
              <a:rPr lang="en-US" sz="2400" b="1" kern="1200" dirty="0">
                <a:solidFill>
                  <a:srgbClr val="000000"/>
                </a:solidFill>
                <a:latin typeface="Arial (Body)"/>
                <a:ea typeface="+mn-ea"/>
                <a:cs typeface="+mn-cs"/>
              </a:rPr>
              <a:t> property</a:t>
            </a:r>
          </a:p>
          <a:p>
            <a:pPr lvl="0">
              <a:buFont typeface="Arial" panose="020B0604020202020204" pitchFamily="34" charset="0"/>
              <a:buChar char="•"/>
            </a:pPr>
            <a:r>
              <a:rPr lang="en-US" sz="2400" kern="1200" dirty="0">
                <a:solidFill>
                  <a:srgbClr val="000000"/>
                </a:solidFill>
                <a:latin typeface="Arial (Body)"/>
                <a:ea typeface="+mn-ea"/>
                <a:cs typeface="+mn-cs"/>
              </a:rPr>
              <a:t>If this Boolean property is set to </a:t>
            </a:r>
            <a:r>
              <a:rPr lang="en-US" sz="2400" b="1" kern="1200" dirty="0">
                <a:solidFill>
                  <a:srgbClr val="000000"/>
                </a:solidFill>
                <a:latin typeface="Arial (Body)"/>
                <a:ea typeface="+mn-ea"/>
                <a:cs typeface="+mn-cs"/>
              </a:rPr>
              <a:t>False</a:t>
            </a:r>
            <a:r>
              <a:rPr lang="en-US" sz="2400" kern="1200" dirty="0">
                <a:solidFill>
                  <a:srgbClr val="000000"/>
                </a:solidFill>
                <a:latin typeface="Arial (Body)"/>
                <a:ea typeface="+mn-ea"/>
                <a:cs typeface="+mn-cs"/>
              </a:rPr>
              <a:t> the control is disabled meaning the control:</a:t>
            </a:r>
          </a:p>
          <a:p>
            <a:pPr marL="741600" lvl="1" indent="-284400">
              <a:buFont typeface="Arial" panose="020B0604020202020204" pitchFamily="34" charset="0"/>
              <a:buChar char="–"/>
            </a:pPr>
            <a:r>
              <a:rPr lang="en-US" sz="2400" kern="1200" dirty="0">
                <a:solidFill>
                  <a:srgbClr val="000000"/>
                </a:solidFill>
                <a:latin typeface="Arial (Body)"/>
                <a:ea typeface="+mn-ea"/>
                <a:cs typeface="+mn-cs"/>
              </a:rPr>
              <a:t>Cannot receive the focus</a:t>
            </a:r>
          </a:p>
          <a:p>
            <a:pPr marL="741600" lvl="1" indent="-284400">
              <a:buFont typeface="Arial" panose="020B0604020202020204" pitchFamily="34" charset="0"/>
              <a:buChar char="–"/>
            </a:pPr>
            <a:r>
              <a:rPr lang="en-US" sz="2400" kern="1200" dirty="0">
                <a:solidFill>
                  <a:srgbClr val="000000"/>
                </a:solidFill>
                <a:latin typeface="Arial (Body)"/>
                <a:ea typeface="+mn-ea"/>
                <a:cs typeface="+mn-cs"/>
              </a:rPr>
              <a:t>Cannot respond to user generated events</a:t>
            </a:r>
          </a:p>
          <a:p>
            <a:pPr marL="741600" lvl="1" indent="-284400">
              <a:buFont typeface="Arial" panose="020B0604020202020204" pitchFamily="34" charset="0"/>
              <a:buChar char="–"/>
            </a:pPr>
            <a:r>
              <a:rPr lang="en-US" sz="2400" kern="1200" dirty="0">
                <a:solidFill>
                  <a:srgbClr val="000000"/>
                </a:solidFill>
                <a:latin typeface="Arial (Body)"/>
                <a:ea typeface="+mn-ea"/>
                <a:cs typeface="+mn-cs"/>
              </a:rPr>
              <a:t>Will appear dimmed, or grayed out</a:t>
            </a:r>
          </a:p>
          <a:p>
            <a:pPr lvl="0">
              <a:buFont typeface="Arial" panose="020B0604020202020204" pitchFamily="34" charset="0"/>
              <a:buChar char="•"/>
            </a:pPr>
            <a:r>
              <a:rPr lang="en-US" sz="2400" kern="1200" dirty="0">
                <a:solidFill>
                  <a:srgbClr val="000000"/>
                </a:solidFill>
                <a:latin typeface="Arial (Body)"/>
                <a:ea typeface="+mn-ea"/>
                <a:cs typeface="+mn-cs"/>
              </a:rPr>
              <a:t>Default value for this property is </a:t>
            </a:r>
            <a:r>
              <a:rPr lang="en-US" sz="2400" b="1" kern="1200" dirty="0">
                <a:solidFill>
                  <a:srgbClr val="000000"/>
                </a:solidFill>
                <a:latin typeface="Arial (Body)"/>
                <a:ea typeface="+mn-ea"/>
                <a:cs typeface="+mn-cs"/>
              </a:rPr>
              <a:t>True</a:t>
            </a:r>
          </a:p>
          <a:p>
            <a:pPr lvl="0">
              <a:buFont typeface="Arial" panose="020B0604020202020204" pitchFamily="34" charset="0"/>
              <a:buChar char="•"/>
            </a:pPr>
            <a:r>
              <a:rPr lang="en-US" sz="2400" kern="1200" dirty="0">
                <a:solidFill>
                  <a:srgbClr val="000000"/>
                </a:solidFill>
                <a:latin typeface="Arial (Body)"/>
                <a:ea typeface="+mn-ea"/>
                <a:cs typeface="+mn-cs"/>
              </a:rPr>
              <a:t>May be set in code when needed as shown:</a:t>
            </a:r>
          </a:p>
        </p:txBody>
      </p:sp>
      <p:pic>
        <p:nvPicPr>
          <p:cNvPr id="6" name="Picture 5" descr="The code is as follows. r a d blue period enabled equal false."/>
          <p:cNvPicPr>
            <a:picLocks noChangeAspect="1"/>
          </p:cNvPicPr>
          <p:nvPr/>
        </p:nvPicPr>
        <p:blipFill rotWithShape="1">
          <a:blip r:embed="rId2"/>
          <a:srcRect t="11748" b="26529"/>
          <a:stretch/>
        </p:blipFill>
        <p:spPr>
          <a:xfrm>
            <a:off x="2237032" y="5654464"/>
            <a:ext cx="4050504" cy="360978"/>
          </a:xfrm>
          <a:prstGeom prst="rect">
            <a:avLst/>
          </a:prstGeom>
        </p:spPr>
      </p:pic>
    </p:spTree>
    <p:extLst>
      <p:ext uri="{BB962C8B-B14F-4D97-AF65-F5344CB8AC3E}">
        <p14:creationId xmlns:p14="http://schemas.microsoft.com/office/powerpoint/2010/main" val="62592795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a:spcBef>
                <a:spcPct val="0"/>
              </a:spcBef>
              <a:buClrTx/>
            </a:pPr>
            <a:r>
              <a:rPr lang="en-US" kern="1200" dirty="0">
                <a:latin typeface="Times New Roman" panose="02020603050405020304" pitchFamily="18" charset="0"/>
                <a:ea typeface="+mj-ea"/>
                <a:cs typeface="+mj-cs"/>
              </a:rPr>
              <a:t>The Timer Control</a:t>
            </a:r>
          </a:p>
        </p:txBody>
      </p:sp>
      <p:sp>
        <p:nvSpPr>
          <p:cNvPr id="3" name="Text Placeholder 2"/>
          <p:cNvSpPr>
            <a:spLocks noGrp="1"/>
          </p:cNvSpPr>
          <p:nvPr>
            <p:ph type="body" idx="1"/>
          </p:nvPr>
        </p:nvSpPr>
        <p:spPr>
          <a:xfrm>
            <a:off x="457200" y="1600200"/>
            <a:ext cx="8229600" cy="4659707"/>
          </a:xfrm>
        </p:spPr>
        <p:txBody>
          <a:bodyPr wrap="square" lIns="91425" tIns="91425" rIns="91425" bIns="91425">
            <a:spAutoFit/>
          </a:bodyPr>
          <a:lstStyle/>
          <a:p>
            <a:pPr lvl="0">
              <a:tabLst/>
            </a:pPr>
            <a:r>
              <a:rPr lang="en-US" sz="2200" kern="1200" dirty="0">
                <a:solidFill>
                  <a:srgbClr val="000000"/>
                </a:solidFill>
                <a:latin typeface="Arial (Body)"/>
                <a:ea typeface="+mn-ea"/>
                <a:cs typeface="+mn-cs"/>
              </a:rPr>
              <a:t>The Timer control allows an application to automatically execute code at regular intervals</a:t>
            </a:r>
          </a:p>
          <a:p>
            <a:pPr lvl="0">
              <a:tabLst/>
            </a:pPr>
            <a:r>
              <a:rPr lang="en-US" sz="2200" kern="1200" dirty="0">
                <a:solidFill>
                  <a:srgbClr val="000000"/>
                </a:solidFill>
                <a:latin typeface="Arial (Body)"/>
                <a:ea typeface="+mn-ea"/>
                <a:cs typeface="+mn-cs"/>
              </a:rPr>
              <a:t>To place a Timer control on a form:</a:t>
            </a:r>
          </a:p>
          <a:p>
            <a:pPr marL="741600" lvl="1" indent="-284400">
              <a:buFont typeface="Arial" panose="020B0604020202020204" pitchFamily="34" charset="0"/>
              <a:buChar char="–"/>
            </a:pPr>
            <a:r>
              <a:rPr lang="en-US" sz="2200" kern="1200" dirty="0">
                <a:solidFill>
                  <a:srgbClr val="000000"/>
                </a:solidFill>
                <a:latin typeface="Arial (Body)"/>
                <a:ea typeface="+mn-ea"/>
                <a:cs typeface="+mn-cs"/>
              </a:rPr>
              <a:t>Double-click the Timer icon in </a:t>
            </a:r>
            <a:r>
              <a:rPr lang="en-US" sz="2200" b="1" kern="1200" dirty="0">
                <a:solidFill>
                  <a:srgbClr val="000000"/>
                </a:solidFill>
                <a:latin typeface="Arial (Body)"/>
                <a:ea typeface="+mn-ea"/>
                <a:cs typeface="+mn-cs"/>
              </a:rPr>
              <a:t>Components</a:t>
            </a:r>
            <a:r>
              <a:rPr lang="en-US" sz="2200" kern="1200" dirty="0">
                <a:solidFill>
                  <a:srgbClr val="000000"/>
                </a:solidFill>
                <a:latin typeface="Arial (Body)"/>
                <a:ea typeface="+mn-ea"/>
                <a:cs typeface="+mn-cs"/>
              </a:rPr>
              <a:t> section of the </a:t>
            </a:r>
            <a:r>
              <a:rPr lang="en-US" sz="2200" b="1" kern="1200" dirty="0">
                <a:solidFill>
                  <a:srgbClr val="000000"/>
                </a:solidFill>
                <a:latin typeface="Arial (Body)"/>
                <a:ea typeface="+mn-ea"/>
                <a:cs typeface="+mn-cs"/>
              </a:rPr>
              <a:t>Toolbox</a:t>
            </a:r>
          </a:p>
          <a:p>
            <a:pPr marL="741600" lvl="1" indent="-284400">
              <a:buFont typeface="Arial" panose="020B0604020202020204" pitchFamily="34" charset="0"/>
              <a:buChar char="–"/>
            </a:pPr>
            <a:r>
              <a:rPr lang="en-US" sz="2200" kern="1200" dirty="0">
                <a:solidFill>
                  <a:srgbClr val="000000"/>
                </a:solidFill>
                <a:latin typeface="Arial (Body)"/>
                <a:ea typeface="+mn-ea"/>
                <a:cs typeface="+mn-cs"/>
              </a:rPr>
              <a:t>Appears in the component tray at design time</a:t>
            </a:r>
          </a:p>
          <a:p>
            <a:pPr marL="741600" lvl="1" indent="-284400">
              <a:buFont typeface="Arial" panose="020B0604020202020204" pitchFamily="34" charset="0"/>
              <a:buChar char="–"/>
            </a:pPr>
            <a:r>
              <a:rPr lang="en-US" sz="2200" kern="1200" dirty="0">
                <a:solidFill>
                  <a:srgbClr val="000000"/>
                </a:solidFill>
                <a:latin typeface="Arial (Body)"/>
                <a:ea typeface="+mn-ea"/>
                <a:cs typeface="+mn-cs"/>
              </a:rPr>
              <a:t>Prefix a Timer control’s name with </a:t>
            </a:r>
            <a:r>
              <a:rPr lang="en-US" sz="2200" i="1" kern="1200" dirty="0">
                <a:solidFill>
                  <a:srgbClr val="000000"/>
                </a:solidFill>
                <a:latin typeface="Courier New" panose="02070309020205020404" pitchFamily="49" charset="0"/>
                <a:ea typeface="+mn-ea"/>
                <a:cs typeface="Courier New" panose="02070309020205020404" pitchFamily="49" charset="0"/>
              </a:rPr>
              <a:t>t</a:t>
            </a:r>
            <a:r>
              <a:rPr lang="en-US" sz="100" i="1" kern="1200" dirty="0">
                <a:solidFill>
                  <a:srgbClr val="000000"/>
                </a:solidFill>
                <a:latin typeface="Courier New" panose="02070309020205020404" pitchFamily="49" charset="0"/>
                <a:ea typeface="+mn-ea"/>
                <a:cs typeface="Courier New" panose="02070309020205020404" pitchFamily="49" charset="0"/>
              </a:rPr>
              <a:t> </a:t>
            </a:r>
            <a:r>
              <a:rPr lang="en-US" sz="2200" i="1" kern="1200" dirty="0">
                <a:solidFill>
                  <a:srgbClr val="000000"/>
                </a:solidFill>
                <a:latin typeface="Courier New" panose="02070309020205020404" pitchFamily="49" charset="0"/>
                <a:ea typeface="+mn-ea"/>
                <a:cs typeface="Courier New" panose="02070309020205020404" pitchFamily="49" charset="0"/>
              </a:rPr>
              <a:t>m</a:t>
            </a:r>
            <a:r>
              <a:rPr lang="en-US" sz="100" i="1" kern="1200" dirty="0">
                <a:solidFill>
                  <a:srgbClr val="000000"/>
                </a:solidFill>
                <a:latin typeface="Courier New" panose="02070309020205020404" pitchFamily="49" charset="0"/>
                <a:ea typeface="+mn-ea"/>
                <a:cs typeface="Courier New" panose="02070309020205020404" pitchFamily="49" charset="0"/>
              </a:rPr>
              <a:t> </a:t>
            </a:r>
            <a:r>
              <a:rPr lang="en-US" sz="2200" i="1" kern="1200" dirty="0">
                <a:solidFill>
                  <a:srgbClr val="000000"/>
                </a:solidFill>
                <a:latin typeface="Courier New" panose="02070309020205020404" pitchFamily="49" charset="0"/>
                <a:ea typeface="+mn-ea"/>
                <a:cs typeface="Courier New" panose="02070309020205020404" pitchFamily="49" charset="0"/>
              </a:rPr>
              <a:t>r</a:t>
            </a:r>
          </a:p>
          <a:p>
            <a:pPr lvl="0">
              <a:tabLst/>
            </a:pPr>
            <a:r>
              <a:rPr lang="en-US" sz="2200" kern="1200" dirty="0">
                <a:solidFill>
                  <a:srgbClr val="000000"/>
                </a:solidFill>
                <a:latin typeface="Arial (Body)"/>
                <a:ea typeface="+mn-ea"/>
                <a:cs typeface="+mn-cs"/>
              </a:rPr>
              <a:t>To create a Tick event handler code template:</a:t>
            </a:r>
          </a:p>
          <a:p>
            <a:pPr marL="741600" lvl="1" indent="-284400">
              <a:buFont typeface="Arial" panose="020B0604020202020204" pitchFamily="34" charset="0"/>
              <a:buChar char="–"/>
            </a:pPr>
            <a:r>
              <a:rPr lang="en-US" sz="2200" kern="1200" dirty="0">
                <a:solidFill>
                  <a:srgbClr val="000000"/>
                </a:solidFill>
                <a:latin typeface="Arial (Body)"/>
                <a:ea typeface="+mn-ea"/>
                <a:cs typeface="+mn-cs"/>
              </a:rPr>
              <a:t>Double-click a Timer control that has been added to the </a:t>
            </a:r>
            <a:r>
              <a:rPr lang="en-US" sz="2200" b="1" kern="1200" dirty="0">
                <a:solidFill>
                  <a:srgbClr val="000000"/>
                </a:solidFill>
                <a:latin typeface="Arial (Body)"/>
                <a:ea typeface="+mn-ea"/>
                <a:cs typeface="+mn-cs"/>
              </a:rPr>
              <a:t>Component</a:t>
            </a:r>
            <a:r>
              <a:rPr lang="en-US" sz="2200" kern="1200" dirty="0">
                <a:solidFill>
                  <a:srgbClr val="000000"/>
                </a:solidFill>
                <a:latin typeface="Arial (Body)"/>
                <a:ea typeface="+mn-ea"/>
                <a:cs typeface="+mn-cs"/>
              </a:rPr>
              <a:t> tray</a:t>
            </a:r>
          </a:p>
          <a:p>
            <a:pPr marL="741600" lvl="1" indent="-284400">
              <a:buFont typeface="Arial" panose="020B0604020202020204" pitchFamily="34" charset="0"/>
              <a:buChar char="–"/>
            </a:pPr>
            <a:r>
              <a:rPr lang="en-US" sz="2200" kern="1200" dirty="0">
                <a:solidFill>
                  <a:srgbClr val="000000"/>
                </a:solidFill>
                <a:latin typeface="Arial (Body)"/>
                <a:ea typeface="+mn-ea"/>
                <a:cs typeface="+mn-cs"/>
              </a:rPr>
              <a:t>Code will be executed at regular intervals</a:t>
            </a:r>
          </a:p>
        </p:txBody>
      </p:sp>
    </p:spTree>
    <p:extLst>
      <p:ext uri="{BB962C8B-B14F-4D97-AF65-F5344CB8AC3E}">
        <p14:creationId xmlns:p14="http://schemas.microsoft.com/office/powerpoint/2010/main" val="364256735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r>
              <a:rPr lang="en-US" dirty="0"/>
              <a:t>Timer Control Properties</a:t>
            </a:r>
            <a:endParaRPr lang="en-US" dirty="0">
              <a:latin typeface="Times New Roman" panose="02020603050405020304" pitchFamily="18" charset="0"/>
            </a:endParaRPr>
          </a:p>
        </p:txBody>
      </p:sp>
      <p:sp>
        <p:nvSpPr>
          <p:cNvPr id="3" name="Text Placeholder 2"/>
          <p:cNvSpPr>
            <a:spLocks noGrp="1"/>
          </p:cNvSpPr>
          <p:nvPr>
            <p:ph type="body" idx="1"/>
          </p:nvPr>
        </p:nvSpPr>
        <p:spPr>
          <a:xfrm>
            <a:off x="457200" y="1600200"/>
            <a:ext cx="8229600" cy="4201120"/>
          </a:xfrm>
        </p:spPr>
        <p:txBody>
          <a:bodyPr wrap="square" lIns="91425" tIns="91425" rIns="91425" bIns="91425">
            <a:spAutoFit/>
          </a:bodyPr>
          <a:lstStyle/>
          <a:p>
            <a:pPr lvl="0">
              <a:tabLst/>
            </a:pPr>
            <a:r>
              <a:rPr lang="en-US" sz="2400" kern="1200" dirty="0">
                <a:solidFill>
                  <a:srgbClr val="000000"/>
                </a:solidFill>
                <a:latin typeface="Arial (Body)"/>
                <a:ea typeface="+mn-ea"/>
                <a:cs typeface="+mn-cs"/>
              </a:rPr>
              <a:t>Timer control has two important properties:</a:t>
            </a:r>
          </a:p>
          <a:p>
            <a:pPr marL="741600" lvl="1" indent="-284400">
              <a:buFont typeface="Arial" panose="020B0604020202020204" pitchFamily="34" charset="0"/>
              <a:buChar char="–"/>
            </a:pPr>
            <a:r>
              <a:rPr lang="en-US" sz="2400" kern="1200" dirty="0">
                <a:solidFill>
                  <a:srgbClr val="000000"/>
                </a:solidFill>
                <a:latin typeface="Arial (Body)"/>
                <a:ea typeface="+mn-ea"/>
                <a:cs typeface="+mn-cs"/>
              </a:rPr>
              <a:t>The Enabled property</a:t>
            </a:r>
          </a:p>
          <a:p>
            <a:pPr lvl="2"/>
            <a:r>
              <a:rPr lang="en-US" sz="2400" kern="1200" dirty="0">
                <a:solidFill>
                  <a:srgbClr val="000000"/>
                </a:solidFill>
                <a:latin typeface="Arial (Body)"/>
                <a:ea typeface="+mn-ea"/>
                <a:cs typeface="+mn-cs"/>
              </a:rPr>
              <a:t>Must be set to </a:t>
            </a:r>
            <a:r>
              <a:rPr lang="en-US" sz="2400" b="1" kern="1200" dirty="0">
                <a:solidFill>
                  <a:srgbClr val="000000"/>
                </a:solidFill>
                <a:latin typeface="Arial (Body)"/>
                <a:ea typeface="+mn-ea"/>
                <a:cs typeface="+mn-cs"/>
              </a:rPr>
              <a:t>True</a:t>
            </a:r>
            <a:r>
              <a:rPr lang="en-US" sz="2400" kern="1200" dirty="0">
                <a:solidFill>
                  <a:srgbClr val="000000"/>
                </a:solidFill>
                <a:latin typeface="Arial (Body)"/>
                <a:ea typeface="+mn-ea"/>
                <a:cs typeface="+mn-cs"/>
              </a:rPr>
              <a:t> to respond to Tick events</a:t>
            </a:r>
          </a:p>
          <a:p>
            <a:pPr marL="741600" lvl="1" indent="-284400">
              <a:buFont typeface="Arial" panose="020B0604020202020204" pitchFamily="34" charset="0"/>
              <a:buChar char="–"/>
            </a:pPr>
            <a:r>
              <a:rPr lang="en-US" sz="2400" kern="1200" dirty="0">
                <a:solidFill>
                  <a:srgbClr val="000000"/>
                </a:solidFill>
                <a:latin typeface="Arial (Body)"/>
                <a:ea typeface="+mn-ea"/>
                <a:cs typeface="+mn-cs"/>
              </a:rPr>
              <a:t>The Interval property</a:t>
            </a:r>
          </a:p>
          <a:p>
            <a:pPr lvl="2"/>
            <a:r>
              <a:rPr lang="en-US" sz="2400" kern="1200" dirty="0">
                <a:solidFill>
                  <a:srgbClr val="000000"/>
                </a:solidFill>
                <a:latin typeface="Arial (Body)"/>
                <a:ea typeface="+mn-ea"/>
                <a:cs typeface="+mn-cs"/>
              </a:rPr>
              <a:t>The number of milliseconds that elapse between events</a:t>
            </a:r>
          </a:p>
          <a:p>
            <a:pPr lvl="0">
              <a:tabLst/>
            </a:pPr>
            <a:r>
              <a:rPr lang="en-US" sz="2400" kern="1200" dirty="0">
                <a:solidFill>
                  <a:srgbClr val="000000"/>
                </a:solidFill>
                <a:latin typeface="Arial (Body)"/>
                <a:ea typeface="+mn-ea"/>
                <a:cs typeface="+mn-cs"/>
              </a:rPr>
              <a:t>Tutorial 8-7 demonstrates the Timer control</a:t>
            </a:r>
          </a:p>
          <a:p>
            <a:pPr lvl="0">
              <a:tabLst/>
            </a:pPr>
            <a:r>
              <a:rPr lang="en-US" sz="2400" kern="1200" dirty="0">
                <a:solidFill>
                  <a:srgbClr val="000000"/>
                </a:solidFill>
                <a:latin typeface="Arial (Body)"/>
                <a:ea typeface="+mn-ea"/>
                <a:cs typeface="+mn-cs"/>
              </a:rPr>
              <a:t>In Tutorial 8-8 you will use the Timer control to create the </a:t>
            </a:r>
            <a:r>
              <a:rPr lang="en-US" sz="2400" b="1" kern="1200" dirty="0">
                <a:solidFill>
                  <a:srgbClr val="000000"/>
                </a:solidFill>
                <a:latin typeface="Arial (Body)"/>
                <a:ea typeface="+mn-ea"/>
                <a:cs typeface="+mn-cs"/>
              </a:rPr>
              <a:t>Catch Me</a:t>
            </a:r>
            <a:r>
              <a:rPr lang="en-US" sz="2400" kern="1200" dirty="0">
                <a:solidFill>
                  <a:srgbClr val="000000"/>
                </a:solidFill>
                <a:latin typeface="Arial (Body)"/>
                <a:ea typeface="+mn-ea"/>
                <a:cs typeface="+mn-cs"/>
              </a:rPr>
              <a:t> game application</a:t>
            </a:r>
          </a:p>
        </p:txBody>
      </p:sp>
    </p:spTree>
    <p:extLst>
      <p:ext uri="{BB962C8B-B14F-4D97-AF65-F5344CB8AC3E}">
        <p14:creationId xmlns:p14="http://schemas.microsoft.com/office/powerpoint/2010/main" val="5104371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369375"/>
            <a:ext cx="7772400" cy="1231076"/>
          </a:xfrm>
        </p:spPr>
        <p:txBody>
          <a:bodyPr tIns="91425">
            <a:spAutoFit/>
          </a:bodyPr>
          <a:lstStyle/>
          <a:p>
            <a:pPr lvl="0">
              <a:spcBef>
                <a:spcPct val="0"/>
              </a:spcBef>
              <a:buClrTx/>
            </a:pPr>
            <a:r>
              <a:rPr lang="en-US" sz="3400" kern="1200" dirty="0">
                <a:latin typeface="Times New Roman" panose="02020603050405020304" pitchFamily="18" charset="0"/>
                <a:ea typeface="+mj-ea"/>
                <a:cs typeface="+mj-cs"/>
              </a:rPr>
              <a:t>8.6 </a:t>
            </a:r>
            <a:r>
              <a:rPr lang="en-US" sz="3400" kern="1200" dirty="0">
                <a:latin typeface="Times New Roman" panose="02020603050405020304" pitchFamily="18" charset="0"/>
              </a:rPr>
              <a:t>Focus on G</a:t>
            </a:r>
            <a:r>
              <a:rPr lang="en-US" sz="100" kern="1200" dirty="0">
                <a:latin typeface="Times New Roman" panose="02020603050405020304" pitchFamily="18" charset="0"/>
              </a:rPr>
              <a:t> </a:t>
            </a:r>
            <a:r>
              <a:rPr lang="en-US" sz="3400" kern="1200" dirty="0">
                <a:latin typeface="Times New Roman" panose="02020603050405020304" pitchFamily="18" charset="0"/>
              </a:rPr>
              <a:t>U</a:t>
            </a:r>
            <a:r>
              <a:rPr lang="en-US" sz="100" kern="1200" dirty="0">
                <a:latin typeface="Times New Roman" panose="02020603050405020304" pitchFamily="18" charset="0"/>
              </a:rPr>
              <a:t> </a:t>
            </a:r>
            <a:r>
              <a:rPr lang="en-US" sz="3400" kern="1200" dirty="0">
                <a:latin typeface="Times New Roman" panose="02020603050405020304" pitchFamily="18" charset="0"/>
              </a:rPr>
              <a:t>I Design: Anchoring and Docking Controls</a:t>
            </a:r>
            <a:endParaRPr lang="en-US" sz="3400" kern="1200" dirty="0">
              <a:latin typeface="Times New Roman" panose="02020603050405020304" pitchFamily="18" charset="0"/>
              <a:ea typeface="+mj-ea"/>
              <a:cs typeface="+mj-cs"/>
            </a:endParaRPr>
          </a:p>
        </p:txBody>
      </p:sp>
    </p:spTree>
    <p:extLst>
      <p:ext uri="{BB962C8B-B14F-4D97-AF65-F5344CB8AC3E}">
        <p14:creationId xmlns:p14="http://schemas.microsoft.com/office/powerpoint/2010/main" val="326463225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a:spcBef>
                <a:spcPct val="0"/>
              </a:spcBef>
              <a:buClrTx/>
            </a:pPr>
            <a:r>
              <a:rPr lang="en-US" kern="1200" dirty="0">
                <a:latin typeface="Times New Roman" panose="02020603050405020304" pitchFamily="18" charset="0"/>
                <a:ea typeface="+mj-ea"/>
                <a:cs typeface="+mj-cs"/>
              </a:rPr>
              <a:t>The Anchor Property</a:t>
            </a:r>
          </a:p>
        </p:txBody>
      </p:sp>
      <p:sp>
        <p:nvSpPr>
          <p:cNvPr id="3" name="Content Placeholder 2"/>
          <p:cNvSpPr>
            <a:spLocks noGrp="1"/>
          </p:cNvSpPr>
          <p:nvPr>
            <p:ph idx="1"/>
          </p:nvPr>
        </p:nvSpPr>
        <p:spPr>
          <a:xfrm>
            <a:off x="457200" y="1600200"/>
            <a:ext cx="8229600" cy="1735830"/>
          </a:xfrm>
        </p:spPr>
        <p:txBody>
          <a:bodyPr wrap="square" lIns="91425" tIns="91425" rIns="91425" bIns="91425">
            <a:spAutoFit/>
          </a:bodyPr>
          <a:lstStyle/>
          <a:p>
            <a:pPr marL="255600" lvl="0" indent="-255600">
              <a:buFont typeface="Arial" panose="020B0604020202020204" pitchFamily="34" charset="0"/>
              <a:buChar char="•"/>
            </a:pPr>
            <a:r>
              <a:rPr lang="en-US" sz="2400" kern="1200" dirty="0">
                <a:solidFill>
                  <a:srgbClr val="000000"/>
                </a:solidFill>
                <a:latin typeface="Arial (Body)"/>
                <a:ea typeface="+mn-ea"/>
                <a:cs typeface="Times New Roman" pitchFamily="18" charset="0"/>
              </a:rPr>
              <a:t>The Anchor</a:t>
            </a:r>
            <a:r>
              <a:rPr lang="en-US" sz="2400" kern="1200" dirty="0">
                <a:solidFill>
                  <a:srgbClr val="000000"/>
                </a:solidFill>
                <a:latin typeface="Arial (Body)"/>
                <a:ea typeface="+mn-ea"/>
                <a:cs typeface="+mn-cs"/>
              </a:rPr>
              <a:t> property allows you to anchor the control to one or more edges of a form</a:t>
            </a:r>
          </a:p>
          <a:p>
            <a:pPr marL="741600" lvl="1" indent="-284400">
              <a:buFont typeface="Arial" panose="020B0604020202020204" pitchFamily="34" charset="0"/>
              <a:buChar char="–"/>
            </a:pPr>
            <a:r>
              <a:rPr lang="en-US" sz="2400" kern="1200" dirty="0">
                <a:solidFill>
                  <a:srgbClr val="000000"/>
                </a:solidFill>
                <a:latin typeface="Arial (Body)"/>
                <a:ea typeface="+mn-ea"/>
                <a:cs typeface="+mn-cs"/>
              </a:rPr>
              <a:t>Controls are anchored to the top and left edges of the form by default</a:t>
            </a:r>
          </a:p>
        </p:txBody>
      </p:sp>
      <p:pic>
        <p:nvPicPr>
          <p:cNvPr id="8" name="Picture 2" descr="An anchor demo window before resizing displays an image of a hot air balloon. An anchor demo window after resizing is wider than before the resizing and displays the image of the hot air balloon, which is distorted to match the wider windo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3475407"/>
            <a:ext cx="4461036" cy="26286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3" descr="The list of options include accessible description, accessible name, accessible role, allow drop, anchor, back color, and background image. Anchor has been selected with top left in the drop down menu. The drop down opens to a grid with a square in the center and rectangles on each of the four sides with the ones on the top and left white while the ones on the right and bottom are dar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38800" y="3477809"/>
            <a:ext cx="2846731" cy="26264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898075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a:spcBef>
                <a:spcPct val="0"/>
              </a:spcBef>
              <a:buClrTx/>
            </a:pPr>
            <a:r>
              <a:rPr lang="en-US" kern="1200" dirty="0">
                <a:latin typeface="Times New Roman" panose="02020603050405020304" pitchFamily="18" charset="0"/>
                <a:ea typeface="+mj-ea"/>
                <a:cs typeface="+mj-cs"/>
              </a:rPr>
              <a:t>Array Characteristics</a:t>
            </a:r>
          </a:p>
        </p:txBody>
      </p:sp>
      <p:sp>
        <p:nvSpPr>
          <p:cNvPr id="3" name="Text Placeholder 2"/>
          <p:cNvSpPr>
            <a:spLocks noGrp="1"/>
          </p:cNvSpPr>
          <p:nvPr>
            <p:ph type="body" idx="1"/>
          </p:nvPr>
        </p:nvSpPr>
        <p:spPr>
          <a:xfrm>
            <a:off x="457200" y="1600200"/>
            <a:ext cx="8229600" cy="3947204"/>
          </a:xfrm>
        </p:spPr>
        <p:txBody>
          <a:bodyPr wrap="square" lIns="91425" tIns="91425" rIns="91425" bIns="91425">
            <a:spAutoFit/>
          </a:bodyPr>
          <a:lstStyle/>
          <a:p>
            <a:pPr lvl="0">
              <a:tabLst/>
            </a:pPr>
            <a:r>
              <a:rPr lang="en-US" sz="2400" kern="1200" dirty="0">
                <a:solidFill>
                  <a:srgbClr val="000000"/>
                </a:solidFill>
                <a:latin typeface="Arial (Body)"/>
                <a:ea typeface="+mn-ea"/>
                <a:cs typeface="Times New Roman" pitchFamily="18" charset="0"/>
              </a:rPr>
              <a:t>An array stores multiple values of same type</a:t>
            </a:r>
          </a:p>
          <a:p>
            <a:pPr marL="741600" lvl="1" indent="-284400">
              <a:buFont typeface="Arial" panose="020B0604020202020204" pitchFamily="34" charset="0"/>
              <a:buChar char="–"/>
            </a:pPr>
            <a:r>
              <a:rPr lang="en-US" sz="2400" kern="1200" dirty="0">
                <a:solidFill>
                  <a:srgbClr val="000000"/>
                </a:solidFill>
                <a:latin typeface="Arial (Body)"/>
                <a:ea typeface="+mn-ea"/>
                <a:cs typeface="Times New Roman" pitchFamily="18" charset="0"/>
              </a:rPr>
              <a:t>Like a group of variables with a single name</a:t>
            </a:r>
          </a:p>
          <a:p>
            <a:pPr lvl="0">
              <a:tabLst/>
            </a:pPr>
            <a:r>
              <a:rPr lang="en-US" sz="2400" kern="1200" dirty="0">
                <a:solidFill>
                  <a:srgbClr val="000000"/>
                </a:solidFill>
                <a:latin typeface="Arial (Body)"/>
                <a:ea typeface="+mn-ea"/>
                <a:cs typeface="Times New Roman" pitchFamily="18" charset="0"/>
              </a:rPr>
              <a:t>For example, the days of the week might be:</a:t>
            </a:r>
          </a:p>
          <a:p>
            <a:pPr marL="741600" lvl="1" indent="-284400">
              <a:buFont typeface="Arial" panose="020B0604020202020204" pitchFamily="34" charset="0"/>
              <a:buChar char="–"/>
            </a:pPr>
            <a:r>
              <a:rPr lang="en-US" sz="2400" kern="1200" dirty="0">
                <a:solidFill>
                  <a:srgbClr val="000000"/>
                </a:solidFill>
                <a:latin typeface="Arial (Body)"/>
                <a:ea typeface="+mn-ea"/>
                <a:cs typeface="Times New Roman" pitchFamily="18" charset="0"/>
              </a:rPr>
              <a:t>A set of 7 string variables</a:t>
            </a:r>
          </a:p>
          <a:p>
            <a:pPr marL="741600" lvl="1" indent="-284400">
              <a:buFont typeface="Arial" panose="020B0604020202020204" pitchFamily="34" charset="0"/>
              <a:buChar char="–"/>
            </a:pPr>
            <a:r>
              <a:rPr lang="en-US" sz="2400" kern="1200" dirty="0">
                <a:solidFill>
                  <a:srgbClr val="000000"/>
                </a:solidFill>
                <a:latin typeface="Arial (Body)"/>
                <a:ea typeface="+mn-ea"/>
                <a:cs typeface="Times New Roman" pitchFamily="18" charset="0"/>
              </a:rPr>
              <a:t>With a maximum length of 9 characters</a:t>
            </a:r>
          </a:p>
          <a:p>
            <a:pPr lvl="0">
              <a:tabLst/>
            </a:pPr>
            <a:r>
              <a:rPr lang="en-US" sz="2400" kern="1200" dirty="0">
                <a:solidFill>
                  <a:srgbClr val="000000"/>
                </a:solidFill>
                <a:latin typeface="Arial (Body)"/>
                <a:ea typeface="+mn-ea"/>
                <a:cs typeface="Times New Roman" pitchFamily="18" charset="0"/>
              </a:rPr>
              <a:t>All variables within an array are called </a:t>
            </a:r>
            <a:r>
              <a:rPr lang="en-US" sz="2400" b="1" kern="1200" dirty="0">
                <a:solidFill>
                  <a:srgbClr val="000000"/>
                </a:solidFill>
                <a:latin typeface="Arial (Body)"/>
                <a:ea typeface="+mn-ea"/>
                <a:cs typeface="Times New Roman" pitchFamily="18" charset="0"/>
              </a:rPr>
              <a:t>elements </a:t>
            </a:r>
            <a:r>
              <a:rPr lang="en-US" sz="2400" kern="1200" dirty="0">
                <a:solidFill>
                  <a:srgbClr val="000000"/>
                </a:solidFill>
                <a:latin typeface="Arial (Body)"/>
                <a:ea typeface="+mn-ea"/>
                <a:cs typeface="Times New Roman" pitchFamily="18" charset="0"/>
              </a:rPr>
              <a:t>and must be of the same data type</a:t>
            </a:r>
          </a:p>
          <a:p>
            <a:pPr lvl="0">
              <a:tabLst/>
            </a:pPr>
            <a:r>
              <a:rPr lang="en-US" sz="2400" kern="1200" dirty="0">
                <a:solidFill>
                  <a:srgbClr val="000000"/>
                </a:solidFill>
                <a:latin typeface="Arial (Body)"/>
                <a:ea typeface="+mn-ea"/>
                <a:cs typeface="Times New Roman" pitchFamily="18" charset="0"/>
              </a:rPr>
              <a:t>You access the elements in an array through a </a:t>
            </a:r>
            <a:r>
              <a:rPr lang="en-US" sz="2400" b="1" kern="1200" dirty="0">
                <a:solidFill>
                  <a:srgbClr val="000000"/>
                </a:solidFill>
                <a:latin typeface="Arial (Body)"/>
                <a:ea typeface="+mn-ea"/>
                <a:cs typeface="Times New Roman" pitchFamily="18" charset="0"/>
              </a:rPr>
              <a:t>subscript</a:t>
            </a:r>
            <a:endParaRPr lang="en-US" sz="2400" b="1" kern="1200" dirty="0">
              <a:solidFill>
                <a:srgbClr val="000000"/>
              </a:solidFill>
              <a:latin typeface="Arial (Body)"/>
              <a:ea typeface="+mn-ea"/>
              <a:cs typeface="+mn-cs"/>
            </a:endParaRPr>
          </a:p>
        </p:txBody>
      </p:sp>
    </p:spTree>
    <p:extLst>
      <p:ext uri="{BB962C8B-B14F-4D97-AF65-F5344CB8AC3E}">
        <p14:creationId xmlns:p14="http://schemas.microsoft.com/office/powerpoint/2010/main" val="30887844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a:spcBef>
                <a:spcPct val="0"/>
              </a:spcBef>
              <a:buClrTx/>
            </a:pPr>
            <a:r>
              <a:rPr lang="en-US" kern="1200" dirty="0">
                <a:latin typeface="Times New Roman" panose="02020603050405020304" pitchFamily="18" charset="0"/>
                <a:ea typeface="+mj-ea"/>
                <a:cs typeface="+mj-cs"/>
              </a:rPr>
              <a:t>The Dock Property</a:t>
            </a:r>
          </a:p>
        </p:txBody>
      </p:sp>
      <p:sp>
        <p:nvSpPr>
          <p:cNvPr id="3" name="Text Placeholder 2"/>
          <p:cNvSpPr>
            <a:spLocks noGrp="1"/>
          </p:cNvSpPr>
          <p:nvPr>
            <p:ph type="body" idx="1"/>
          </p:nvPr>
        </p:nvSpPr>
        <p:spPr>
          <a:xfrm>
            <a:off x="457200" y="1600200"/>
            <a:ext cx="8229600" cy="1369575"/>
          </a:xfrm>
        </p:spPr>
        <p:txBody>
          <a:bodyPr wrap="square" lIns="91425" tIns="91425" rIns="91425" bIns="91425">
            <a:spAutoFit/>
          </a:bodyPr>
          <a:lstStyle/>
          <a:p>
            <a:pPr lvl="0">
              <a:buFont typeface="Arial" panose="020B0604020202020204" pitchFamily="34" charset="0"/>
              <a:buChar char="•"/>
            </a:pPr>
            <a:r>
              <a:rPr lang="en-US" sz="2400" kern="1200" dirty="0">
                <a:solidFill>
                  <a:srgbClr val="000000"/>
                </a:solidFill>
                <a:latin typeface="Arial (Body)"/>
                <a:ea typeface="+mn-ea"/>
                <a:cs typeface="+mn-cs"/>
              </a:rPr>
              <a:t>The Dock property docks a control against a form’s edge</a:t>
            </a:r>
          </a:p>
          <a:p>
            <a:pPr marL="741600" lvl="1" indent="-284400">
              <a:buFont typeface="Arial" panose="020B0604020202020204" pitchFamily="34" charset="0"/>
              <a:buChar char="–"/>
            </a:pPr>
            <a:r>
              <a:rPr lang="en-US" sz="2400" kern="1200" dirty="0">
                <a:solidFill>
                  <a:srgbClr val="000000"/>
                </a:solidFill>
                <a:latin typeface="Arial (Body)"/>
                <a:ea typeface="+mn-ea"/>
                <a:cs typeface="+mn-cs"/>
              </a:rPr>
              <a:t>Buttons are automatically sized to fill up in edge which they are docked</a:t>
            </a:r>
          </a:p>
        </p:txBody>
      </p:sp>
      <p:pic>
        <p:nvPicPr>
          <p:cNvPr id="5" name="Picture 2" descr="The dock property has, none, selected. Opening the dropdown menu shows a grid of selections. Click these selections to dock the control to the form at that selection. The selections include, none, top edge, left edge, right edge, center, and bottom ed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3109354"/>
            <a:ext cx="8077200" cy="32403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5571342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846155"/>
            <a:ext cx="7772400" cy="1754296"/>
          </a:xfrm>
        </p:spPr>
        <p:txBody>
          <a:bodyPr tIns="91425">
            <a:spAutoFit/>
          </a:bodyPr>
          <a:lstStyle/>
          <a:p>
            <a:pPr lvl="0">
              <a:spcBef>
                <a:spcPct val="0"/>
              </a:spcBef>
              <a:buClrTx/>
            </a:pPr>
            <a:r>
              <a:rPr lang="en-US" sz="3400" kern="1200" dirty="0">
                <a:latin typeface="Times New Roman" panose="02020603050405020304" pitchFamily="18" charset="0"/>
                <a:ea typeface="+mj-ea"/>
                <a:cs typeface="+mj-cs"/>
              </a:rPr>
              <a:t>8.7 </a:t>
            </a:r>
            <a:r>
              <a:rPr lang="en-US" sz="3400" kern="1200" dirty="0">
                <a:latin typeface="Times New Roman" panose="02020603050405020304" pitchFamily="18" charset="0"/>
              </a:rPr>
              <a:t>Focus on Problem Solving: Building the Demetris Leadership Center Application</a:t>
            </a:r>
            <a:endParaRPr lang="en-US" sz="3400" kern="1200" dirty="0">
              <a:latin typeface="Times New Roman" panose="02020603050405020304" pitchFamily="18" charset="0"/>
              <a:ea typeface="+mj-ea"/>
              <a:cs typeface="+mj-cs"/>
            </a:endParaRPr>
          </a:p>
        </p:txBody>
      </p:sp>
    </p:spTree>
    <p:extLst>
      <p:ext uri="{BB962C8B-B14F-4D97-AF65-F5344CB8AC3E}">
        <p14:creationId xmlns:p14="http://schemas.microsoft.com/office/powerpoint/2010/main" val="116835619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87543"/>
            <a:ext cx="8229600" cy="707856"/>
          </a:xfrm>
        </p:spPr>
        <p:txBody>
          <a:bodyPr tIns="91425" anchor="b">
            <a:spAutoFit/>
          </a:bodyPr>
          <a:lstStyle/>
          <a:p>
            <a:pPr lvl="0">
              <a:spcBef>
                <a:spcPct val="0"/>
              </a:spcBef>
              <a:buClrTx/>
            </a:pPr>
            <a:r>
              <a:rPr lang="en-US" kern="1200" dirty="0">
                <a:latin typeface="Times New Roman" panose="02020603050405020304" pitchFamily="18" charset="0"/>
                <a:ea typeface="+mj-ea"/>
                <a:cs typeface="+mj-cs"/>
              </a:rPr>
              <a:t>Sketch of the Application’s Form</a:t>
            </a:r>
          </a:p>
        </p:txBody>
      </p:sp>
      <p:pic>
        <p:nvPicPr>
          <p:cNvPr id="5" name="Picture 2" descr="The draft Demetris leadership center dialog box. Under the section heading, sales data, there is a list box labeled, l s t sales data. Below the list box is a label box with the heading, total revenue, and the label, l b l total revenu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4712" y="1594079"/>
            <a:ext cx="5774575" cy="45710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8651709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a:spcBef>
                <a:spcPct val="0"/>
              </a:spcBef>
              <a:buClrTx/>
            </a:pPr>
            <a:r>
              <a:rPr lang="en-US" kern="1200" dirty="0">
                <a:latin typeface="Times New Roman" panose="02020603050405020304" pitchFamily="18" charset="0"/>
                <a:ea typeface="+mj-ea"/>
                <a:cs typeface="+mj-cs"/>
              </a:rPr>
              <a:t>The Menu System</a:t>
            </a:r>
          </a:p>
        </p:txBody>
      </p:sp>
      <p:pic>
        <p:nvPicPr>
          <p:cNvPr id="5" name="Picture 2" descr="The menu bar has file, report, and help. The menu under file has exit with the shortcut. The menu under report has enter sales data and display sales report with the shortcuts. The menu under help has about."/>
          <p:cNvPicPr>
            <a:picLocks noChangeAspect="1" noChangeArrowheads="1"/>
          </p:cNvPicPr>
          <p:nvPr/>
        </p:nvPicPr>
        <p:blipFill>
          <a:blip r:embed="rId2" cstate="print"/>
          <a:srcRect/>
          <a:stretch>
            <a:fillRect/>
          </a:stretch>
        </p:blipFill>
        <p:spPr bwMode="auto">
          <a:xfrm>
            <a:off x="1852158" y="1566371"/>
            <a:ext cx="5991225" cy="1123950"/>
          </a:xfrm>
          <a:prstGeom prst="rect">
            <a:avLst/>
          </a:prstGeom>
          <a:ln w="38100" cap="sq">
            <a:noFill/>
            <a:prstDash val="solid"/>
            <a:miter lim="800000"/>
          </a:ln>
          <a:effectLst>
            <a:outerShdw blurRad="50800" dist="38100" dir="2700000" algn="tl" rotWithShape="0">
              <a:srgbClr val="000000">
                <a:alpha val="0"/>
              </a:srgbClr>
            </a:outerShdw>
          </a:effectLst>
        </p:spPr>
      </p:pic>
      <p:graphicFrame>
        <p:nvGraphicFramePr>
          <p:cNvPr id="3" name="Table 2"/>
          <p:cNvGraphicFramePr>
            <a:graphicFrameLocks noGrp="1"/>
          </p:cNvGraphicFramePr>
          <p:nvPr>
            <p:extLst>
              <p:ext uri="{D42A27DB-BD31-4B8C-83A1-F6EECF244321}">
                <p14:modId xmlns:p14="http://schemas.microsoft.com/office/powerpoint/2010/main" val="389464170"/>
              </p:ext>
            </p:extLst>
          </p:nvPr>
        </p:nvGraphicFramePr>
        <p:xfrm>
          <a:off x="1524000" y="2943165"/>
          <a:ext cx="6096000" cy="2966720"/>
        </p:xfrm>
        <a:graphic>
          <a:graphicData uri="http://schemas.openxmlformats.org/drawingml/2006/table">
            <a:tbl>
              <a:tblPr firstRow="1" bandRow="1">
                <a:tableStyleId>{40F9630F-82C1-40B7-BC3A-925EFCFF5E92}</a:tableStyleId>
              </a:tblPr>
              <a:tblGrid>
                <a:gridCol w="2200102">
                  <a:extLst>
                    <a:ext uri="{9D8B030D-6E8A-4147-A177-3AD203B41FA5}">
                      <a16:colId xmlns:a16="http://schemas.microsoft.com/office/drawing/2014/main" val="2167472644"/>
                    </a:ext>
                  </a:extLst>
                </a:gridCol>
                <a:gridCol w="2227811">
                  <a:extLst>
                    <a:ext uri="{9D8B030D-6E8A-4147-A177-3AD203B41FA5}">
                      <a16:colId xmlns:a16="http://schemas.microsoft.com/office/drawing/2014/main" val="382492420"/>
                    </a:ext>
                  </a:extLst>
                </a:gridCol>
                <a:gridCol w="1668087">
                  <a:extLst>
                    <a:ext uri="{9D8B030D-6E8A-4147-A177-3AD203B41FA5}">
                      <a16:colId xmlns:a16="http://schemas.microsoft.com/office/drawing/2014/main" val="958559346"/>
                    </a:ext>
                  </a:extLst>
                </a:gridCol>
              </a:tblGrid>
              <a:tr h="370840">
                <a:tc>
                  <a:txBody>
                    <a:bodyPr/>
                    <a:lstStyle/>
                    <a:p>
                      <a:r>
                        <a:rPr lang="en-US" sz="1600" b="1" i="0" u="none" strike="noStrike" cap="none" baseline="0" dirty="0">
                          <a:solidFill>
                            <a:schemeClr val="dk1"/>
                          </a:solidFill>
                          <a:latin typeface="+mn-lt"/>
                          <a:ea typeface="Arial"/>
                          <a:cs typeface="Arial"/>
                          <a:sym typeface="Arial"/>
                        </a:rPr>
                        <a:t>Menu Item Name</a:t>
                      </a:r>
                      <a:endParaRPr lang="en-US" sz="16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b="1" i="0" u="none" strike="noStrike" cap="none" baseline="0" dirty="0">
                          <a:solidFill>
                            <a:schemeClr val="dk1"/>
                          </a:solidFill>
                          <a:latin typeface="+mn-lt"/>
                          <a:ea typeface="Arial"/>
                          <a:cs typeface="Arial"/>
                          <a:sym typeface="Arial"/>
                        </a:rPr>
                        <a:t>Text</a:t>
                      </a:r>
                      <a:endParaRPr lang="en-US" sz="16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b="1" i="0" u="none" strike="noStrike" cap="none" baseline="0" dirty="0">
                          <a:solidFill>
                            <a:schemeClr val="dk1"/>
                          </a:solidFill>
                          <a:latin typeface="+mn-lt"/>
                          <a:ea typeface="Arial"/>
                          <a:cs typeface="Arial"/>
                          <a:sym typeface="Arial"/>
                        </a:rPr>
                        <a:t>Shortcut Key</a:t>
                      </a:r>
                      <a:endParaRPr lang="en-US" sz="16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97067145"/>
                  </a:ext>
                </a:extLst>
              </a:tr>
              <a:tr h="370840">
                <a:tc>
                  <a:txBody>
                    <a:bodyPr/>
                    <a:lstStyle/>
                    <a:p>
                      <a:r>
                        <a:rPr lang="en-US" sz="1600" b="0" i="0" u="none" strike="noStrike" cap="none" baseline="0" dirty="0">
                          <a:solidFill>
                            <a:schemeClr val="dk1"/>
                          </a:solidFill>
                          <a:latin typeface="Courier New" panose="02070309020205020404" pitchFamily="49" charset="0"/>
                          <a:ea typeface="Arial"/>
                          <a:cs typeface="Courier New" panose="02070309020205020404" pitchFamily="49" charset="0"/>
                          <a:sym typeface="Arial"/>
                        </a:rPr>
                        <a:t>m</a:t>
                      </a:r>
                      <a:r>
                        <a:rPr lang="en-US" sz="100" b="0" i="0" u="none" strike="noStrike" cap="none" baseline="0" dirty="0">
                          <a:solidFill>
                            <a:schemeClr val="dk1"/>
                          </a:solidFill>
                          <a:latin typeface="Courier New" panose="02070309020205020404" pitchFamily="49" charset="0"/>
                          <a:ea typeface="Arial"/>
                          <a:cs typeface="Courier New" panose="02070309020205020404" pitchFamily="49" charset="0"/>
                          <a:sym typeface="Arial"/>
                        </a:rPr>
                        <a:t> </a:t>
                      </a:r>
                      <a:r>
                        <a:rPr lang="en-US" sz="1600" b="0" i="0" u="none" strike="noStrike" cap="none" baseline="0" dirty="0">
                          <a:solidFill>
                            <a:schemeClr val="dk1"/>
                          </a:solidFill>
                          <a:latin typeface="Courier New" panose="02070309020205020404" pitchFamily="49" charset="0"/>
                          <a:ea typeface="Arial"/>
                          <a:cs typeface="Courier New" panose="02070309020205020404" pitchFamily="49" charset="0"/>
                          <a:sym typeface="Arial"/>
                        </a:rPr>
                        <a:t>n</a:t>
                      </a:r>
                      <a:r>
                        <a:rPr lang="en-US" sz="100" b="0" i="0" u="none" strike="noStrike" cap="none" baseline="0" dirty="0">
                          <a:solidFill>
                            <a:schemeClr val="dk1"/>
                          </a:solidFill>
                          <a:latin typeface="Courier New" panose="02070309020205020404" pitchFamily="49" charset="0"/>
                          <a:ea typeface="Arial"/>
                          <a:cs typeface="Courier New" panose="02070309020205020404" pitchFamily="49" charset="0"/>
                          <a:sym typeface="Arial"/>
                        </a:rPr>
                        <a:t> </a:t>
                      </a:r>
                      <a:r>
                        <a:rPr lang="en-US" sz="1600" b="0" i="0" u="none" strike="noStrike" cap="none" baseline="0" dirty="0">
                          <a:solidFill>
                            <a:schemeClr val="dk1"/>
                          </a:solidFill>
                          <a:latin typeface="Courier New" panose="02070309020205020404" pitchFamily="49" charset="0"/>
                          <a:ea typeface="Arial"/>
                          <a:cs typeface="Courier New" panose="02070309020205020404" pitchFamily="49" charset="0"/>
                          <a:sym typeface="Arial"/>
                        </a:rPr>
                        <a:t>u</a:t>
                      </a:r>
                      <a:r>
                        <a:rPr lang="en-US" sz="100" b="0" i="0" u="none" strike="noStrike" cap="none" baseline="0" dirty="0">
                          <a:solidFill>
                            <a:schemeClr val="dk1"/>
                          </a:solidFill>
                          <a:latin typeface="Courier New" panose="02070309020205020404" pitchFamily="49" charset="0"/>
                          <a:ea typeface="Arial"/>
                          <a:cs typeface="Courier New" panose="02070309020205020404" pitchFamily="49" charset="0"/>
                          <a:sym typeface="Arial"/>
                        </a:rPr>
                        <a:t> </a:t>
                      </a:r>
                      <a:r>
                        <a:rPr lang="en-US" sz="1600" b="0" i="0" u="none" strike="noStrike" cap="none" baseline="0" dirty="0">
                          <a:solidFill>
                            <a:schemeClr val="dk1"/>
                          </a:solidFill>
                          <a:latin typeface="Courier New" panose="02070309020205020404" pitchFamily="49" charset="0"/>
                          <a:ea typeface="Arial"/>
                          <a:cs typeface="Courier New" panose="02070309020205020404" pitchFamily="49" charset="0"/>
                          <a:sym typeface="Arial"/>
                        </a:rPr>
                        <a:t>File</a:t>
                      </a:r>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b="0" i="0" u="none" strike="noStrike" cap="none" baseline="0" dirty="0">
                          <a:solidFill>
                            <a:schemeClr val="dk1"/>
                          </a:solidFill>
                          <a:latin typeface="+mn-lt"/>
                          <a:ea typeface="Arial"/>
                          <a:cs typeface="Arial"/>
                          <a:sym typeface="Arial"/>
                        </a:rPr>
                        <a:t>&amp;File</a:t>
                      </a:r>
                      <a:endParaRPr lang="en-US" sz="1600" i="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000" dirty="0">
                          <a:solidFill>
                            <a:schemeClr val="bg1"/>
                          </a:solidFill>
                          <a:latin typeface="+mn-lt"/>
                        </a:rPr>
                        <a:t>blank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48884574"/>
                  </a:ext>
                </a:extLst>
              </a:tr>
              <a:tr h="370840">
                <a:tc>
                  <a:txBody>
                    <a:bodyPr/>
                    <a:lstStyle/>
                    <a:p>
                      <a:r>
                        <a:rPr lang="en-US" sz="1600" b="0" i="0" u="none" strike="noStrike" cap="none" baseline="0" dirty="0">
                          <a:solidFill>
                            <a:schemeClr val="dk1"/>
                          </a:solidFill>
                          <a:latin typeface="Courier New" panose="02070309020205020404" pitchFamily="49" charset="0"/>
                          <a:ea typeface="Arial"/>
                          <a:cs typeface="Courier New" panose="02070309020205020404" pitchFamily="49" charset="0"/>
                          <a:sym typeface="Arial"/>
                        </a:rPr>
                        <a:t>m</a:t>
                      </a:r>
                      <a:r>
                        <a:rPr lang="en-US" sz="100" b="0" i="0" u="none" strike="noStrike" cap="none" baseline="0" dirty="0">
                          <a:solidFill>
                            <a:schemeClr val="dk1"/>
                          </a:solidFill>
                          <a:latin typeface="Courier New" panose="02070309020205020404" pitchFamily="49" charset="0"/>
                          <a:ea typeface="Arial"/>
                          <a:cs typeface="Courier New" panose="02070309020205020404" pitchFamily="49" charset="0"/>
                          <a:sym typeface="Arial"/>
                        </a:rPr>
                        <a:t> </a:t>
                      </a:r>
                      <a:r>
                        <a:rPr lang="en-US" sz="1600" b="0" i="0" u="none" strike="noStrike" cap="none" baseline="0" dirty="0">
                          <a:solidFill>
                            <a:schemeClr val="dk1"/>
                          </a:solidFill>
                          <a:latin typeface="Courier New" panose="02070309020205020404" pitchFamily="49" charset="0"/>
                          <a:ea typeface="Arial"/>
                          <a:cs typeface="Courier New" panose="02070309020205020404" pitchFamily="49" charset="0"/>
                          <a:sym typeface="Arial"/>
                        </a:rPr>
                        <a:t>n</a:t>
                      </a:r>
                      <a:r>
                        <a:rPr lang="en-US" sz="100" b="0" i="0" u="none" strike="noStrike" cap="none" baseline="0" dirty="0">
                          <a:solidFill>
                            <a:schemeClr val="dk1"/>
                          </a:solidFill>
                          <a:latin typeface="Courier New" panose="02070309020205020404" pitchFamily="49" charset="0"/>
                          <a:ea typeface="Arial"/>
                          <a:cs typeface="Courier New" panose="02070309020205020404" pitchFamily="49" charset="0"/>
                          <a:sym typeface="Arial"/>
                        </a:rPr>
                        <a:t> </a:t>
                      </a:r>
                      <a:r>
                        <a:rPr lang="en-US" sz="1600" b="0" i="0" u="none" strike="noStrike" cap="none" baseline="0" dirty="0">
                          <a:solidFill>
                            <a:schemeClr val="dk1"/>
                          </a:solidFill>
                          <a:latin typeface="Courier New" panose="02070309020205020404" pitchFamily="49" charset="0"/>
                          <a:ea typeface="Arial"/>
                          <a:cs typeface="Courier New" panose="02070309020205020404" pitchFamily="49" charset="0"/>
                          <a:sym typeface="Arial"/>
                        </a:rPr>
                        <a:t>u</a:t>
                      </a:r>
                      <a:r>
                        <a:rPr lang="en-US" sz="100" b="0" i="0" u="none" strike="noStrike" cap="none" baseline="0" dirty="0">
                          <a:solidFill>
                            <a:schemeClr val="dk1"/>
                          </a:solidFill>
                          <a:latin typeface="Courier New" panose="02070309020205020404" pitchFamily="49" charset="0"/>
                          <a:ea typeface="Arial"/>
                          <a:cs typeface="Courier New" panose="02070309020205020404" pitchFamily="49" charset="0"/>
                          <a:sym typeface="Arial"/>
                        </a:rPr>
                        <a:t> </a:t>
                      </a:r>
                      <a:r>
                        <a:rPr lang="en-US" sz="1600" b="0" i="0" u="none" strike="noStrike" cap="none" baseline="0" dirty="0">
                          <a:solidFill>
                            <a:schemeClr val="dk1"/>
                          </a:solidFill>
                          <a:latin typeface="Courier New" panose="02070309020205020404" pitchFamily="49" charset="0"/>
                          <a:ea typeface="Arial"/>
                          <a:cs typeface="Courier New" panose="02070309020205020404" pitchFamily="49" charset="0"/>
                          <a:sym typeface="Arial"/>
                        </a:rPr>
                        <a:t>FileExit</a:t>
                      </a:r>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b="0" i="0" u="none" strike="noStrike" cap="none" baseline="0" dirty="0">
                          <a:solidFill>
                            <a:schemeClr val="dk1"/>
                          </a:solidFill>
                          <a:latin typeface="+mn-lt"/>
                          <a:ea typeface="Arial"/>
                          <a:cs typeface="Arial"/>
                          <a:sym typeface="Arial"/>
                        </a:rPr>
                        <a:t>E&amp;xit</a:t>
                      </a:r>
                      <a:endParaRPr lang="en-US" sz="1600" i="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fr-FR" sz="1000" dirty="0">
                          <a:solidFill>
                            <a:schemeClr val="bg1"/>
                          </a:solidFill>
                          <a:latin typeface="+mn-lt"/>
                        </a:rPr>
                        <a:t>C t r l plus Q</a:t>
                      </a:r>
                      <a:endParaRPr lang="en-US" sz="1000" dirty="0">
                        <a:solidFill>
                          <a:schemeClr val="bg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193487009"/>
                  </a:ext>
                </a:extLst>
              </a:tr>
              <a:tr h="370840">
                <a:tc>
                  <a:txBody>
                    <a:bodyPr/>
                    <a:lstStyle/>
                    <a:p>
                      <a:r>
                        <a:rPr lang="en-US" sz="1600" b="0" i="0" u="none" strike="noStrike" cap="none" baseline="0" dirty="0">
                          <a:solidFill>
                            <a:schemeClr val="dk1"/>
                          </a:solidFill>
                          <a:latin typeface="Courier New" panose="02070309020205020404" pitchFamily="49" charset="0"/>
                          <a:ea typeface="Arial"/>
                          <a:cs typeface="Courier New" panose="02070309020205020404" pitchFamily="49" charset="0"/>
                          <a:sym typeface="Arial"/>
                        </a:rPr>
                        <a:t>m</a:t>
                      </a:r>
                      <a:r>
                        <a:rPr lang="en-US" sz="100" b="0" i="0" u="none" strike="noStrike" cap="none" baseline="0" dirty="0">
                          <a:solidFill>
                            <a:schemeClr val="dk1"/>
                          </a:solidFill>
                          <a:latin typeface="Courier New" panose="02070309020205020404" pitchFamily="49" charset="0"/>
                          <a:ea typeface="Arial"/>
                          <a:cs typeface="Courier New" panose="02070309020205020404" pitchFamily="49" charset="0"/>
                          <a:sym typeface="Arial"/>
                        </a:rPr>
                        <a:t> </a:t>
                      </a:r>
                      <a:r>
                        <a:rPr lang="en-US" sz="1600" b="0" i="0" u="none" strike="noStrike" cap="none" baseline="0" dirty="0">
                          <a:solidFill>
                            <a:schemeClr val="dk1"/>
                          </a:solidFill>
                          <a:latin typeface="Courier New" panose="02070309020205020404" pitchFamily="49" charset="0"/>
                          <a:ea typeface="Arial"/>
                          <a:cs typeface="Courier New" panose="02070309020205020404" pitchFamily="49" charset="0"/>
                          <a:sym typeface="Arial"/>
                        </a:rPr>
                        <a:t>n</a:t>
                      </a:r>
                      <a:r>
                        <a:rPr lang="en-US" sz="100" b="0" i="0" u="none" strike="noStrike" cap="none" baseline="0" dirty="0">
                          <a:solidFill>
                            <a:schemeClr val="dk1"/>
                          </a:solidFill>
                          <a:latin typeface="Courier New" panose="02070309020205020404" pitchFamily="49" charset="0"/>
                          <a:ea typeface="Arial"/>
                          <a:cs typeface="Courier New" panose="02070309020205020404" pitchFamily="49" charset="0"/>
                          <a:sym typeface="Arial"/>
                        </a:rPr>
                        <a:t> </a:t>
                      </a:r>
                      <a:r>
                        <a:rPr lang="en-US" sz="1600" b="0" i="0" u="none" strike="noStrike" cap="none" baseline="0" dirty="0">
                          <a:solidFill>
                            <a:schemeClr val="dk1"/>
                          </a:solidFill>
                          <a:latin typeface="Courier New" panose="02070309020205020404" pitchFamily="49" charset="0"/>
                          <a:ea typeface="Arial"/>
                          <a:cs typeface="Courier New" panose="02070309020205020404" pitchFamily="49" charset="0"/>
                          <a:sym typeface="Arial"/>
                        </a:rPr>
                        <a:t>u</a:t>
                      </a:r>
                      <a:r>
                        <a:rPr lang="en-US" sz="100" b="0" i="0" u="none" strike="noStrike" cap="none" baseline="0" dirty="0">
                          <a:solidFill>
                            <a:schemeClr val="dk1"/>
                          </a:solidFill>
                          <a:latin typeface="Courier New" panose="02070309020205020404" pitchFamily="49" charset="0"/>
                          <a:ea typeface="Arial"/>
                          <a:cs typeface="Courier New" panose="02070309020205020404" pitchFamily="49" charset="0"/>
                          <a:sym typeface="Arial"/>
                        </a:rPr>
                        <a:t> </a:t>
                      </a:r>
                      <a:r>
                        <a:rPr lang="en-US" sz="1600" b="0" i="0" u="none" strike="noStrike" cap="none" baseline="0" dirty="0">
                          <a:solidFill>
                            <a:schemeClr val="dk1"/>
                          </a:solidFill>
                          <a:latin typeface="Courier New" panose="02070309020205020404" pitchFamily="49" charset="0"/>
                          <a:ea typeface="Arial"/>
                          <a:cs typeface="Courier New" panose="02070309020205020404" pitchFamily="49" charset="0"/>
                          <a:sym typeface="Arial"/>
                        </a:rPr>
                        <a:t>Report</a:t>
                      </a:r>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b="0" i="0" u="none" strike="noStrike" cap="none" baseline="0" dirty="0">
                          <a:solidFill>
                            <a:schemeClr val="dk1"/>
                          </a:solidFill>
                          <a:latin typeface="+mn-lt"/>
                          <a:ea typeface="Arial"/>
                          <a:cs typeface="Arial"/>
                          <a:sym typeface="Arial"/>
                        </a:rPr>
                        <a:t>&amp;Report</a:t>
                      </a:r>
                      <a:endParaRPr lang="en-US" sz="1600" i="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000" b="0" i="0" u="none" strike="noStrike" cap="none" dirty="0">
                          <a:solidFill>
                            <a:schemeClr val="bg1"/>
                          </a:solidFill>
                          <a:latin typeface="+mn-lt"/>
                          <a:ea typeface="Arial"/>
                          <a:cs typeface="Arial"/>
                          <a:sym typeface="Arial"/>
                        </a:rPr>
                        <a:t>blank</a:t>
                      </a:r>
                      <a:endParaRPr lang="en-US" sz="1000" dirty="0">
                        <a:solidFill>
                          <a:schemeClr val="bg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08440938"/>
                  </a:ext>
                </a:extLst>
              </a:tr>
              <a:tr h="370840">
                <a:tc>
                  <a:txBody>
                    <a:bodyPr/>
                    <a:lstStyle/>
                    <a:p>
                      <a:r>
                        <a:rPr lang="en-US" sz="1600" b="0" i="0" u="none" strike="noStrike" cap="none" baseline="0" dirty="0">
                          <a:solidFill>
                            <a:schemeClr val="dk1"/>
                          </a:solidFill>
                          <a:latin typeface="Courier New" panose="02070309020205020404" pitchFamily="49" charset="0"/>
                          <a:ea typeface="Arial"/>
                          <a:cs typeface="Courier New" panose="02070309020205020404" pitchFamily="49" charset="0"/>
                          <a:sym typeface="Arial"/>
                        </a:rPr>
                        <a:t>m</a:t>
                      </a:r>
                      <a:r>
                        <a:rPr lang="en-US" sz="100" b="0" i="0" u="none" strike="noStrike" cap="none" baseline="0" dirty="0">
                          <a:solidFill>
                            <a:schemeClr val="dk1"/>
                          </a:solidFill>
                          <a:latin typeface="Courier New" panose="02070309020205020404" pitchFamily="49" charset="0"/>
                          <a:ea typeface="Arial"/>
                          <a:cs typeface="Courier New" panose="02070309020205020404" pitchFamily="49" charset="0"/>
                          <a:sym typeface="Arial"/>
                        </a:rPr>
                        <a:t> </a:t>
                      </a:r>
                      <a:r>
                        <a:rPr lang="en-US" sz="1600" b="0" i="0" u="none" strike="noStrike" cap="none" baseline="0" dirty="0">
                          <a:solidFill>
                            <a:schemeClr val="dk1"/>
                          </a:solidFill>
                          <a:latin typeface="Courier New" panose="02070309020205020404" pitchFamily="49" charset="0"/>
                          <a:ea typeface="Arial"/>
                          <a:cs typeface="Courier New" panose="02070309020205020404" pitchFamily="49" charset="0"/>
                          <a:sym typeface="Arial"/>
                        </a:rPr>
                        <a:t>n</a:t>
                      </a:r>
                      <a:r>
                        <a:rPr lang="en-US" sz="100" b="0" i="0" u="none" strike="noStrike" cap="none" baseline="0" dirty="0">
                          <a:solidFill>
                            <a:schemeClr val="dk1"/>
                          </a:solidFill>
                          <a:latin typeface="Courier New" panose="02070309020205020404" pitchFamily="49" charset="0"/>
                          <a:ea typeface="Arial"/>
                          <a:cs typeface="Courier New" panose="02070309020205020404" pitchFamily="49" charset="0"/>
                          <a:sym typeface="Arial"/>
                        </a:rPr>
                        <a:t> </a:t>
                      </a:r>
                      <a:r>
                        <a:rPr lang="en-US" sz="1600" b="0" i="0" u="none" strike="noStrike" cap="none" baseline="0" dirty="0">
                          <a:solidFill>
                            <a:schemeClr val="dk1"/>
                          </a:solidFill>
                          <a:latin typeface="Courier New" panose="02070309020205020404" pitchFamily="49" charset="0"/>
                          <a:ea typeface="Arial"/>
                          <a:cs typeface="Courier New" panose="02070309020205020404" pitchFamily="49" charset="0"/>
                          <a:sym typeface="Arial"/>
                        </a:rPr>
                        <a:t>u</a:t>
                      </a:r>
                      <a:r>
                        <a:rPr lang="en-US" sz="100" b="0" i="0" u="none" strike="noStrike" cap="none" baseline="0" dirty="0">
                          <a:solidFill>
                            <a:schemeClr val="dk1"/>
                          </a:solidFill>
                          <a:latin typeface="Courier New" panose="02070309020205020404" pitchFamily="49" charset="0"/>
                          <a:ea typeface="Arial"/>
                          <a:cs typeface="Courier New" panose="02070309020205020404" pitchFamily="49" charset="0"/>
                          <a:sym typeface="Arial"/>
                        </a:rPr>
                        <a:t> </a:t>
                      </a:r>
                      <a:r>
                        <a:rPr lang="en-US" sz="1600" b="0" i="0" u="none" strike="noStrike" cap="none" baseline="0" dirty="0">
                          <a:solidFill>
                            <a:schemeClr val="dk1"/>
                          </a:solidFill>
                          <a:latin typeface="Courier New" panose="02070309020205020404" pitchFamily="49" charset="0"/>
                          <a:ea typeface="Arial"/>
                          <a:cs typeface="Courier New" panose="02070309020205020404" pitchFamily="49" charset="0"/>
                          <a:sym typeface="Arial"/>
                        </a:rPr>
                        <a:t>ReportData</a:t>
                      </a:r>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b="0" i="0" u="none" strike="noStrike" cap="none" baseline="0" dirty="0">
                          <a:solidFill>
                            <a:schemeClr val="dk1"/>
                          </a:solidFill>
                          <a:latin typeface="+mn-lt"/>
                          <a:ea typeface="Arial"/>
                          <a:cs typeface="Arial"/>
                          <a:sym typeface="Arial"/>
                        </a:rPr>
                        <a:t>&amp;Enter Sales Data</a:t>
                      </a:r>
                      <a:endParaRPr lang="en-US" sz="1600" i="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fr-FR" sz="1000" dirty="0">
                          <a:solidFill>
                            <a:schemeClr val="bg1"/>
                          </a:solidFill>
                          <a:latin typeface="+mn-lt"/>
                        </a:rPr>
                        <a:t>C t r l plus E</a:t>
                      </a:r>
                      <a:endParaRPr lang="en-US" sz="1000" dirty="0">
                        <a:solidFill>
                          <a:schemeClr val="bg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78468165"/>
                  </a:ext>
                </a:extLst>
              </a:tr>
              <a:tr h="370840">
                <a:tc>
                  <a:txBody>
                    <a:bodyPr/>
                    <a:lstStyle/>
                    <a:p>
                      <a:r>
                        <a:rPr lang="en-US" sz="1600" b="0" i="0" u="none" strike="noStrike" cap="none" baseline="0" dirty="0">
                          <a:solidFill>
                            <a:schemeClr val="dk1"/>
                          </a:solidFill>
                          <a:latin typeface="Courier New" panose="02070309020205020404" pitchFamily="49" charset="0"/>
                          <a:ea typeface="Arial"/>
                          <a:cs typeface="Courier New" panose="02070309020205020404" pitchFamily="49" charset="0"/>
                          <a:sym typeface="Arial"/>
                        </a:rPr>
                        <a:t>m</a:t>
                      </a:r>
                      <a:r>
                        <a:rPr lang="en-US" sz="100" b="0" i="0" u="none" strike="noStrike" cap="none" baseline="0" dirty="0">
                          <a:solidFill>
                            <a:schemeClr val="dk1"/>
                          </a:solidFill>
                          <a:latin typeface="Courier New" panose="02070309020205020404" pitchFamily="49" charset="0"/>
                          <a:ea typeface="Arial"/>
                          <a:cs typeface="Courier New" panose="02070309020205020404" pitchFamily="49" charset="0"/>
                          <a:sym typeface="Arial"/>
                        </a:rPr>
                        <a:t> </a:t>
                      </a:r>
                      <a:r>
                        <a:rPr lang="en-US" sz="1600" b="0" i="0" u="none" strike="noStrike" cap="none" baseline="0" dirty="0">
                          <a:solidFill>
                            <a:schemeClr val="dk1"/>
                          </a:solidFill>
                          <a:latin typeface="Courier New" panose="02070309020205020404" pitchFamily="49" charset="0"/>
                          <a:ea typeface="Arial"/>
                          <a:cs typeface="Courier New" panose="02070309020205020404" pitchFamily="49" charset="0"/>
                          <a:sym typeface="Arial"/>
                        </a:rPr>
                        <a:t>n</a:t>
                      </a:r>
                      <a:r>
                        <a:rPr lang="en-US" sz="100" b="0" i="0" u="none" strike="noStrike" cap="none" baseline="0" dirty="0">
                          <a:solidFill>
                            <a:schemeClr val="dk1"/>
                          </a:solidFill>
                          <a:latin typeface="Courier New" panose="02070309020205020404" pitchFamily="49" charset="0"/>
                          <a:ea typeface="Arial"/>
                          <a:cs typeface="Courier New" panose="02070309020205020404" pitchFamily="49" charset="0"/>
                          <a:sym typeface="Arial"/>
                        </a:rPr>
                        <a:t> </a:t>
                      </a:r>
                      <a:r>
                        <a:rPr lang="en-US" sz="1600" b="0" i="0" u="none" strike="noStrike" cap="none" baseline="0" dirty="0">
                          <a:solidFill>
                            <a:schemeClr val="dk1"/>
                          </a:solidFill>
                          <a:latin typeface="Courier New" panose="02070309020205020404" pitchFamily="49" charset="0"/>
                          <a:ea typeface="Arial"/>
                          <a:cs typeface="Courier New" panose="02070309020205020404" pitchFamily="49" charset="0"/>
                          <a:sym typeface="Arial"/>
                        </a:rPr>
                        <a:t>u</a:t>
                      </a:r>
                      <a:r>
                        <a:rPr lang="en-US" sz="100" b="0" i="0" u="none" strike="noStrike" cap="none" baseline="0" dirty="0">
                          <a:solidFill>
                            <a:schemeClr val="dk1"/>
                          </a:solidFill>
                          <a:latin typeface="Courier New" panose="02070309020205020404" pitchFamily="49" charset="0"/>
                          <a:ea typeface="Arial"/>
                          <a:cs typeface="Courier New" panose="02070309020205020404" pitchFamily="49" charset="0"/>
                          <a:sym typeface="Arial"/>
                        </a:rPr>
                        <a:t> </a:t>
                      </a:r>
                      <a:r>
                        <a:rPr lang="en-US" sz="1600" b="0" i="0" u="none" strike="noStrike" cap="none" baseline="0" dirty="0">
                          <a:solidFill>
                            <a:schemeClr val="dk1"/>
                          </a:solidFill>
                          <a:latin typeface="Courier New" panose="02070309020205020404" pitchFamily="49" charset="0"/>
                          <a:ea typeface="Arial"/>
                          <a:cs typeface="Courier New" panose="02070309020205020404" pitchFamily="49" charset="0"/>
                          <a:sym typeface="Arial"/>
                        </a:rPr>
                        <a:t>ReportDisplay</a:t>
                      </a:r>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b="0" i="0" u="none" strike="noStrike" cap="none" baseline="0" dirty="0">
                          <a:solidFill>
                            <a:schemeClr val="dk1"/>
                          </a:solidFill>
                          <a:latin typeface="+mn-lt"/>
                          <a:ea typeface="Arial"/>
                          <a:cs typeface="Arial"/>
                          <a:sym typeface="Arial"/>
                        </a:rPr>
                        <a:t>&amp;Display Sales Report</a:t>
                      </a:r>
                      <a:endParaRPr lang="en-US" sz="1600" i="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fr-FR" sz="1000" dirty="0">
                          <a:solidFill>
                            <a:schemeClr val="bg1"/>
                          </a:solidFill>
                          <a:latin typeface="+mn-lt"/>
                        </a:rPr>
                        <a:t>C t r l plus D</a:t>
                      </a:r>
                      <a:endParaRPr lang="en-US" sz="1000" dirty="0">
                        <a:solidFill>
                          <a:schemeClr val="bg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95732633"/>
                  </a:ext>
                </a:extLst>
              </a:tr>
              <a:tr h="370840">
                <a:tc>
                  <a:txBody>
                    <a:bodyPr/>
                    <a:lstStyle/>
                    <a:p>
                      <a:r>
                        <a:rPr lang="en-US" sz="1600" b="0" i="0" u="none" strike="noStrike" cap="none" baseline="0" dirty="0">
                          <a:solidFill>
                            <a:schemeClr val="dk1"/>
                          </a:solidFill>
                          <a:latin typeface="Courier New" panose="02070309020205020404" pitchFamily="49" charset="0"/>
                          <a:ea typeface="Arial"/>
                          <a:cs typeface="Courier New" panose="02070309020205020404" pitchFamily="49" charset="0"/>
                          <a:sym typeface="Arial"/>
                        </a:rPr>
                        <a:t>m</a:t>
                      </a:r>
                      <a:r>
                        <a:rPr lang="en-US" sz="100" b="0" i="0" u="none" strike="noStrike" cap="none" baseline="0" dirty="0">
                          <a:solidFill>
                            <a:schemeClr val="dk1"/>
                          </a:solidFill>
                          <a:latin typeface="Courier New" panose="02070309020205020404" pitchFamily="49" charset="0"/>
                          <a:ea typeface="Arial"/>
                          <a:cs typeface="Courier New" panose="02070309020205020404" pitchFamily="49" charset="0"/>
                          <a:sym typeface="Arial"/>
                        </a:rPr>
                        <a:t> </a:t>
                      </a:r>
                      <a:r>
                        <a:rPr lang="en-US" sz="1600" b="0" i="0" u="none" strike="noStrike" cap="none" baseline="0" dirty="0">
                          <a:solidFill>
                            <a:schemeClr val="dk1"/>
                          </a:solidFill>
                          <a:latin typeface="Courier New" panose="02070309020205020404" pitchFamily="49" charset="0"/>
                          <a:ea typeface="Arial"/>
                          <a:cs typeface="Courier New" panose="02070309020205020404" pitchFamily="49" charset="0"/>
                          <a:sym typeface="Arial"/>
                        </a:rPr>
                        <a:t>n</a:t>
                      </a:r>
                      <a:r>
                        <a:rPr lang="en-US" sz="100" b="0" i="0" u="none" strike="noStrike" cap="none" baseline="0" dirty="0">
                          <a:solidFill>
                            <a:schemeClr val="dk1"/>
                          </a:solidFill>
                          <a:latin typeface="Courier New" panose="02070309020205020404" pitchFamily="49" charset="0"/>
                          <a:ea typeface="Arial"/>
                          <a:cs typeface="Courier New" panose="02070309020205020404" pitchFamily="49" charset="0"/>
                          <a:sym typeface="Arial"/>
                        </a:rPr>
                        <a:t> </a:t>
                      </a:r>
                      <a:r>
                        <a:rPr lang="en-US" sz="1600" b="0" i="0" u="none" strike="noStrike" cap="none" baseline="0" dirty="0">
                          <a:solidFill>
                            <a:schemeClr val="dk1"/>
                          </a:solidFill>
                          <a:latin typeface="Courier New" panose="02070309020205020404" pitchFamily="49" charset="0"/>
                          <a:ea typeface="Arial"/>
                          <a:cs typeface="Courier New" panose="02070309020205020404" pitchFamily="49" charset="0"/>
                          <a:sym typeface="Arial"/>
                        </a:rPr>
                        <a:t>u</a:t>
                      </a:r>
                      <a:r>
                        <a:rPr lang="en-US" sz="100" b="0" i="0" u="none" strike="noStrike" cap="none" baseline="0" dirty="0">
                          <a:solidFill>
                            <a:schemeClr val="dk1"/>
                          </a:solidFill>
                          <a:latin typeface="Courier New" panose="02070309020205020404" pitchFamily="49" charset="0"/>
                          <a:ea typeface="Arial"/>
                          <a:cs typeface="Courier New" panose="02070309020205020404" pitchFamily="49" charset="0"/>
                          <a:sym typeface="Arial"/>
                        </a:rPr>
                        <a:t> </a:t>
                      </a:r>
                      <a:r>
                        <a:rPr lang="en-US" sz="1600" b="0" i="0" u="none" strike="noStrike" cap="none" baseline="0" dirty="0">
                          <a:solidFill>
                            <a:schemeClr val="dk1"/>
                          </a:solidFill>
                          <a:latin typeface="Courier New" panose="02070309020205020404" pitchFamily="49" charset="0"/>
                          <a:ea typeface="Arial"/>
                          <a:cs typeface="Courier New" panose="02070309020205020404" pitchFamily="49" charset="0"/>
                          <a:sym typeface="Arial"/>
                        </a:rPr>
                        <a:t>Help</a:t>
                      </a:r>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b="0" i="0" u="none" strike="noStrike" cap="none" baseline="0" dirty="0">
                          <a:solidFill>
                            <a:schemeClr val="dk1"/>
                          </a:solidFill>
                          <a:latin typeface="+mn-lt"/>
                          <a:ea typeface="Arial"/>
                          <a:cs typeface="Arial"/>
                          <a:sym typeface="Arial"/>
                        </a:rPr>
                        <a:t>&amp;Help</a:t>
                      </a:r>
                      <a:endParaRPr lang="en-US" sz="1600" i="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000" b="0" i="0" u="none" strike="noStrike" cap="none" dirty="0">
                          <a:solidFill>
                            <a:schemeClr val="bg1"/>
                          </a:solidFill>
                          <a:latin typeface="+mn-lt"/>
                          <a:ea typeface="Arial"/>
                          <a:cs typeface="Arial"/>
                          <a:sym typeface="Arial"/>
                        </a:rPr>
                        <a:t>blank</a:t>
                      </a:r>
                      <a:endParaRPr lang="en-US" sz="1000" dirty="0">
                        <a:solidFill>
                          <a:schemeClr val="bg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79968574"/>
                  </a:ext>
                </a:extLst>
              </a:tr>
              <a:tr h="370840">
                <a:tc>
                  <a:txBody>
                    <a:bodyPr/>
                    <a:lstStyle/>
                    <a:p>
                      <a:r>
                        <a:rPr lang="en-US" sz="1600" b="0" i="0" u="none" strike="noStrike" cap="none" baseline="0" dirty="0">
                          <a:solidFill>
                            <a:schemeClr val="dk1"/>
                          </a:solidFill>
                          <a:latin typeface="Courier New" panose="02070309020205020404" pitchFamily="49" charset="0"/>
                          <a:ea typeface="Arial"/>
                          <a:cs typeface="Courier New" panose="02070309020205020404" pitchFamily="49" charset="0"/>
                          <a:sym typeface="Arial"/>
                        </a:rPr>
                        <a:t>m</a:t>
                      </a:r>
                      <a:r>
                        <a:rPr lang="en-US" sz="100" b="0" i="0" u="none" strike="noStrike" cap="none" baseline="0" dirty="0">
                          <a:solidFill>
                            <a:schemeClr val="dk1"/>
                          </a:solidFill>
                          <a:latin typeface="Courier New" panose="02070309020205020404" pitchFamily="49" charset="0"/>
                          <a:ea typeface="Arial"/>
                          <a:cs typeface="Courier New" panose="02070309020205020404" pitchFamily="49" charset="0"/>
                          <a:sym typeface="Arial"/>
                        </a:rPr>
                        <a:t> </a:t>
                      </a:r>
                      <a:r>
                        <a:rPr lang="en-US" sz="1600" b="0" i="0" u="none" strike="noStrike" cap="none" baseline="0" dirty="0">
                          <a:solidFill>
                            <a:schemeClr val="dk1"/>
                          </a:solidFill>
                          <a:latin typeface="Courier New" panose="02070309020205020404" pitchFamily="49" charset="0"/>
                          <a:ea typeface="Arial"/>
                          <a:cs typeface="Courier New" panose="02070309020205020404" pitchFamily="49" charset="0"/>
                          <a:sym typeface="Arial"/>
                        </a:rPr>
                        <a:t>n</a:t>
                      </a:r>
                      <a:r>
                        <a:rPr lang="en-US" sz="100" b="0" i="0" u="none" strike="noStrike" cap="none" baseline="0" dirty="0">
                          <a:solidFill>
                            <a:schemeClr val="dk1"/>
                          </a:solidFill>
                          <a:latin typeface="Courier New" panose="02070309020205020404" pitchFamily="49" charset="0"/>
                          <a:ea typeface="Arial"/>
                          <a:cs typeface="Courier New" panose="02070309020205020404" pitchFamily="49" charset="0"/>
                          <a:sym typeface="Arial"/>
                        </a:rPr>
                        <a:t> </a:t>
                      </a:r>
                      <a:r>
                        <a:rPr lang="en-US" sz="1600" b="0" i="0" u="none" strike="noStrike" cap="none" baseline="0" dirty="0">
                          <a:solidFill>
                            <a:schemeClr val="dk1"/>
                          </a:solidFill>
                          <a:latin typeface="Courier New" panose="02070309020205020404" pitchFamily="49" charset="0"/>
                          <a:ea typeface="Arial"/>
                          <a:cs typeface="Courier New" panose="02070309020205020404" pitchFamily="49" charset="0"/>
                          <a:sym typeface="Arial"/>
                        </a:rPr>
                        <a:t>u</a:t>
                      </a:r>
                      <a:r>
                        <a:rPr lang="en-US" sz="100" b="0" i="0" u="none" strike="noStrike" cap="none" baseline="0" dirty="0">
                          <a:solidFill>
                            <a:schemeClr val="dk1"/>
                          </a:solidFill>
                          <a:latin typeface="Courier New" panose="02070309020205020404" pitchFamily="49" charset="0"/>
                          <a:ea typeface="Arial"/>
                          <a:cs typeface="Courier New" panose="02070309020205020404" pitchFamily="49" charset="0"/>
                          <a:sym typeface="Arial"/>
                        </a:rPr>
                        <a:t> </a:t>
                      </a:r>
                      <a:r>
                        <a:rPr lang="en-US" sz="1600" b="0" i="0" u="none" strike="noStrike" cap="none" baseline="0" dirty="0">
                          <a:solidFill>
                            <a:schemeClr val="dk1"/>
                          </a:solidFill>
                          <a:latin typeface="Courier New" panose="02070309020205020404" pitchFamily="49" charset="0"/>
                          <a:ea typeface="Arial"/>
                          <a:cs typeface="Courier New" panose="02070309020205020404" pitchFamily="49" charset="0"/>
                          <a:sym typeface="Arial"/>
                        </a:rPr>
                        <a:t>HelpAbout</a:t>
                      </a:r>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b="0" i="0" u="none" strike="noStrike" cap="none" baseline="0" dirty="0">
                          <a:solidFill>
                            <a:schemeClr val="dk1"/>
                          </a:solidFill>
                          <a:latin typeface="+mn-lt"/>
                          <a:ea typeface="Arial"/>
                          <a:cs typeface="Arial"/>
                          <a:sym typeface="Arial"/>
                        </a:rPr>
                        <a:t>&amp;About</a:t>
                      </a:r>
                      <a:endParaRPr lang="en-US" sz="1600" i="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000" b="0" i="0" u="none" strike="noStrike" cap="none" dirty="0">
                          <a:solidFill>
                            <a:schemeClr val="bg1"/>
                          </a:solidFill>
                          <a:latin typeface="+mn-lt"/>
                          <a:ea typeface="Arial"/>
                          <a:cs typeface="Arial"/>
                          <a:sym typeface="Arial"/>
                        </a:rPr>
                        <a:t>blank</a:t>
                      </a:r>
                      <a:endParaRPr lang="en-US" sz="1000" dirty="0">
                        <a:solidFill>
                          <a:schemeClr val="bg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482668348"/>
                  </a:ext>
                </a:extLst>
              </a:tr>
            </a:tbl>
          </a:graphicData>
        </a:graphic>
      </p:graphicFrame>
      <p:pic>
        <p:nvPicPr>
          <p:cNvPr id="10" name="Picture 3"/>
          <p:cNvPicPr>
            <a:picLocks noChangeAspect="1" noChangeArrowheads="1"/>
          </p:cNvPicPr>
          <p:nvPr/>
        </p:nvPicPr>
        <p:blipFill rotWithShape="1">
          <a:blip r:embed="rId3" cstate="print"/>
          <a:srcRect l="64116" t="27484" r="26455" b="60301"/>
          <a:stretch/>
        </p:blipFill>
        <p:spPr bwMode="auto">
          <a:xfrm>
            <a:off x="6071064" y="3714869"/>
            <a:ext cx="762001" cy="304800"/>
          </a:xfrm>
          <a:prstGeom prst="rect">
            <a:avLst/>
          </a:prstGeom>
          <a:ln w="38100" cap="sq">
            <a:noFill/>
            <a:prstDash val="solid"/>
            <a:miter lim="800000"/>
          </a:ln>
          <a:effectLst>
            <a:outerShdw blurRad="50800" dist="38100" dir="2700000" algn="tl" rotWithShape="0">
              <a:srgbClr val="000000">
                <a:alpha val="0"/>
              </a:srgbClr>
            </a:outerShdw>
          </a:effectLst>
        </p:spPr>
      </p:pic>
      <p:pic>
        <p:nvPicPr>
          <p:cNvPr id="11" name="Picture 3"/>
          <p:cNvPicPr>
            <a:picLocks noChangeAspect="1" noChangeArrowheads="1"/>
          </p:cNvPicPr>
          <p:nvPr/>
        </p:nvPicPr>
        <p:blipFill rotWithShape="1">
          <a:blip r:embed="rId3" cstate="print"/>
          <a:srcRect l="64116" t="48860" r="26455" b="38925"/>
          <a:stretch/>
        </p:blipFill>
        <p:spPr bwMode="auto">
          <a:xfrm>
            <a:off x="6071065" y="4444776"/>
            <a:ext cx="762000" cy="304800"/>
          </a:xfrm>
          <a:prstGeom prst="rect">
            <a:avLst/>
          </a:prstGeom>
          <a:ln w="38100" cap="sq">
            <a:noFill/>
            <a:prstDash val="solid"/>
            <a:miter lim="800000"/>
          </a:ln>
          <a:effectLst>
            <a:outerShdw blurRad="50800" dist="38100" dir="2700000" algn="tl" rotWithShape="0">
              <a:srgbClr val="000000">
                <a:alpha val="0"/>
              </a:srgbClr>
            </a:outerShdw>
          </a:effectLst>
        </p:spPr>
      </p:pic>
      <p:pic>
        <p:nvPicPr>
          <p:cNvPr id="12" name="Picture 3"/>
          <p:cNvPicPr>
            <a:picLocks noChangeAspect="1" noChangeArrowheads="1"/>
          </p:cNvPicPr>
          <p:nvPr/>
        </p:nvPicPr>
        <p:blipFill rotWithShape="1">
          <a:blip r:embed="rId3" cstate="print"/>
          <a:srcRect l="64116" t="61075" r="26455" b="26710"/>
          <a:stretch/>
        </p:blipFill>
        <p:spPr bwMode="auto">
          <a:xfrm>
            <a:off x="6071064" y="4812377"/>
            <a:ext cx="762000" cy="304800"/>
          </a:xfrm>
          <a:prstGeom prst="rect">
            <a:avLst/>
          </a:prstGeom>
          <a:ln w="38100" cap="sq">
            <a:noFill/>
            <a:prstDash val="solid"/>
            <a:miter lim="800000"/>
          </a:ln>
          <a:effectLst>
            <a:outerShdw blurRad="50800" dist="38100" dir="2700000" algn="tl" rotWithShape="0">
              <a:srgbClr val="000000">
                <a:alpha val="0"/>
              </a:srgbClr>
            </a:outerShdw>
          </a:effectLst>
        </p:spPr>
      </p:pic>
    </p:spTree>
    <p:extLst>
      <p:ext uri="{BB962C8B-B14F-4D97-AF65-F5344CB8AC3E}">
        <p14:creationId xmlns:p14="http://schemas.microsoft.com/office/powerpoint/2010/main" val="79290734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a:spcBef>
                <a:spcPct val="0"/>
              </a:spcBef>
              <a:buClrTx/>
            </a:pPr>
            <a:r>
              <a:rPr lang="en-US" kern="1200" dirty="0">
                <a:latin typeface="Times New Roman" panose="02020603050405020304" pitchFamily="18" charset="0"/>
                <a:ea typeface="+mj-ea"/>
                <a:cs typeface="+mj-cs"/>
              </a:rPr>
              <a:t>Class-Level Declarations</a:t>
            </a:r>
          </a:p>
        </p:txBody>
      </p:sp>
      <p:graphicFrame>
        <p:nvGraphicFramePr>
          <p:cNvPr id="3" name="Table 2"/>
          <p:cNvGraphicFramePr>
            <a:graphicFrameLocks noGrp="1"/>
          </p:cNvGraphicFramePr>
          <p:nvPr>
            <p:extLst>
              <p:ext uri="{D42A27DB-BD31-4B8C-83A1-F6EECF244321}">
                <p14:modId xmlns:p14="http://schemas.microsoft.com/office/powerpoint/2010/main" val="2781270444"/>
              </p:ext>
            </p:extLst>
          </p:nvPr>
        </p:nvGraphicFramePr>
        <p:xfrm>
          <a:off x="591590" y="1631917"/>
          <a:ext cx="7960819" cy="3200400"/>
        </p:xfrm>
        <a:graphic>
          <a:graphicData uri="http://schemas.openxmlformats.org/drawingml/2006/table">
            <a:tbl>
              <a:tblPr firstRow="1" bandRow="1">
                <a:tableStyleId>{40F9630F-82C1-40B7-BC3A-925EFCFF5E92}</a:tableStyleId>
              </a:tblPr>
              <a:tblGrid>
                <a:gridCol w="2080994">
                  <a:extLst>
                    <a:ext uri="{9D8B030D-6E8A-4147-A177-3AD203B41FA5}">
                      <a16:colId xmlns:a16="http://schemas.microsoft.com/office/drawing/2014/main" val="1684056617"/>
                    </a:ext>
                  </a:extLst>
                </a:gridCol>
                <a:gridCol w="5879825">
                  <a:extLst>
                    <a:ext uri="{9D8B030D-6E8A-4147-A177-3AD203B41FA5}">
                      <a16:colId xmlns:a16="http://schemas.microsoft.com/office/drawing/2014/main" val="273948307"/>
                    </a:ext>
                  </a:extLst>
                </a:gridCol>
              </a:tblGrid>
              <a:tr h="225749">
                <a:tc>
                  <a:txBody>
                    <a:bodyPr/>
                    <a:lstStyle/>
                    <a:p>
                      <a:r>
                        <a:rPr lang="en-US" sz="1400" b="1" i="0" u="none" strike="noStrike" cap="none" baseline="0" dirty="0">
                          <a:solidFill>
                            <a:schemeClr val="dk1"/>
                          </a:solidFill>
                          <a:latin typeface="+mn-lt"/>
                          <a:ea typeface="Arial"/>
                          <a:cs typeface="Arial"/>
                          <a:sym typeface="Arial"/>
                        </a:rPr>
                        <a:t>Name</a:t>
                      </a:r>
                      <a:endParaRPr lang="en-US" sz="14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b="1" i="0" u="none" strike="noStrike" cap="none" baseline="0" dirty="0">
                          <a:solidFill>
                            <a:schemeClr val="dk1"/>
                          </a:solidFill>
                          <a:latin typeface="+mn-lt"/>
                          <a:ea typeface="Arial"/>
                          <a:cs typeface="Arial"/>
                          <a:sym typeface="Arial"/>
                        </a:rPr>
                        <a:t>Description</a:t>
                      </a:r>
                      <a:endParaRPr lang="en-US" sz="14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626636553"/>
                  </a:ext>
                </a:extLst>
              </a:tr>
              <a:tr h="541797">
                <a:tc>
                  <a:txBody>
                    <a:bodyPr/>
                    <a:lstStyle/>
                    <a:p>
                      <a:r>
                        <a:rPr lang="en-US" sz="1400" b="0" i="0" u="none" strike="noStrike" cap="none" baseline="0" dirty="0">
                          <a:solidFill>
                            <a:schemeClr val="dk1"/>
                          </a:solidFill>
                          <a:latin typeface="Courier New" panose="02070309020205020404" pitchFamily="49" charset="0"/>
                          <a:ea typeface="Arial"/>
                          <a:cs typeface="Courier New" panose="02070309020205020404" pitchFamily="49" charset="0"/>
                          <a:sym typeface="Arial"/>
                        </a:rPr>
                        <a:t>I</a:t>
                      </a:r>
                      <a:r>
                        <a:rPr lang="en-US" sz="100" b="0" i="0" u="none" strike="noStrike" cap="none" baseline="0" dirty="0">
                          <a:solidFill>
                            <a:schemeClr val="dk1"/>
                          </a:solidFill>
                          <a:latin typeface="Courier New" panose="02070309020205020404" pitchFamily="49" charset="0"/>
                          <a:ea typeface="Arial"/>
                          <a:cs typeface="Courier New" panose="02070309020205020404" pitchFamily="49" charset="0"/>
                          <a:sym typeface="Arial"/>
                        </a:rPr>
                        <a:t> </a:t>
                      </a:r>
                      <a:r>
                        <a:rPr lang="en-US" sz="1400" b="0" i="0" u="none" strike="noStrike" cap="none" baseline="0" dirty="0">
                          <a:solidFill>
                            <a:schemeClr val="dk1"/>
                          </a:solidFill>
                          <a:latin typeface="Courier New" panose="02070309020205020404" pitchFamily="49" charset="0"/>
                          <a:ea typeface="Arial"/>
                          <a:cs typeface="Courier New" panose="02070309020205020404" pitchFamily="49" charset="0"/>
                          <a:sym typeface="Arial"/>
                        </a:rPr>
                        <a:t>n</a:t>
                      </a:r>
                      <a:r>
                        <a:rPr lang="en-US" sz="100" b="0" i="0" u="none" strike="noStrike" cap="none" baseline="0" dirty="0">
                          <a:solidFill>
                            <a:schemeClr val="dk1"/>
                          </a:solidFill>
                          <a:latin typeface="Courier New" panose="02070309020205020404" pitchFamily="49" charset="0"/>
                          <a:ea typeface="Arial"/>
                          <a:cs typeface="Courier New" panose="02070309020205020404" pitchFamily="49" charset="0"/>
                          <a:sym typeface="Arial"/>
                        </a:rPr>
                        <a:t> </a:t>
                      </a:r>
                      <a:r>
                        <a:rPr lang="en-US" sz="1400" b="0" i="0" u="none" strike="noStrike" cap="none" baseline="0" dirty="0">
                          <a:solidFill>
                            <a:schemeClr val="dk1"/>
                          </a:solidFill>
                          <a:latin typeface="Courier New" panose="02070309020205020404" pitchFamily="49" charset="0"/>
                          <a:ea typeface="Arial"/>
                          <a:cs typeface="Courier New" panose="02070309020205020404" pitchFamily="49" charset="0"/>
                          <a:sym typeface="Arial"/>
                        </a:rPr>
                        <a:t>t</a:t>
                      </a:r>
                      <a:r>
                        <a:rPr lang="en-US" sz="100" b="0" i="0" u="none" strike="noStrike" cap="none" baseline="0" dirty="0">
                          <a:solidFill>
                            <a:schemeClr val="dk1"/>
                          </a:solidFill>
                          <a:latin typeface="Courier New" panose="02070309020205020404" pitchFamily="49" charset="0"/>
                          <a:ea typeface="Arial"/>
                          <a:cs typeface="Courier New" panose="02070309020205020404" pitchFamily="49" charset="0"/>
                          <a:sym typeface="Arial"/>
                        </a:rPr>
                        <a:t> </a:t>
                      </a:r>
                      <a:r>
                        <a:rPr lang="en-US" sz="1400" b="0" i="0" u="none" strike="noStrike" cap="none" baseline="0" dirty="0">
                          <a:solidFill>
                            <a:schemeClr val="dk1"/>
                          </a:solidFill>
                          <a:latin typeface="Courier New" panose="02070309020205020404" pitchFamily="49" charset="0"/>
                          <a:ea typeface="Arial"/>
                          <a:cs typeface="Courier New" panose="02070309020205020404" pitchFamily="49" charset="0"/>
                          <a:sym typeface="Arial"/>
                        </a:rPr>
                        <a:t>MAX_SUBSCRIPT</a:t>
                      </a:r>
                      <a:endParaRPr lang="en-US" sz="14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b="0" i="0" u="none" strike="noStrike" cap="none" baseline="0" dirty="0">
                          <a:solidFill>
                            <a:schemeClr val="dk1"/>
                          </a:solidFill>
                          <a:latin typeface="+mn-lt"/>
                          <a:ea typeface="Arial"/>
                          <a:cs typeface="Arial"/>
                          <a:sym typeface="Arial"/>
                        </a:rPr>
                        <a:t>A constant, set to 8, holding the upper subscript of the class-level arrays, and the upper limit of counters used in loops that process information in the arrays</a:t>
                      </a:r>
                      <a:endParaRPr lang="en-US" sz="14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86709799"/>
                  </a:ext>
                </a:extLst>
              </a:tr>
              <a:tr h="230389">
                <a:tc>
                  <a:txBody>
                    <a:bodyPr/>
                    <a:lstStyle/>
                    <a:p>
                      <a:r>
                        <a:rPr lang="en-US" sz="1400" b="0" i="0" u="none" strike="noStrike" cap="none" baseline="0" dirty="0">
                          <a:solidFill>
                            <a:schemeClr val="dk1"/>
                          </a:solidFill>
                          <a:latin typeface="Courier New" panose="02070309020205020404" pitchFamily="49" charset="0"/>
                          <a:ea typeface="Arial"/>
                          <a:cs typeface="Courier New" panose="02070309020205020404" pitchFamily="49" charset="0"/>
                          <a:sym typeface="Arial"/>
                        </a:rPr>
                        <a:t>s</a:t>
                      </a:r>
                      <a:r>
                        <a:rPr lang="en-US" sz="100" b="0" i="0" u="none" strike="noStrike" cap="none" baseline="0" dirty="0">
                          <a:solidFill>
                            <a:schemeClr val="dk1"/>
                          </a:solidFill>
                          <a:latin typeface="Courier New" panose="02070309020205020404" pitchFamily="49" charset="0"/>
                          <a:ea typeface="Arial"/>
                          <a:cs typeface="Courier New" panose="02070309020205020404" pitchFamily="49" charset="0"/>
                          <a:sym typeface="Arial"/>
                        </a:rPr>
                        <a:t> </a:t>
                      </a:r>
                      <a:r>
                        <a:rPr lang="en-US" sz="1400" b="0" i="0" u="none" strike="noStrike" cap="none" baseline="0" dirty="0">
                          <a:solidFill>
                            <a:schemeClr val="dk1"/>
                          </a:solidFill>
                          <a:latin typeface="Courier New" panose="02070309020205020404" pitchFamily="49" charset="0"/>
                          <a:ea typeface="Arial"/>
                          <a:cs typeface="Courier New" panose="02070309020205020404" pitchFamily="49" charset="0"/>
                          <a:sym typeface="Arial"/>
                        </a:rPr>
                        <a:t>t</a:t>
                      </a:r>
                      <a:r>
                        <a:rPr lang="en-US" sz="100" b="0" i="0" u="none" strike="noStrike" cap="none" baseline="0" dirty="0">
                          <a:solidFill>
                            <a:schemeClr val="dk1"/>
                          </a:solidFill>
                          <a:latin typeface="Courier New" panose="02070309020205020404" pitchFamily="49" charset="0"/>
                          <a:ea typeface="Arial"/>
                          <a:cs typeface="Courier New" panose="02070309020205020404" pitchFamily="49" charset="0"/>
                          <a:sym typeface="Arial"/>
                        </a:rPr>
                        <a:t> </a:t>
                      </a:r>
                      <a:r>
                        <a:rPr lang="en-US" sz="1400" b="0" i="0" u="none" strike="noStrike" cap="none" baseline="0" dirty="0">
                          <a:solidFill>
                            <a:schemeClr val="dk1"/>
                          </a:solidFill>
                          <a:latin typeface="Courier New" panose="02070309020205020404" pitchFamily="49" charset="0"/>
                          <a:ea typeface="Arial"/>
                          <a:cs typeface="Courier New" panose="02070309020205020404" pitchFamily="49" charset="0"/>
                          <a:sym typeface="Arial"/>
                        </a:rPr>
                        <a:t>r</a:t>
                      </a:r>
                      <a:r>
                        <a:rPr lang="en-US" sz="100" b="0" i="0" u="none" strike="noStrike" cap="none" baseline="0" dirty="0">
                          <a:solidFill>
                            <a:schemeClr val="dk1"/>
                          </a:solidFill>
                          <a:latin typeface="Courier New" panose="02070309020205020404" pitchFamily="49" charset="0"/>
                          <a:ea typeface="Arial"/>
                          <a:cs typeface="Courier New" panose="02070309020205020404" pitchFamily="49" charset="0"/>
                          <a:sym typeface="Arial"/>
                        </a:rPr>
                        <a:t> </a:t>
                      </a:r>
                      <a:r>
                        <a:rPr lang="en-US" sz="1400" b="0" i="0" u="none" strike="noStrike" cap="none" baseline="0" dirty="0">
                          <a:solidFill>
                            <a:schemeClr val="dk1"/>
                          </a:solidFill>
                          <a:latin typeface="Courier New" panose="02070309020205020404" pitchFamily="49" charset="0"/>
                          <a:ea typeface="Arial"/>
                          <a:cs typeface="Courier New" panose="02070309020205020404" pitchFamily="49" charset="0"/>
                          <a:sym typeface="Arial"/>
                        </a:rPr>
                        <a:t>P</a:t>
                      </a:r>
                      <a:r>
                        <a:rPr lang="en-US" sz="100" b="0" i="0" u="none" strike="noStrike" cap="none" baseline="0" dirty="0">
                          <a:solidFill>
                            <a:schemeClr val="dk1"/>
                          </a:solidFill>
                          <a:latin typeface="Courier New" panose="02070309020205020404" pitchFamily="49" charset="0"/>
                          <a:ea typeface="Arial"/>
                          <a:cs typeface="Courier New" panose="02070309020205020404" pitchFamily="49" charset="0"/>
                          <a:sym typeface="Arial"/>
                        </a:rPr>
                        <a:t> </a:t>
                      </a:r>
                      <a:r>
                        <a:rPr lang="en-US" sz="1400" b="0" i="0" u="none" strike="noStrike" cap="none" baseline="0" dirty="0">
                          <a:solidFill>
                            <a:schemeClr val="dk1"/>
                          </a:solidFill>
                          <a:latin typeface="Courier New" panose="02070309020205020404" pitchFamily="49" charset="0"/>
                          <a:ea typeface="Arial"/>
                          <a:cs typeface="Courier New" panose="02070309020205020404" pitchFamily="49" charset="0"/>
                          <a:sym typeface="Arial"/>
                        </a:rPr>
                        <a:t>r</a:t>
                      </a:r>
                      <a:r>
                        <a:rPr lang="en-US" sz="100" b="0" i="0" u="none" strike="noStrike" cap="none" baseline="0" dirty="0">
                          <a:solidFill>
                            <a:schemeClr val="dk1"/>
                          </a:solidFill>
                          <a:latin typeface="Courier New" panose="02070309020205020404" pitchFamily="49" charset="0"/>
                          <a:ea typeface="Arial"/>
                          <a:cs typeface="Courier New" panose="02070309020205020404" pitchFamily="49" charset="0"/>
                          <a:sym typeface="Arial"/>
                        </a:rPr>
                        <a:t> </a:t>
                      </a:r>
                      <a:r>
                        <a:rPr lang="en-US" sz="1400" b="0" i="0" u="none" strike="noStrike" cap="none" baseline="0" dirty="0">
                          <a:solidFill>
                            <a:schemeClr val="dk1"/>
                          </a:solidFill>
                          <a:latin typeface="Courier New" panose="02070309020205020404" pitchFamily="49" charset="0"/>
                          <a:ea typeface="Arial"/>
                          <a:cs typeface="Courier New" panose="02070309020205020404" pitchFamily="49" charset="0"/>
                          <a:sym typeface="Arial"/>
                        </a:rPr>
                        <a:t>o</a:t>
                      </a:r>
                      <a:r>
                        <a:rPr lang="en-US" sz="100" b="0" i="0" u="none" strike="noStrike" cap="none" baseline="0" dirty="0">
                          <a:solidFill>
                            <a:schemeClr val="dk1"/>
                          </a:solidFill>
                          <a:latin typeface="Courier New" panose="02070309020205020404" pitchFamily="49" charset="0"/>
                          <a:ea typeface="Arial"/>
                          <a:cs typeface="Courier New" panose="02070309020205020404" pitchFamily="49" charset="0"/>
                          <a:sym typeface="Arial"/>
                        </a:rPr>
                        <a:t> </a:t>
                      </a:r>
                      <a:r>
                        <a:rPr lang="en-US" sz="1400" b="0" i="0" u="none" strike="noStrike" cap="none" baseline="0" dirty="0">
                          <a:solidFill>
                            <a:schemeClr val="dk1"/>
                          </a:solidFill>
                          <a:latin typeface="Courier New" panose="02070309020205020404" pitchFamily="49" charset="0"/>
                          <a:ea typeface="Arial"/>
                          <a:cs typeface="Courier New" panose="02070309020205020404" pitchFamily="49" charset="0"/>
                          <a:sym typeface="Arial"/>
                        </a:rPr>
                        <a:t>d</a:t>
                      </a:r>
                      <a:r>
                        <a:rPr lang="en-US" sz="100" b="0" i="0" u="none" strike="noStrike" cap="none" baseline="0" dirty="0">
                          <a:solidFill>
                            <a:schemeClr val="dk1"/>
                          </a:solidFill>
                          <a:latin typeface="Courier New" panose="02070309020205020404" pitchFamily="49" charset="0"/>
                          <a:ea typeface="Arial"/>
                          <a:cs typeface="Courier New" panose="02070309020205020404" pitchFamily="49" charset="0"/>
                          <a:sym typeface="Arial"/>
                        </a:rPr>
                        <a:t> </a:t>
                      </a:r>
                      <a:r>
                        <a:rPr lang="en-US" sz="1400" b="0" i="0" u="none" strike="noStrike" cap="none" baseline="0" dirty="0">
                          <a:solidFill>
                            <a:schemeClr val="dk1"/>
                          </a:solidFill>
                          <a:latin typeface="Courier New" panose="02070309020205020404" pitchFamily="49" charset="0"/>
                          <a:ea typeface="Arial"/>
                          <a:cs typeface="Courier New" panose="02070309020205020404" pitchFamily="49" charset="0"/>
                          <a:sym typeface="Arial"/>
                        </a:rPr>
                        <a:t>Names</a:t>
                      </a:r>
                      <a:endParaRPr lang="en-US" sz="14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b="0" i="0" u="none" strike="noStrike" cap="none" baseline="0" dirty="0">
                          <a:solidFill>
                            <a:schemeClr val="dk1"/>
                          </a:solidFill>
                          <a:latin typeface="+mn-lt"/>
                          <a:ea typeface="Arial"/>
                          <a:cs typeface="Arial"/>
                          <a:sym typeface="Arial"/>
                        </a:rPr>
                        <a:t>An array of strings; this array holds the names of the D</a:t>
                      </a:r>
                      <a:r>
                        <a:rPr lang="en-US" sz="100" b="0" i="0" u="none" strike="noStrike" cap="none" baseline="0" dirty="0">
                          <a:solidFill>
                            <a:schemeClr val="dk1"/>
                          </a:solidFill>
                          <a:latin typeface="+mn-lt"/>
                          <a:ea typeface="Arial"/>
                          <a:cs typeface="Arial"/>
                          <a:sym typeface="Arial"/>
                        </a:rPr>
                        <a:t> </a:t>
                      </a:r>
                      <a:r>
                        <a:rPr lang="en-US" sz="1400" b="0" i="0" u="none" strike="noStrike" cap="none" baseline="0" dirty="0">
                          <a:solidFill>
                            <a:schemeClr val="dk1"/>
                          </a:solidFill>
                          <a:latin typeface="+mn-lt"/>
                          <a:ea typeface="Arial"/>
                          <a:cs typeface="Arial"/>
                          <a:sym typeface="Arial"/>
                        </a:rPr>
                        <a:t>L</a:t>
                      </a:r>
                      <a:r>
                        <a:rPr lang="en-US" sz="100" b="0" i="0" u="none" strike="noStrike" cap="none" baseline="0" dirty="0">
                          <a:solidFill>
                            <a:schemeClr val="dk1"/>
                          </a:solidFill>
                          <a:latin typeface="+mn-lt"/>
                          <a:ea typeface="Arial"/>
                          <a:cs typeface="Arial"/>
                          <a:sym typeface="Arial"/>
                        </a:rPr>
                        <a:t> </a:t>
                      </a:r>
                      <a:r>
                        <a:rPr lang="en-US" sz="1400" b="0" i="0" u="none" strike="noStrike" cap="none" baseline="0" dirty="0">
                          <a:solidFill>
                            <a:schemeClr val="dk1"/>
                          </a:solidFill>
                          <a:latin typeface="+mn-lt"/>
                          <a:ea typeface="Arial"/>
                          <a:cs typeface="Arial"/>
                          <a:sym typeface="Arial"/>
                        </a:rPr>
                        <a:t>C products</a:t>
                      </a:r>
                      <a:endParaRPr lang="en-US" sz="14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36573391"/>
                  </a:ext>
                </a:extLst>
              </a:tr>
              <a:tr h="230389">
                <a:tc>
                  <a:txBody>
                    <a:bodyPr/>
                    <a:lstStyle/>
                    <a:p>
                      <a:r>
                        <a:rPr lang="en-US" sz="1400" b="0" i="0" u="none" strike="noStrike" cap="none" baseline="0" dirty="0">
                          <a:solidFill>
                            <a:schemeClr val="dk1"/>
                          </a:solidFill>
                          <a:latin typeface="Courier New" panose="02070309020205020404" pitchFamily="49" charset="0"/>
                          <a:ea typeface="Arial"/>
                          <a:cs typeface="Courier New" panose="02070309020205020404" pitchFamily="49" charset="0"/>
                          <a:sym typeface="Arial"/>
                        </a:rPr>
                        <a:t>strDesc</a:t>
                      </a:r>
                      <a:endParaRPr lang="en-US" sz="14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b="0" i="0" u="none" strike="noStrike" cap="none" baseline="0" dirty="0">
                          <a:solidFill>
                            <a:schemeClr val="dk1"/>
                          </a:solidFill>
                          <a:latin typeface="+mn-lt"/>
                          <a:ea typeface="Arial"/>
                          <a:cs typeface="Arial"/>
                          <a:sym typeface="Arial"/>
                        </a:rPr>
                        <a:t>An array of strings; this array holds the descriptions of the D</a:t>
                      </a:r>
                      <a:r>
                        <a:rPr lang="en-US" sz="100" b="0" i="0" u="none" strike="noStrike" cap="none" baseline="0" dirty="0">
                          <a:solidFill>
                            <a:schemeClr val="dk1"/>
                          </a:solidFill>
                          <a:latin typeface="+mn-lt"/>
                          <a:ea typeface="Arial"/>
                          <a:cs typeface="Arial"/>
                          <a:sym typeface="Arial"/>
                        </a:rPr>
                        <a:t> </a:t>
                      </a:r>
                      <a:r>
                        <a:rPr lang="en-US" sz="1400" b="0" i="0" u="none" strike="noStrike" cap="none" baseline="0" dirty="0">
                          <a:solidFill>
                            <a:schemeClr val="dk1"/>
                          </a:solidFill>
                          <a:latin typeface="+mn-lt"/>
                          <a:ea typeface="Arial"/>
                          <a:cs typeface="Arial"/>
                          <a:sym typeface="Arial"/>
                        </a:rPr>
                        <a:t>L</a:t>
                      </a:r>
                      <a:r>
                        <a:rPr lang="en-US" sz="100" b="0" i="0" u="none" strike="noStrike" cap="none" baseline="0" dirty="0">
                          <a:solidFill>
                            <a:schemeClr val="dk1"/>
                          </a:solidFill>
                          <a:latin typeface="+mn-lt"/>
                          <a:ea typeface="Arial"/>
                          <a:cs typeface="Arial"/>
                          <a:sym typeface="Arial"/>
                        </a:rPr>
                        <a:t> </a:t>
                      </a:r>
                      <a:r>
                        <a:rPr lang="en-US" sz="1400" b="0" i="0" u="none" strike="noStrike" cap="none" baseline="0" dirty="0">
                          <a:solidFill>
                            <a:schemeClr val="dk1"/>
                          </a:solidFill>
                          <a:latin typeface="+mn-lt"/>
                          <a:ea typeface="Arial"/>
                          <a:cs typeface="Arial"/>
                          <a:sym typeface="Arial"/>
                        </a:rPr>
                        <a:t>C products</a:t>
                      </a:r>
                      <a:endParaRPr lang="en-US" sz="14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74152935"/>
                  </a:ext>
                </a:extLst>
              </a:tr>
              <a:tr h="383773">
                <a:tc>
                  <a:txBody>
                    <a:bodyPr/>
                    <a:lstStyle/>
                    <a:p>
                      <a:r>
                        <a:rPr lang="en-US" sz="1400" b="0" i="0" u="none" strike="noStrike" cap="none" baseline="0" dirty="0">
                          <a:solidFill>
                            <a:schemeClr val="dk1"/>
                          </a:solidFill>
                          <a:latin typeface="Courier New" panose="02070309020205020404" pitchFamily="49" charset="0"/>
                          <a:ea typeface="Arial"/>
                          <a:cs typeface="Courier New" panose="02070309020205020404" pitchFamily="49" charset="0"/>
                          <a:sym typeface="Arial"/>
                        </a:rPr>
                        <a:t>i</a:t>
                      </a:r>
                      <a:r>
                        <a:rPr lang="en-US" sz="100" b="0" i="0" u="none" strike="noStrike" cap="none" baseline="0" dirty="0">
                          <a:solidFill>
                            <a:schemeClr val="dk1"/>
                          </a:solidFill>
                          <a:latin typeface="Courier New" panose="02070309020205020404" pitchFamily="49" charset="0"/>
                          <a:ea typeface="Arial"/>
                          <a:cs typeface="Courier New" panose="02070309020205020404" pitchFamily="49" charset="0"/>
                          <a:sym typeface="Arial"/>
                        </a:rPr>
                        <a:t> </a:t>
                      </a:r>
                      <a:r>
                        <a:rPr lang="en-US" sz="1400" b="0" i="0" u="none" strike="noStrike" cap="none" baseline="0" dirty="0">
                          <a:solidFill>
                            <a:schemeClr val="dk1"/>
                          </a:solidFill>
                          <a:latin typeface="Courier New" panose="02070309020205020404" pitchFamily="49" charset="0"/>
                          <a:ea typeface="Arial"/>
                          <a:cs typeface="Courier New" panose="02070309020205020404" pitchFamily="49" charset="0"/>
                          <a:sym typeface="Arial"/>
                        </a:rPr>
                        <a:t>n</a:t>
                      </a:r>
                      <a:r>
                        <a:rPr lang="en-US" sz="100" b="0" i="0" u="none" strike="noStrike" cap="none" baseline="0" dirty="0">
                          <a:solidFill>
                            <a:schemeClr val="dk1"/>
                          </a:solidFill>
                          <a:latin typeface="Courier New" panose="02070309020205020404" pitchFamily="49" charset="0"/>
                          <a:ea typeface="Arial"/>
                          <a:cs typeface="Courier New" panose="02070309020205020404" pitchFamily="49" charset="0"/>
                          <a:sym typeface="Arial"/>
                        </a:rPr>
                        <a:t> </a:t>
                      </a:r>
                      <a:r>
                        <a:rPr lang="en-US" sz="1400" b="0" i="0" u="none" strike="noStrike" cap="none" baseline="0" dirty="0">
                          <a:solidFill>
                            <a:schemeClr val="dk1"/>
                          </a:solidFill>
                          <a:latin typeface="Courier New" panose="02070309020205020404" pitchFamily="49" charset="0"/>
                          <a:ea typeface="Arial"/>
                          <a:cs typeface="Courier New" panose="02070309020205020404" pitchFamily="49" charset="0"/>
                          <a:sym typeface="Arial"/>
                        </a:rPr>
                        <a:t>t</a:t>
                      </a:r>
                      <a:r>
                        <a:rPr lang="en-US" sz="100" b="0" i="0" u="none" strike="noStrike" cap="none" baseline="0" dirty="0">
                          <a:solidFill>
                            <a:schemeClr val="dk1"/>
                          </a:solidFill>
                          <a:latin typeface="Courier New" panose="02070309020205020404" pitchFamily="49" charset="0"/>
                          <a:ea typeface="Arial"/>
                          <a:cs typeface="Courier New" panose="02070309020205020404" pitchFamily="49" charset="0"/>
                          <a:sym typeface="Arial"/>
                        </a:rPr>
                        <a:t> </a:t>
                      </a:r>
                      <a:r>
                        <a:rPr lang="en-US" sz="1400" b="0" i="0" u="none" strike="noStrike" cap="none" baseline="0" dirty="0">
                          <a:solidFill>
                            <a:schemeClr val="dk1"/>
                          </a:solidFill>
                          <a:latin typeface="Courier New" panose="02070309020205020404" pitchFamily="49" charset="0"/>
                          <a:ea typeface="Arial"/>
                          <a:cs typeface="Courier New" panose="02070309020205020404" pitchFamily="49" charset="0"/>
                          <a:sym typeface="Arial"/>
                        </a:rPr>
                        <a:t>P</a:t>
                      </a:r>
                      <a:r>
                        <a:rPr lang="en-US" sz="100" b="0" i="0" u="none" strike="noStrike" cap="none" baseline="0" dirty="0">
                          <a:solidFill>
                            <a:schemeClr val="dk1"/>
                          </a:solidFill>
                          <a:latin typeface="Courier New" panose="02070309020205020404" pitchFamily="49" charset="0"/>
                          <a:ea typeface="Arial"/>
                          <a:cs typeface="Courier New" panose="02070309020205020404" pitchFamily="49" charset="0"/>
                          <a:sym typeface="Arial"/>
                        </a:rPr>
                        <a:t> </a:t>
                      </a:r>
                      <a:r>
                        <a:rPr lang="en-US" sz="1400" b="0" i="0" u="none" strike="noStrike" cap="none" baseline="0" dirty="0">
                          <a:solidFill>
                            <a:schemeClr val="dk1"/>
                          </a:solidFill>
                          <a:latin typeface="Courier New" panose="02070309020205020404" pitchFamily="49" charset="0"/>
                          <a:ea typeface="Arial"/>
                          <a:cs typeface="Courier New" panose="02070309020205020404" pitchFamily="49" charset="0"/>
                          <a:sym typeface="Arial"/>
                        </a:rPr>
                        <a:t>r</a:t>
                      </a:r>
                      <a:r>
                        <a:rPr lang="en-US" sz="100" b="0" i="0" u="none" strike="noStrike" cap="none" baseline="0" dirty="0">
                          <a:solidFill>
                            <a:schemeClr val="dk1"/>
                          </a:solidFill>
                          <a:latin typeface="Courier New" panose="02070309020205020404" pitchFamily="49" charset="0"/>
                          <a:ea typeface="Arial"/>
                          <a:cs typeface="Courier New" panose="02070309020205020404" pitchFamily="49" charset="0"/>
                          <a:sym typeface="Arial"/>
                        </a:rPr>
                        <a:t> </a:t>
                      </a:r>
                      <a:r>
                        <a:rPr lang="en-US" sz="1400" b="0" i="0" u="none" strike="noStrike" cap="none" baseline="0" dirty="0">
                          <a:solidFill>
                            <a:schemeClr val="dk1"/>
                          </a:solidFill>
                          <a:latin typeface="Courier New" panose="02070309020205020404" pitchFamily="49" charset="0"/>
                          <a:ea typeface="Arial"/>
                          <a:cs typeface="Courier New" panose="02070309020205020404" pitchFamily="49" charset="0"/>
                          <a:sym typeface="Arial"/>
                        </a:rPr>
                        <a:t>o</a:t>
                      </a:r>
                      <a:r>
                        <a:rPr lang="en-US" sz="100" b="0" i="0" u="none" strike="noStrike" cap="none" baseline="0" dirty="0">
                          <a:solidFill>
                            <a:schemeClr val="dk1"/>
                          </a:solidFill>
                          <a:latin typeface="Courier New" panose="02070309020205020404" pitchFamily="49" charset="0"/>
                          <a:ea typeface="Arial"/>
                          <a:cs typeface="Courier New" panose="02070309020205020404" pitchFamily="49" charset="0"/>
                          <a:sym typeface="Arial"/>
                        </a:rPr>
                        <a:t> </a:t>
                      </a:r>
                      <a:r>
                        <a:rPr lang="en-US" sz="1400" b="0" i="0" u="none" strike="noStrike" cap="none" baseline="0" dirty="0">
                          <a:solidFill>
                            <a:schemeClr val="dk1"/>
                          </a:solidFill>
                          <a:latin typeface="Courier New" panose="02070309020205020404" pitchFamily="49" charset="0"/>
                          <a:ea typeface="Arial"/>
                          <a:cs typeface="Courier New" panose="02070309020205020404" pitchFamily="49" charset="0"/>
                          <a:sym typeface="Arial"/>
                        </a:rPr>
                        <a:t>d</a:t>
                      </a:r>
                      <a:r>
                        <a:rPr lang="en-US" sz="100" b="0" i="0" u="none" strike="noStrike" cap="none" baseline="0" dirty="0">
                          <a:solidFill>
                            <a:schemeClr val="dk1"/>
                          </a:solidFill>
                          <a:latin typeface="Courier New" panose="02070309020205020404" pitchFamily="49" charset="0"/>
                          <a:ea typeface="Arial"/>
                          <a:cs typeface="Courier New" panose="02070309020205020404" pitchFamily="49" charset="0"/>
                          <a:sym typeface="Arial"/>
                        </a:rPr>
                        <a:t> </a:t>
                      </a:r>
                      <a:r>
                        <a:rPr lang="en-US" sz="1400" b="0" i="0" u="none" strike="noStrike" cap="none" baseline="0" dirty="0">
                          <a:solidFill>
                            <a:schemeClr val="dk1"/>
                          </a:solidFill>
                          <a:latin typeface="Courier New" panose="02070309020205020404" pitchFamily="49" charset="0"/>
                          <a:ea typeface="Arial"/>
                          <a:cs typeface="Courier New" panose="02070309020205020404" pitchFamily="49" charset="0"/>
                          <a:sym typeface="Arial"/>
                        </a:rPr>
                        <a:t>N</a:t>
                      </a:r>
                      <a:r>
                        <a:rPr lang="en-US" sz="100" b="0" i="0" u="none" strike="noStrike" cap="none" baseline="0" dirty="0">
                          <a:solidFill>
                            <a:schemeClr val="dk1"/>
                          </a:solidFill>
                          <a:latin typeface="Courier New" panose="02070309020205020404" pitchFamily="49" charset="0"/>
                          <a:ea typeface="Arial"/>
                          <a:cs typeface="Courier New" panose="02070309020205020404" pitchFamily="49" charset="0"/>
                          <a:sym typeface="Arial"/>
                        </a:rPr>
                        <a:t> </a:t>
                      </a:r>
                      <a:r>
                        <a:rPr lang="en-US" sz="1400" b="0" i="0" u="none" strike="noStrike" cap="none" baseline="0" dirty="0">
                          <a:solidFill>
                            <a:schemeClr val="dk1"/>
                          </a:solidFill>
                          <a:latin typeface="Courier New" panose="02070309020205020404" pitchFamily="49" charset="0"/>
                          <a:ea typeface="Arial"/>
                          <a:cs typeface="Courier New" panose="02070309020205020404" pitchFamily="49" charset="0"/>
                          <a:sym typeface="Arial"/>
                        </a:rPr>
                        <a:t>u</a:t>
                      </a:r>
                      <a:r>
                        <a:rPr lang="en-US" sz="100" b="0" i="0" u="none" strike="noStrike" cap="none" baseline="0" dirty="0">
                          <a:solidFill>
                            <a:schemeClr val="dk1"/>
                          </a:solidFill>
                          <a:latin typeface="Courier New" panose="02070309020205020404" pitchFamily="49" charset="0"/>
                          <a:ea typeface="Arial"/>
                          <a:cs typeface="Courier New" panose="02070309020205020404" pitchFamily="49" charset="0"/>
                          <a:sym typeface="Arial"/>
                        </a:rPr>
                        <a:t> </a:t>
                      </a:r>
                      <a:r>
                        <a:rPr lang="en-US" sz="1400" b="0" i="0" u="none" strike="noStrike" cap="none" baseline="0" dirty="0">
                          <a:solidFill>
                            <a:schemeClr val="dk1"/>
                          </a:solidFill>
                          <a:latin typeface="Courier New" panose="02070309020205020404" pitchFamily="49" charset="0"/>
                          <a:ea typeface="Arial"/>
                          <a:cs typeface="Courier New" panose="02070309020205020404" pitchFamily="49" charset="0"/>
                          <a:sym typeface="Arial"/>
                        </a:rPr>
                        <a:t>m</a:t>
                      </a:r>
                      <a:r>
                        <a:rPr lang="en-US" sz="100" b="0" i="0" u="none" strike="noStrike" cap="none" baseline="0" dirty="0">
                          <a:solidFill>
                            <a:schemeClr val="dk1"/>
                          </a:solidFill>
                          <a:latin typeface="Courier New" panose="02070309020205020404" pitchFamily="49" charset="0"/>
                          <a:ea typeface="Arial"/>
                          <a:cs typeface="Courier New" panose="02070309020205020404" pitchFamily="49" charset="0"/>
                          <a:sym typeface="Arial"/>
                        </a:rPr>
                        <a:t> </a:t>
                      </a:r>
                      <a:r>
                        <a:rPr lang="en-US" sz="1400" b="0" i="0" u="none" strike="noStrike" cap="none" baseline="0" dirty="0">
                          <a:solidFill>
                            <a:schemeClr val="dk1"/>
                          </a:solidFill>
                          <a:latin typeface="Courier New" panose="02070309020205020404" pitchFamily="49" charset="0"/>
                          <a:ea typeface="Arial"/>
                          <a:cs typeface="Courier New" panose="02070309020205020404" pitchFamily="49" charset="0"/>
                          <a:sym typeface="Arial"/>
                        </a:rPr>
                        <a:t>s</a:t>
                      </a:r>
                      <a:endParaRPr lang="en-US" sz="14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b="0" i="0" u="none" strike="noStrike" cap="none" baseline="0" dirty="0">
                          <a:solidFill>
                            <a:schemeClr val="dk1"/>
                          </a:solidFill>
                          <a:latin typeface="+mn-lt"/>
                          <a:ea typeface="Arial"/>
                          <a:cs typeface="Arial"/>
                          <a:sym typeface="Arial"/>
                        </a:rPr>
                        <a:t>An array of integers; this array holds the product numbers of the D</a:t>
                      </a:r>
                      <a:r>
                        <a:rPr lang="en-US" sz="100" b="0" i="0" u="none" strike="noStrike" cap="none" baseline="0" dirty="0">
                          <a:solidFill>
                            <a:schemeClr val="dk1"/>
                          </a:solidFill>
                          <a:latin typeface="+mn-lt"/>
                          <a:ea typeface="Arial"/>
                          <a:cs typeface="Arial"/>
                          <a:sym typeface="Arial"/>
                        </a:rPr>
                        <a:t> </a:t>
                      </a:r>
                      <a:r>
                        <a:rPr lang="en-US" sz="1400" b="0" i="0" u="none" strike="noStrike" cap="none" baseline="0" dirty="0">
                          <a:solidFill>
                            <a:schemeClr val="dk1"/>
                          </a:solidFill>
                          <a:latin typeface="+mn-lt"/>
                          <a:ea typeface="Arial"/>
                          <a:cs typeface="Arial"/>
                          <a:sym typeface="Arial"/>
                        </a:rPr>
                        <a:t>L</a:t>
                      </a:r>
                      <a:r>
                        <a:rPr lang="en-US" sz="100" b="0" i="0" u="none" strike="noStrike" cap="none" baseline="0" dirty="0">
                          <a:solidFill>
                            <a:schemeClr val="dk1"/>
                          </a:solidFill>
                          <a:latin typeface="+mn-lt"/>
                          <a:ea typeface="Arial"/>
                          <a:cs typeface="Arial"/>
                          <a:sym typeface="Arial"/>
                        </a:rPr>
                        <a:t> </a:t>
                      </a:r>
                      <a:r>
                        <a:rPr lang="en-US" sz="1400" b="0" i="0" u="none" strike="noStrike" cap="none" baseline="0" dirty="0">
                          <a:solidFill>
                            <a:schemeClr val="dk1"/>
                          </a:solidFill>
                          <a:latin typeface="+mn-lt"/>
                          <a:ea typeface="Arial"/>
                          <a:cs typeface="Arial"/>
                          <a:sym typeface="Arial"/>
                        </a:rPr>
                        <a:t>C</a:t>
                      </a:r>
                    </a:p>
                    <a:p>
                      <a:r>
                        <a:rPr lang="en-US" sz="1400" b="0" i="0" u="none" strike="noStrike" cap="none" baseline="0" dirty="0">
                          <a:solidFill>
                            <a:schemeClr val="dk1"/>
                          </a:solidFill>
                          <a:latin typeface="+mn-lt"/>
                          <a:ea typeface="Arial"/>
                          <a:cs typeface="Arial"/>
                          <a:sym typeface="Arial"/>
                        </a:rPr>
                        <a:t>Products</a:t>
                      </a:r>
                      <a:endParaRPr lang="en-US" sz="14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49604255"/>
                  </a:ext>
                </a:extLst>
              </a:tr>
              <a:tr h="383773">
                <a:tc>
                  <a:txBody>
                    <a:bodyPr/>
                    <a:lstStyle/>
                    <a:p>
                      <a:r>
                        <a:rPr lang="en-US" sz="1400" b="0" i="0" u="none" strike="noStrike" cap="none" baseline="0" dirty="0">
                          <a:solidFill>
                            <a:schemeClr val="dk1"/>
                          </a:solidFill>
                          <a:latin typeface="Courier New" panose="02070309020205020404" pitchFamily="49" charset="0"/>
                          <a:ea typeface="Arial"/>
                          <a:cs typeface="Courier New" panose="02070309020205020404" pitchFamily="49" charset="0"/>
                          <a:sym typeface="Arial"/>
                        </a:rPr>
                        <a:t>d</a:t>
                      </a:r>
                      <a:r>
                        <a:rPr lang="en-US" sz="100" b="0" i="0" u="none" strike="noStrike" cap="none" baseline="0" dirty="0">
                          <a:solidFill>
                            <a:schemeClr val="dk1"/>
                          </a:solidFill>
                          <a:latin typeface="Courier New" panose="02070309020205020404" pitchFamily="49" charset="0"/>
                          <a:ea typeface="Arial"/>
                          <a:cs typeface="Courier New" panose="02070309020205020404" pitchFamily="49" charset="0"/>
                          <a:sym typeface="Arial"/>
                        </a:rPr>
                        <a:t> </a:t>
                      </a:r>
                      <a:r>
                        <a:rPr lang="en-US" sz="1400" b="0" i="0" u="none" strike="noStrike" cap="none" baseline="0" dirty="0">
                          <a:solidFill>
                            <a:schemeClr val="dk1"/>
                          </a:solidFill>
                          <a:latin typeface="Courier New" panose="02070309020205020404" pitchFamily="49" charset="0"/>
                          <a:ea typeface="Arial"/>
                          <a:cs typeface="Courier New" panose="02070309020205020404" pitchFamily="49" charset="0"/>
                          <a:sym typeface="Arial"/>
                        </a:rPr>
                        <a:t>e</a:t>
                      </a:r>
                      <a:r>
                        <a:rPr lang="en-US" sz="100" b="0" i="0" u="none" strike="noStrike" cap="none" baseline="0" dirty="0">
                          <a:solidFill>
                            <a:schemeClr val="dk1"/>
                          </a:solidFill>
                          <a:latin typeface="Courier New" panose="02070309020205020404" pitchFamily="49" charset="0"/>
                          <a:ea typeface="Arial"/>
                          <a:cs typeface="Courier New" panose="02070309020205020404" pitchFamily="49" charset="0"/>
                          <a:sym typeface="Arial"/>
                        </a:rPr>
                        <a:t> </a:t>
                      </a:r>
                      <a:r>
                        <a:rPr lang="en-US" sz="1400" b="0" i="0" u="none" strike="noStrike" cap="none" baseline="0" dirty="0">
                          <a:solidFill>
                            <a:schemeClr val="dk1"/>
                          </a:solidFill>
                          <a:latin typeface="Courier New" panose="02070309020205020404" pitchFamily="49" charset="0"/>
                          <a:ea typeface="Arial"/>
                          <a:cs typeface="Courier New" panose="02070309020205020404" pitchFamily="49" charset="0"/>
                          <a:sym typeface="Arial"/>
                        </a:rPr>
                        <a:t>c</a:t>
                      </a:r>
                      <a:r>
                        <a:rPr lang="en-US" sz="100" b="0" i="0" u="none" strike="noStrike" cap="none" baseline="0" dirty="0">
                          <a:solidFill>
                            <a:schemeClr val="dk1"/>
                          </a:solidFill>
                          <a:latin typeface="Courier New" panose="02070309020205020404" pitchFamily="49" charset="0"/>
                          <a:ea typeface="Arial"/>
                          <a:cs typeface="Courier New" panose="02070309020205020404" pitchFamily="49" charset="0"/>
                          <a:sym typeface="Arial"/>
                        </a:rPr>
                        <a:t> </a:t>
                      </a:r>
                      <a:r>
                        <a:rPr lang="en-US" sz="1400" b="0" i="0" u="none" strike="noStrike" cap="none" baseline="0" dirty="0">
                          <a:solidFill>
                            <a:schemeClr val="dk1"/>
                          </a:solidFill>
                          <a:latin typeface="Courier New" panose="02070309020205020404" pitchFamily="49" charset="0"/>
                          <a:ea typeface="Arial"/>
                          <a:cs typeface="Courier New" panose="02070309020205020404" pitchFamily="49" charset="0"/>
                          <a:sym typeface="Arial"/>
                        </a:rPr>
                        <a:t>Prices</a:t>
                      </a:r>
                      <a:endParaRPr lang="en-US" sz="14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b="0" i="0" u="none" strike="noStrike" cap="none" baseline="0" dirty="0">
                          <a:solidFill>
                            <a:schemeClr val="dk1"/>
                          </a:solidFill>
                          <a:latin typeface="+mn-lt"/>
                          <a:ea typeface="Arial"/>
                          <a:cs typeface="Arial"/>
                          <a:sym typeface="Arial"/>
                        </a:rPr>
                        <a:t>An array of Decimal variables; this array holds the prices of the D</a:t>
                      </a:r>
                      <a:r>
                        <a:rPr lang="en-US" sz="100" b="0" i="0" u="none" strike="noStrike" cap="none" baseline="0" dirty="0">
                          <a:solidFill>
                            <a:schemeClr val="dk1"/>
                          </a:solidFill>
                          <a:latin typeface="+mn-lt"/>
                          <a:ea typeface="Arial"/>
                          <a:cs typeface="Arial"/>
                          <a:sym typeface="Arial"/>
                        </a:rPr>
                        <a:t> </a:t>
                      </a:r>
                      <a:r>
                        <a:rPr lang="en-US" sz="1400" b="0" i="0" u="none" strike="noStrike" cap="none" baseline="0" dirty="0">
                          <a:solidFill>
                            <a:schemeClr val="dk1"/>
                          </a:solidFill>
                          <a:latin typeface="+mn-lt"/>
                          <a:ea typeface="Arial"/>
                          <a:cs typeface="Arial"/>
                          <a:sym typeface="Arial"/>
                        </a:rPr>
                        <a:t>L</a:t>
                      </a:r>
                      <a:r>
                        <a:rPr lang="en-US" sz="100" b="0" i="0" u="none" strike="noStrike" cap="none" baseline="0" dirty="0">
                          <a:solidFill>
                            <a:schemeClr val="dk1"/>
                          </a:solidFill>
                          <a:latin typeface="+mn-lt"/>
                          <a:ea typeface="Arial"/>
                          <a:cs typeface="Arial"/>
                          <a:sym typeface="Arial"/>
                        </a:rPr>
                        <a:t> </a:t>
                      </a:r>
                      <a:r>
                        <a:rPr lang="en-US" sz="1400" b="0" i="0" u="none" strike="noStrike" cap="none" baseline="0" dirty="0">
                          <a:solidFill>
                            <a:schemeClr val="dk1"/>
                          </a:solidFill>
                          <a:latin typeface="+mn-lt"/>
                          <a:ea typeface="Arial"/>
                          <a:cs typeface="Arial"/>
                          <a:sym typeface="Arial"/>
                        </a:rPr>
                        <a:t>C</a:t>
                      </a:r>
                    </a:p>
                    <a:p>
                      <a:r>
                        <a:rPr lang="en-US" sz="1400" b="0" i="0" u="none" strike="noStrike" cap="none" baseline="0" dirty="0">
                          <a:solidFill>
                            <a:schemeClr val="dk1"/>
                          </a:solidFill>
                          <a:latin typeface="+mn-lt"/>
                          <a:ea typeface="Arial"/>
                          <a:cs typeface="Arial"/>
                          <a:sym typeface="Arial"/>
                        </a:rPr>
                        <a:t>Products</a:t>
                      </a:r>
                      <a:endParaRPr lang="en-US" sz="14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85572308"/>
                  </a:ext>
                </a:extLst>
              </a:tr>
              <a:tr h="383773">
                <a:tc>
                  <a:txBody>
                    <a:bodyPr/>
                    <a:lstStyle/>
                    <a:p>
                      <a:r>
                        <a:rPr lang="en-US" sz="1400" b="0" i="0" u="none" strike="noStrike" cap="none" baseline="0" dirty="0">
                          <a:solidFill>
                            <a:schemeClr val="dk1"/>
                          </a:solidFill>
                          <a:latin typeface="Courier New" panose="02070309020205020404" pitchFamily="49" charset="0"/>
                          <a:ea typeface="Arial"/>
                          <a:cs typeface="Courier New" panose="02070309020205020404" pitchFamily="49" charset="0"/>
                          <a:sym typeface="Arial"/>
                        </a:rPr>
                        <a:t>i</a:t>
                      </a:r>
                      <a:r>
                        <a:rPr lang="en-US" sz="100" b="0" i="0" u="none" strike="noStrike" cap="none" baseline="0" dirty="0">
                          <a:solidFill>
                            <a:schemeClr val="dk1"/>
                          </a:solidFill>
                          <a:latin typeface="Courier New" panose="02070309020205020404" pitchFamily="49" charset="0"/>
                          <a:ea typeface="Arial"/>
                          <a:cs typeface="Courier New" panose="02070309020205020404" pitchFamily="49" charset="0"/>
                          <a:sym typeface="Arial"/>
                        </a:rPr>
                        <a:t> </a:t>
                      </a:r>
                      <a:r>
                        <a:rPr lang="en-US" sz="1400" b="0" i="0" u="none" strike="noStrike" cap="none" baseline="0" dirty="0">
                          <a:solidFill>
                            <a:schemeClr val="dk1"/>
                          </a:solidFill>
                          <a:latin typeface="Courier New" panose="02070309020205020404" pitchFamily="49" charset="0"/>
                          <a:ea typeface="Arial"/>
                          <a:cs typeface="Courier New" panose="02070309020205020404" pitchFamily="49" charset="0"/>
                          <a:sym typeface="Arial"/>
                        </a:rPr>
                        <a:t>n</a:t>
                      </a:r>
                      <a:r>
                        <a:rPr lang="en-US" sz="100" b="0" i="0" u="none" strike="noStrike" cap="none" baseline="0" dirty="0">
                          <a:solidFill>
                            <a:schemeClr val="dk1"/>
                          </a:solidFill>
                          <a:latin typeface="Courier New" panose="02070309020205020404" pitchFamily="49" charset="0"/>
                          <a:ea typeface="Arial"/>
                          <a:cs typeface="Courier New" panose="02070309020205020404" pitchFamily="49" charset="0"/>
                          <a:sym typeface="Arial"/>
                        </a:rPr>
                        <a:t> </a:t>
                      </a:r>
                      <a:r>
                        <a:rPr lang="en-US" sz="1400" b="0" i="0" u="none" strike="noStrike" cap="none" baseline="0" dirty="0">
                          <a:solidFill>
                            <a:schemeClr val="dk1"/>
                          </a:solidFill>
                          <a:latin typeface="Courier New" panose="02070309020205020404" pitchFamily="49" charset="0"/>
                          <a:ea typeface="Arial"/>
                          <a:cs typeface="Courier New" panose="02070309020205020404" pitchFamily="49" charset="0"/>
                          <a:sym typeface="Arial"/>
                        </a:rPr>
                        <a:t>t</a:t>
                      </a:r>
                      <a:r>
                        <a:rPr lang="en-US" sz="100" b="0" i="0" u="none" strike="noStrike" cap="none" baseline="0" dirty="0">
                          <a:solidFill>
                            <a:schemeClr val="dk1"/>
                          </a:solidFill>
                          <a:latin typeface="Courier New" panose="02070309020205020404" pitchFamily="49" charset="0"/>
                          <a:ea typeface="Arial"/>
                          <a:cs typeface="Courier New" panose="02070309020205020404" pitchFamily="49" charset="0"/>
                          <a:sym typeface="Arial"/>
                        </a:rPr>
                        <a:t> </a:t>
                      </a:r>
                      <a:r>
                        <a:rPr lang="en-US" sz="1400" b="0" i="0" u="none" strike="noStrike" cap="none" baseline="0" dirty="0">
                          <a:solidFill>
                            <a:schemeClr val="dk1"/>
                          </a:solidFill>
                          <a:latin typeface="Courier New" panose="02070309020205020404" pitchFamily="49" charset="0"/>
                          <a:ea typeface="Arial"/>
                          <a:cs typeface="Courier New" panose="02070309020205020404" pitchFamily="49" charset="0"/>
                          <a:sym typeface="Arial"/>
                        </a:rPr>
                        <a:t>UnitsSold</a:t>
                      </a:r>
                      <a:endParaRPr lang="en-US" sz="14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b="0" i="0" u="none" strike="noStrike" cap="none" baseline="0" dirty="0">
                          <a:solidFill>
                            <a:schemeClr val="dk1"/>
                          </a:solidFill>
                          <a:latin typeface="+mn-lt"/>
                          <a:ea typeface="Arial"/>
                          <a:cs typeface="Arial"/>
                          <a:sym typeface="Arial"/>
                        </a:rPr>
                        <a:t>An array of integers; this array holds the number of units sold for each of</a:t>
                      </a:r>
                    </a:p>
                    <a:p>
                      <a:r>
                        <a:rPr lang="en-US" sz="1400" b="0" i="0" u="none" strike="noStrike" cap="none" baseline="0" dirty="0">
                          <a:solidFill>
                            <a:schemeClr val="dk1"/>
                          </a:solidFill>
                          <a:latin typeface="+mn-lt"/>
                          <a:ea typeface="Arial"/>
                          <a:cs typeface="Arial"/>
                          <a:sym typeface="Arial"/>
                        </a:rPr>
                        <a:t>the D</a:t>
                      </a:r>
                      <a:r>
                        <a:rPr lang="en-US" sz="100" b="0" i="0" u="none" strike="noStrike" cap="none" baseline="0" dirty="0">
                          <a:solidFill>
                            <a:schemeClr val="dk1"/>
                          </a:solidFill>
                          <a:latin typeface="+mn-lt"/>
                          <a:ea typeface="Arial"/>
                          <a:cs typeface="Arial"/>
                          <a:sym typeface="Arial"/>
                        </a:rPr>
                        <a:t> </a:t>
                      </a:r>
                      <a:r>
                        <a:rPr lang="en-US" sz="1400" b="0" i="0" u="none" strike="noStrike" cap="none" baseline="0" dirty="0">
                          <a:solidFill>
                            <a:schemeClr val="dk1"/>
                          </a:solidFill>
                          <a:latin typeface="+mn-lt"/>
                          <a:ea typeface="Arial"/>
                          <a:cs typeface="Arial"/>
                          <a:sym typeface="Arial"/>
                        </a:rPr>
                        <a:t>L</a:t>
                      </a:r>
                      <a:r>
                        <a:rPr lang="en-US" sz="100" b="0" i="0" u="none" strike="noStrike" cap="none" baseline="0" dirty="0">
                          <a:solidFill>
                            <a:schemeClr val="dk1"/>
                          </a:solidFill>
                          <a:latin typeface="+mn-lt"/>
                          <a:ea typeface="Arial"/>
                          <a:cs typeface="Arial"/>
                          <a:sym typeface="Arial"/>
                        </a:rPr>
                        <a:t> </a:t>
                      </a:r>
                      <a:r>
                        <a:rPr lang="en-US" sz="1400" b="0" i="0" u="none" strike="noStrike" cap="none" baseline="0" dirty="0">
                          <a:solidFill>
                            <a:schemeClr val="dk1"/>
                          </a:solidFill>
                          <a:latin typeface="+mn-lt"/>
                          <a:ea typeface="Arial"/>
                          <a:cs typeface="Arial"/>
                          <a:sym typeface="Arial"/>
                        </a:rPr>
                        <a:t>C products</a:t>
                      </a:r>
                      <a:endParaRPr lang="en-US" sz="14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98951449"/>
                  </a:ext>
                </a:extLst>
              </a:tr>
            </a:tbl>
          </a:graphicData>
        </a:graphic>
      </p:graphicFrame>
    </p:spTree>
    <p:extLst>
      <p:ext uri="{BB962C8B-B14F-4D97-AF65-F5344CB8AC3E}">
        <p14:creationId xmlns:p14="http://schemas.microsoft.com/office/powerpoint/2010/main" val="169595237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a:spcBef>
                <a:spcPct val="0"/>
              </a:spcBef>
              <a:buClrTx/>
            </a:pPr>
            <a:r>
              <a:rPr lang="en-US" kern="1200" dirty="0">
                <a:latin typeface="Times New Roman" panose="02020603050405020304" pitchFamily="18" charset="0"/>
                <a:ea typeface="+mj-ea"/>
                <a:cs typeface="+mj-cs"/>
              </a:rPr>
              <a:t>Methods</a:t>
            </a:r>
          </a:p>
        </p:txBody>
      </p:sp>
      <p:graphicFrame>
        <p:nvGraphicFramePr>
          <p:cNvPr id="3" name="Table 2"/>
          <p:cNvGraphicFramePr>
            <a:graphicFrameLocks noGrp="1"/>
          </p:cNvGraphicFramePr>
          <p:nvPr>
            <p:extLst>
              <p:ext uri="{D42A27DB-BD31-4B8C-83A1-F6EECF244321}">
                <p14:modId xmlns:p14="http://schemas.microsoft.com/office/powerpoint/2010/main" val="456419916"/>
              </p:ext>
            </p:extLst>
          </p:nvPr>
        </p:nvGraphicFramePr>
        <p:xfrm>
          <a:off x="457200" y="1766977"/>
          <a:ext cx="8229600" cy="3078480"/>
        </p:xfrm>
        <a:graphic>
          <a:graphicData uri="http://schemas.openxmlformats.org/drawingml/2006/table">
            <a:tbl>
              <a:tblPr firstRow="1" bandRow="1">
                <a:tableStyleId>{40F9630F-82C1-40B7-BC3A-925EFCFF5E92}</a:tableStyleId>
              </a:tblPr>
              <a:tblGrid>
                <a:gridCol w="3080460">
                  <a:extLst>
                    <a:ext uri="{9D8B030D-6E8A-4147-A177-3AD203B41FA5}">
                      <a16:colId xmlns:a16="http://schemas.microsoft.com/office/drawing/2014/main" val="101540766"/>
                    </a:ext>
                  </a:extLst>
                </a:gridCol>
                <a:gridCol w="5149140">
                  <a:extLst>
                    <a:ext uri="{9D8B030D-6E8A-4147-A177-3AD203B41FA5}">
                      <a16:colId xmlns:a16="http://schemas.microsoft.com/office/drawing/2014/main" val="3216327346"/>
                    </a:ext>
                  </a:extLst>
                </a:gridCol>
              </a:tblGrid>
              <a:tr h="199763">
                <a:tc>
                  <a:txBody>
                    <a:bodyPr/>
                    <a:lstStyle/>
                    <a:p>
                      <a:r>
                        <a:rPr lang="en-US" sz="1600" b="1" i="0" u="none" strike="noStrike" cap="none" baseline="0" dirty="0">
                          <a:solidFill>
                            <a:schemeClr val="dk1"/>
                          </a:solidFill>
                          <a:latin typeface="+mn-lt"/>
                          <a:ea typeface="Arial"/>
                          <a:cs typeface="Arial"/>
                          <a:sym typeface="Arial"/>
                        </a:rPr>
                        <a:t>Method</a:t>
                      </a:r>
                      <a:endParaRPr lang="en-US" sz="16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b="1" i="0" u="none" strike="noStrike" cap="none" baseline="0" dirty="0">
                          <a:solidFill>
                            <a:schemeClr val="dk1"/>
                          </a:solidFill>
                          <a:latin typeface="+mn-lt"/>
                          <a:ea typeface="Arial"/>
                          <a:cs typeface="Arial"/>
                          <a:sym typeface="Arial"/>
                        </a:rPr>
                        <a:t>Description</a:t>
                      </a:r>
                      <a:endParaRPr lang="en-US" sz="16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555853258"/>
                  </a:ext>
                </a:extLst>
              </a:tr>
              <a:tr h="419573">
                <a:tc>
                  <a:txBody>
                    <a:bodyPr/>
                    <a:lstStyle/>
                    <a:p>
                      <a:r>
                        <a:rPr lang="en-US" sz="1600" b="0" i="0" u="none" strike="noStrike" cap="none" baseline="0" dirty="0">
                          <a:solidFill>
                            <a:schemeClr val="dk1"/>
                          </a:solidFill>
                          <a:latin typeface="Courier New" panose="02070309020205020404" pitchFamily="49" charset="0"/>
                          <a:ea typeface="Arial"/>
                          <a:cs typeface="Courier New" panose="02070309020205020404" pitchFamily="49" charset="0"/>
                          <a:sym typeface="Arial"/>
                        </a:rPr>
                        <a:t>InitArrays</a:t>
                      </a:r>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b="0" i="0" u="none" strike="noStrike" cap="none" baseline="0" dirty="0">
                          <a:solidFill>
                            <a:schemeClr val="dk1"/>
                          </a:solidFill>
                          <a:latin typeface="+mn-lt"/>
                          <a:ea typeface="Arial"/>
                          <a:cs typeface="Arial"/>
                          <a:sym typeface="Arial"/>
                        </a:rPr>
                        <a:t>Procedure; assigns the names, descriptions, product numbers, and unit prices of the D</a:t>
                      </a:r>
                      <a:r>
                        <a:rPr lang="en-US" sz="100" b="0" i="0" u="none" strike="noStrike" cap="none" baseline="0" dirty="0">
                          <a:solidFill>
                            <a:schemeClr val="dk1"/>
                          </a:solidFill>
                          <a:latin typeface="+mn-lt"/>
                          <a:ea typeface="Arial"/>
                          <a:cs typeface="Arial"/>
                          <a:sym typeface="Arial"/>
                        </a:rPr>
                        <a:t> </a:t>
                      </a:r>
                      <a:r>
                        <a:rPr lang="en-US" sz="1600" b="0" i="0" u="none" strike="noStrike" cap="none" baseline="0" dirty="0">
                          <a:solidFill>
                            <a:schemeClr val="dk1"/>
                          </a:solidFill>
                          <a:latin typeface="+mn-lt"/>
                          <a:ea typeface="Arial"/>
                          <a:cs typeface="Arial"/>
                          <a:sym typeface="Arial"/>
                        </a:rPr>
                        <a:t>L</a:t>
                      </a:r>
                      <a:r>
                        <a:rPr lang="en-US" sz="100" b="0" i="0" u="none" strike="noStrike" cap="none" baseline="0" dirty="0">
                          <a:solidFill>
                            <a:schemeClr val="dk1"/>
                          </a:solidFill>
                          <a:latin typeface="+mn-lt"/>
                          <a:ea typeface="Arial"/>
                          <a:cs typeface="Arial"/>
                          <a:sym typeface="Arial"/>
                        </a:rPr>
                        <a:t> </a:t>
                      </a:r>
                      <a:r>
                        <a:rPr lang="en-US" sz="1600" b="0" i="0" u="none" strike="noStrike" cap="none" baseline="0" dirty="0">
                          <a:solidFill>
                            <a:schemeClr val="dk1"/>
                          </a:solidFill>
                          <a:latin typeface="+mn-lt"/>
                          <a:ea typeface="Arial"/>
                          <a:cs typeface="Arial"/>
                          <a:sym typeface="Arial"/>
                        </a:rPr>
                        <a:t>C products to the class-level arrays</a:t>
                      </a:r>
                      <a:endParaRPr lang="en-US" sz="16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74715574"/>
                  </a:ext>
                </a:extLst>
              </a:tr>
              <a:tr h="199763">
                <a:tc>
                  <a:txBody>
                    <a:bodyPr/>
                    <a:lstStyle/>
                    <a:p>
                      <a:r>
                        <a:rPr lang="en-US" sz="1600" b="0" i="0" u="none" strike="noStrike" cap="none" baseline="0" dirty="0">
                          <a:solidFill>
                            <a:schemeClr val="dk1"/>
                          </a:solidFill>
                          <a:latin typeface="Courier New" panose="02070309020205020404" pitchFamily="49" charset="0"/>
                          <a:ea typeface="Arial"/>
                          <a:cs typeface="Courier New" panose="02070309020205020404" pitchFamily="49" charset="0"/>
                          <a:sym typeface="Arial"/>
                        </a:rPr>
                        <a:t>m</a:t>
                      </a:r>
                      <a:r>
                        <a:rPr lang="en-US" sz="100" b="0" i="0" u="none" strike="noStrike" cap="none" baseline="0" dirty="0">
                          <a:solidFill>
                            <a:schemeClr val="dk1"/>
                          </a:solidFill>
                          <a:latin typeface="Courier New" panose="02070309020205020404" pitchFamily="49" charset="0"/>
                          <a:ea typeface="Arial"/>
                          <a:cs typeface="Courier New" panose="02070309020205020404" pitchFamily="49" charset="0"/>
                          <a:sym typeface="Arial"/>
                        </a:rPr>
                        <a:t> </a:t>
                      </a:r>
                      <a:r>
                        <a:rPr lang="en-US" sz="1600" b="0" i="0" u="none" strike="noStrike" cap="none" baseline="0" dirty="0">
                          <a:solidFill>
                            <a:schemeClr val="dk1"/>
                          </a:solidFill>
                          <a:latin typeface="Courier New" panose="02070309020205020404" pitchFamily="49" charset="0"/>
                          <a:ea typeface="Arial"/>
                          <a:cs typeface="Courier New" panose="02070309020205020404" pitchFamily="49" charset="0"/>
                          <a:sym typeface="Arial"/>
                        </a:rPr>
                        <a:t>n</a:t>
                      </a:r>
                      <a:r>
                        <a:rPr lang="en-US" sz="100" b="0" i="0" u="none" strike="noStrike" cap="none" baseline="0" dirty="0">
                          <a:solidFill>
                            <a:schemeClr val="dk1"/>
                          </a:solidFill>
                          <a:latin typeface="Courier New" panose="02070309020205020404" pitchFamily="49" charset="0"/>
                          <a:ea typeface="Arial"/>
                          <a:cs typeface="Courier New" panose="02070309020205020404" pitchFamily="49" charset="0"/>
                          <a:sym typeface="Arial"/>
                        </a:rPr>
                        <a:t> </a:t>
                      </a:r>
                      <a:r>
                        <a:rPr lang="en-US" sz="1600" b="0" i="0" u="none" strike="noStrike" cap="none" baseline="0" dirty="0">
                          <a:solidFill>
                            <a:schemeClr val="dk1"/>
                          </a:solidFill>
                          <a:latin typeface="Courier New" panose="02070309020205020404" pitchFamily="49" charset="0"/>
                          <a:ea typeface="Arial"/>
                          <a:cs typeface="Courier New" panose="02070309020205020404" pitchFamily="49" charset="0"/>
                          <a:sym typeface="Arial"/>
                        </a:rPr>
                        <a:t>u</a:t>
                      </a:r>
                      <a:r>
                        <a:rPr lang="en-US" sz="100" b="0" i="0" u="none" strike="noStrike" cap="none" baseline="0" dirty="0">
                          <a:solidFill>
                            <a:schemeClr val="dk1"/>
                          </a:solidFill>
                          <a:latin typeface="Courier New" panose="02070309020205020404" pitchFamily="49" charset="0"/>
                          <a:ea typeface="Arial"/>
                          <a:cs typeface="Courier New" panose="02070309020205020404" pitchFamily="49" charset="0"/>
                          <a:sym typeface="Arial"/>
                        </a:rPr>
                        <a:t> </a:t>
                      </a:r>
                      <a:r>
                        <a:rPr lang="en-US" sz="1600" b="0" i="0" u="none" strike="noStrike" cap="none" baseline="0" dirty="0">
                          <a:solidFill>
                            <a:schemeClr val="dk1"/>
                          </a:solidFill>
                          <a:latin typeface="Courier New" panose="02070309020205020404" pitchFamily="49" charset="0"/>
                          <a:ea typeface="Arial"/>
                          <a:cs typeface="Courier New" panose="02070309020205020404" pitchFamily="49" charset="0"/>
                          <a:sym typeface="Arial"/>
                        </a:rPr>
                        <a:t>FileExit_Click</a:t>
                      </a:r>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b="0" i="0" u="none" strike="noStrike" cap="none" baseline="0" dirty="0">
                          <a:solidFill>
                            <a:schemeClr val="dk1"/>
                          </a:solidFill>
                          <a:latin typeface="+mn-lt"/>
                          <a:ea typeface="Arial"/>
                          <a:cs typeface="Arial"/>
                          <a:sym typeface="Arial"/>
                        </a:rPr>
                        <a:t>Ends the application</a:t>
                      </a:r>
                      <a:endParaRPr lang="en-US" sz="16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38911600"/>
                  </a:ext>
                </a:extLst>
              </a:tr>
              <a:tr h="199763">
                <a:tc>
                  <a:txBody>
                    <a:bodyPr/>
                    <a:lstStyle/>
                    <a:p>
                      <a:r>
                        <a:rPr lang="en-US" sz="1600" b="0" i="0" u="none" strike="noStrike" cap="none" baseline="0" dirty="0">
                          <a:solidFill>
                            <a:schemeClr val="dk1"/>
                          </a:solidFill>
                          <a:latin typeface="Courier New" panose="02070309020205020404" pitchFamily="49" charset="0"/>
                          <a:ea typeface="Arial"/>
                          <a:cs typeface="Courier New" panose="02070309020205020404" pitchFamily="49" charset="0"/>
                          <a:sym typeface="Arial"/>
                        </a:rPr>
                        <a:t>m</a:t>
                      </a:r>
                      <a:r>
                        <a:rPr lang="en-US" sz="100" b="0" i="0" u="none" strike="noStrike" cap="none" baseline="0" dirty="0">
                          <a:solidFill>
                            <a:schemeClr val="dk1"/>
                          </a:solidFill>
                          <a:latin typeface="Courier New" panose="02070309020205020404" pitchFamily="49" charset="0"/>
                          <a:ea typeface="Arial"/>
                          <a:cs typeface="Courier New" panose="02070309020205020404" pitchFamily="49" charset="0"/>
                          <a:sym typeface="Arial"/>
                        </a:rPr>
                        <a:t> </a:t>
                      </a:r>
                      <a:r>
                        <a:rPr lang="en-US" sz="1600" b="0" i="0" u="none" strike="noStrike" cap="none" baseline="0" dirty="0">
                          <a:solidFill>
                            <a:schemeClr val="dk1"/>
                          </a:solidFill>
                          <a:latin typeface="Courier New" panose="02070309020205020404" pitchFamily="49" charset="0"/>
                          <a:ea typeface="Arial"/>
                          <a:cs typeface="Courier New" panose="02070309020205020404" pitchFamily="49" charset="0"/>
                          <a:sym typeface="Arial"/>
                        </a:rPr>
                        <a:t>n</a:t>
                      </a:r>
                      <a:r>
                        <a:rPr lang="en-US" sz="100" b="0" i="0" u="none" strike="noStrike" cap="none" baseline="0" dirty="0">
                          <a:solidFill>
                            <a:schemeClr val="dk1"/>
                          </a:solidFill>
                          <a:latin typeface="Courier New" panose="02070309020205020404" pitchFamily="49" charset="0"/>
                          <a:ea typeface="Arial"/>
                          <a:cs typeface="Courier New" panose="02070309020205020404" pitchFamily="49" charset="0"/>
                          <a:sym typeface="Arial"/>
                        </a:rPr>
                        <a:t> </a:t>
                      </a:r>
                      <a:r>
                        <a:rPr lang="en-US" sz="1600" b="0" i="0" u="none" strike="noStrike" cap="none" baseline="0" dirty="0">
                          <a:solidFill>
                            <a:schemeClr val="dk1"/>
                          </a:solidFill>
                          <a:latin typeface="Courier New" panose="02070309020205020404" pitchFamily="49" charset="0"/>
                          <a:ea typeface="Arial"/>
                          <a:cs typeface="Courier New" panose="02070309020205020404" pitchFamily="49" charset="0"/>
                          <a:sym typeface="Arial"/>
                        </a:rPr>
                        <a:t>u</a:t>
                      </a:r>
                      <a:r>
                        <a:rPr lang="en-US" sz="100" b="0" i="0" u="none" strike="noStrike" cap="none" baseline="0" dirty="0">
                          <a:solidFill>
                            <a:schemeClr val="dk1"/>
                          </a:solidFill>
                          <a:latin typeface="Courier New" panose="02070309020205020404" pitchFamily="49" charset="0"/>
                          <a:ea typeface="Arial"/>
                          <a:cs typeface="Courier New" panose="02070309020205020404" pitchFamily="49" charset="0"/>
                          <a:sym typeface="Arial"/>
                        </a:rPr>
                        <a:t> </a:t>
                      </a:r>
                      <a:r>
                        <a:rPr lang="en-US" sz="1600" b="0" i="0" u="none" strike="noStrike" cap="none" baseline="0" dirty="0">
                          <a:solidFill>
                            <a:schemeClr val="dk1"/>
                          </a:solidFill>
                          <a:latin typeface="Courier New" panose="02070309020205020404" pitchFamily="49" charset="0"/>
                          <a:ea typeface="Arial"/>
                          <a:cs typeface="Courier New" panose="02070309020205020404" pitchFamily="49" charset="0"/>
                          <a:sym typeface="Arial"/>
                        </a:rPr>
                        <a:t>ReportData_Click</a:t>
                      </a:r>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b="0" i="0" u="none" strike="noStrike" cap="none" baseline="0" dirty="0">
                          <a:solidFill>
                            <a:schemeClr val="dk1"/>
                          </a:solidFill>
                          <a:latin typeface="+mn-lt"/>
                          <a:ea typeface="Arial"/>
                          <a:cs typeface="Arial"/>
                          <a:sym typeface="Arial"/>
                        </a:rPr>
                        <a:t>Prompts the user for sales data</a:t>
                      </a:r>
                      <a:endParaRPr lang="en-US" sz="16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71810247"/>
                  </a:ext>
                </a:extLst>
              </a:tr>
              <a:tr h="295255">
                <a:tc>
                  <a:txBody>
                    <a:bodyPr/>
                    <a:lstStyle/>
                    <a:p>
                      <a:r>
                        <a:rPr lang="en-US" sz="1600" b="0" i="0" u="none" strike="noStrike" cap="none" baseline="0" dirty="0">
                          <a:solidFill>
                            <a:schemeClr val="dk1"/>
                          </a:solidFill>
                          <a:latin typeface="Courier New" panose="02070309020205020404" pitchFamily="49" charset="0"/>
                          <a:ea typeface="Arial"/>
                          <a:cs typeface="Courier New" panose="02070309020205020404" pitchFamily="49" charset="0"/>
                          <a:sym typeface="Arial"/>
                        </a:rPr>
                        <a:t>m</a:t>
                      </a:r>
                      <a:r>
                        <a:rPr lang="en-US" sz="100" b="0" i="0" u="none" strike="noStrike" cap="none" baseline="0" dirty="0">
                          <a:solidFill>
                            <a:schemeClr val="dk1"/>
                          </a:solidFill>
                          <a:latin typeface="Courier New" panose="02070309020205020404" pitchFamily="49" charset="0"/>
                          <a:ea typeface="Arial"/>
                          <a:cs typeface="Courier New" panose="02070309020205020404" pitchFamily="49" charset="0"/>
                          <a:sym typeface="Arial"/>
                        </a:rPr>
                        <a:t> </a:t>
                      </a:r>
                      <a:r>
                        <a:rPr lang="en-US" sz="1600" b="0" i="0" u="none" strike="noStrike" cap="none" baseline="0" dirty="0">
                          <a:solidFill>
                            <a:schemeClr val="dk1"/>
                          </a:solidFill>
                          <a:latin typeface="Courier New" panose="02070309020205020404" pitchFamily="49" charset="0"/>
                          <a:ea typeface="Arial"/>
                          <a:cs typeface="Courier New" panose="02070309020205020404" pitchFamily="49" charset="0"/>
                          <a:sym typeface="Arial"/>
                        </a:rPr>
                        <a:t>n</a:t>
                      </a:r>
                      <a:r>
                        <a:rPr lang="en-US" sz="100" b="0" i="0" u="none" strike="noStrike" cap="none" baseline="0" dirty="0">
                          <a:solidFill>
                            <a:schemeClr val="dk1"/>
                          </a:solidFill>
                          <a:latin typeface="Courier New" panose="02070309020205020404" pitchFamily="49" charset="0"/>
                          <a:ea typeface="Arial"/>
                          <a:cs typeface="Courier New" panose="02070309020205020404" pitchFamily="49" charset="0"/>
                          <a:sym typeface="Arial"/>
                        </a:rPr>
                        <a:t> </a:t>
                      </a:r>
                      <a:r>
                        <a:rPr lang="en-US" sz="1600" b="0" i="0" u="none" strike="noStrike" cap="none" baseline="0" dirty="0">
                          <a:solidFill>
                            <a:schemeClr val="dk1"/>
                          </a:solidFill>
                          <a:latin typeface="Courier New" panose="02070309020205020404" pitchFamily="49" charset="0"/>
                          <a:ea typeface="Arial"/>
                          <a:cs typeface="Courier New" panose="02070309020205020404" pitchFamily="49" charset="0"/>
                          <a:sym typeface="Arial"/>
                        </a:rPr>
                        <a:t>u</a:t>
                      </a:r>
                      <a:r>
                        <a:rPr lang="en-US" sz="100" b="0" i="0" u="none" strike="noStrike" cap="none" baseline="0" dirty="0">
                          <a:solidFill>
                            <a:schemeClr val="dk1"/>
                          </a:solidFill>
                          <a:latin typeface="Courier New" panose="02070309020205020404" pitchFamily="49" charset="0"/>
                          <a:ea typeface="Arial"/>
                          <a:cs typeface="Courier New" panose="02070309020205020404" pitchFamily="49" charset="0"/>
                          <a:sym typeface="Arial"/>
                        </a:rPr>
                        <a:t> </a:t>
                      </a:r>
                      <a:r>
                        <a:rPr lang="en-US" sz="1600" b="0" i="0" u="none" strike="noStrike" cap="none" baseline="0" dirty="0">
                          <a:solidFill>
                            <a:schemeClr val="dk1"/>
                          </a:solidFill>
                          <a:latin typeface="Courier New" panose="02070309020205020404" pitchFamily="49" charset="0"/>
                          <a:ea typeface="Arial"/>
                          <a:cs typeface="Courier New" panose="02070309020205020404" pitchFamily="49" charset="0"/>
                          <a:sym typeface="Arial"/>
                        </a:rPr>
                        <a:t>ReportDisplay_Click</a:t>
                      </a:r>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b="0" i="0" u="none" strike="noStrike" cap="none" baseline="0" dirty="0">
                          <a:solidFill>
                            <a:schemeClr val="dk1"/>
                          </a:solidFill>
                          <a:latin typeface="+mn-lt"/>
                          <a:ea typeface="Arial"/>
                          <a:cs typeface="Arial"/>
                          <a:sym typeface="Arial"/>
                        </a:rPr>
                        <a:t>Calculates and displays the revenue for each product and the total revenue</a:t>
                      </a:r>
                      <a:endParaRPr lang="en-US" sz="16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20175621"/>
                  </a:ext>
                </a:extLst>
              </a:tr>
              <a:tr h="199763">
                <a:tc>
                  <a:txBody>
                    <a:bodyPr/>
                    <a:lstStyle/>
                    <a:p>
                      <a:r>
                        <a:rPr lang="en-US" sz="1600" b="0" i="0" u="none" strike="noStrike" cap="none" baseline="0" dirty="0">
                          <a:solidFill>
                            <a:schemeClr val="dk1"/>
                          </a:solidFill>
                          <a:latin typeface="Courier New" panose="02070309020205020404" pitchFamily="49" charset="0"/>
                          <a:ea typeface="Arial"/>
                          <a:cs typeface="Courier New" panose="02070309020205020404" pitchFamily="49" charset="0"/>
                          <a:sym typeface="Arial"/>
                        </a:rPr>
                        <a:t>m</a:t>
                      </a:r>
                      <a:r>
                        <a:rPr lang="en-US" sz="100" b="0" i="0" u="none" strike="noStrike" cap="none" baseline="0" dirty="0">
                          <a:solidFill>
                            <a:schemeClr val="dk1"/>
                          </a:solidFill>
                          <a:latin typeface="Courier New" panose="02070309020205020404" pitchFamily="49" charset="0"/>
                          <a:ea typeface="Arial"/>
                          <a:cs typeface="Courier New" panose="02070309020205020404" pitchFamily="49" charset="0"/>
                          <a:sym typeface="Arial"/>
                        </a:rPr>
                        <a:t> </a:t>
                      </a:r>
                      <a:r>
                        <a:rPr lang="en-US" sz="1600" b="0" i="0" u="none" strike="noStrike" cap="none" baseline="0" dirty="0">
                          <a:solidFill>
                            <a:schemeClr val="dk1"/>
                          </a:solidFill>
                          <a:latin typeface="Courier New" panose="02070309020205020404" pitchFamily="49" charset="0"/>
                          <a:ea typeface="Arial"/>
                          <a:cs typeface="Courier New" panose="02070309020205020404" pitchFamily="49" charset="0"/>
                          <a:sym typeface="Arial"/>
                        </a:rPr>
                        <a:t>n</a:t>
                      </a:r>
                      <a:r>
                        <a:rPr lang="en-US" sz="100" b="0" i="0" u="none" strike="noStrike" cap="none" baseline="0" dirty="0">
                          <a:solidFill>
                            <a:schemeClr val="dk1"/>
                          </a:solidFill>
                          <a:latin typeface="Courier New" panose="02070309020205020404" pitchFamily="49" charset="0"/>
                          <a:ea typeface="Arial"/>
                          <a:cs typeface="Courier New" panose="02070309020205020404" pitchFamily="49" charset="0"/>
                          <a:sym typeface="Arial"/>
                        </a:rPr>
                        <a:t> </a:t>
                      </a:r>
                      <a:r>
                        <a:rPr lang="en-US" sz="1600" b="0" i="0" u="none" strike="noStrike" cap="none" baseline="0" dirty="0">
                          <a:solidFill>
                            <a:schemeClr val="dk1"/>
                          </a:solidFill>
                          <a:latin typeface="Courier New" panose="02070309020205020404" pitchFamily="49" charset="0"/>
                          <a:ea typeface="Arial"/>
                          <a:cs typeface="Courier New" panose="02070309020205020404" pitchFamily="49" charset="0"/>
                          <a:sym typeface="Arial"/>
                        </a:rPr>
                        <a:t>u</a:t>
                      </a:r>
                      <a:r>
                        <a:rPr lang="en-US" sz="100" b="0" i="0" u="none" strike="noStrike" cap="none" baseline="0" dirty="0">
                          <a:solidFill>
                            <a:schemeClr val="dk1"/>
                          </a:solidFill>
                          <a:latin typeface="Courier New" panose="02070309020205020404" pitchFamily="49" charset="0"/>
                          <a:ea typeface="Arial"/>
                          <a:cs typeface="Courier New" panose="02070309020205020404" pitchFamily="49" charset="0"/>
                          <a:sym typeface="Arial"/>
                        </a:rPr>
                        <a:t> </a:t>
                      </a:r>
                      <a:r>
                        <a:rPr lang="en-US" sz="1600" b="0" i="0" u="none" strike="noStrike" cap="none" baseline="0" dirty="0">
                          <a:solidFill>
                            <a:schemeClr val="dk1"/>
                          </a:solidFill>
                          <a:latin typeface="Courier New" panose="02070309020205020404" pitchFamily="49" charset="0"/>
                          <a:ea typeface="Arial"/>
                          <a:cs typeface="Courier New" panose="02070309020205020404" pitchFamily="49" charset="0"/>
                          <a:sym typeface="Arial"/>
                        </a:rPr>
                        <a:t>HelpAbout_Click</a:t>
                      </a:r>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b="0" i="0" u="none" strike="noStrike" cap="none" baseline="0" dirty="0">
                          <a:solidFill>
                            <a:schemeClr val="dk1"/>
                          </a:solidFill>
                          <a:latin typeface="+mn-lt"/>
                          <a:ea typeface="Arial"/>
                          <a:cs typeface="Arial"/>
                          <a:sym typeface="Arial"/>
                        </a:rPr>
                        <a:t>Displays an </a:t>
                      </a:r>
                      <a:r>
                        <a:rPr lang="en-US" sz="1600" b="1" i="0" u="none" strike="noStrike" cap="none" baseline="0" dirty="0">
                          <a:solidFill>
                            <a:schemeClr val="dk1"/>
                          </a:solidFill>
                          <a:latin typeface="+mn-lt"/>
                          <a:ea typeface="Arial"/>
                          <a:cs typeface="Arial"/>
                          <a:sym typeface="Arial"/>
                        </a:rPr>
                        <a:t>About</a:t>
                      </a:r>
                      <a:r>
                        <a:rPr lang="en-US" sz="1600" b="0" i="1" u="none" strike="noStrike" cap="none" baseline="0" dirty="0">
                          <a:solidFill>
                            <a:schemeClr val="dk1"/>
                          </a:solidFill>
                          <a:latin typeface="+mn-lt"/>
                          <a:ea typeface="Arial"/>
                          <a:cs typeface="Arial"/>
                          <a:sym typeface="Arial"/>
                        </a:rPr>
                        <a:t> </a:t>
                      </a:r>
                      <a:r>
                        <a:rPr lang="en-US" sz="1600" b="0" i="0" u="none" strike="noStrike" cap="none" baseline="0" dirty="0">
                          <a:solidFill>
                            <a:schemeClr val="dk1"/>
                          </a:solidFill>
                          <a:latin typeface="+mn-lt"/>
                          <a:ea typeface="Arial"/>
                          <a:cs typeface="Arial"/>
                          <a:sym typeface="Arial"/>
                        </a:rPr>
                        <a:t>box</a:t>
                      </a:r>
                      <a:endParaRPr lang="en-US" sz="16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352384402"/>
                  </a:ext>
                </a:extLst>
              </a:tr>
              <a:tr h="199763">
                <a:tc>
                  <a:txBody>
                    <a:bodyPr/>
                    <a:lstStyle/>
                    <a:p>
                      <a:r>
                        <a:rPr lang="en-US" sz="1600" b="0" i="0" u="none" strike="noStrike" cap="none" baseline="0" dirty="0">
                          <a:solidFill>
                            <a:schemeClr val="dk1"/>
                          </a:solidFill>
                          <a:latin typeface="Courier New" panose="02070309020205020404" pitchFamily="49" charset="0"/>
                          <a:ea typeface="Arial"/>
                          <a:cs typeface="Courier New" panose="02070309020205020404" pitchFamily="49" charset="0"/>
                          <a:sym typeface="Arial"/>
                        </a:rPr>
                        <a:t>Form1_Load</a:t>
                      </a:r>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b="0" i="0" u="none" strike="noStrike" cap="none" baseline="0" dirty="0">
                          <a:solidFill>
                            <a:schemeClr val="dk1"/>
                          </a:solidFill>
                          <a:latin typeface="+mn-lt"/>
                          <a:ea typeface="Arial"/>
                          <a:cs typeface="Arial"/>
                          <a:sym typeface="Arial"/>
                        </a:rPr>
                        <a:t>Calls the </a:t>
                      </a:r>
                      <a:r>
                        <a:rPr lang="en-US" sz="1600" b="0" i="0" u="none" strike="noStrike" cap="none" baseline="0" dirty="0">
                          <a:solidFill>
                            <a:schemeClr val="dk1"/>
                          </a:solidFill>
                          <a:latin typeface="Courier New" panose="02070309020205020404" pitchFamily="49" charset="0"/>
                          <a:ea typeface="Arial"/>
                          <a:cs typeface="Courier New" panose="02070309020205020404" pitchFamily="49" charset="0"/>
                          <a:sym typeface="Arial"/>
                        </a:rPr>
                        <a:t>InitArrays</a:t>
                      </a:r>
                      <a:r>
                        <a:rPr lang="en-US" sz="1600" b="0" i="0" u="none" strike="noStrike" cap="none" baseline="0" dirty="0">
                          <a:solidFill>
                            <a:schemeClr val="dk1"/>
                          </a:solidFill>
                          <a:latin typeface="+mn-lt"/>
                          <a:ea typeface="Arial"/>
                          <a:cs typeface="Arial"/>
                          <a:sym typeface="Arial"/>
                        </a:rPr>
                        <a:t> procedure</a:t>
                      </a:r>
                      <a:endParaRPr lang="en-US" sz="16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721458821"/>
                  </a:ext>
                </a:extLst>
              </a:tr>
            </a:tbl>
          </a:graphicData>
        </a:graphic>
      </p:graphicFrame>
    </p:spTree>
    <p:extLst>
      <p:ext uri="{BB962C8B-B14F-4D97-AF65-F5344CB8AC3E}">
        <p14:creationId xmlns:p14="http://schemas.microsoft.com/office/powerpoint/2010/main" val="125945029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87543"/>
            <a:ext cx="8229600" cy="707856"/>
          </a:xfrm>
        </p:spPr>
        <p:txBody>
          <a:bodyPr tIns="91425" anchor="b">
            <a:spAutoFit/>
          </a:bodyPr>
          <a:lstStyle/>
          <a:p>
            <a:pPr lvl="0">
              <a:spcBef>
                <a:spcPct val="0"/>
              </a:spcBef>
              <a:buClrTx/>
            </a:pPr>
            <a:r>
              <a:rPr lang="en-US" kern="1200" dirty="0">
                <a:latin typeface="Times New Roman" panose="02020603050405020304" pitchFamily="18" charset="0"/>
                <a:ea typeface="+mj-ea"/>
                <a:cs typeface="+mj-cs"/>
              </a:rPr>
              <a:t>Sales Report Displayed</a:t>
            </a:r>
          </a:p>
        </p:txBody>
      </p:sp>
      <p:pic>
        <p:nvPicPr>
          <p:cNvPr id="4" name="Picture 2" descr="A finished Demetris leadership center dialog box. Under the heading, sales data, there is a list box that lists the sales report. Below the list box is a total revenue field, $8,727.2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5787" y="1607458"/>
            <a:ext cx="5432425" cy="4495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1596948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369375"/>
            <a:ext cx="7772400" cy="1231076"/>
          </a:xfrm>
        </p:spPr>
        <p:txBody>
          <a:bodyPr tIns="91425">
            <a:spAutoFit/>
          </a:bodyPr>
          <a:lstStyle/>
          <a:p>
            <a:pPr lvl="0">
              <a:spcBef>
                <a:spcPct val="0"/>
              </a:spcBef>
              <a:buClrTx/>
            </a:pPr>
            <a:r>
              <a:rPr lang="en-US" sz="3400" kern="1200" dirty="0">
                <a:latin typeface="Times New Roman" panose="02020603050405020304" pitchFamily="18" charset="0"/>
                <a:ea typeface="+mj-ea"/>
                <a:cs typeface="+mj-cs"/>
              </a:rPr>
              <a:t>8.8</a:t>
            </a:r>
            <a:r>
              <a:rPr lang="en-US" sz="3400" kern="1200" dirty="0">
                <a:latin typeface="Times New Roman" panose="02020603050405020304" pitchFamily="18" charset="0"/>
              </a:rPr>
              <a:t> Using Lists to Hold Information (Optional Topic)</a:t>
            </a:r>
            <a:endParaRPr lang="en-US" sz="3400" kern="1200" dirty="0">
              <a:latin typeface="Times New Roman" panose="02020603050405020304" pitchFamily="18" charset="0"/>
              <a:ea typeface="+mj-ea"/>
              <a:cs typeface="+mj-cs"/>
            </a:endParaRPr>
          </a:p>
        </p:txBody>
      </p:sp>
    </p:spTree>
    <p:extLst>
      <p:ext uri="{BB962C8B-B14F-4D97-AF65-F5344CB8AC3E}">
        <p14:creationId xmlns:p14="http://schemas.microsoft.com/office/powerpoint/2010/main" val="260155862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a:spcBef>
                <a:spcPct val="0"/>
              </a:spcBef>
              <a:buClrTx/>
            </a:pPr>
            <a:r>
              <a:rPr lang="en-US" kern="1200" dirty="0">
                <a:latin typeface="Times New Roman" panose="02020603050405020304" pitchFamily="18" charset="0"/>
                <a:ea typeface="+mj-ea"/>
                <a:cs typeface="+mj-cs"/>
              </a:rPr>
              <a:t>The List Data Type</a:t>
            </a:r>
          </a:p>
        </p:txBody>
      </p:sp>
      <p:sp>
        <p:nvSpPr>
          <p:cNvPr id="3" name="Text Placeholder 2"/>
          <p:cNvSpPr>
            <a:spLocks noGrp="1"/>
          </p:cNvSpPr>
          <p:nvPr>
            <p:ph type="body" idx="1"/>
          </p:nvPr>
        </p:nvSpPr>
        <p:spPr>
          <a:xfrm>
            <a:off x="457200" y="1600200"/>
            <a:ext cx="8229600" cy="3947204"/>
          </a:xfrm>
        </p:spPr>
        <p:txBody>
          <a:bodyPr wrap="square" lIns="91425" tIns="91425" rIns="91425" bIns="91425">
            <a:spAutoFit/>
          </a:bodyPr>
          <a:lstStyle/>
          <a:p>
            <a:pPr lvl="0">
              <a:tabLst/>
            </a:pPr>
            <a:r>
              <a:rPr lang="en-US" sz="2400" kern="1200" dirty="0">
                <a:solidFill>
                  <a:srgbClr val="000000"/>
                </a:solidFill>
                <a:latin typeface="Arial (Body)"/>
                <a:ea typeface="+mn-ea"/>
                <a:cs typeface="+mn-cs"/>
              </a:rPr>
              <a:t>In Visual Basic you can use the </a:t>
            </a:r>
            <a:r>
              <a:rPr lang="en-US" sz="2400" b="1" kern="1200" dirty="0">
                <a:solidFill>
                  <a:srgbClr val="000000"/>
                </a:solidFill>
                <a:latin typeface="Arial (Body)"/>
                <a:ea typeface="+mn-ea"/>
                <a:cs typeface="+mn-cs"/>
              </a:rPr>
              <a:t>List</a:t>
            </a:r>
            <a:r>
              <a:rPr lang="en-US" sz="2400" kern="1200" dirty="0">
                <a:solidFill>
                  <a:srgbClr val="000000"/>
                </a:solidFill>
                <a:latin typeface="Arial (Body)"/>
                <a:ea typeface="+mn-ea"/>
                <a:cs typeface="+mn-cs"/>
              </a:rPr>
              <a:t> data type to hold a set of items</a:t>
            </a:r>
          </a:p>
          <a:p>
            <a:pPr lvl="0">
              <a:tabLst/>
            </a:pPr>
            <a:r>
              <a:rPr lang="en-US" sz="2400" kern="1200" dirty="0">
                <a:solidFill>
                  <a:srgbClr val="000000"/>
                </a:solidFill>
                <a:latin typeface="Arial (Body)"/>
                <a:ea typeface="+mn-ea"/>
                <a:cs typeface="+mn-cs"/>
              </a:rPr>
              <a:t>Similar to an array, but has advantages</a:t>
            </a:r>
          </a:p>
          <a:p>
            <a:pPr marL="741600" lvl="1" indent="-284400">
              <a:buFont typeface="Arial" panose="020B0604020202020204" pitchFamily="34" charset="0"/>
              <a:buChar char="–"/>
            </a:pPr>
            <a:r>
              <a:rPr lang="en-US" sz="2400" kern="1200" dirty="0">
                <a:solidFill>
                  <a:srgbClr val="000000"/>
                </a:solidFill>
                <a:latin typeface="Arial (Body)"/>
                <a:ea typeface="+mn-ea"/>
                <a:cs typeface="+mn-cs"/>
              </a:rPr>
              <a:t>Can grow dynamically</a:t>
            </a:r>
          </a:p>
          <a:p>
            <a:pPr marL="741600" lvl="1" indent="-284400">
              <a:buFont typeface="Arial" panose="020B0604020202020204" pitchFamily="34" charset="0"/>
              <a:buChar char="–"/>
            </a:pPr>
            <a:r>
              <a:rPr lang="en-US" sz="2400" kern="1200" dirty="0">
                <a:solidFill>
                  <a:srgbClr val="000000"/>
                </a:solidFill>
                <a:latin typeface="Arial (Body)"/>
                <a:ea typeface="+mn-ea"/>
                <a:cs typeface="+mn-cs"/>
              </a:rPr>
              <a:t>Item removal is easy</a:t>
            </a:r>
          </a:p>
          <a:p>
            <a:pPr marL="741600" lvl="1" indent="-284400">
              <a:buFont typeface="Arial" panose="020B0604020202020204" pitchFamily="34" charset="0"/>
              <a:buChar char="–"/>
            </a:pPr>
            <a:r>
              <a:rPr lang="en-US" sz="2400" kern="1200" dirty="0">
                <a:solidFill>
                  <a:srgbClr val="000000"/>
                </a:solidFill>
                <a:latin typeface="Arial (Body)"/>
                <a:ea typeface="+mn-ea"/>
                <a:cs typeface="+mn-cs"/>
              </a:rPr>
              <a:t>Has a built-in searching function</a:t>
            </a:r>
          </a:p>
          <a:p>
            <a:pPr lvl="0">
              <a:tabLst/>
            </a:pPr>
            <a:r>
              <a:rPr lang="en-US" sz="2400" kern="1200" dirty="0">
                <a:solidFill>
                  <a:srgbClr val="000000"/>
                </a:solidFill>
                <a:latin typeface="Arial (Body)"/>
                <a:ea typeface="+mn-ea"/>
                <a:cs typeface="+mn-cs"/>
              </a:rPr>
              <a:t>The Items property of the ListBox control contains a List</a:t>
            </a:r>
          </a:p>
          <a:p>
            <a:pPr lvl="0">
              <a:tabLst/>
            </a:pPr>
            <a:r>
              <a:rPr lang="en-US" sz="2400" kern="1200" dirty="0">
                <a:solidFill>
                  <a:srgbClr val="000000"/>
                </a:solidFill>
                <a:latin typeface="Arial (Body)"/>
                <a:ea typeface="+mn-ea"/>
                <a:cs typeface="Courier New" pitchFamily="49" charset="0"/>
              </a:rPr>
              <a:t>The </a:t>
            </a:r>
            <a:r>
              <a:rPr lang="en-US" sz="2400" kern="1200" dirty="0">
                <a:solidFill>
                  <a:srgbClr val="000000"/>
                </a:solidFill>
                <a:latin typeface="Courier New" panose="02070309020205020404" pitchFamily="49" charset="0"/>
                <a:ea typeface="+mn-ea"/>
                <a:cs typeface="Courier New" panose="02070309020205020404" pitchFamily="49" charset="0"/>
              </a:rPr>
              <a:t>Add</a:t>
            </a:r>
            <a:r>
              <a:rPr lang="en-US" sz="2400" kern="1200" dirty="0">
                <a:solidFill>
                  <a:srgbClr val="000000"/>
                </a:solidFill>
                <a:latin typeface="Arial (Body)"/>
                <a:ea typeface="+mn-ea"/>
                <a:cs typeface="+mn-cs"/>
              </a:rPr>
              <a:t>, </a:t>
            </a:r>
            <a:r>
              <a:rPr lang="en-US" sz="2400" kern="1200" dirty="0">
                <a:solidFill>
                  <a:srgbClr val="000000"/>
                </a:solidFill>
                <a:latin typeface="Courier New" panose="02070309020205020404" pitchFamily="49" charset="0"/>
                <a:ea typeface="+mn-ea"/>
                <a:cs typeface="Courier New" panose="02070309020205020404" pitchFamily="49" charset="0"/>
              </a:rPr>
              <a:t>Remove</a:t>
            </a:r>
            <a:r>
              <a:rPr lang="en-US" sz="2400" kern="1200" dirty="0">
                <a:solidFill>
                  <a:srgbClr val="000000"/>
                </a:solidFill>
                <a:latin typeface="Arial (Body)"/>
                <a:ea typeface="+mn-ea"/>
                <a:cs typeface="+mn-cs"/>
              </a:rPr>
              <a:t>, and </a:t>
            </a:r>
            <a:r>
              <a:rPr lang="en-US" sz="2400" kern="1200" dirty="0">
                <a:solidFill>
                  <a:srgbClr val="000000"/>
                </a:solidFill>
                <a:latin typeface="Courier New" panose="02070309020205020404" pitchFamily="49" charset="0"/>
                <a:ea typeface="+mn-ea"/>
                <a:cs typeface="Courier New" panose="02070309020205020404" pitchFamily="49" charset="0"/>
              </a:rPr>
              <a:t>Clear</a:t>
            </a:r>
            <a:r>
              <a:rPr lang="en-US" sz="2400" kern="1200" dirty="0">
                <a:solidFill>
                  <a:srgbClr val="000000"/>
                </a:solidFill>
                <a:latin typeface="Arial (Body)"/>
                <a:ea typeface="+mn-ea"/>
                <a:cs typeface="+mn-cs"/>
              </a:rPr>
              <a:t> methods belong to the List</a:t>
            </a:r>
          </a:p>
        </p:txBody>
      </p:sp>
    </p:spTree>
    <p:extLst>
      <p:ext uri="{BB962C8B-B14F-4D97-AF65-F5344CB8AC3E}">
        <p14:creationId xmlns:p14="http://schemas.microsoft.com/office/powerpoint/2010/main" val="415000470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a:spcBef>
                <a:spcPct val="0"/>
              </a:spcBef>
              <a:buClrTx/>
            </a:pPr>
            <a:r>
              <a:rPr lang="en-US" kern="1200" dirty="0">
                <a:latin typeface="Times New Roman" panose="02020603050405020304" pitchFamily="18" charset="0"/>
                <a:ea typeface="+mj-ea"/>
                <a:cs typeface="+mj-cs"/>
              </a:rPr>
              <a:t>Declaring List Variables</a:t>
            </a:r>
          </a:p>
        </p:txBody>
      </p:sp>
      <p:sp>
        <p:nvSpPr>
          <p:cNvPr id="3" name="Content Placeholder 2"/>
          <p:cNvSpPr>
            <a:spLocks noGrp="1"/>
          </p:cNvSpPr>
          <p:nvPr>
            <p:ph idx="1"/>
          </p:nvPr>
        </p:nvSpPr>
        <p:spPr>
          <a:xfrm>
            <a:off x="457200" y="1600200"/>
            <a:ext cx="8229600" cy="877133"/>
          </a:xfrm>
        </p:spPr>
        <p:txBody>
          <a:bodyPr wrap="square" lIns="91425" tIns="91425" rIns="91425" bIns="91425">
            <a:spAutoFit/>
          </a:bodyPr>
          <a:lstStyle/>
          <a:p>
            <a:pPr marL="255600" lvl="0" indent="-255600">
              <a:buFont typeface="Arial" panose="020B0604020202020204" pitchFamily="34" charset="0"/>
              <a:buChar char="•"/>
            </a:pPr>
            <a:r>
              <a:rPr lang="en-US" sz="2000" kern="1200" dirty="0">
                <a:solidFill>
                  <a:srgbClr val="000000"/>
                </a:solidFill>
                <a:latin typeface="Arial (Body)"/>
                <a:ea typeface="+mn-ea"/>
                <a:cs typeface="+mn-cs"/>
              </a:rPr>
              <a:t>When declaring a List variable:</a:t>
            </a:r>
          </a:p>
          <a:p>
            <a:pPr marL="741600" lvl="1" indent="-284400">
              <a:buFont typeface="Arial" panose="020B0604020202020204" pitchFamily="34" charset="0"/>
              <a:buChar char="–"/>
            </a:pPr>
            <a:r>
              <a:rPr lang="en-US" sz="2000" kern="1200" dirty="0">
                <a:solidFill>
                  <a:srgbClr val="000000"/>
                </a:solidFill>
                <a:latin typeface="Arial (Body)"/>
                <a:ea typeface="+mn-ea"/>
                <a:cs typeface="+mn-cs"/>
              </a:rPr>
              <a:t>Specify the type of data the list will store</a:t>
            </a:r>
          </a:p>
        </p:txBody>
      </p:sp>
      <p:pic>
        <p:nvPicPr>
          <p:cNvPr id="16" name="Picture 15" descr="The code is as follows. Dim l s t names as list left parenthesis of string right parenthesis."/>
          <p:cNvPicPr>
            <a:picLocks noChangeAspect="1"/>
          </p:cNvPicPr>
          <p:nvPr/>
        </p:nvPicPr>
        <p:blipFill>
          <a:blip r:embed="rId2"/>
          <a:stretch>
            <a:fillRect/>
          </a:stretch>
        </p:blipFill>
        <p:spPr>
          <a:xfrm>
            <a:off x="1313220" y="2481948"/>
            <a:ext cx="4223057" cy="462254"/>
          </a:xfrm>
          <a:prstGeom prst="rect">
            <a:avLst/>
          </a:prstGeom>
        </p:spPr>
      </p:pic>
      <p:sp>
        <p:nvSpPr>
          <p:cNvPr id="9" name="Content Placeholder 8"/>
          <p:cNvSpPr>
            <a:spLocks noGrp="1"/>
          </p:cNvSpPr>
          <p:nvPr>
            <p:ph sz="quarter" idx="15"/>
          </p:nvPr>
        </p:nvSpPr>
        <p:spPr>
          <a:xfrm>
            <a:off x="457199" y="2813770"/>
            <a:ext cx="6126481" cy="455814"/>
          </a:xfrm>
        </p:spPr>
        <p:txBody>
          <a:bodyPr/>
          <a:lstStyle/>
          <a:p>
            <a:pPr lvl="1" indent="-285750">
              <a:buFontTx/>
              <a:buChar char="–"/>
            </a:pPr>
            <a:r>
              <a:rPr lang="en-US" sz="2000" kern="1200" dirty="0">
                <a:solidFill>
                  <a:srgbClr val="000000"/>
                </a:solidFill>
                <a:latin typeface="Arial (Body)"/>
              </a:rPr>
              <a:t>Use the </a:t>
            </a:r>
            <a:r>
              <a:rPr lang="en-US" sz="2000" kern="1200" dirty="0">
                <a:solidFill>
                  <a:srgbClr val="000000"/>
                </a:solidFill>
                <a:latin typeface="Arial (Body)"/>
                <a:cs typeface="Courier New" pitchFamily="49" charset="0"/>
              </a:rPr>
              <a:t>new</a:t>
            </a:r>
            <a:r>
              <a:rPr lang="en-US" sz="2000" kern="1200" dirty="0">
                <a:solidFill>
                  <a:srgbClr val="000000"/>
                </a:solidFill>
                <a:latin typeface="Arial (Body)"/>
              </a:rPr>
              <a:t> keyword to create the List object</a:t>
            </a:r>
          </a:p>
        </p:txBody>
      </p:sp>
      <p:pic>
        <p:nvPicPr>
          <p:cNvPr id="17" name="Picture 16" descr="The code is as follows. l s t names equal new list left parenthesis of string right parenthesis."/>
          <p:cNvPicPr>
            <a:picLocks noChangeAspect="1"/>
          </p:cNvPicPr>
          <p:nvPr/>
        </p:nvPicPr>
        <p:blipFill>
          <a:blip r:embed="rId3"/>
          <a:stretch>
            <a:fillRect/>
          </a:stretch>
        </p:blipFill>
        <p:spPr>
          <a:xfrm>
            <a:off x="1280525" y="3276209"/>
            <a:ext cx="4377307" cy="493819"/>
          </a:xfrm>
          <a:prstGeom prst="rect">
            <a:avLst/>
          </a:prstGeom>
        </p:spPr>
      </p:pic>
      <p:sp>
        <p:nvSpPr>
          <p:cNvPr id="10" name="Content Placeholder 9"/>
          <p:cNvSpPr>
            <a:spLocks noGrp="1"/>
          </p:cNvSpPr>
          <p:nvPr>
            <p:ph sz="quarter" idx="16"/>
          </p:nvPr>
        </p:nvSpPr>
        <p:spPr>
          <a:xfrm>
            <a:off x="453049" y="3689291"/>
            <a:ext cx="7161412" cy="605441"/>
          </a:xfrm>
        </p:spPr>
        <p:txBody>
          <a:bodyPr/>
          <a:lstStyle/>
          <a:p>
            <a:pPr lvl="0" indent="-255600"/>
            <a:r>
              <a:rPr lang="en-US" sz="2000" kern="1200" dirty="0">
                <a:solidFill>
                  <a:srgbClr val="000000"/>
                </a:solidFill>
                <a:latin typeface="Arial (Body)"/>
              </a:rPr>
              <a:t>A List can be declared and created with a single statement</a:t>
            </a:r>
          </a:p>
        </p:txBody>
      </p:sp>
      <p:pic>
        <p:nvPicPr>
          <p:cNvPr id="18" name="Picture 17" descr="The code is as follows. Dim l s t names as new list left parenthesis of string right parenthesis."/>
          <p:cNvPicPr>
            <a:picLocks noChangeAspect="1"/>
          </p:cNvPicPr>
          <p:nvPr/>
        </p:nvPicPr>
        <p:blipFill>
          <a:blip r:embed="rId4"/>
          <a:stretch>
            <a:fillRect/>
          </a:stretch>
        </p:blipFill>
        <p:spPr>
          <a:xfrm>
            <a:off x="1304879" y="4153607"/>
            <a:ext cx="5060119" cy="493819"/>
          </a:xfrm>
          <a:prstGeom prst="rect">
            <a:avLst/>
          </a:prstGeom>
        </p:spPr>
      </p:pic>
      <p:sp>
        <p:nvSpPr>
          <p:cNvPr id="12" name="Content Placeholder 11"/>
          <p:cNvSpPr>
            <a:spLocks noGrp="1"/>
          </p:cNvSpPr>
          <p:nvPr>
            <p:ph sz="quarter" idx="17"/>
          </p:nvPr>
        </p:nvSpPr>
        <p:spPr>
          <a:xfrm>
            <a:off x="457199" y="4599532"/>
            <a:ext cx="5660967" cy="541705"/>
          </a:xfrm>
        </p:spPr>
        <p:txBody>
          <a:bodyPr/>
          <a:lstStyle/>
          <a:p>
            <a:pPr indent="-255600"/>
            <a:r>
              <a:rPr lang="en-US" sz="2000" kern="1200" dirty="0">
                <a:solidFill>
                  <a:srgbClr val="000000"/>
                </a:solidFill>
                <a:latin typeface="Arial (Body)"/>
              </a:rPr>
              <a:t>A List always contains a single data type</a:t>
            </a:r>
            <a:endParaRPr lang="en-US" sz="2000" dirty="0"/>
          </a:p>
        </p:txBody>
      </p:sp>
      <p:pic>
        <p:nvPicPr>
          <p:cNvPr id="19" name="Picture 18" descr="The 2 line code is as follows. Line 1. Dim l s t scores as new list left parenthesis of integer right parenthesis. Line 2. Dim l s t temperatures as new list left parenthesis of double right parenthesis."/>
          <p:cNvPicPr>
            <a:picLocks noChangeAspect="1"/>
          </p:cNvPicPr>
          <p:nvPr/>
        </p:nvPicPr>
        <p:blipFill>
          <a:blip r:embed="rId5"/>
          <a:stretch>
            <a:fillRect/>
          </a:stretch>
        </p:blipFill>
        <p:spPr>
          <a:xfrm>
            <a:off x="1288764" y="5125818"/>
            <a:ext cx="6023370" cy="865707"/>
          </a:xfrm>
          <a:prstGeom prst="rect">
            <a:avLst/>
          </a:prstGeom>
        </p:spPr>
      </p:pic>
    </p:spTree>
    <p:extLst>
      <p:ext uri="{BB962C8B-B14F-4D97-AF65-F5344CB8AC3E}">
        <p14:creationId xmlns:p14="http://schemas.microsoft.com/office/powerpoint/2010/main" val="17466740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a:spcBef>
                <a:spcPct val="0"/>
              </a:spcBef>
              <a:buClrTx/>
            </a:pPr>
            <a:r>
              <a:rPr lang="en-US" kern="1200" dirty="0">
                <a:latin typeface="Times New Roman" panose="02020603050405020304" pitchFamily="18" charset="0"/>
                <a:ea typeface="+mj-ea"/>
                <a:cs typeface="+mj-cs"/>
              </a:rPr>
              <a:t>Subscript Characteristics</a:t>
            </a:r>
          </a:p>
        </p:txBody>
      </p:sp>
      <p:sp>
        <p:nvSpPr>
          <p:cNvPr id="3" name="Text Placeholder 2"/>
          <p:cNvSpPr>
            <a:spLocks noGrp="1"/>
          </p:cNvSpPr>
          <p:nvPr>
            <p:ph type="body" idx="1"/>
          </p:nvPr>
        </p:nvSpPr>
        <p:spPr>
          <a:xfrm>
            <a:off x="457200" y="1600200"/>
            <a:ext cx="8229600" cy="3754844"/>
          </a:xfrm>
        </p:spPr>
        <p:txBody>
          <a:bodyPr wrap="square" lIns="91425" tIns="91425" rIns="91425" bIns="91425">
            <a:spAutoFit/>
          </a:bodyPr>
          <a:lstStyle/>
          <a:p>
            <a:pPr lvl="0">
              <a:tabLst/>
            </a:pPr>
            <a:r>
              <a:rPr lang="en-US" sz="2400" kern="1200" dirty="0">
                <a:solidFill>
                  <a:srgbClr val="000000"/>
                </a:solidFill>
                <a:latin typeface="Arial (Body)"/>
                <a:ea typeface="+mn-ea"/>
                <a:cs typeface="Times New Roman" pitchFamily="18" charset="0"/>
              </a:rPr>
              <a:t>A </a:t>
            </a:r>
            <a:r>
              <a:rPr lang="en-US" sz="2400" b="1" kern="1200" dirty="0">
                <a:solidFill>
                  <a:srgbClr val="000000"/>
                </a:solidFill>
                <a:latin typeface="Arial (Body)"/>
                <a:ea typeface="+mn-ea"/>
                <a:cs typeface="Times New Roman" pitchFamily="18" charset="0"/>
              </a:rPr>
              <a:t>subscript</a:t>
            </a:r>
            <a:r>
              <a:rPr lang="en-US" sz="2400" kern="1200" dirty="0">
                <a:solidFill>
                  <a:srgbClr val="000000"/>
                </a:solidFill>
                <a:latin typeface="Arial (Body)"/>
                <a:ea typeface="+mn-ea"/>
                <a:cs typeface="Times New Roman" pitchFamily="18" charset="0"/>
              </a:rPr>
              <a:t>, also called an </a:t>
            </a:r>
            <a:r>
              <a:rPr lang="en-US" sz="2400" b="1" kern="1200" dirty="0">
                <a:solidFill>
                  <a:srgbClr val="000000"/>
                </a:solidFill>
                <a:latin typeface="Arial (Body)"/>
                <a:ea typeface="+mn-ea"/>
                <a:cs typeface="Times New Roman" pitchFamily="18" charset="0"/>
              </a:rPr>
              <a:t>index</a:t>
            </a:r>
            <a:r>
              <a:rPr lang="en-US" sz="2400" kern="1200" dirty="0">
                <a:solidFill>
                  <a:srgbClr val="000000"/>
                </a:solidFill>
                <a:latin typeface="Arial (Body)"/>
                <a:ea typeface="+mn-ea"/>
                <a:cs typeface="Times New Roman" pitchFamily="18" charset="0"/>
              </a:rPr>
              <a:t>, is a number that identifies a specific element within an array</a:t>
            </a:r>
          </a:p>
          <a:p>
            <a:pPr lvl="0">
              <a:tabLst/>
            </a:pPr>
            <a:r>
              <a:rPr lang="en-US" sz="2400" kern="1200" dirty="0">
                <a:solidFill>
                  <a:srgbClr val="000000"/>
                </a:solidFill>
                <a:latin typeface="Arial (Body)"/>
                <a:ea typeface="+mn-ea"/>
                <a:cs typeface="Times New Roman" pitchFamily="18" charset="0"/>
              </a:rPr>
              <a:t>Subscript numbering works like a list box index:</a:t>
            </a:r>
          </a:p>
          <a:p>
            <a:pPr marL="741600" lvl="1" indent="-284400">
              <a:buFont typeface="Arial" panose="020B0604020202020204" pitchFamily="34" charset="0"/>
              <a:buChar char="–"/>
            </a:pPr>
            <a:r>
              <a:rPr lang="en-US" sz="2400" kern="1200" dirty="0">
                <a:solidFill>
                  <a:srgbClr val="000000"/>
                </a:solidFill>
                <a:latin typeface="Arial (Body)"/>
                <a:ea typeface="+mn-ea"/>
                <a:cs typeface="Times New Roman" pitchFamily="18" charset="0"/>
              </a:rPr>
              <a:t>Subscript numbering begins at 0</a:t>
            </a:r>
          </a:p>
          <a:p>
            <a:pPr marL="741600" lvl="1" indent="-284400">
              <a:buFont typeface="Arial" panose="020B0604020202020204" pitchFamily="34" charset="0"/>
              <a:buChar char="–"/>
            </a:pPr>
            <a:r>
              <a:rPr lang="en-US" sz="2400" kern="1200" dirty="0">
                <a:solidFill>
                  <a:srgbClr val="000000"/>
                </a:solidFill>
                <a:latin typeface="Arial (Body)"/>
                <a:ea typeface="+mn-ea"/>
                <a:cs typeface="Times New Roman" pitchFamily="18" charset="0"/>
              </a:rPr>
              <a:t>1st element in an array is always subscript 0</a:t>
            </a:r>
          </a:p>
          <a:p>
            <a:pPr marL="741600" lvl="1" indent="-284400">
              <a:buFont typeface="Arial" panose="020B0604020202020204" pitchFamily="34" charset="0"/>
              <a:buChar char="–"/>
            </a:pPr>
            <a:r>
              <a:rPr lang="en-US" sz="2400" kern="1200" dirty="0">
                <a:solidFill>
                  <a:srgbClr val="000000"/>
                </a:solidFill>
                <a:latin typeface="Arial (Body)"/>
                <a:ea typeface="+mn-ea"/>
                <a:cs typeface="Times New Roman" pitchFamily="18" charset="0"/>
              </a:rPr>
              <a:t>Last element is total number of elements − 1</a:t>
            </a:r>
          </a:p>
          <a:p>
            <a:pPr lvl="0">
              <a:tabLst/>
            </a:pPr>
            <a:r>
              <a:rPr lang="en-US" sz="2400" kern="1200" dirty="0">
                <a:solidFill>
                  <a:srgbClr val="000000"/>
                </a:solidFill>
                <a:latin typeface="Arial (Body)"/>
                <a:ea typeface="+mn-ea"/>
                <a:cs typeface="Times New Roman" pitchFamily="18" charset="0"/>
              </a:rPr>
              <a:t>An array with 7 elements refers to the 1</a:t>
            </a:r>
            <a:r>
              <a:rPr lang="en-US" sz="2400" kern="1200" baseline="30000" dirty="0">
                <a:solidFill>
                  <a:srgbClr val="000000"/>
                </a:solidFill>
                <a:latin typeface="Arial (Body)"/>
                <a:ea typeface="+mn-ea"/>
                <a:cs typeface="Times New Roman" pitchFamily="18" charset="0"/>
              </a:rPr>
              <a:t>st</a:t>
            </a:r>
            <a:r>
              <a:rPr lang="en-US" sz="2400" kern="1200" dirty="0">
                <a:solidFill>
                  <a:srgbClr val="000000"/>
                </a:solidFill>
                <a:latin typeface="Arial (Body)"/>
                <a:ea typeface="+mn-ea"/>
                <a:cs typeface="Times New Roman" pitchFamily="18" charset="0"/>
              </a:rPr>
              <a:t> element as subscript 0 and the last element as subscript 6</a:t>
            </a:r>
          </a:p>
        </p:txBody>
      </p:sp>
    </p:spTree>
    <p:extLst>
      <p:ext uri="{BB962C8B-B14F-4D97-AF65-F5344CB8AC3E}">
        <p14:creationId xmlns:p14="http://schemas.microsoft.com/office/powerpoint/2010/main" val="346321862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a:spcBef>
                <a:spcPct val="0"/>
              </a:spcBef>
              <a:buClrTx/>
            </a:pPr>
            <a:r>
              <a:rPr lang="en-US" kern="1200" dirty="0">
                <a:latin typeface="Times New Roman" panose="02020603050405020304" pitchFamily="18" charset="0"/>
                <a:ea typeface="+mj-ea"/>
                <a:cs typeface="+mj-cs"/>
              </a:rPr>
              <a:t>Choosing Identifier Names</a:t>
            </a:r>
          </a:p>
        </p:txBody>
      </p:sp>
      <p:sp>
        <p:nvSpPr>
          <p:cNvPr id="3" name="Content Placeholder 2"/>
          <p:cNvSpPr>
            <a:spLocks noGrp="1"/>
          </p:cNvSpPr>
          <p:nvPr>
            <p:ph type="body" idx="1"/>
          </p:nvPr>
        </p:nvSpPr>
        <p:spPr>
          <a:xfrm>
            <a:off x="457200" y="1600201"/>
            <a:ext cx="8229600" cy="1143000"/>
          </a:xfrm>
        </p:spPr>
        <p:txBody>
          <a:bodyPr/>
          <a:lstStyle/>
          <a:p>
            <a:pPr indent="-255600"/>
            <a:r>
              <a:rPr lang="en-US" sz="2200" dirty="0">
                <a:latin typeface="+mn-lt"/>
              </a:rPr>
              <a:t>When naming list variables, you may optionally begin the variable name with a prefix</a:t>
            </a:r>
          </a:p>
          <a:p>
            <a:pPr lvl="1" indent="-284400"/>
            <a:r>
              <a:rPr lang="en-US" sz="2200" dirty="0">
                <a:latin typeface="+mn-lt"/>
              </a:rPr>
              <a:t>Using the</a:t>
            </a:r>
            <a:r>
              <a:rPr lang="en-US" sz="2200" dirty="0"/>
              <a:t> </a:t>
            </a:r>
            <a:r>
              <a:rPr lang="en-US" sz="2200" dirty="0">
                <a:latin typeface="Courier New" pitchFamily="49" charset="0"/>
                <a:cs typeface="Courier New" pitchFamily="49" charset="0"/>
              </a:rPr>
              <a:t>l</a:t>
            </a:r>
            <a:r>
              <a:rPr lang="en-US" sz="100" dirty="0">
                <a:latin typeface="Courier New" pitchFamily="49" charset="0"/>
                <a:cs typeface="Courier New" pitchFamily="49" charset="0"/>
              </a:rPr>
              <a:t> </a:t>
            </a:r>
            <a:r>
              <a:rPr lang="en-US" sz="2200" dirty="0">
                <a:latin typeface="Courier New" pitchFamily="49" charset="0"/>
                <a:cs typeface="Courier New" pitchFamily="49" charset="0"/>
              </a:rPr>
              <a:t>s</a:t>
            </a:r>
            <a:r>
              <a:rPr lang="en-US" sz="100" dirty="0">
                <a:latin typeface="Courier New" pitchFamily="49" charset="0"/>
                <a:cs typeface="Courier New" pitchFamily="49" charset="0"/>
              </a:rPr>
              <a:t> </a:t>
            </a:r>
            <a:r>
              <a:rPr lang="en-US" sz="2200" dirty="0">
                <a:latin typeface="Courier New" pitchFamily="49" charset="0"/>
                <a:cs typeface="Courier New" pitchFamily="49" charset="0"/>
              </a:rPr>
              <a:t>t</a:t>
            </a:r>
            <a:r>
              <a:rPr lang="en-US" sz="2200" dirty="0"/>
              <a:t> </a:t>
            </a:r>
            <a:r>
              <a:rPr lang="en-US" sz="2200" dirty="0">
                <a:latin typeface="+mn-lt"/>
              </a:rPr>
              <a:t>prefix, for example</a:t>
            </a:r>
          </a:p>
        </p:txBody>
      </p:sp>
      <p:pic>
        <p:nvPicPr>
          <p:cNvPr id="7" name="Picture 6" descr="The 2 line code is as follows. Line 1. Dim l s t s t r names as list left parenthesis of sting right parenthesis. Line 2. Dim l s t i n t scores as list left parenthesis of integer right parenthesis."/>
          <p:cNvPicPr>
            <a:picLocks noChangeAspect="1"/>
          </p:cNvPicPr>
          <p:nvPr/>
        </p:nvPicPr>
        <p:blipFill>
          <a:blip r:embed="rId2"/>
          <a:stretch>
            <a:fillRect/>
          </a:stretch>
        </p:blipFill>
        <p:spPr>
          <a:xfrm>
            <a:off x="1815105" y="2872520"/>
            <a:ext cx="5513791" cy="815420"/>
          </a:xfrm>
          <a:prstGeom prst="rect">
            <a:avLst/>
          </a:prstGeom>
        </p:spPr>
      </p:pic>
      <p:sp>
        <p:nvSpPr>
          <p:cNvPr id="6" name="Content Placeholder 5"/>
          <p:cNvSpPr>
            <a:spLocks noGrp="1"/>
          </p:cNvSpPr>
          <p:nvPr>
            <p:ph type="body" idx="2"/>
          </p:nvPr>
        </p:nvSpPr>
        <p:spPr>
          <a:xfrm>
            <a:off x="457200" y="3700116"/>
            <a:ext cx="8229600" cy="899883"/>
          </a:xfrm>
        </p:spPr>
        <p:txBody>
          <a:bodyPr/>
          <a:lstStyle/>
          <a:p>
            <a:pPr lvl="1" indent="-284400"/>
            <a:r>
              <a:rPr lang="en-US" sz="2400" dirty="0">
                <a:latin typeface="Courier New" pitchFamily="49" charset="0"/>
                <a:cs typeface="Courier New" pitchFamily="49" charset="0"/>
              </a:rPr>
              <a:t>l</a:t>
            </a:r>
            <a:r>
              <a:rPr lang="en-US" sz="100" dirty="0">
                <a:latin typeface="Courier New" pitchFamily="49" charset="0"/>
                <a:cs typeface="Courier New" pitchFamily="49" charset="0"/>
              </a:rPr>
              <a:t> </a:t>
            </a:r>
            <a:r>
              <a:rPr lang="en-US" sz="2400" dirty="0">
                <a:latin typeface="Courier New" pitchFamily="49" charset="0"/>
                <a:cs typeface="Courier New" pitchFamily="49" charset="0"/>
              </a:rPr>
              <a:t>s</a:t>
            </a:r>
            <a:r>
              <a:rPr lang="en-US" sz="100" dirty="0">
                <a:latin typeface="Courier New" pitchFamily="49" charset="0"/>
                <a:cs typeface="Courier New" pitchFamily="49" charset="0"/>
              </a:rPr>
              <a:t> </a:t>
            </a:r>
            <a:r>
              <a:rPr lang="en-US" sz="2400" dirty="0">
                <a:latin typeface="Courier New" pitchFamily="49" charset="0"/>
                <a:cs typeface="Courier New" pitchFamily="49" charset="0"/>
              </a:rPr>
              <a:t>t</a:t>
            </a:r>
            <a:r>
              <a:rPr lang="en-US" sz="2400" dirty="0"/>
              <a:t> </a:t>
            </a:r>
            <a:r>
              <a:rPr lang="en-US" sz="2400" dirty="0">
                <a:latin typeface="+mn-lt"/>
              </a:rPr>
              <a:t>is also used for ListBox controls</a:t>
            </a:r>
          </a:p>
          <a:p>
            <a:pPr lvl="1" indent="-284400"/>
            <a:r>
              <a:rPr lang="en-US" sz="2400" dirty="0">
                <a:latin typeface="+mn-lt"/>
              </a:rPr>
              <a:t>Try using the data type prefix along with a plural noun</a:t>
            </a:r>
            <a:endParaRPr lang="en-US" dirty="0">
              <a:latin typeface="+mn-lt"/>
            </a:endParaRPr>
          </a:p>
        </p:txBody>
      </p:sp>
      <p:pic>
        <p:nvPicPr>
          <p:cNvPr id="8" name="Picture 7" descr="The 2 line code is as follows. Line 1. Dim s t r names as list left parenthesis of string right parenthesis. Line 2. Dim i n t scores as list left parenthesis of integer right parenthesis."/>
          <p:cNvPicPr>
            <a:picLocks noChangeAspect="1"/>
          </p:cNvPicPr>
          <p:nvPr/>
        </p:nvPicPr>
        <p:blipFill>
          <a:blip r:embed="rId3"/>
          <a:stretch>
            <a:fillRect/>
          </a:stretch>
        </p:blipFill>
        <p:spPr>
          <a:xfrm>
            <a:off x="2031902" y="4810352"/>
            <a:ext cx="5080197" cy="815420"/>
          </a:xfrm>
          <a:prstGeom prst="rect">
            <a:avLst/>
          </a:prstGeom>
        </p:spPr>
      </p:pic>
    </p:spTree>
    <p:extLst>
      <p:ext uri="{BB962C8B-B14F-4D97-AF65-F5344CB8AC3E}">
        <p14:creationId xmlns:p14="http://schemas.microsoft.com/office/powerpoint/2010/main" val="353605241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a:spcBef>
                <a:spcPct val="0"/>
              </a:spcBef>
              <a:buClrTx/>
            </a:pPr>
            <a:r>
              <a:rPr lang="en-US" kern="1200" dirty="0">
                <a:latin typeface="Times New Roman" panose="02020603050405020304" pitchFamily="18" charset="0"/>
                <a:ea typeface="+mj-ea"/>
                <a:cs typeface="+mj-cs"/>
              </a:rPr>
              <a:t>Common List Operations</a:t>
            </a:r>
          </a:p>
        </p:txBody>
      </p:sp>
      <p:sp>
        <p:nvSpPr>
          <p:cNvPr id="17" name="Content Placeholder 16"/>
          <p:cNvSpPr>
            <a:spLocks noGrp="1"/>
          </p:cNvSpPr>
          <p:nvPr>
            <p:ph idx="1"/>
          </p:nvPr>
        </p:nvSpPr>
        <p:spPr>
          <a:xfrm>
            <a:off x="457200" y="1680025"/>
            <a:ext cx="4927600" cy="308428"/>
          </a:xfrm>
        </p:spPr>
        <p:txBody>
          <a:bodyPr/>
          <a:lstStyle/>
          <a:p>
            <a:pPr indent="-255600"/>
            <a:r>
              <a:rPr lang="en-US" sz="1800" dirty="0">
                <a:latin typeface="+mn-lt"/>
              </a:rPr>
              <a:t>The </a:t>
            </a:r>
            <a:r>
              <a:rPr lang="en-US" sz="1800" dirty="0">
                <a:latin typeface="Courier New" panose="02070309020205020404" pitchFamily="49" charset="0"/>
                <a:cs typeface="Courier New" panose="02070309020205020404" pitchFamily="49" charset="0"/>
              </a:rPr>
              <a:t>Add</a:t>
            </a:r>
            <a:r>
              <a:rPr lang="en-US" sz="1800" dirty="0">
                <a:latin typeface="+mn-lt"/>
              </a:rPr>
              <a:t> method adds an item to a list</a:t>
            </a:r>
          </a:p>
        </p:txBody>
      </p:sp>
      <p:pic>
        <p:nvPicPr>
          <p:cNvPr id="10" name="Picture 9" descr="The code is as follows. l s t names period add left parenthesis double quote Fred double quote right parenthesis."/>
          <p:cNvPicPr>
            <a:picLocks noChangeAspect="1"/>
          </p:cNvPicPr>
          <p:nvPr/>
        </p:nvPicPr>
        <p:blipFill>
          <a:blip r:embed="rId2"/>
          <a:stretch>
            <a:fillRect/>
          </a:stretch>
        </p:blipFill>
        <p:spPr>
          <a:xfrm>
            <a:off x="1092214" y="2064482"/>
            <a:ext cx="2725043" cy="446819"/>
          </a:xfrm>
          <a:prstGeom prst="rect">
            <a:avLst/>
          </a:prstGeom>
        </p:spPr>
      </p:pic>
      <p:sp>
        <p:nvSpPr>
          <p:cNvPr id="18" name="Content Placeholder 17"/>
          <p:cNvSpPr>
            <a:spLocks noGrp="1"/>
          </p:cNvSpPr>
          <p:nvPr>
            <p:ph idx="13"/>
          </p:nvPr>
        </p:nvSpPr>
        <p:spPr>
          <a:xfrm>
            <a:off x="457200" y="2387599"/>
            <a:ext cx="5827222" cy="399172"/>
          </a:xfrm>
        </p:spPr>
        <p:txBody>
          <a:bodyPr/>
          <a:lstStyle/>
          <a:p>
            <a:pPr indent="-255600"/>
            <a:r>
              <a:rPr lang="en-US" sz="1800" dirty="0">
                <a:latin typeface="+mn-lt"/>
              </a:rPr>
              <a:t>The </a:t>
            </a:r>
            <a:r>
              <a:rPr lang="en-US" sz="1800" dirty="0">
                <a:latin typeface="Courier New" panose="02070309020205020404" pitchFamily="49" charset="0"/>
                <a:cs typeface="Courier New" panose="02070309020205020404" pitchFamily="49" charset="0"/>
              </a:rPr>
              <a:t>Remove</a:t>
            </a:r>
            <a:r>
              <a:rPr lang="en-US" sz="1800" dirty="0">
                <a:latin typeface="+mn-lt"/>
              </a:rPr>
              <a:t> method removes an item from the list</a:t>
            </a:r>
          </a:p>
        </p:txBody>
      </p:sp>
      <p:pic>
        <p:nvPicPr>
          <p:cNvPr id="11" name="Picture 10" descr="The code is as follows. l s t names period remove left parenthesis double quote Sam double quote right parenthesis."/>
          <p:cNvPicPr>
            <a:picLocks noChangeAspect="1"/>
          </p:cNvPicPr>
          <p:nvPr/>
        </p:nvPicPr>
        <p:blipFill>
          <a:blip r:embed="rId3"/>
          <a:stretch>
            <a:fillRect/>
          </a:stretch>
        </p:blipFill>
        <p:spPr>
          <a:xfrm>
            <a:off x="1085668" y="2746657"/>
            <a:ext cx="3050904" cy="458485"/>
          </a:xfrm>
          <a:prstGeom prst="rect">
            <a:avLst/>
          </a:prstGeom>
        </p:spPr>
      </p:pic>
      <p:sp>
        <p:nvSpPr>
          <p:cNvPr id="19" name="Content Placeholder 18"/>
          <p:cNvSpPr>
            <a:spLocks noGrp="1"/>
          </p:cNvSpPr>
          <p:nvPr>
            <p:ph sz="quarter" idx="14"/>
          </p:nvPr>
        </p:nvSpPr>
        <p:spPr>
          <a:xfrm>
            <a:off x="457200" y="3056182"/>
            <a:ext cx="5827222" cy="376425"/>
          </a:xfrm>
        </p:spPr>
        <p:txBody>
          <a:bodyPr/>
          <a:lstStyle/>
          <a:p>
            <a:pPr indent="-255600"/>
            <a:r>
              <a:rPr lang="en-US" sz="1800" dirty="0">
                <a:latin typeface="+mn-lt"/>
              </a:rPr>
              <a:t>The </a:t>
            </a:r>
            <a:r>
              <a:rPr lang="en-US" sz="1800" dirty="0">
                <a:latin typeface="Courier New" panose="02070309020205020404" pitchFamily="49" charset="0"/>
                <a:cs typeface="Courier New" panose="02070309020205020404" pitchFamily="49" charset="0"/>
              </a:rPr>
              <a:t>Clear</a:t>
            </a:r>
            <a:r>
              <a:rPr lang="en-US" sz="1800" dirty="0">
                <a:latin typeface="+mn-lt"/>
              </a:rPr>
              <a:t> method removes all items from the list</a:t>
            </a:r>
          </a:p>
        </p:txBody>
      </p:sp>
      <p:pic>
        <p:nvPicPr>
          <p:cNvPr id="12" name="Picture 11" descr="The code is as follows. l s t names period clear left parenthesis right parenthesis."/>
          <p:cNvPicPr>
            <a:picLocks noChangeAspect="1"/>
          </p:cNvPicPr>
          <p:nvPr/>
        </p:nvPicPr>
        <p:blipFill>
          <a:blip r:embed="rId4"/>
          <a:stretch>
            <a:fillRect/>
          </a:stretch>
        </p:blipFill>
        <p:spPr>
          <a:xfrm>
            <a:off x="1105301" y="3428829"/>
            <a:ext cx="2087842" cy="418602"/>
          </a:xfrm>
          <a:prstGeom prst="rect">
            <a:avLst/>
          </a:prstGeom>
        </p:spPr>
      </p:pic>
      <p:sp>
        <p:nvSpPr>
          <p:cNvPr id="20" name="Content Placeholder 19"/>
          <p:cNvSpPr>
            <a:spLocks noGrp="1"/>
          </p:cNvSpPr>
          <p:nvPr>
            <p:ph sz="quarter" idx="15"/>
          </p:nvPr>
        </p:nvSpPr>
        <p:spPr>
          <a:xfrm>
            <a:off x="457200" y="3705674"/>
            <a:ext cx="5278582" cy="388478"/>
          </a:xfrm>
        </p:spPr>
        <p:txBody>
          <a:bodyPr/>
          <a:lstStyle/>
          <a:p>
            <a:pPr indent="-255600"/>
            <a:r>
              <a:rPr lang="en-US" sz="1800" dirty="0">
                <a:latin typeface="+mn-lt"/>
              </a:rPr>
              <a:t>The </a:t>
            </a:r>
            <a:r>
              <a:rPr lang="en-US" sz="1800" dirty="0">
                <a:latin typeface="Courier New" panose="02070309020205020404" pitchFamily="49" charset="0"/>
                <a:cs typeface="Courier New" panose="02070309020205020404" pitchFamily="49" charset="0"/>
              </a:rPr>
              <a:t>Count</a:t>
            </a:r>
            <a:r>
              <a:rPr lang="en-US" sz="1800" dirty="0">
                <a:latin typeface="+mn-lt"/>
              </a:rPr>
              <a:t> method returns the size of a list</a:t>
            </a:r>
          </a:p>
        </p:txBody>
      </p:sp>
      <p:pic>
        <p:nvPicPr>
          <p:cNvPr id="13" name="Picture 12" descr="The code is as follows. i n t count equal l s t names period count left parenthesis right parenthesis."/>
          <p:cNvPicPr>
            <a:picLocks noChangeAspect="1"/>
          </p:cNvPicPr>
          <p:nvPr/>
        </p:nvPicPr>
        <p:blipFill>
          <a:blip r:embed="rId5"/>
          <a:stretch>
            <a:fillRect/>
          </a:stretch>
        </p:blipFill>
        <p:spPr>
          <a:xfrm>
            <a:off x="1092608" y="4067456"/>
            <a:ext cx="3610020" cy="449173"/>
          </a:xfrm>
          <a:prstGeom prst="rect">
            <a:avLst/>
          </a:prstGeom>
        </p:spPr>
      </p:pic>
      <p:sp>
        <p:nvSpPr>
          <p:cNvPr id="21" name="Content Placeholder 20"/>
          <p:cNvSpPr>
            <a:spLocks noGrp="1"/>
          </p:cNvSpPr>
          <p:nvPr>
            <p:ph sz="quarter" idx="16"/>
          </p:nvPr>
        </p:nvSpPr>
        <p:spPr>
          <a:xfrm>
            <a:off x="453043" y="4369621"/>
            <a:ext cx="6030884" cy="395826"/>
          </a:xfrm>
        </p:spPr>
        <p:txBody>
          <a:bodyPr/>
          <a:lstStyle/>
          <a:p>
            <a:pPr indent="-255600"/>
            <a:r>
              <a:rPr lang="en-US" sz="1800" dirty="0">
                <a:latin typeface="+mn-lt"/>
              </a:rPr>
              <a:t>Use an index to access any existing item in the list</a:t>
            </a:r>
          </a:p>
        </p:txBody>
      </p:sp>
      <p:pic>
        <p:nvPicPr>
          <p:cNvPr id="14" name="Picture 13" descr="The code is as follows. l b l result period text equal l s t names left parenthesis 0 right parenthesis single quote returns colon Fred."/>
          <p:cNvPicPr>
            <a:picLocks noChangeAspect="1"/>
          </p:cNvPicPr>
          <p:nvPr/>
        </p:nvPicPr>
        <p:blipFill>
          <a:blip r:embed="rId6"/>
          <a:stretch>
            <a:fillRect/>
          </a:stretch>
        </p:blipFill>
        <p:spPr>
          <a:xfrm>
            <a:off x="1089902" y="4764143"/>
            <a:ext cx="5444335" cy="437058"/>
          </a:xfrm>
          <a:prstGeom prst="rect">
            <a:avLst/>
          </a:prstGeom>
        </p:spPr>
      </p:pic>
      <p:sp>
        <p:nvSpPr>
          <p:cNvPr id="22" name="Content Placeholder 21"/>
          <p:cNvSpPr>
            <a:spLocks noGrp="1"/>
          </p:cNvSpPr>
          <p:nvPr>
            <p:ph sz="quarter" idx="17"/>
          </p:nvPr>
        </p:nvSpPr>
        <p:spPr>
          <a:xfrm>
            <a:off x="457200" y="5109025"/>
            <a:ext cx="5827222" cy="477286"/>
          </a:xfrm>
        </p:spPr>
        <p:txBody>
          <a:bodyPr/>
          <a:lstStyle/>
          <a:p>
            <a:pPr indent="-255600"/>
            <a:r>
              <a:rPr lang="en-US" sz="1800" dirty="0">
                <a:latin typeface="+mn-lt"/>
              </a:rPr>
              <a:t>Replace an item in the list by using a subscript</a:t>
            </a:r>
          </a:p>
        </p:txBody>
      </p:sp>
      <p:pic>
        <p:nvPicPr>
          <p:cNvPr id="15" name="Picture 14" descr="The code is as follows. l s t names left parenthesis 0 right parenthesis equal double quote Ben double quote."/>
          <p:cNvPicPr>
            <a:picLocks noChangeAspect="1"/>
          </p:cNvPicPr>
          <p:nvPr/>
        </p:nvPicPr>
        <p:blipFill>
          <a:blip r:embed="rId7"/>
          <a:stretch>
            <a:fillRect/>
          </a:stretch>
        </p:blipFill>
        <p:spPr>
          <a:xfrm>
            <a:off x="1101219" y="5475343"/>
            <a:ext cx="2556381" cy="438701"/>
          </a:xfrm>
          <a:prstGeom prst="rect">
            <a:avLst/>
          </a:prstGeom>
        </p:spPr>
      </p:pic>
      <p:sp>
        <p:nvSpPr>
          <p:cNvPr id="23" name="Content Placeholder 22"/>
          <p:cNvSpPr>
            <a:spLocks noGrp="1"/>
          </p:cNvSpPr>
          <p:nvPr>
            <p:ph sz="quarter" idx="18"/>
          </p:nvPr>
        </p:nvSpPr>
        <p:spPr>
          <a:xfrm>
            <a:off x="453038" y="5771790"/>
            <a:ext cx="5715005" cy="456809"/>
          </a:xfrm>
        </p:spPr>
        <p:txBody>
          <a:bodyPr/>
          <a:lstStyle/>
          <a:p>
            <a:pPr indent="-255600"/>
            <a:r>
              <a:rPr lang="en-US" sz="1800" dirty="0">
                <a:latin typeface="+mn-lt"/>
              </a:rPr>
              <a:t>Tutorial 8-10 demonstrates building a list of names</a:t>
            </a:r>
          </a:p>
        </p:txBody>
      </p:sp>
    </p:spTree>
    <p:extLst>
      <p:ext uri="{BB962C8B-B14F-4D97-AF65-F5344CB8AC3E}">
        <p14:creationId xmlns:p14="http://schemas.microsoft.com/office/powerpoint/2010/main" val="351574328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a:spcBef>
                <a:spcPct val="0"/>
              </a:spcBef>
              <a:buClrTx/>
            </a:pPr>
            <a:r>
              <a:rPr lang="en-US" kern="1200" dirty="0">
                <a:latin typeface="Times New Roman" panose="02020603050405020304" pitchFamily="18" charset="0"/>
                <a:ea typeface="+mj-ea"/>
                <a:cs typeface="+mj-cs"/>
              </a:rPr>
              <a:t>Accessing a List with a Subscript</a:t>
            </a:r>
          </a:p>
        </p:txBody>
      </p:sp>
      <p:sp>
        <p:nvSpPr>
          <p:cNvPr id="3" name="Text Placeholder 2"/>
          <p:cNvSpPr>
            <a:spLocks noGrp="1"/>
          </p:cNvSpPr>
          <p:nvPr>
            <p:ph type="body" idx="1"/>
          </p:nvPr>
        </p:nvSpPr>
        <p:spPr>
          <a:xfrm>
            <a:off x="457200" y="1600200"/>
            <a:ext cx="8229600" cy="2297522"/>
          </a:xfrm>
        </p:spPr>
        <p:txBody>
          <a:bodyPr wrap="square" lIns="91425" tIns="91425" rIns="91425" bIns="91425">
            <a:spAutoFit/>
          </a:bodyPr>
          <a:lstStyle/>
          <a:p>
            <a:pPr lvl="0">
              <a:buFont typeface="Arial" panose="020B0604020202020204" pitchFamily="34" charset="0"/>
              <a:buChar char="•"/>
            </a:pPr>
            <a:r>
              <a:rPr lang="en-US" sz="2400" kern="1200" dirty="0">
                <a:solidFill>
                  <a:srgbClr val="000000"/>
                </a:solidFill>
                <a:latin typeface="Arial (Body)"/>
                <a:ea typeface="+mn-ea"/>
                <a:cs typeface="+mn-cs"/>
              </a:rPr>
              <a:t>Using a </a:t>
            </a:r>
            <a:r>
              <a:rPr lang="en-US" sz="2400" kern="1200" dirty="0">
                <a:solidFill>
                  <a:srgbClr val="000000"/>
                </a:solidFill>
                <a:latin typeface="Courier New" panose="02070309020205020404" pitchFamily="49" charset="0"/>
                <a:ea typeface="+mn-ea"/>
                <a:cs typeface="Courier New" panose="02070309020205020404" pitchFamily="49" charset="0"/>
              </a:rPr>
              <a:t>For-Each</a:t>
            </a:r>
            <a:r>
              <a:rPr lang="en-US" sz="2400" kern="1200" dirty="0">
                <a:solidFill>
                  <a:srgbClr val="000000"/>
                </a:solidFill>
                <a:latin typeface="Arial (Body)"/>
                <a:ea typeface="+mn-ea"/>
                <a:cs typeface="+mn-cs"/>
              </a:rPr>
              <a:t> loop to process all the elements in a list is a very easy technique</a:t>
            </a:r>
          </a:p>
          <a:p>
            <a:pPr lvl="0">
              <a:buFont typeface="Arial" panose="020B0604020202020204" pitchFamily="34" charset="0"/>
              <a:buChar char="•"/>
            </a:pPr>
            <a:r>
              <a:rPr lang="en-US" sz="2400" kern="1200" dirty="0">
                <a:solidFill>
                  <a:srgbClr val="000000"/>
                </a:solidFill>
                <a:latin typeface="Arial (Body)"/>
                <a:ea typeface="+mn-ea"/>
                <a:cs typeface="+mn-cs"/>
              </a:rPr>
              <a:t>Sometimes you will want to use a loop counter to do the same thing</a:t>
            </a:r>
          </a:p>
          <a:p>
            <a:pPr marL="741600" lvl="1" indent="-284400">
              <a:buFont typeface="Arial" panose="020B0604020202020204" pitchFamily="34" charset="0"/>
              <a:buChar char="–"/>
            </a:pPr>
            <a:r>
              <a:rPr lang="en-US" sz="2400" kern="1200" dirty="0">
                <a:solidFill>
                  <a:srgbClr val="000000"/>
                </a:solidFill>
                <a:latin typeface="Arial (Body)"/>
                <a:ea typeface="+mn-ea"/>
                <a:cs typeface="+mn-cs"/>
              </a:rPr>
              <a:t>For example:</a:t>
            </a:r>
          </a:p>
        </p:txBody>
      </p:sp>
      <p:pic>
        <p:nvPicPr>
          <p:cNvPr id="6" name="Picture 5" descr="The 7 line code is as follows. Line 1. Dim i n t index as integer equal 0. Line 2. Dim s t r name as string. Line 3. Blank. Line 4. For i n t index equal 0 to l s t names period count dash 1. Line 5. s t r name equal l s t names left parenthesis i n t index right parenthesis. Line 6. l s t friends period items period add left parenthesis s t r name right parenthesis. Line 7. Next."/>
          <p:cNvPicPr>
            <a:picLocks noChangeAspect="1"/>
          </p:cNvPicPr>
          <p:nvPr/>
        </p:nvPicPr>
        <p:blipFill>
          <a:blip r:embed="rId2"/>
          <a:stretch>
            <a:fillRect/>
          </a:stretch>
        </p:blipFill>
        <p:spPr>
          <a:xfrm>
            <a:off x="1830294" y="4060216"/>
            <a:ext cx="5468586" cy="2139881"/>
          </a:xfrm>
          <a:prstGeom prst="rect">
            <a:avLst/>
          </a:prstGeom>
        </p:spPr>
      </p:pic>
    </p:spTree>
    <p:extLst>
      <p:ext uri="{BB962C8B-B14F-4D97-AF65-F5344CB8AC3E}">
        <p14:creationId xmlns:p14="http://schemas.microsoft.com/office/powerpoint/2010/main" val="42569070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a:spcBef>
                <a:spcPct val="0"/>
              </a:spcBef>
              <a:buClrTx/>
            </a:pPr>
            <a:r>
              <a:rPr lang="en-US" kern="1200" dirty="0">
                <a:latin typeface="Times New Roman" panose="02020603050405020304" pitchFamily="18" charset="0"/>
                <a:ea typeface="+mj-ea"/>
                <a:cs typeface="+mj-cs"/>
              </a:rPr>
              <a:t>Searching for Items in a List </a:t>
            </a:r>
            <a:r>
              <a:rPr lang="en-US" sz="2000" b="0" kern="1200" dirty="0">
                <a:latin typeface="Times New Roman" panose="02020603050405020304" pitchFamily="18" charset="0"/>
                <a:ea typeface="+mj-ea"/>
                <a:cs typeface="+mj-cs"/>
              </a:rPr>
              <a:t>(1 of 2)</a:t>
            </a:r>
          </a:p>
        </p:txBody>
      </p:sp>
      <p:sp>
        <p:nvSpPr>
          <p:cNvPr id="3" name="Text Placeholder 2"/>
          <p:cNvSpPr>
            <a:spLocks noGrp="1"/>
          </p:cNvSpPr>
          <p:nvPr>
            <p:ph type="body" idx="1"/>
          </p:nvPr>
        </p:nvSpPr>
        <p:spPr>
          <a:xfrm>
            <a:off x="457200" y="1614714"/>
            <a:ext cx="4038600" cy="4291914"/>
          </a:xfrm>
        </p:spPr>
        <p:txBody>
          <a:bodyPr wrap="square" lIns="91425" tIns="91425" rIns="91425" bIns="91425">
            <a:spAutoFit/>
          </a:bodyPr>
          <a:lstStyle/>
          <a:p>
            <a:pPr lvl="0">
              <a:buFont typeface="Arial" panose="020B0604020202020204" pitchFamily="34" charset="0"/>
              <a:buChar char="•"/>
            </a:pPr>
            <a:r>
              <a:rPr lang="en-US" sz="2400" kern="1200" dirty="0">
                <a:solidFill>
                  <a:srgbClr val="000000"/>
                </a:solidFill>
                <a:latin typeface="Arial (Body)"/>
                <a:ea typeface="+mn-ea"/>
                <a:cs typeface="+mn-cs"/>
              </a:rPr>
              <a:t>Using the </a:t>
            </a:r>
            <a:r>
              <a:rPr lang="en-US" sz="2400" kern="1200" dirty="0">
                <a:solidFill>
                  <a:srgbClr val="000000"/>
                </a:solidFill>
                <a:latin typeface="Courier New" panose="02070309020205020404" pitchFamily="49" charset="0"/>
                <a:ea typeface="+mn-ea"/>
                <a:cs typeface="Courier New" panose="02070309020205020404" pitchFamily="49" charset="0"/>
              </a:rPr>
              <a:t>IndexOf</a:t>
            </a:r>
            <a:r>
              <a:rPr lang="en-US" sz="2400" kern="1200" dirty="0">
                <a:solidFill>
                  <a:srgbClr val="000000"/>
                </a:solidFill>
                <a:latin typeface="Arial (Body)"/>
                <a:ea typeface="+mn-ea"/>
                <a:cs typeface="+mn-cs"/>
              </a:rPr>
              <a:t> method is an easy way to search for an item in a List</a:t>
            </a:r>
          </a:p>
          <a:p>
            <a:pPr lvl="0">
              <a:buFont typeface="Arial" panose="020B0604020202020204" pitchFamily="34" charset="0"/>
              <a:buChar char="•"/>
            </a:pPr>
            <a:r>
              <a:rPr lang="en-US" sz="2400" kern="1200" dirty="0">
                <a:solidFill>
                  <a:srgbClr val="000000"/>
                </a:solidFill>
                <a:latin typeface="Arial (Body)"/>
                <a:ea typeface="+mn-ea"/>
                <a:cs typeface="+mn-cs"/>
              </a:rPr>
              <a:t>The </a:t>
            </a:r>
            <a:r>
              <a:rPr lang="en-US" sz="2400" kern="1200" dirty="0">
                <a:solidFill>
                  <a:srgbClr val="000000"/>
                </a:solidFill>
                <a:latin typeface="Courier New" panose="02070309020205020404" pitchFamily="49" charset="0"/>
                <a:ea typeface="+mn-ea"/>
                <a:cs typeface="Courier New" panose="02070309020205020404" pitchFamily="49" charset="0"/>
              </a:rPr>
              <a:t>IndexOf</a:t>
            </a:r>
            <a:r>
              <a:rPr lang="en-US" sz="2400" kern="1200" dirty="0">
                <a:solidFill>
                  <a:srgbClr val="000000"/>
                </a:solidFill>
                <a:latin typeface="Arial (Body)"/>
                <a:ea typeface="+mn-ea"/>
                <a:cs typeface="+mn-cs"/>
              </a:rPr>
              <a:t> method:</a:t>
            </a:r>
          </a:p>
          <a:p>
            <a:pPr marL="741600" lvl="1" indent="-284400">
              <a:buFont typeface="Arial" panose="020B0604020202020204" pitchFamily="34" charset="0"/>
              <a:buChar char="–"/>
            </a:pPr>
            <a:r>
              <a:rPr lang="en-US" sz="2400" kern="1200" dirty="0">
                <a:solidFill>
                  <a:srgbClr val="000000"/>
                </a:solidFill>
                <a:latin typeface="Arial (Body)"/>
                <a:ea typeface="+mn-ea"/>
                <a:cs typeface="+mn-cs"/>
              </a:rPr>
              <a:t>Accepts a value as an argument</a:t>
            </a:r>
          </a:p>
          <a:p>
            <a:pPr marL="741600" lvl="1" indent="-284400">
              <a:buFont typeface="Arial" panose="020B0604020202020204" pitchFamily="34" charset="0"/>
              <a:buChar char="–"/>
            </a:pPr>
            <a:r>
              <a:rPr lang="en-US" sz="2400" kern="1200" dirty="0">
                <a:solidFill>
                  <a:srgbClr val="000000"/>
                </a:solidFill>
                <a:latin typeface="Arial (Body)"/>
                <a:ea typeface="+mn-ea"/>
                <a:cs typeface="+mn-cs"/>
              </a:rPr>
              <a:t>Returns the index if the value is found</a:t>
            </a:r>
          </a:p>
          <a:p>
            <a:pPr marL="741600" lvl="1" indent="-284400">
              <a:buFont typeface="Arial" panose="020B0604020202020204" pitchFamily="34" charset="0"/>
              <a:buChar char="–"/>
            </a:pPr>
            <a:r>
              <a:rPr lang="en-US" sz="2400" kern="1200" dirty="0">
                <a:solidFill>
                  <a:srgbClr val="000000"/>
                </a:solidFill>
                <a:latin typeface="Arial (Body)"/>
                <a:ea typeface="+mn-ea"/>
                <a:cs typeface="+mn-cs"/>
              </a:rPr>
              <a:t>Returns −1 if the value is not found</a:t>
            </a:r>
          </a:p>
        </p:txBody>
      </p:sp>
      <p:pic>
        <p:nvPicPr>
          <p:cNvPr id="6" name="Picture 5" descr="The 19 line code is as follows. Line 1. single quote Create a list of strings. Line 2. Dim l s t names as new list left parenthesis of string right parenthesis. Line 3. l s t names period add left parenthesis double quote Chris double quote right parenthesis. Line 4. l s t names period add left parenthesis double quote Kathryn double quote right parenthesis. Line 5. l s t names period add left parenthesis double quote Bill double quote right parenthesis. Line 6. Blank. Line 7. single quote Search for double quote Kathryn double quote. Line 8. Dim i n t position as integer equal. Line 9. l s t names period index of left parenthesis double quote Kathryn double quote right parenthesis. Line 10. Blank. Line 11. single quote Was Kathryn found in the list? Line 12. If i n t position less than more than negative 1 then. Line 13. Message box period show. Line 14. left parenthesis double quote Kathryn was found double quote ampersand. Line 15. double quote at index double quote ampersand i n t position right parenthesis. Line 16. Else. Line 17. Message box period show. Line 18. left parenthesis double quote Kathryn was not found double quote right parenthesis. Line 19. End if."/>
          <p:cNvPicPr>
            <a:picLocks noChangeAspect="1"/>
          </p:cNvPicPr>
          <p:nvPr/>
        </p:nvPicPr>
        <p:blipFill>
          <a:blip r:embed="rId2"/>
          <a:stretch>
            <a:fillRect/>
          </a:stretch>
        </p:blipFill>
        <p:spPr>
          <a:xfrm>
            <a:off x="4821381" y="1749825"/>
            <a:ext cx="3827724" cy="4109039"/>
          </a:xfrm>
          <a:prstGeom prst="rect">
            <a:avLst/>
          </a:prstGeom>
        </p:spPr>
      </p:pic>
    </p:spTree>
    <p:extLst>
      <p:ext uri="{BB962C8B-B14F-4D97-AF65-F5344CB8AC3E}">
        <p14:creationId xmlns:p14="http://schemas.microsoft.com/office/powerpoint/2010/main" val="277135239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a:spcBef>
                <a:spcPct val="0"/>
              </a:spcBef>
              <a:buClrTx/>
            </a:pPr>
            <a:r>
              <a:rPr lang="en-US" kern="1200" dirty="0">
                <a:latin typeface="Times New Roman" panose="02020603050405020304" pitchFamily="18" charset="0"/>
                <a:ea typeface="+mj-ea"/>
                <a:cs typeface="+mj-cs"/>
              </a:rPr>
              <a:t>Searching for Items in a List </a:t>
            </a:r>
            <a:r>
              <a:rPr lang="en-US" sz="2000" b="0" kern="1200" dirty="0">
                <a:latin typeface="Times New Roman" panose="02020603050405020304" pitchFamily="18" charset="0"/>
                <a:ea typeface="+mj-ea"/>
                <a:cs typeface="+mj-cs"/>
              </a:rPr>
              <a:t>(2 of 2)</a:t>
            </a:r>
          </a:p>
        </p:txBody>
      </p:sp>
      <p:sp>
        <p:nvSpPr>
          <p:cNvPr id="3" name="Content Placeholder 2"/>
          <p:cNvSpPr>
            <a:spLocks noGrp="1"/>
          </p:cNvSpPr>
          <p:nvPr>
            <p:ph idx="1"/>
          </p:nvPr>
        </p:nvSpPr>
        <p:spPr>
          <a:xfrm>
            <a:off x="457200" y="1600200"/>
            <a:ext cx="8229600" cy="1761991"/>
          </a:xfrm>
        </p:spPr>
        <p:txBody>
          <a:bodyPr wrap="square" lIns="91425" tIns="91425" rIns="91425" bIns="91425">
            <a:spAutoFit/>
          </a:bodyPr>
          <a:lstStyle/>
          <a:p>
            <a:pPr marL="255600" lvl="0" indent="-255600">
              <a:buFont typeface="Arial" panose="020B0604020202020204" pitchFamily="34" charset="0"/>
              <a:buChar char="•"/>
            </a:pPr>
            <a:r>
              <a:rPr lang="en-US" sz="2000" kern="1200" dirty="0">
                <a:solidFill>
                  <a:srgbClr val="000000"/>
                </a:solidFill>
                <a:latin typeface="Arial (Body)"/>
                <a:ea typeface="+mn-ea"/>
                <a:cs typeface="+mn-cs"/>
              </a:rPr>
              <a:t>There are two additional versions of the </a:t>
            </a:r>
            <a:r>
              <a:rPr lang="en-US" sz="2000" kern="1200" dirty="0">
                <a:solidFill>
                  <a:srgbClr val="000000"/>
                </a:solidFill>
                <a:latin typeface="Courier New" panose="02070309020205020404" pitchFamily="49" charset="0"/>
                <a:ea typeface="+mn-ea"/>
                <a:cs typeface="Courier New" panose="02070309020205020404" pitchFamily="49" charset="0"/>
              </a:rPr>
              <a:t>IndexOf</a:t>
            </a:r>
            <a:r>
              <a:rPr lang="en-US" sz="2000" kern="1200" dirty="0">
                <a:solidFill>
                  <a:srgbClr val="000000"/>
                </a:solidFill>
                <a:latin typeface="Arial (Body)"/>
                <a:ea typeface="+mn-ea"/>
                <a:cs typeface="+mn-cs"/>
              </a:rPr>
              <a:t> method</a:t>
            </a:r>
          </a:p>
          <a:p>
            <a:pPr marL="741600" lvl="1" indent="-284400">
              <a:buFont typeface="Arial" panose="020B0604020202020204" pitchFamily="34" charset="0"/>
              <a:buChar char="–"/>
            </a:pPr>
            <a:r>
              <a:rPr lang="en-US" sz="2000" kern="1200" dirty="0">
                <a:solidFill>
                  <a:srgbClr val="000000"/>
                </a:solidFill>
                <a:latin typeface="Arial (Body)"/>
                <a:ea typeface="+mn-ea"/>
                <a:cs typeface="+mn-cs"/>
              </a:rPr>
              <a:t>Allow you to specify the area of the List that should be searched</a:t>
            </a:r>
          </a:p>
          <a:p>
            <a:pPr marL="741600" lvl="1" indent="-284400">
              <a:buFont typeface="Arial" panose="020B0604020202020204" pitchFamily="34" charset="0"/>
              <a:buChar char="–"/>
            </a:pPr>
            <a:r>
              <a:rPr lang="en-US" sz="2000" kern="1200" dirty="0">
                <a:solidFill>
                  <a:srgbClr val="000000"/>
                </a:solidFill>
                <a:latin typeface="Arial (Body)"/>
                <a:ea typeface="+mn-ea"/>
                <a:cs typeface="+mn-cs"/>
              </a:rPr>
              <a:t>Invalid indices will cause an exception to occur</a:t>
            </a:r>
          </a:p>
          <a:p>
            <a:pPr marL="255600" lvl="0" indent="-255600">
              <a:buFont typeface="Arial" panose="020B0604020202020204" pitchFamily="34" charset="0"/>
              <a:buChar char="•"/>
            </a:pPr>
            <a:r>
              <a:rPr lang="en-US" sz="2000" kern="1200" dirty="0">
                <a:solidFill>
                  <a:srgbClr val="000000"/>
                </a:solidFill>
                <a:latin typeface="Arial (Body)"/>
                <a:ea typeface="+mn-ea"/>
                <a:cs typeface="+mn-cs"/>
              </a:rPr>
              <a:t>In this version, you specify a search value and a starting index</a:t>
            </a:r>
          </a:p>
        </p:txBody>
      </p:sp>
      <p:pic>
        <p:nvPicPr>
          <p:cNvPr id="8" name="Picture 7" descr="The code is as follows. i n t position equal l s t names period index of left parenthesis double quote Diane double quote comma 2 right parenthesis."/>
          <p:cNvPicPr>
            <a:picLocks noChangeAspect="1"/>
          </p:cNvPicPr>
          <p:nvPr/>
        </p:nvPicPr>
        <p:blipFill>
          <a:blip r:embed="rId3"/>
          <a:stretch>
            <a:fillRect/>
          </a:stretch>
        </p:blipFill>
        <p:spPr>
          <a:xfrm>
            <a:off x="1358316" y="3416720"/>
            <a:ext cx="6017274" cy="493819"/>
          </a:xfrm>
          <a:prstGeom prst="rect">
            <a:avLst/>
          </a:prstGeom>
        </p:spPr>
      </p:pic>
      <p:sp>
        <p:nvSpPr>
          <p:cNvPr id="6" name="Content Placeholder 5"/>
          <p:cNvSpPr>
            <a:spLocks noGrp="1"/>
          </p:cNvSpPr>
          <p:nvPr>
            <p:ph idx="13"/>
          </p:nvPr>
        </p:nvSpPr>
        <p:spPr>
          <a:xfrm>
            <a:off x="473720" y="3904382"/>
            <a:ext cx="8229600" cy="726612"/>
          </a:xfrm>
        </p:spPr>
        <p:txBody>
          <a:bodyPr/>
          <a:lstStyle/>
          <a:p>
            <a:pPr lvl="0" indent="-255600"/>
            <a:r>
              <a:rPr lang="en-US" sz="2000" kern="1200" dirty="0">
                <a:solidFill>
                  <a:srgbClr val="000000"/>
                </a:solidFill>
                <a:latin typeface="Arial (Body)"/>
              </a:rPr>
              <a:t>In this version, you specify a search value along with the starting and ending indices for the range in which you want search</a:t>
            </a:r>
          </a:p>
        </p:txBody>
      </p:sp>
      <p:pic>
        <p:nvPicPr>
          <p:cNvPr id="9" name="Picture 8" descr="The code is as follows. i n t position equal l s t names period index of left parenthesis double quote Diane double quote comma 2 comma 5 right parenthesis."/>
          <p:cNvPicPr>
            <a:picLocks noChangeAspect="1"/>
          </p:cNvPicPr>
          <p:nvPr/>
        </p:nvPicPr>
        <p:blipFill>
          <a:blip r:embed="rId4"/>
          <a:stretch>
            <a:fillRect/>
          </a:stretch>
        </p:blipFill>
        <p:spPr>
          <a:xfrm>
            <a:off x="1403468" y="4722888"/>
            <a:ext cx="6425741" cy="493819"/>
          </a:xfrm>
          <a:prstGeom prst="rect">
            <a:avLst/>
          </a:prstGeom>
        </p:spPr>
      </p:pic>
      <p:sp>
        <p:nvSpPr>
          <p:cNvPr id="7" name="Content Placeholder 6"/>
          <p:cNvSpPr>
            <a:spLocks noGrp="1"/>
          </p:cNvSpPr>
          <p:nvPr>
            <p:ph idx="14"/>
          </p:nvPr>
        </p:nvSpPr>
        <p:spPr>
          <a:xfrm>
            <a:off x="473720" y="5255522"/>
            <a:ext cx="8229600" cy="919336"/>
          </a:xfrm>
        </p:spPr>
        <p:txBody>
          <a:bodyPr/>
          <a:lstStyle/>
          <a:p>
            <a:pPr indent="-255600"/>
            <a:r>
              <a:rPr lang="en-US" sz="2000" kern="1200" dirty="0">
                <a:solidFill>
                  <a:srgbClr val="000000"/>
                </a:solidFill>
                <a:latin typeface="Arial (Body)"/>
              </a:rPr>
              <a:t>The </a:t>
            </a:r>
            <a:r>
              <a:rPr lang="en-US" sz="2000" kern="1200" dirty="0">
                <a:solidFill>
                  <a:srgbClr val="000000"/>
                </a:solidFill>
                <a:latin typeface="Courier New" panose="02070309020205020404" pitchFamily="49" charset="0"/>
                <a:cs typeface="Courier New" panose="02070309020205020404" pitchFamily="49" charset="0"/>
              </a:rPr>
              <a:t>IndexOf</a:t>
            </a:r>
            <a:r>
              <a:rPr lang="en-US" sz="2000" kern="1200" dirty="0">
                <a:solidFill>
                  <a:srgbClr val="000000"/>
                </a:solidFill>
                <a:latin typeface="Arial (Body)"/>
              </a:rPr>
              <a:t> method performs a sequential search, so you may notice a slight delay when performing searches with very large lists</a:t>
            </a:r>
            <a:endParaRPr lang="en-US" sz="2000" dirty="0"/>
          </a:p>
        </p:txBody>
      </p:sp>
    </p:spTree>
    <p:extLst>
      <p:ext uri="{BB962C8B-B14F-4D97-AF65-F5344CB8AC3E}">
        <p14:creationId xmlns:p14="http://schemas.microsoft.com/office/powerpoint/2010/main" val="243378881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r>
              <a:rPr lang="en-US" dirty="0">
                <a:latin typeface="Times New Roman" panose="02020603050405020304" pitchFamily="18" charset="0"/>
              </a:rPr>
              <a:t>Copyright</a:t>
            </a:r>
          </a:p>
        </p:txBody>
      </p:sp>
      <p:pic>
        <p:nvPicPr>
          <p:cNvPr id="4" name="Picture 2" descr="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
          <p:cNvPicPr>
            <a:picLocks noChangeAspect="1" noChangeArrowheads="1"/>
          </p:cNvPicPr>
          <p:nvPr/>
        </p:nvPicPr>
        <p:blipFill>
          <a:blip r:embed="rId2"/>
          <a:srcRect/>
          <a:stretch>
            <a:fillRect/>
          </a:stretch>
        </p:blipFill>
        <p:spPr bwMode="auto">
          <a:xfrm>
            <a:off x="860425" y="2310096"/>
            <a:ext cx="7423150" cy="2438400"/>
          </a:xfrm>
          <a:prstGeom prst="rect">
            <a:avLst/>
          </a:prstGeom>
          <a:noFill/>
          <a:ln w="9525">
            <a:noFill/>
            <a:miter lim="800000"/>
            <a:headEnd/>
            <a:tailEnd/>
          </a:ln>
        </p:spPr>
      </p:pic>
    </p:spTree>
    <p:extLst>
      <p:ext uri="{BB962C8B-B14F-4D97-AF65-F5344CB8AC3E}">
        <p14:creationId xmlns:p14="http://schemas.microsoft.com/office/powerpoint/2010/main" val="9643619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a:spcBef>
                <a:spcPct val="0"/>
              </a:spcBef>
              <a:buClrTx/>
            </a:pPr>
            <a:r>
              <a:rPr lang="en-US" kern="1200" dirty="0">
                <a:latin typeface="Times New Roman" panose="02020603050405020304" pitchFamily="18" charset="0"/>
                <a:ea typeface="+mj-ea"/>
                <a:cs typeface="+mj-cs"/>
              </a:rPr>
              <a:t>Declaring an Array</a:t>
            </a:r>
          </a:p>
        </p:txBody>
      </p:sp>
      <p:sp>
        <p:nvSpPr>
          <p:cNvPr id="4" name="Text Placeholder 3"/>
          <p:cNvSpPr>
            <a:spLocks noGrp="1"/>
          </p:cNvSpPr>
          <p:nvPr>
            <p:ph idx="1"/>
          </p:nvPr>
        </p:nvSpPr>
        <p:spPr>
          <a:xfrm>
            <a:off x="457200" y="1550325"/>
            <a:ext cx="8229600" cy="553968"/>
          </a:xfrm>
        </p:spPr>
        <p:txBody>
          <a:bodyPr wrap="square" lIns="91425" tIns="91425" rIns="91425" bIns="91425">
            <a:spAutoFit/>
          </a:bodyPr>
          <a:lstStyle/>
          <a:p>
            <a:pPr lvl="0" indent="-255600">
              <a:buFont typeface="Arial" panose="020B0604020202020204" pitchFamily="34" charset="0"/>
            </a:pPr>
            <a:r>
              <a:rPr lang="en-US" sz="2400" dirty="0">
                <a:latin typeface="+mn-lt"/>
              </a:rPr>
              <a:t>Declare an array much like a regular variable</a:t>
            </a:r>
            <a:endParaRPr lang="en-US" sz="2400" b="1" kern="1200" dirty="0">
              <a:solidFill>
                <a:srgbClr val="000000"/>
              </a:solidFill>
              <a:latin typeface="+mn-lt"/>
              <a:ea typeface="+mn-ea"/>
              <a:cs typeface="Courier New" pitchFamily="49" charset="0"/>
            </a:endParaRPr>
          </a:p>
        </p:txBody>
      </p:sp>
      <p:pic>
        <p:nvPicPr>
          <p:cNvPr id="6" name="Picture 5" descr="The code is as follows. Dim array name left parenthesis upper subscript right parenthesis as data type."/>
          <p:cNvPicPr>
            <a:picLocks noChangeAspect="1"/>
          </p:cNvPicPr>
          <p:nvPr/>
        </p:nvPicPr>
        <p:blipFill>
          <a:blip r:embed="rId2"/>
          <a:stretch>
            <a:fillRect/>
          </a:stretch>
        </p:blipFill>
        <p:spPr>
          <a:xfrm>
            <a:off x="1086172" y="2145004"/>
            <a:ext cx="6706181" cy="536494"/>
          </a:xfrm>
          <a:prstGeom prst="rect">
            <a:avLst/>
          </a:prstGeom>
        </p:spPr>
      </p:pic>
      <p:sp>
        <p:nvSpPr>
          <p:cNvPr id="5" name="Content Placeholder 4"/>
          <p:cNvSpPr>
            <a:spLocks noGrp="1"/>
          </p:cNvSpPr>
          <p:nvPr>
            <p:ph idx="14"/>
          </p:nvPr>
        </p:nvSpPr>
        <p:spPr>
          <a:xfrm>
            <a:off x="473720" y="2671984"/>
            <a:ext cx="8229600" cy="3068078"/>
          </a:xfrm>
        </p:spPr>
        <p:txBody>
          <a:bodyPr/>
          <a:lstStyle/>
          <a:p>
            <a:pPr lvl="1" indent="-284400"/>
            <a:r>
              <a:rPr lang="en-US" sz="2400" i="1" dirty="0">
                <a:latin typeface="Courier New" pitchFamily="49" charset="0"/>
                <a:cs typeface="Courier New" pitchFamily="49" charset="0"/>
              </a:rPr>
              <a:t>ArrayName</a:t>
            </a:r>
            <a:r>
              <a:rPr lang="en-US" sz="2400" dirty="0"/>
              <a:t> </a:t>
            </a:r>
            <a:r>
              <a:rPr lang="en-US" sz="2400" dirty="0">
                <a:latin typeface="+mn-lt"/>
              </a:rPr>
              <a:t>is the name of the array</a:t>
            </a:r>
          </a:p>
          <a:p>
            <a:pPr lvl="1" indent="-284400"/>
            <a:r>
              <a:rPr lang="en-US" sz="2400" i="1" dirty="0">
                <a:latin typeface="Courier New" pitchFamily="49" charset="0"/>
                <a:cs typeface="Courier New" pitchFamily="49" charset="0"/>
              </a:rPr>
              <a:t>UpperSubscript</a:t>
            </a:r>
            <a:r>
              <a:rPr lang="en-US" sz="2400" dirty="0"/>
              <a:t> </a:t>
            </a:r>
            <a:r>
              <a:rPr lang="en-US" sz="2400" dirty="0">
                <a:latin typeface="+mn-lt"/>
              </a:rPr>
              <a:t>is the value of the array’s highest subscript</a:t>
            </a:r>
          </a:p>
          <a:p>
            <a:pPr lvl="2" indent="-230400"/>
            <a:r>
              <a:rPr lang="en-US" sz="2400" dirty="0">
                <a:latin typeface="+mn-lt"/>
              </a:rPr>
              <a:t>Must be a positive Integer</a:t>
            </a:r>
          </a:p>
          <a:p>
            <a:pPr lvl="2" indent="-230400"/>
            <a:r>
              <a:rPr lang="en-US" sz="2400" dirty="0">
                <a:latin typeface="+mn-lt"/>
              </a:rPr>
              <a:t>Positive Integer named constant</a:t>
            </a:r>
          </a:p>
          <a:p>
            <a:pPr lvl="2" indent="-230400"/>
            <a:r>
              <a:rPr lang="en-US" sz="2400" dirty="0">
                <a:latin typeface="+mn-lt"/>
              </a:rPr>
              <a:t>Integer variable containing a positive number</a:t>
            </a:r>
          </a:p>
          <a:p>
            <a:pPr lvl="1" indent="-284400"/>
            <a:r>
              <a:rPr lang="en-US" sz="2400" i="1" dirty="0">
                <a:latin typeface="Courier New" pitchFamily="49" charset="0"/>
                <a:cs typeface="Courier New" pitchFamily="49" charset="0"/>
              </a:rPr>
              <a:t>DataType</a:t>
            </a:r>
            <a:r>
              <a:rPr lang="en-US" sz="2400" dirty="0"/>
              <a:t> </a:t>
            </a:r>
            <a:r>
              <a:rPr lang="en-US" sz="2400" dirty="0">
                <a:latin typeface="+mn-lt"/>
              </a:rPr>
              <a:t>is a Visual Basic data type</a:t>
            </a:r>
          </a:p>
        </p:txBody>
      </p:sp>
    </p:spTree>
    <p:extLst>
      <p:ext uri="{BB962C8B-B14F-4D97-AF65-F5344CB8AC3E}">
        <p14:creationId xmlns:p14="http://schemas.microsoft.com/office/powerpoint/2010/main" val="31216452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a:spcBef>
                <a:spcPct val="0"/>
              </a:spcBef>
              <a:buClrTx/>
            </a:pPr>
            <a:r>
              <a:rPr lang="en-US" kern="1200" dirty="0">
                <a:latin typeface="Times New Roman" panose="02020603050405020304" pitchFamily="18" charset="0"/>
                <a:ea typeface="+mj-ea"/>
                <a:cs typeface="+mj-cs"/>
              </a:rPr>
              <a:t>Array Declaration Example</a:t>
            </a:r>
          </a:p>
        </p:txBody>
      </p:sp>
      <p:pic>
        <p:nvPicPr>
          <p:cNvPr id="13" name="Picture 12" descr="The code is as follows. Dim i n t hours left parenthesis 6 right parenthesis as integer."/>
          <p:cNvPicPr>
            <a:picLocks noChangeAspect="1"/>
          </p:cNvPicPr>
          <p:nvPr/>
        </p:nvPicPr>
        <p:blipFill>
          <a:blip r:embed="rId2"/>
          <a:stretch>
            <a:fillRect/>
          </a:stretch>
        </p:blipFill>
        <p:spPr>
          <a:xfrm>
            <a:off x="2014506" y="1512896"/>
            <a:ext cx="5114987" cy="640135"/>
          </a:xfrm>
          <a:prstGeom prst="rect">
            <a:avLst/>
          </a:prstGeom>
        </p:spPr>
      </p:pic>
      <p:pic>
        <p:nvPicPr>
          <p:cNvPr id="7" name="Picture 6" descr="A row of 7 separated cells each with a single 0 in them. The cell on the far left is labeled as i n t hours left parenthesis 0 right parenthesis. They progress to the right, until the cell on the far right which is labeled as i n t hours left parenthesis 6 right parenthesi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7898" y="2272320"/>
            <a:ext cx="7197697" cy="1569010"/>
          </a:xfrm>
          <a:prstGeom prst="rect">
            <a:avLst/>
          </a:prstGeom>
        </p:spPr>
      </p:pic>
      <p:sp>
        <p:nvSpPr>
          <p:cNvPr id="5" name="Content Placeholder 4"/>
          <p:cNvSpPr>
            <a:spLocks noGrp="1"/>
          </p:cNvSpPr>
          <p:nvPr>
            <p:ph idx="13"/>
          </p:nvPr>
        </p:nvSpPr>
        <p:spPr>
          <a:xfrm>
            <a:off x="457200" y="4025415"/>
            <a:ext cx="8229600" cy="1823253"/>
          </a:xfrm>
        </p:spPr>
        <p:txBody>
          <a:bodyPr/>
          <a:lstStyle/>
          <a:p>
            <a:pPr indent="-255600"/>
            <a:r>
              <a:rPr lang="en-US" sz="2200" dirty="0">
                <a:latin typeface="+mn-lt"/>
              </a:rPr>
              <a:t>This statement declares </a:t>
            </a:r>
            <a:r>
              <a:rPr lang="en-US" sz="2200" dirty="0">
                <a:latin typeface="Courier New" panose="02070309020205020404" pitchFamily="49" charset="0"/>
                <a:cs typeface="Courier New" panose="02070309020205020404" pitchFamily="49" charset="0"/>
              </a:rPr>
              <a:t>i</a:t>
            </a:r>
            <a:r>
              <a:rPr lang="en-US" sz="100" dirty="0">
                <a:latin typeface="Courier New" panose="02070309020205020404" pitchFamily="49" charset="0"/>
                <a:cs typeface="Courier New" panose="02070309020205020404" pitchFamily="49" charset="0"/>
              </a:rPr>
              <a:t> </a:t>
            </a:r>
            <a:r>
              <a:rPr lang="en-US" sz="2200" dirty="0">
                <a:latin typeface="Courier New" panose="02070309020205020404" pitchFamily="49" charset="0"/>
                <a:cs typeface="Courier New" panose="02070309020205020404" pitchFamily="49" charset="0"/>
              </a:rPr>
              <a:t>n</a:t>
            </a:r>
            <a:r>
              <a:rPr lang="en-US" sz="100" dirty="0">
                <a:latin typeface="Courier New" panose="02070309020205020404" pitchFamily="49" charset="0"/>
                <a:cs typeface="Courier New" panose="02070309020205020404" pitchFamily="49" charset="0"/>
              </a:rPr>
              <a:t> </a:t>
            </a:r>
            <a:r>
              <a:rPr lang="en-US" sz="2200" dirty="0">
                <a:latin typeface="Courier New" panose="02070309020205020404" pitchFamily="49" charset="0"/>
                <a:cs typeface="Courier New" panose="02070309020205020404" pitchFamily="49" charset="0"/>
              </a:rPr>
              <a:t>t</a:t>
            </a:r>
            <a:r>
              <a:rPr lang="en-US" sz="100" dirty="0">
                <a:latin typeface="Courier New" panose="02070309020205020404" pitchFamily="49" charset="0"/>
                <a:cs typeface="Courier New" panose="02070309020205020404" pitchFamily="49" charset="0"/>
              </a:rPr>
              <a:t> </a:t>
            </a:r>
            <a:r>
              <a:rPr lang="en-US" sz="2200" dirty="0">
                <a:latin typeface="Courier New" panose="02070309020205020404" pitchFamily="49" charset="0"/>
                <a:cs typeface="Courier New" panose="02070309020205020404" pitchFamily="49" charset="0"/>
              </a:rPr>
              <a:t>Hours</a:t>
            </a:r>
            <a:r>
              <a:rPr lang="en-US" sz="2200" dirty="0">
                <a:latin typeface="+mn-lt"/>
              </a:rPr>
              <a:t> as an array of Integers</a:t>
            </a:r>
          </a:p>
          <a:p>
            <a:pPr lvl="1" indent="-284400"/>
            <a:r>
              <a:rPr lang="en-US" sz="2200" dirty="0">
                <a:latin typeface="Courier New" panose="02070309020205020404" pitchFamily="49" charset="0"/>
                <a:cs typeface="Courier New" panose="02070309020205020404" pitchFamily="49" charset="0"/>
              </a:rPr>
              <a:t>(6)</a:t>
            </a:r>
            <a:r>
              <a:rPr lang="en-US" sz="2200" dirty="0">
                <a:latin typeface="+mn-lt"/>
              </a:rPr>
              <a:t> indicates that the array’s highest subscript is 6</a:t>
            </a:r>
          </a:p>
          <a:p>
            <a:pPr lvl="1" indent="-284400"/>
            <a:r>
              <a:rPr lang="en-US" sz="2200" dirty="0">
                <a:latin typeface="+mn-lt"/>
              </a:rPr>
              <a:t>Consists of seven elements with subscripts 0 through 6</a:t>
            </a:r>
          </a:p>
          <a:p>
            <a:pPr lvl="1" indent="-284400"/>
            <a:r>
              <a:rPr lang="en-US" sz="2200" dirty="0">
                <a:latin typeface="+mn-lt"/>
              </a:rPr>
              <a:t>Array elements are initialized to 0</a:t>
            </a:r>
          </a:p>
        </p:txBody>
      </p:sp>
    </p:spTree>
    <p:extLst>
      <p:ext uri="{BB962C8B-B14F-4D97-AF65-F5344CB8AC3E}">
        <p14:creationId xmlns:p14="http://schemas.microsoft.com/office/powerpoint/2010/main" val="296424675"/>
      </p:ext>
    </p:extLst>
  </p:cSld>
  <p:clrMapOvr>
    <a:masterClrMapping/>
  </p:clrMapOvr>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9597</TotalTime>
  <Words>3401</Words>
  <Application>Microsoft Office PowerPoint</Application>
  <PresentationFormat>On-screen Show (4:3)</PresentationFormat>
  <Paragraphs>410</Paragraphs>
  <Slides>75</Slides>
  <Notes>2</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75</vt:i4>
      </vt:variant>
    </vt:vector>
  </HeadingPairs>
  <TitlesOfParts>
    <vt:vector size="83" baseType="lpstr">
      <vt:lpstr>Arial</vt:lpstr>
      <vt:lpstr>Arial (Body)</vt:lpstr>
      <vt:lpstr>Courier New</vt:lpstr>
      <vt:lpstr>Noto Sans Symbols</vt:lpstr>
      <vt:lpstr>Times New Roman</vt:lpstr>
      <vt:lpstr>Verdana</vt:lpstr>
      <vt:lpstr>508 Lecture</vt:lpstr>
      <vt:lpstr>1_508 Lecture</vt:lpstr>
      <vt:lpstr>Starting out with Visual Basic®</vt:lpstr>
      <vt:lpstr>Learning Objectives</vt:lpstr>
      <vt:lpstr>Introduction (1 of 2)</vt:lpstr>
      <vt:lpstr>Introduction (2 of 2)</vt:lpstr>
      <vt:lpstr>8.1 Arrays</vt:lpstr>
      <vt:lpstr>Array Characteristics</vt:lpstr>
      <vt:lpstr>Subscript Characteristics</vt:lpstr>
      <vt:lpstr>Declaring an Array</vt:lpstr>
      <vt:lpstr>Array Declaration Example</vt:lpstr>
      <vt:lpstr>Default Initialization</vt:lpstr>
      <vt:lpstr>Implicit Array Sizing and Initialization</vt:lpstr>
      <vt:lpstr>Using Named Constants as Subscripts in Array Declarations</vt:lpstr>
      <vt:lpstr>Working with Array Elements</vt:lpstr>
      <vt:lpstr>Accessing Array Elements with a Loop</vt:lpstr>
      <vt:lpstr>Array Bounds Checking</vt:lpstr>
      <vt:lpstr>Using an Array to Hold a List of Random Numbers</vt:lpstr>
      <vt:lpstr>Using Array Elements to Store Input</vt:lpstr>
      <vt:lpstr>Getting the Length of an Array</vt:lpstr>
      <vt:lpstr>Processing Array Contents</vt:lpstr>
      <vt:lpstr>Accessing Array Elements with a For Each Loop (1 of 2)</vt:lpstr>
      <vt:lpstr>Accessing Array Elements with a For Each Loop (2 of 2)</vt:lpstr>
      <vt:lpstr>Optional Topic: Using the For Each Loop with a ListBox</vt:lpstr>
      <vt:lpstr>8.2 Array Processing Techniques</vt:lpstr>
      <vt:lpstr>How to Total the Values in a Numeric Array (1 of 2)</vt:lpstr>
      <vt:lpstr>How to Total the Values in a Numeric Array (2 of 2)</vt:lpstr>
      <vt:lpstr>Calculating the Average Value in a Numeric Array</vt:lpstr>
      <vt:lpstr>Find the Highest and Lowest Values in an Integer Array (1 of 2)</vt:lpstr>
      <vt:lpstr>Find the Highest and Lowest Values in an Integer Array (2 of 2)</vt:lpstr>
      <vt:lpstr>Copying One Array’s Contents to Another</vt:lpstr>
      <vt:lpstr>Parallel Arrays</vt:lpstr>
      <vt:lpstr>Parallel Relationships Between Arrays, List Boxes, and Combo Boxes</vt:lpstr>
      <vt:lpstr>Arrays That Point to Other Data (1 of 2)</vt:lpstr>
      <vt:lpstr>Arrays That Point to Other Data (2 of 2)</vt:lpstr>
      <vt:lpstr>Searching Arrays</vt:lpstr>
      <vt:lpstr>Sorting an Array (1 of 2)</vt:lpstr>
      <vt:lpstr>Sorting an Array (2 of 2)</vt:lpstr>
      <vt:lpstr>Dynamically Sizing Arrays</vt:lpstr>
      <vt:lpstr>Dynamically Sizing Arrays Example</vt:lpstr>
      <vt:lpstr>8.3 Procedures and Functions That Work with Arrays</vt:lpstr>
      <vt:lpstr>Passing Arrays as Arguments</vt:lpstr>
      <vt:lpstr>Passing Arrays by Value and by Reference (1 of 2)</vt:lpstr>
      <vt:lpstr>Passing Arrays by Value and by Reference (2 of 2)</vt:lpstr>
      <vt:lpstr>Returning an Array from a Function</vt:lpstr>
      <vt:lpstr>8.4 Multidimensional Arrays</vt:lpstr>
      <vt:lpstr>Two-Dimensional Arrays</vt:lpstr>
      <vt:lpstr>Declaring a Two-Dimensional Array</vt:lpstr>
      <vt:lpstr>Processing Data in Two-Dimensional Arrays (1 of 3)</vt:lpstr>
      <vt:lpstr>Processing Data in Two-Dimensional Arrays (2 of 3)</vt:lpstr>
      <vt:lpstr>Processing Data in Two-Dimensional Arrays (3 of 3)</vt:lpstr>
      <vt:lpstr>Implicit Sizing and Initialization of Two-Dimensional Arrays</vt:lpstr>
      <vt:lpstr>Summing the Columns of a Two-Dimensional Array</vt:lpstr>
      <vt:lpstr>Three-Dimensional Arrays and Beyond (1 of 2)</vt:lpstr>
      <vt:lpstr>Three-Dimensional Arrays and Beyond (2 of 2)</vt:lpstr>
      <vt:lpstr>8.5 Focus on G U I Design: The Enabled Property and the Timer Control</vt:lpstr>
      <vt:lpstr>The Enabled Property</vt:lpstr>
      <vt:lpstr>The Timer Control</vt:lpstr>
      <vt:lpstr>Timer Control Properties</vt:lpstr>
      <vt:lpstr>8.6 Focus on G U I Design: Anchoring and Docking Controls</vt:lpstr>
      <vt:lpstr>The Anchor Property</vt:lpstr>
      <vt:lpstr>The Dock Property</vt:lpstr>
      <vt:lpstr>8.7 Focus on Problem Solving: Building the Demetris Leadership Center Application</vt:lpstr>
      <vt:lpstr>Sketch of the Application’s Form</vt:lpstr>
      <vt:lpstr>The Menu System</vt:lpstr>
      <vt:lpstr>Class-Level Declarations</vt:lpstr>
      <vt:lpstr>Methods</vt:lpstr>
      <vt:lpstr>Sales Report Displayed</vt:lpstr>
      <vt:lpstr>8.8 Using Lists to Hold Information (Optional Topic)</vt:lpstr>
      <vt:lpstr>The List Data Type</vt:lpstr>
      <vt:lpstr>Declaring List Variables</vt:lpstr>
      <vt:lpstr>Choosing Identifier Names</vt:lpstr>
      <vt:lpstr>Common List Operations</vt:lpstr>
      <vt:lpstr>Accessing a List with a Subscript</vt:lpstr>
      <vt:lpstr>Searching for Items in a List (1 of 2)</vt:lpstr>
      <vt:lpstr>Searching for Items in a List (2 of 2)</vt:lpstr>
      <vt:lpstr>Copyright</vt:lpstr>
    </vt:vector>
  </TitlesOfParts>
  <Company>SPi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Starting out with Visual Basic®, 7e</dc:title>
  <dc:subject>Computer Science</dc:subject>
  <dc:creator>Gaddis/Irvine</dc:creator>
  <cp:keywords>Starting out with Visual Basic®</cp:keywords>
  <cp:lastModifiedBy>Rob Trostle</cp:lastModifiedBy>
  <cp:revision>1278</cp:revision>
  <dcterms:modified xsi:type="dcterms:W3CDTF">2020-03-23T15:57:00Z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682739</vt:lpwstr>
  </property>
  <property fmtid="{D5CDD505-2E9C-101B-9397-08002B2CF9AE}" pid="3" name="Offisync_ServerID">
    <vt:lpwstr>7e960520-0e88-4f05-9fa0-24079b61e486</vt:lpwstr>
  </property>
  <property fmtid="{D5CDD505-2E9C-101B-9397-08002B2CF9AE}" pid="4" name="Offisync_UpdateToken">
    <vt:lpwstr>2</vt:lpwstr>
  </property>
  <property fmtid="{D5CDD505-2E9C-101B-9397-08002B2CF9AE}" pid="5" name="Jive_VersionGuid">
    <vt:lpwstr>2e874262-9747-49d3-bf1e-677aeb587663</vt:lpwstr>
  </property>
  <property fmtid="{D5CDD505-2E9C-101B-9397-08002B2CF9AE}" pid="6" name="Offisync_ProviderInitializationData">
    <vt:lpwstr>https://neo.pearson.com</vt:lpwstr>
  </property>
  <property fmtid="{D5CDD505-2E9C-101B-9397-08002B2CF9AE}" pid="7" name="Jive_LatestUserAccountName">
    <vt:lpwstr>joel</vt:lpwstr>
  </property>
</Properties>
</file>