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70" r:id="rId4"/>
    <p:sldId id="271" r:id="rId5"/>
    <p:sldId id="289" r:id="rId6"/>
    <p:sldId id="272" r:id="rId7"/>
    <p:sldId id="273" r:id="rId8"/>
    <p:sldId id="279" r:id="rId9"/>
    <p:sldId id="280" r:id="rId10"/>
    <p:sldId id="265" r:id="rId11"/>
    <p:sldId id="277" r:id="rId12"/>
    <p:sldId id="274" r:id="rId13"/>
    <p:sldId id="282" r:id="rId14"/>
    <p:sldId id="266" r:id="rId15"/>
    <p:sldId id="267" r:id="rId16"/>
    <p:sldId id="275" r:id="rId17"/>
    <p:sldId id="281" r:id="rId18"/>
    <p:sldId id="268" r:id="rId19"/>
    <p:sldId id="287" r:id="rId20"/>
    <p:sldId id="278" r:id="rId21"/>
    <p:sldId id="276" r:id="rId22"/>
    <p:sldId id="283" r:id="rId23"/>
    <p:sldId id="284" r:id="rId24"/>
    <p:sldId id="286" r:id="rId25"/>
    <p:sldId id="285" r:id="rId26"/>
    <p:sldId id="258" r:id="rId27"/>
    <p:sldId id="259" r:id="rId28"/>
    <p:sldId id="261" r:id="rId29"/>
    <p:sldId id="269" r:id="rId30"/>
    <p:sldId id="262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8412-68C9-375A-D0AC-7FF173559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B67F9-BCC5-BC4E-8156-CEC27F2B0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CCE02-D822-00D7-DB26-BDCB4800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193-C82C-440B-A1BD-5C6715BA764B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ADD7C-B87E-5B02-BEB9-7F27DB1C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B53F5-B6EA-6B00-8FE6-1A8B5674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34B5-8D99-4D68-99A5-081A8622B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7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3425-580D-732F-6615-256A198B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6C976-6B07-B7B8-BF3B-68E1CC997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406FB-1501-C048-8540-66F5C7BA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193-C82C-440B-A1BD-5C6715BA764B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03812-69A2-A181-20B4-C7D94445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98F91-A001-3EFF-BD39-75E5B9BC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34B5-8D99-4D68-99A5-081A8622B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3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FF156C-2E00-0510-822B-EFB68A6BE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F4E08-513B-2E5E-028F-B33064F52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FA9DE-CB8B-E98F-F178-84A7B43D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193-C82C-440B-A1BD-5C6715BA764B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3259D-E565-FC67-9618-175FBDA61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8A669-0138-9F42-6B3C-A9C12C72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34B5-8D99-4D68-99A5-081A8622B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D81B-2AA8-840C-76F0-B04023FA6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20290-02CC-7393-BC59-1B8471EBC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CB03A-9CF5-B8D6-7BAB-18A239F6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193-C82C-440B-A1BD-5C6715BA764B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E7BB7-ED53-425E-75A4-70F079E59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2258F-43C6-B040-29BF-BF7D50519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34B5-8D99-4D68-99A5-081A8622B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AA1E4-2F21-B5BF-95C6-88E3FFE9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A6C99-F9E6-E4B3-96F4-FE25227CF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0F927-34CC-3E74-6CE5-27C1C626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193-C82C-440B-A1BD-5C6715BA764B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3B8E9-202E-BAA2-051D-15785F08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9BB69-E874-0874-C83B-4689F3BF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34B5-8D99-4D68-99A5-081A8622B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8850-C3D9-CE8B-63A2-71E14C4BA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89EDC-AEE3-8EE5-2127-1C364CD69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6743C-B251-2006-860F-3F5475F1B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DA1E0-1829-AD9E-E5FE-C03610D3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193-C82C-440B-A1BD-5C6715BA764B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1BCAC-08ED-571A-4D03-9325E6C9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8678C-D0D5-72FC-2DBB-53F6A9A1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34B5-8D99-4D68-99A5-081A8622B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3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53FF-DA2A-DE83-1A4D-4BECC75F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9CE89-397C-AB5E-C95D-19A08A832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EC528-4D04-DB1B-410C-5558F6298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243E1F-1472-0B66-0EFD-6861A200B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B0618-1B95-18FE-A14E-FFA2C485E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144CA-D03A-A0F5-DC70-0C7495C9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193-C82C-440B-A1BD-5C6715BA764B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10120-BA8D-69B4-D196-919DC07B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C67129-80DC-D7A2-E4CF-9F3840929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34B5-8D99-4D68-99A5-081A8622B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9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B2CC-81DE-F23D-D65B-11747719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A013F-5FCE-2293-5546-4A98D1EE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193-C82C-440B-A1BD-5C6715BA764B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25344-1613-22AE-B511-C42CAF97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50B00-1285-9FA1-6F8C-2B7EB3885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34B5-8D99-4D68-99A5-081A8622B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3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9DFCE-0563-440E-E21C-6F69316B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193-C82C-440B-A1BD-5C6715BA764B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3949F-2D38-520E-00B8-05B768C7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72CE4-5328-39A6-D4D7-088C3F40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34B5-8D99-4D68-99A5-081A8622B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4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2F9B1-1143-9F08-A5AF-F8B677B97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F8DD4-7FF7-B81B-0421-FF36EBA60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F9415-97DF-3CA2-DAE3-F89CBD8B4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92FB0-C3F3-35E5-7448-53E27AA05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193-C82C-440B-A1BD-5C6715BA764B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06BF4-6BA5-ED4B-B334-C2B31CAF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93345-5FA8-E276-62F6-CFE36D8E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34B5-8D99-4D68-99A5-081A8622B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2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ABE8-E5DB-4476-AF35-BDD16A0C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C3016B-BD96-448A-B0E2-B76B1E7BB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42120-D68E-089C-C013-0FF29F49B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A9F46-A1D1-7B35-4452-66917F19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193-C82C-440B-A1BD-5C6715BA764B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B3E77-7DC0-3CE5-02E6-4FEC43BD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ED96B-F3F3-6363-BE4C-350A0117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34B5-8D99-4D68-99A5-081A8622B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0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87C4B-B0D9-39A4-1C8B-E4AFCA6B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2963B-4A75-E539-B062-113D78486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83535-035F-F907-EE5E-E665B9B72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02193-C82C-440B-A1BD-5C6715BA764B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5A5C1-BA52-476D-C524-C7CA69ED7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63F7F-216A-29C9-0DF8-C411476FF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234B5-8D99-4D68-99A5-081A8622B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4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rustotal.com/vtapi/v2/ip-address/repor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shodan.io/dns/domain/%3czone%3e?key=%3capi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api.linkedin.com/v1/people-search?company-name=Appl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nubela.co/proxycurl/docs#company-api-employee-search-endpoin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slide" Target="slide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t.sh/" TargetMode="External"/><Relationship Id="rId2" Type="http://schemas.openxmlformats.org/officeDocument/2006/relationships/hyperlink" Target="https://ui.ctsearch.entrust.com/ui/ctsearchu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shodan.io/shodan/host/%3cho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7A3C-B2FB-4D43-1474-684D460536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Recon and OSINT</a:t>
            </a:r>
            <a:br>
              <a:rPr lang="en-US" dirty="0"/>
            </a:br>
            <a:r>
              <a:rPr lang="en-US" dirty="0"/>
              <a:t>The Pentest </a:t>
            </a:r>
            <a:r>
              <a:rPr lang="en-US" sz="6700" dirty="0"/>
              <a:t>Before</a:t>
            </a:r>
            <a:r>
              <a:rPr lang="en-US" dirty="0"/>
              <a:t> the Pentest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44506-40D5-C342-2C9E-9CDF0AB37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2874"/>
            <a:ext cx="9144000" cy="1304925"/>
          </a:xfrm>
        </p:spPr>
        <p:txBody>
          <a:bodyPr>
            <a:normAutofit/>
          </a:bodyPr>
          <a:lstStyle/>
          <a:p>
            <a:r>
              <a:rPr lang="en-US" sz="3600" dirty="0"/>
              <a:t>Rob VandenBrink</a:t>
            </a:r>
          </a:p>
          <a:p>
            <a:r>
              <a:rPr lang="en-US" sz="3600" dirty="0"/>
              <a:t>rob@coherentsecurity.com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F2A9E4A0-A874-4B6D-6A24-380AC87052EB}"/>
              </a:ext>
            </a:extLst>
          </p:cNvPr>
          <p:cNvSpPr/>
          <p:nvPr/>
        </p:nvSpPr>
        <p:spPr>
          <a:xfrm>
            <a:off x="905301" y="1423916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6D2CAA3A-1119-36CF-273D-0B46AEBF8F52}"/>
              </a:ext>
            </a:extLst>
          </p:cNvPr>
          <p:cNvSpPr/>
          <p:nvPr/>
        </p:nvSpPr>
        <p:spPr>
          <a:xfrm>
            <a:off x="948519" y="5508174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0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E1F4-3EB9-64CB-0E48-BF75BDAD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DNS – Mining by IP Address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E56914D-A095-DEA0-B573-32966DDBA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919416"/>
              </p:ext>
            </p:extLst>
          </p:nvPr>
        </p:nvGraphicFramePr>
        <p:xfrm>
          <a:off x="792708" y="2933985"/>
          <a:ext cx="1091252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7113">
                  <a:extLst>
                    <a:ext uri="{9D8B030D-6E8A-4147-A177-3AD203B41FA5}">
                      <a16:colId xmlns:a16="http://schemas.microsoft.com/office/drawing/2014/main" val="3789900209"/>
                    </a:ext>
                  </a:extLst>
                </a:gridCol>
                <a:gridCol w="7565409">
                  <a:extLst>
                    <a:ext uri="{9D8B030D-6E8A-4147-A177-3AD203B41FA5}">
                      <a16:colId xmlns:a16="http://schemas.microsoft.com/office/drawing/2014/main" val="2809103552"/>
                    </a:ext>
                  </a:extLst>
                </a:gridCol>
              </a:tblGrid>
              <a:tr h="1340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Useful in (just for starters):</a:t>
                      </a:r>
                    </a:p>
                    <a:p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028700" lvl="1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log analysis</a:t>
                      </a:r>
                    </a:p>
                    <a:p>
                      <a:pPr marL="1028700" lvl="1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forensics</a:t>
                      </a:r>
                    </a:p>
                    <a:p>
                      <a:pPr marL="1028700" lvl="1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enriching SIEM data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0456969"/>
                  </a:ext>
                </a:extLst>
              </a:tr>
              <a:tr h="493792">
                <a:tc>
                  <a:txBody>
                    <a:bodyPr/>
                    <a:lstStyle/>
                    <a:p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028700" lvl="1" indent="-571500">
                        <a:buFont typeface="Arial" panose="020B0604020202020204" pitchFamily="34" charset="0"/>
                        <a:buChar char="•"/>
                      </a:pPr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653052"/>
                  </a:ext>
                </a:extLst>
              </a:tr>
            </a:tbl>
          </a:graphicData>
        </a:graphic>
      </p:graphicFrame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EB768FB5-0B53-75A5-E11F-4640E8C8863B}"/>
              </a:ext>
            </a:extLst>
          </p:cNvPr>
          <p:cNvSpPr/>
          <p:nvPr/>
        </p:nvSpPr>
        <p:spPr>
          <a:xfrm>
            <a:off x="905301" y="1423916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CC3908E4-BD2F-C513-1154-0399EAD07AB8}"/>
              </a:ext>
            </a:extLst>
          </p:cNvPr>
          <p:cNvSpPr/>
          <p:nvPr/>
        </p:nvSpPr>
        <p:spPr>
          <a:xfrm>
            <a:off x="792708" y="6198168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E50DCB6-A83E-A5AE-54A4-46C0E5DD5045}"/>
              </a:ext>
            </a:extLst>
          </p:cNvPr>
          <p:cNvSpPr txBox="1">
            <a:spLocks/>
          </p:cNvSpPr>
          <p:nvPr/>
        </p:nvSpPr>
        <p:spPr>
          <a:xfrm>
            <a:off x="838200" y="6425631"/>
            <a:ext cx="10668000" cy="3846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/>
              <a:t>Sansfire</a:t>
            </a:r>
            <a:r>
              <a:rPr lang="en-US" sz="2200" dirty="0"/>
              <a:t> 2023                                                                                   rob@coherentsecurity.com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D44763-F6AC-DE68-AFEC-91E99CB61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22626"/>
          </a:xfrm>
        </p:spPr>
        <p:txBody>
          <a:bodyPr>
            <a:normAutofit/>
          </a:bodyPr>
          <a:lstStyle/>
          <a:p>
            <a:r>
              <a:rPr lang="en-US" sz="3600" dirty="0"/>
              <a:t>If we have a target (or offending) IP, what DNS name(s) does it have, now or in the past?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2DB0272-3A27-20F2-AB63-729F3785B8A0}"/>
              </a:ext>
            </a:extLst>
          </p:cNvPr>
          <p:cNvSpPr txBox="1">
            <a:spLocks/>
          </p:cNvSpPr>
          <p:nvPr/>
        </p:nvSpPr>
        <p:spPr>
          <a:xfrm>
            <a:off x="838200" y="4954872"/>
            <a:ext cx="10515600" cy="1522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Or if you have an IP in a </a:t>
            </a:r>
            <a:r>
              <a:rPr lang="en-US" sz="3600" dirty="0" err="1"/>
              <a:t>pentest</a:t>
            </a:r>
            <a:r>
              <a:rPr lang="en-US" sz="3600" dirty="0"/>
              <a:t>, what OTHER sites  / services are on that IP?</a:t>
            </a:r>
          </a:p>
        </p:txBody>
      </p:sp>
    </p:spTree>
    <p:extLst>
      <p:ext uri="{BB962C8B-B14F-4D97-AF65-F5344CB8AC3E}">
        <p14:creationId xmlns:p14="http://schemas.microsoft.com/office/powerpoint/2010/main" val="135009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E1F4-3EB9-64CB-0E48-BF75BDAD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Mining by IP Address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E56914D-A095-DEA0-B573-32966DDBA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237328"/>
              </p:ext>
            </p:extLst>
          </p:nvPr>
        </p:nvGraphicFramePr>
        <p:xfrm>
          <a:off x="792708" y="1344944"/>
          <a:ext cx="10912522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7113">
                  <a:extLst>
                    <a:ext uri="{9D8B030D-6E8A-4147-A177-3AD203B41FA5}">
                      <a16:colId xmlns:a16="http://schemas.microsoft.com/office/drawing/2014/main" val="3789900209"/>
                    </a:ext>
                  </a:extLst>
                </a:gridCol>
                <a:gridCol w="7565409">
                  <a:extLst>
                    <a:ext uri="{9D8B030D-6E8A-4147-A177-3AD203B41FA5}">
                      <a16:colId xmlns:a16="http://schemas.microsoft.com/office/drawing/2014/main" val="2809103552"/>
                    </a:ext>
                  </a:extLst>
                </a:gridCol>
              </a:tblGrid>
              <a:tr h="562150">
                <a:tc>
                  <a:txBody>
                    <a:bodyPr/>
                    <a:lstStyle/>
                    <a:p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028700" lvl="1" indent="-571500">
                        <a:buFont typeface="Arial" panose="020B0604020202020204" pitchFamily="34" charset="0"/>
                        <a:buChar char="•"/>
                      </a:pPr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0456969"/>
                  </a:ext>
                </a:extLst>
              </a:tr>
              <a:tr h="34532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Tools (also, just a starter list):</a:t>
                      </a:r>
                    </a:p>
                    <a:p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028700" lvl="1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Host Certificates - Nmap (</a:t>
                      </a:r>
                      <a:r>
                        <a:rPr lang="en-US" sz="3600" b="0" dirty="0" err="1">
                          <a:solidFill>
                            <a:schemeClr val="tx1"/>
                          </a:solidFill>
                        </a:rPr>
                        <a:t>ssl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-cert script), </a:t>
                      </a:r>
                      <a:r>
                        <a:rPr lang="en-US" sz="3600" b="0" dirty="0" err="1">
                          <a:solidFill>
                            <a:schemeClr val="tx1"/>
                          </a:solidFill>
                        </a:rPr>
                        <a:t>openssl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3600" b="0" dirty="0" err="1">
                          <a:solidFill>
                            <a:schemeClr val="tx1"/>
                          </a:solidFill>
                        </a:rPr>
                        <a:t>certutil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600" b="0" dirty="0" err="1">
                          <a:solidFill>
                            <a:schemeClr val="tx1"/>
                          </a:solidFill>
                        </a:rPr>
                        <a:t>etc</a:t>
                      </a:r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  <a:p>
                      <a:pPr marL="1028700" lvl="1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IPINFO (ASN, location) / </a:t>
                      </a:r>
                      <a:r>
                        <a:rPr lang="en-US" sz="3600" b="0" dirty="0" err="1">
                          <a:solidFill>
                            <a:schemeClr val="tx1"/>
                          </a:solidFill>
                        </a:rPr>
                        <a:t>whereis</a:t>
                      </a:r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  <a:p>
                      <a:pPr marL="1028700" lvl="1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DNS Dumpster / </a:t>
                      </a:r>
                      <a:r>
                        <a:rPr lang="en-US" sz="3600" b="0" dirty="0" err="1">
                          <a:solidFill>
                            <a:schemeClr val="tx1"/>
                          </a:solidFill>
                        </a:rPr>
                        <a:t>Hackertarget</a:t>
                      </a:r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  <a:p>
                      <a:pPr marL="1028700" lvl="1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Cisco Umbrella</a:t>
                      </a:r>
                    </a:p>
                    <a:p>
                      <a:pPr marL="1028700" lvl="1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dirty="0" err="1">
                          <a:solidFill>
                            <a:schemeClr val="tx1"/>
                          </a:solidFill>
                        </a:rPr>
                        <a:t>VirusTotal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 passive DNS</a:t>
                      </a:r>
                    </a:p>
                    <a:p>
                      <a:pPr marL="1028700" lvl="1" indent="-571500">
                        <a:buFont typeface="Arial" panose="020B0604020202020204" pitchFamily="34" charset="0"/>
                        <a:buChar char="•"/>
                      </a:pPr>
                      <a:r>
                        <a:rPr lang="en-US" sz="3600" b="0" dirty="0" err="1">
                          <a:solidFill>
                            <a:schemeClr val="tx1"/>
                          </a:solidFill>
                        </a:rPr>
                        <a:t>Ipinfo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, circl.lu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653052"/>
                  </a:ext>
                </a:extLst>
              </a:tr>
            </a:tbl>
          </a:graphicData>
        </a:graphic>
      </p:graphicFrame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CDB3BAF6-7A14-684A-782D-F0F19477628F}"/>
              </a:ext>
            </a:extLst>
          </p:cNvPr>
          <p:cNvSpPr/>
          <p:nvPr/>
        </p:nvSpPr>
        <p:spPr>
          <a:xfrm>
            <a:off x="905301" y="1423916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606F6127-3157-758D-6DD5-276A3C030C59}"/>
              </a:ext>
            </a:extLst>
          </p:cNvPr>
          <p:cNvSpPr/>
          <p:nvPr/>
        </p:nvSpPr>
        <p:spPr>
          <a:xfrm>
            <a:off x="792708" y="6198168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08E120-68B3-5F3E-15C5-A05D884EC5F1}"/>
              </a:ext>
            </a:extLst>
          </p:cNvPr>
          <p:cNvSpPr txBox="1">
            <a:spLocks/>
          </p:cNvSpPr>
          <p:nvPr/>
        </p:nvSpPr>
        <p:spPr>
          <a:xfrm>
            <a:off x="838200" y="6425631"/>
            <a:ext cx="10668000" cy="3846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/>
              <a:t>Sansfire</a:t>
            </a:r>
            <a:r>
              <a:rPr lang="en-US" sz="2200" dirty="0"/>
              <a:t> 2023                                                                                   rob@coherentsecurity.com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1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8EBA-79B1-E73D-D97C-41AA0B98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Calls against a specific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61BDA-15F0-CE56-199A-2AC603D0D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107" y="1825625"/>
            <a:ext cx="1095915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API Calls for Passive DNS:</a:t>
            </a:r>
          </a:p>
          <a:p>
            <a:pPr marL="0" indent="0">
              <a:buNone/>
            </a:pPr>
            <a:r>
              <a:rPr lang="en-US" b="1" dirty="0"/>
              <a:t>Cisco:  </a:t>
            </a:r>
            <a:r>
              <a:rPr lang="en-US" u="sng" dirty="0">
                <a:solidFill>
                  <a:srgbClr val="0070C0"/>
                </a:solidFill>
              </a:rPr>
              <a:t>investigate.api.umbrella.com//</a:t>
            </a:r>
            <a:r>
              <a:rPr lang="en-US" u="sng" dirty="0" err="1">
                <a:solidFill>
                  <a:srgbClr val="0070C0"/>
                </a:solidFill>
              </a:rPr>
              <a:t>pdns</a:t>
            </a:r>
            <a:r>
              <a:rPr lang="en-US" u="sng" dirty="0">
                <a:solidFill>
                  <a:srgbClr val="0070C0"/>
                </a:solidFill>
              </a:rPr>
              <a:t>/</a:t>
            </a:r>
            <a:r>
              <a:rPr lang="en-US" u="sng" dirty="0" err="1">
                <a:solidFill>
                  <a:srgbClr val="0070C0"/>
                </a:solidFill>
              </a:rPr>
              <a:t>ip</a:t>
            </a:r>
            <a:r>
              <a:rPr lang="en-US" u="sng" dirty="0">
                <a:solidFill>
                  <a:srgbClr val="0070C0"/>
                </a:solidFill>
              </a:rPr>
              <a:t>/&lt;target </a:t>
            </a:r>
            <a:r>
              <a:rPr lang="en-US" u="sng" dirty="0" err="1">
                <a:solidFill>
                  <a:srgbClr val="0070C0"/>
                </a:solidFill>
              </a:rPr>
              <a:t>ip</a:t>
            </a:r>
            <a:r>
              <a:rPr lang="en-US" u="sng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/>
              <a:t>VT: </a:t>
            </a:r>
            <a:r>
              <a:rPr lang="en-US" dirty="0">
                <a:hlinkClick r:id="rId2"/>
              </a:rPr>
              <a:t>www.virustotal.com/vtapi/v2/ip-address/report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DNSDumpster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u="sng" dirty="0">
                <a:solidFill>
                  <a:srgbClr val="0070C0"/>
                </a:solidFill>
              </a:rPr>
              <a:t>api.hackertarget.com/</a:t>
            </a:r>
            <a:r>
              <a:rPr lang="en-US" u="sng" dirty="0" err="1">
                <a:solidFill>
                  <a:srgbClr val="0070C0"/>
                </a:solidFill>
              </a:rPr>
              <a:t>reverseiplookup</a:t>
            </a:r>
            <a:r>
              <a:rPr lang="en-US" u="sng" dirty="0">
                <a:solidFill>
                  <a:srgbClr val="0070C0"/>
                </a:solidFill>
              </a:rPr>
              <a:t>/?q=&lt;target </a:t>
            </a:r>
            <a:r>
              <a:rPr lang="en-US" u="sng" dirty="0" err="1">
                <a:solidFill>
                  <a:srgbClr val="0070C0"/>
                </a:solidFill>
              </a:rPr>
              <a:t>ip</a:t>
            </a:r>
            <a:r>
              <a:rPr lang="en-US" u="sng" dirty="0">
                <a:solidFill>
                  <a:srgbClr val="0070C0"/>
                </a:solidFill>
              </a:rPr>
              <a:t>&gt;&amp;apikey=&lt;API KEY&gt;</a:t>
            </a:r>
            <a:r>
              <a:rPr lang="en-US" dirty="0"/>
              <a:t>  (API Key is optional for low volumes)</a:t>
            </a:r>
          </a:p>
          <a:p>
            <a:pPr marL="0" indent="0">
              <a:buNone/>
            </a:pPr>
            <a:r>
              <a:rPr lang="en-US" b="1" dirty="0"/>
              <a:t>Circl.lu: </a:t>
            </a:r>
            <a:r>
              <a:rPr lang="en-US" u="sng" dirty="0">
                <a:solidFill>
                  <a:srgbClr val="0070C0"/>
                </a:solidFill>
              </a:rPr>
              <a:t>&lt;</a:t>
            </a:r>
            <a:r>
              <a:rPr lang="en-US" u="sng" dirty="0" err="1">
                <a:solidFill>
                  <a:srgbClr val="0070C0"/>
                </a:solidFill>
              </a:rPr>
              <a:t>userid</a:t>
            </a:r>
            <a:r>
              <a:rPr lang="en-US" u="sng" dirty="0">
                <a:solidFill>
                  <a:srgbClr val="0070C0"/>
                </a:solidFill>
              </a:rPr>
              <a:t>&gt;:&lt;</a:t>
            </a:r>
            <a:r>
              <a:rPr lang="en-US" u="sng" dirty="0" err="1">
                <a:solidFill>
                  <a:srgbClr val="0070C0"/>
                </a:solidFill>
              </a:rPr>
              <a:t>pwd</a:t>
            </a:r>
            <a:r>
              <a:rPr lang="en-US" u="sng" dirty="0">
                <a:solidFill>
                  <a:srgbClr val="0070C0"/>
                </a:solidFill>
              </a:rPr>
              <a:t>&gt; -X GET "https://www.circl.lu/pdns/query/&lt;target </a:t>
            </a:r>
            <a:r>
              <a:rPr lang="en-US" u="sng" dirty="0" err="1">
                <a:solidFill>
                  <a:srgbClr val="0070C0"/>
                </a:solidFill>
              </a:rPr>
              <a:t>ip</a:t>
            </a:r>
            <a:r>
              <a:rPr lang="en-US" u="sng" dirty="0">
                <a:solidFill>
                  <a:srgbClr val="0070C0"/>
                </a:solidFill>
              </a:rPr>
              <a:t>&gt;" -H "accept: application/</a:t>
            </a:r>
            <a:r>
              <a:rPr lang="en-US" u="sng" dirty="0" err="1">
                <a:solidFill>
                  <a:srgbClr val="0070C0"/>
                </a:solidFill>
              </a:rPr>
              <a:t>json</a:t>
            </a:r>
            <a:r>
              <a:rPr lang="en-US" u="sng" dirty="0">
                <a:solidFill>
                  <a:srgbClr val="0070C0"/>
                </a:solidFill>
              </a:rPr>
              <a:t>" | </a:t>
            </a:r>
            <a:r>
              <a:rPr lang="en-US" u="sng" dirty="0" err="1">
                <a:solidFill>
                  <a:srgbClr val="0070C0"/>
                </a:solidFill>
              </a:rPr>
              <a:t>jq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4AC5C6A7-3765-6503-C1CD-898734581FC1}"/>
              </a:ext>
            </a:extLst>
          </p:cNvPr>
          <p:cNvSpPr/>
          <p:nvPr/>
        </p:nvSpPr>
        <p:spPr>
          <a:xfrm>
            <a:off x="905301" y="1423916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FABD1681-B152-E142-FAEE-DB6E0B63B62E}"/>
              </a:ext>
            </a:extLst>
          </p:cNvPr>
          <p:cNvSpPr/>
          <p:nvPr/>
        </p:nvSpPr>
        <p:spPr>
          <a:xfrm>
            <a:off x="792708" y="6198168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3D0267-31C1-8F58-D235-1E65B7834DD0}"/>
              </a:ext>
            </a:extLst>
          </p:cNvPr>
          <p:cNvSpPr txBox="1">
            <a:spLocks/>
          </p:cNvSpPr>
          <p:nvPr/>
        </p:nvSpPr>
        <p:spPr>
          <a:xfrm>
            <a:off x="838200" y="6425631"/>
            <a:ext cx="10668000" cy="3846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/>
              <a:t>Sansfire</a:t>
            </a:r>
            <a:r>
              <a:rPr lang="en-US" sz="2200" dirty="0"/>
              <a:t> 2023                                                                                   rob@coherentsecurity.com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67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1B2F-EF7B-F2C1-B96D-E5DA911A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Demo</a:t>
            </a:r>
            <a:r>
              <a:rPr lang="en-US" dirty="0"/>
              <a:t> – IPINFO / Circl.lu/ Umbrella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A4503-40CB-CB3A-47CD-F6144B64E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Ipinfo</a:t>
            </a:r>
            <a:r>
              <a:rPr lang="en-US" sz="3600" dirty="0"/>
              <a:t> for isc.sans.edu IP address</a:t>
            </a:r>
          </a:p>
          <a:p>
            <a:r>
              <a:rPr lang="en-US" sz="3600" dirty="0"/>
              <a:t>Circl.lu - - free, but less info behind the API</a:t>
            </a:r>
          </a:p>
          <a:p>
            <a:r>
              <a:rPr lang="en-US" sz="3600" dirty="0"/>
              <a:t>Umbrella dump for isc.sans.edu IP address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BF2FBA58-3A10-139A-5015-52075CACFE96}"/>
              </a:ext>
            </a:extLst>
          </p:cNvPr>
          <p:cNvSpPr/>
          <p:nvPr/>
        </p:nvSpPr>
        <p:spPr>
          <a:xfrm>
            <a:off x="905301" y="1423916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0FAAD01-5DC8-A181-A723-5283F3C1DE4D}"/>
              </a:ext>
            </a:extLst>
          </p:cNvPr>
          <p:cNvSpPr/>
          <p:nvPr/>
        </p:nvSpPr>
        <p:spPr>
          <a:xfrm>
            <a:off x="792708" y="6198168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F8F23E-CC72-220B-693D-C1FFF71263B5}"/>
              </a:ext>
            </a:extLst>
          </p:cNvPr>
          <p:cNvSpPr txBox="1">
            <a:spLocks/>
          </p:cNvSpPr>
          <p:nvPr/>
        </p:nvSpPr>
        <p:spPr>
          <a:xfrm>
            <a:off x="838200" y="6425631"/>
            <a:ext cx="10668000" cy="3846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/>
              <a:t>Sansfire</a:t>
            </a:r>
            <a:r>
              <a:rPr lang="en-US" sz="2200" dirty="0"/>
              <a:t> 2023                                                                                   rob@coherentsecurity.com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92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16A7-4514-F8F3-AD3D-29B850EB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Passive DNS – Mining by DNS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2AD9C-A820-7466-7A4E-19D2F0D63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Find all hosts in the domain</a:t>
            </a:r>
          </a:p>
          <a:p>
            <a:r>
              <a:rPr lang="en-US" sz="3600" dirty="0"/>
              <a:t>Maybe hosts that your client doesn’t know about</a:t>
            </a:r>
          </a:p>
          <a:p>
            <a:r>
              <a:rPr lang="en-US" sz="3600" dirty="0"/>
              <a:t>Maybe hosts that have been retired and are gone, but give you clues to look at current hosts with ?</a:t>
            </a:r>
          </a:p>
          <a:p>
            <a:r>
              <a:rPr lang="en-US" sz="3600" dirty="0"/>
              <a:t>But wait, you can’t just do a zone transfer in 2023 (can you?)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D6DE7DB2-5DF8-AC77-5311-4D585B958FD0}"/>
              </a:ext>
            </a:extLst>
          </p:cNvPr>
          <p:cNvSpPr/>
          <p:nvPr/>
        </p:nvSpPr>
        <p:spPr>
          <a:xfrm>
            <a:off x="905301" y="1423916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37DA5C6C-971F-C462-10D4-300FA5D494D0}"/>
              </a:ext>
            </a:extLst>
          </p:cNvPr>
          <p:cNvSpPr/>
          <p:nvPr/>
        </p:nvSpPr>
        <p:spPr>
          <a:xfrm>
            <a:off x="792708" y="6198168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27023A-913B-CFF8-2B8D-052C2AFB6FDC}"/>
              </a:ext>
            </a:extLst>
          </p:cNvPr>
          <p:cNvSpPr txBox="1">
            <a:spLocks/>
          </p:cNvSpPr>
          <p:nvPr/>
        </p:nvSpPr>
        <p:spPr>
          <a:xfrm>
            <a:off x="838200" y="6425631"/>
            <a:ext cx="10668000" cy="3846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/>
              <a:t>Sansfire</a:t>
            </a:r>
            <a:r>
              <a:rPr lang="en-US" sz="2200" dirty="0"/>
              <a:t> 2023                                                                                   rob@coherentsecurity.com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30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5F6F-1A19-CBAF-88D5-F4E1EF5D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DNS – Who Ya </a:t>
            </a:r>
            <a:r>
              <a:rPr lang="en-US" dirty="0" err="1"/>
              <a:t>Gonna</a:t>
            </a:r>
            <a:r>
              <a:rPr lang="en-US" dirty="0"/>
              <a:t> Call?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19D1A-0FBC-6EBE-DE28-7E5733F26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Passive DNS repo’s that allow queries</a:t>
            </a:r>
          </a:p>
          <a:p>
            <a:pPr lvl="1"/>
            <a:r>
              <a:rPr lang="en-US" sz="3600" dirty="0"/>
              <a:t>DNS Dumpster / Hacker Target</a:t>
            </a:r>
          </a:p>
          <a:p>
            <a:pPr lvl="1"/>
            <a:r>
              <a:rPr lang="en-US" sz="3600" dirty="0"/>
              <a:t>OpenDNS (Cisco Umbrella)</a:t>
            </a:r>
          </a:p>
          <a:p>
            <a:pPr lvl="1"/>
            <a:r>
              <a:rPr lang="en-US" sz="3600" dirty="0"/>
              <a:t>Shodan (not as good as umbrella)</a:t>
            </a:r>
          </a:p>
          <a:p>
            <a:pPr marL="457200" lvl="1" indent="0">
              <a:buNone/>
            </a:pPr>
            <a:endParaRPr lang="en-US" sz="3600" dirty="0"/>
          </a:p>
          <a:p>
            <a:r>
              <a:rPr lang="en-US" sz="4000" dirty="0"/>
              <a:t>Use the API, Luke!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FD3BF65C-CA5F-34C8-CDFE-539440AA2CFA}"/>
              </a:ext>
            </a:extLst>
          </p:cNvPr>
          <p:cNvSpPr/>
          <p:nvPr/>
        </p:nvSpPr>
        <p:spPr>
          <a:xfrm>
            <a:off x="905301" y="1423916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530EB3AC-1C30-735B-D0B6-ABDAC44FED08}"/>
              </a:ext>
            </a:extLst>
          </p:cNvPr>
          <p:cNvSpPr/>
          <p:nvPr/>
        </p:nvSpPr>
        <p:spPr>
          <a:xfrm>
            <a:off x="792708" y="6198168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9F2C42-4BCD-B1B2-A3CE-8252EADC3994}"/>
              </a:ext>
            </a:extLst>
          </p:cNvPr>
          <p:cNvSpPr txBox="1">
            <a:spLocks/>
          </p:cNvSpPr>
          <p:nvPr/>
        </p:nvSpPr>
        <p:spPr>
          <a:xfrm>
            <a:off x="838200" y="6425631"/>
            <a:ext cx="10668000" cy="3846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/>
              <a:t>Sansfire</a:t>
            </a:r>
            <a:r>
              <a:rPr lang="en-US" sz="2200" dirty="0"/>
              <a:t> 2023                                                                                   rob@coherentsecurity.com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14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B05E-3C1D-A8DB-47EB-6EC10F0B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– Mining by DNS Zone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EF374-2CBD-D0E8-13A6-07AA6F4ED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Shodan: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https://api.shodan.io/dns/domain/&lt;zone&gt;?key=&lt;</a:t>
            </a:r>
            <a:r>
              <a:rPr lang="en-US" sz="28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</a:t>
            </a:r>
            <a:r>
              <a:rPr lang="en-US" sz="2800" dirty="0">
                <a:solidFill>
                  <a:srgbClr val="0070C0"/>
                </a:solidFill>
              </a:rPr>
              <a:t> key&gt;</a:t>
            </a:r>
          </a:p>
          <a:p>
            <a:r>
              <a:rPr lang="en-US" dirty="0"/>
              <a:t>Cisco Umbrella (OpenDNS):</a:t>
            </a:r>
          </a:p>
          <a:p>
            <a:pPr marL="457200" lvl="1" indent="0">
              <a:buNone/>
            </a:pPr>
            <a:r>
              <a:rPr lang="en-US" sz="2800" u="sng" dirty="0">
                <a:solidFill>
                  <a:srgbClr val="0070C0"/>
                </a:solidFill>
              </a:rPr>
              <a:t>https://investigate.umbrella.com/subdomains/%1?parentcategories=false?offsetName=&lt;zone name&gt;" -H "Authorization: &lt;</a:t>
            </a:r>
            <a:r>
              <a:rPr lang="en-US" sz="2800" u="sng" dirty="0" err="1">
                <a:solidFill>
                  <a:srgbClr val="0070C0"/>
                </a:solidFill>
              </a:rPr>
              <a:t>api</a:t>
            </a:r>
            <a:r>
              <a:rPr lang="en-US" sz="2800" u="sng" dirty="0">
                <a:solidFill>
                  <a:srgbClr val="0070C0"/>
                </a:solidFill>
              </a:rPr>
              <a:t> token&gt;" -H "Content-Type: application/</a:t>
            </a:r>
            <a:r>
              <a:rPr lang="en-US" sz="2800" u="sng" dirty="0" err="1">
                <a:solidFill>
                  <a:srgbClr val="0070C0"/>
                </a:solidFill>
              </a:rPr>
              <a:t>json</a:t>
            </a:r>
            <a:r>
              <a:rPr lang="en-US" sz="2800" u="sng" dirty="0">
                <a:solidFill>
                  <a:srgbClr val="0070C0"/>
                </a:solidFill>
              </a:rPr>
              <a:t>"  | </a:t>
            </a:r>
            <a:r>
              <a:rPr lang="en-US" sz="2800" u="sng" dirty="0" err="1">
                <a:solidFill>
                  <a:srgbClr val="0070C0"/>
                </a:solidFill>
              </a:rPr>
              <a:t>jq</a:t>
            </a:r>
            <a:r>
              <a:rPr lang="en-US" sz="2800" u="sng" dirty="0">
                <a:solidFill>
                  <a:srgbClr val="0070C0"/>
                </a:solidFill>
              </a:rPr>
              <a:t> </a:t>
            </a:r>
          </a:p>
          <a:p>
            <a:pPr marL="457200" lvl="1" indent="0">
              <a:buNone/>
            </a:pPr>
            <a:endParaRPr lang="en-US" sz="2800" u="sng" dirty="0">
              <a:solidFill>
                <a:srgbClr val="0070C0"/>
              </a:solidFill>
            </a:endParaRPr>
          </a:p>
          <a:p>
            <a:r>
              <a:rPr lang="en-US" dirty="0"/>
              <a:t>Umbrella gives us more info, but returns records in groups of 20, so we need a loop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1859E4C1-6833-A248-DF78-F89979395B60}"/>
              </a:ext>
            </a:extLst>
          </p:cNvPr>
          <p:cNvSpPr/>
          <p:nvPr/>
        </p:nvSpPr>
        <p:spPr>
          <a:xfrm>
            <a:off x="905301" y="1423916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4868A03E-08C1-C9E1-88AA-1E2B520258B0}"/>
              </a:ext>
            </a:extLst>
          </p:cNvPr>
          <p:cNvSpPr/>
          <p:nvPr/>
        </p:nvSpPr>
        <p:spPr>
          <a:xfrm>
            <a:off x="792708" y="6198168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29ED83-270E-54D8-D713-2285A22B9BF0}"/>
              </a:ext>
            </a:extLst>
          </p:cNvPr>
          <p:cNvSpPr txBox="1">
            <a:spLocks/>
          </p:cNvSpPr>
          <p:nvPr/>
        </p:nvSpPr>
        <p:spPr>
          <a:xfrm>
            <a:off x="838200" y="6425631"/>
            <a:ext cx="10668000" cy="3846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/>
              <a:t>Sansfire</a:t>
            </a:r>
            <a:r>
              <a:rPr lang="en-US" sz="2200" dirty="0"/>
              <a:t> 2023                                                                                   rob@coherentsecurity.com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863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B192E-BF3F-74D2-1D00-9D09B9F1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Demo</a:t>
            </a:r>
            <a:r>
              <a:rPr lang="en-US" dirty="0"/>
              <a:t> – Dump DNS Zone from Passive DNS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C53E-5695-02EF-F226-4F5F65137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Shodan</a:t>
            </a:r>
          </a:p>
          <a:p>
            <a:r>
              <a:rPr lang="en-US" b="1" dirty="0" err="1"/>
              <a:t>dnsdumpster</a:t>
            </a:r>
            <a:endParaRPr lang="en-US" b="1" dirty="0"/>
          </a:p>
          <a:p>
            <a:r>
              <a:rPr lang="en-US" b="1" dirty="0"/>
              <a:t>Umbrella (Dnsdump.cmd)  </a:t>
            </a:r>
            <a:r>
              <a:rPr lang="en-US" dirty="0"/>
              <a:t>sans.edu</a:t>
            </a:r>
          </a:p>
          <a:p>
            <a:pPr lvl="1"/>
            <a:r>
              <a:rPr lang="en-US" dirty="0"/>
              <a:t>This is where we find that umbrella pulls this info in groups of 20</a:t>
            </a:r>
          </a:p>
          <a:p>
            <a:endParaRPr lang="en-US" dirty="0"/>
          </a:p>
          <a:p>
            <a:r>
              <a:rPr lang="en-US" dirty="0"/>
              <a:t>How to fix – add a loop!   </a:t>
            </a:r>
            <a:r>
              <a:rPr lang="en-US" b="1" dirty="0"/>
              <a:t>Dnsdump.ps1</a:t>
            </a:r>
          </a:p>
          <a:p>
            <a:endParaRPr lang="en-US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983B6912-97D5-94BF-13A4-4C96466CEEFF}"/>
              </a:ext>
            </a:extLst>
          </p:cNvPr>
          <p:cNvSpPr/>
          <p:nvPr/>
        </p:nvSpPr>
        <p:spPr>
          <a:xfrm>
            <a:off x="905301" y="1423916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EA638208-DEAA-7B5F-D8A8-1854250F8B58}"/>
              </a:ext>
            </a:extLst>
          </p:cNvPr>
          <p:cNvSpPr/>
          <p:nvPr/>
        </p:nvSpPr>
        <p:spPr>
          <a:xfrm>
            <a:off x="792708" y="6198168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019315-CB00-29C7-4308-B83980CCA913}"/>
              </a:ext>
            </a:extLst>
          </p:cNvPr>
          <p:cNvSpPr txBox="1">
            <a:spLocks/>
          </p:cNvSpPr>
          <p:nvPr/>
        </p:nvSpPr>
        <p:spPr>
          <a:xfrm>
            <a:off x="838200" y="6425631"/>
            <a:ext cx="10668000" cy="3846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/>
              <a:t>Sansfire</a:t>
            </a:r>
            <a:r>
              <a:rPr lang="en-US" sz="2200" dirty="0"/>
              <a:t> 2023                                                                                   rob@coherentsecurity.com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19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5760-6945-CAD9-FE5D-E600F5D3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IP Address and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ED6D3-98A5-FBA0-1129-1661D12DF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ELSE is on that host?</a:t>
            </a:r>
          </a:p>
          <a:p>
            <a:r>
              <a:rPr lang="en-US" sz="3600" dirty="0"/>
              <a:t>Maybe a older version or a not-ready-for-prime-time new version behind the real host?</a:t>
            </a:r>
          </a:p>
          <a:p>
            <a:r>
              <a:rPr lang="en-US" sz="3600" dirty="0"/>
              <a:t>With multiple web hosts, each might as well be different hosts as far as a </a:t>
            </a:r>
            <a:r>
              <a:rPr lang="en-US" sz="3600" dirty="0" err="1"/>
              <a:t>pentest</a:t>
            </a:r>
            <a:r>
              <a:rPr lang="en-US" sz="3600" dirty="0"/>
              <a:t> goes</a:t>
            </a:r>
          </a:p>
          <a:p>
            <a:endParaRPr lang="en-US" sz="3600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2649BF2F-02E5-BE42-2B52-A938C0F02F2F}"/>
              </a:ext>
            </a:extLst>
          </p:cNvPr>
          <p:cNvSpPr/>
          <p:nvPr/>
        </p:nvSpPr>
        <p:spPr>
          <a:xfrm>
            <a:off x="905301" y="1423916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FA9BAE69-318D-9A8E-4F62-23FC9E64C201}"/>
              </a:ext>
            </a:extLst>
          </p:cNvPr>
          <p:cNvSpPr/>
          <p:nvPr/>
        </p:nvSpPr>
        <p:spPr>
          <a:xfrm>
            <a:off x="792708" y="6198168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F6F7E5-10F6-3815-1CBB-631DC8B5A83C}"/>
              </a:ext>
            </a:extLst>
          </p:cNvPr>
          <p:cNvSpPr txBox="1">
            <a:spLocks/>
          </p:cNvSpPr>
          <p:nvPr/>
        </p:nvSpPr>
        <p:spPr>
          <a:xfrm>
            <a:off x="838200" y="6425631"/>
            <a:ext cx="10668000" cy="3846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/>
              <a:t>Sansfire</a:t>
            </a:r>
            <a:r>
              <a:rPr lang="en-US" sz="2200" dirty="0"/>
              <a:t> 2023                                                                                   rob@coherentsecurity.com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55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5760-6945-CAD9-FE5D-E600F5D3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Other Side of the 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ED6D3-98A5-FBA0-1129-1661D12DF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Can you use this on the Blue Team side?</a:t>
            </a:r>
          </a:p>
          <a:p>
            <a:r>
              <a:rPr lang="en-US" sz="3600" dirty="0"/>
              <a:t>Definitely – common Log/SIEM/SOC stuff:</a:t>
            </a:r>
          </a:p>
          <a:p>
            <a:pPr lvl="1"/>
            <a:r>
              <a:rPr lang="en-US" sz="3600" dirty="0"/>
              <a:t>Turn IP’s into hostnames</a:t>
            </a:r>
          </a:p>
          <a:p>
            <a:pPr lvl="1"/>
            <a:r>
              <a:rPr lang="en-US" sz="3600" dirty="0"/>
              <a:t>From IP’s, get countries</a:t>
            </a:r>
          </a:p>
          <a:p>
            <a:pPr lvl="1"/>
            <a:r>
              <a:rPr lang="en-US" sz="3600" dirty="0"/>
              <a:t>From IP’s get domains, then pivot over the domain</a:t>
            </a:r>
          </a:p>
          <a:p>
            <a:pPr lvl="1"/>
            <a:r>
              <a:rPr lang="en-US" sz="3600" dirty="0"/>
              <a:t>(Zeke) From traffic, capture IPs &amp; certs and do all of the above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2649BF2F-02E5-BE42-2B52-A938C0F02F2F}"/>
              </a:ext>
            </a:extLst>
          </p:cNvPr>
          <p:cNvSpPr/>
          <p:nvPr/>
        </p:nvSpPr>
        <p:spPr>
          <a:xfrm>
            <a:off x="905301" y="1423916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FA9BAE69-318D-9A8E-4F62-23FC9E64C201}"/>
              </a:ext>
            </a:extLst>
          </p:cNvPr>
          <p:cNvSpPr/>
          <p:nvPr/>
        </p:nvSpPr>
        <p:spPr>
          <a:xfrm>
            <a:off x="792708" y="6198168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F6F7E5-10F6-3815-1CBB-631DC8B5A83C}"/>
              </a:ext>
            </a:extLst>
          </p:cNvPr>
          <p:cNvSpPr txBox="1">
            <a:spLocks/>
          </p:cNvSpPr>
          <p:nvPr/>
        </p:nvSpPr>
        <p:spPr>
          <a:xfrm>
            <a:off x="838200" y="6425631"/>
            <a:ext cx="10668000" cy="3846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/>
              <a:t>Sansfire</a:t>
            </a:r>
            <a:r>
              <a:rPr lang="en-US" sz="2200" dirty="0"/>
              <a:t> 2023                                                                                   rob@coherentsecurity.com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4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1429-B59C-A4EB-69E5-8CB9276F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whoami</a:t>
            </a:r>
            <a:r>
              <a:rPr lang="en-US" dirty="0"/>
              <a:t> – Rob VandenBrink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D1CE1-6AF5-6E62-B00B-9D7B0CACF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IT since 1981, Consulting since 1990’s</a:t>
            </a:r>
          </a:p>
          <a:p>
            <a:r>
              <a:rPr lang="en-US" sz="3200" b="1" dirty="0"/>
              <a:t>Blue Team: </a:t>
            </a:r>
            <a:r>
              <a:rPr lang="en-US" sz="3200" dirty="0"/>
              <a:t>Virtualization, Networking, AD, whatever</a:t>
            </a:r>
          </a:p>
          <a:p>
            <a:r>
              <a:rPr lang="en-US" sz="3200" b="1" dirty="0"/>
              <a:t>Red Team: </a:t>
            </a:r>
            <a:r>
              <a:rPr lang="en-US" sz="3200" dirty="0"/>
              <a:t>External / Internal </a:t>
            </a:r>
            <a:r>
              <a:rPr lang="en-US" sz="3200" dirty="0" err="1"/>
              <a:t>pentesting</a:t>
            </a:r>
            <a:r>
              <a:rPr lang="en-US" sz="3200" dirty="0"/>
              <a:t>, Web Apps, APIs, AD, Infrastructure, also whatever</a:t>
            </a:r>
          </a:p>
          <a:p>
            <a:r>
              <a:rPr lang="en-US" sz="3200" dirty="0"/>
              <a:t>Writing: 	</a:t>
            </a:r>
            <a:r>
              <a:rPr lang="en-US" dirty="0"/>
              <a:t>CIS Benchmarks for Palo Alto, Cisco Nexus, Cisco Firepower</a:t>
            </a:r>
          </a:p>
          <a:p>
            <a:pPr marL="0" indent="0">
              <a:buNone/>
            </a:pPr>
            <a:r>
              <a:rPr lang="en-US" dirty="0"/>
              <a:t>		“Linux for Networking Professionals”</a:t>
            </a:r>
          </a:p>
          <a:p>
            <a:pPr marL="0" indent="0">
              <a:buNone/>
            </a:pPr>
            <a:r>
              <a:rPr lang="en-US" dirty="0"/>
              <a:t>		Internet Storm Center Handler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D664148A-E1A3-3F42-E491-2F3F87150602}"/>
              </a:ext>
            </a:extLst>
          </p:cNvPr>
          <p:cNvSpPr/>
          <p:nvPr/>
        </p:nvSpPr>
        <p:spPr>
          <a:xfrm>
            <a:off x="905301" y="1423916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3019F6A8-E22F-9DCA-3360-70410855BA26}"/>
              </a:ext>
            </a:extLst>
          </p:cNvPr>
          <p:cNvSpPr/>
          <p:nvPr/>
        </p:nvSpPr>
        <p:spPr>
          <a:xfrm>
            <a:off x="792708" y="6198168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EB883-ADA1-B268-A5B4-EBCBD459D80A}"/>
              </a:ext>
            </a:extLst>
          </p:cNvPr>
          <p:cNvSpPr txBox="1">
            <a:spLocks/>
          </p:cNvSpPr>
          <p:nvPr/>
        </p:nvSpPr>
        <p:spPr>
          <a:xfrm>
            <a:off x="838200" y="6425631"/>
            <a:ext cx="10668000" cy="3846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/>
              <a:t>Sansfire</a:t>
            </a:r>
            <a:r>
              <a:rPr lang="en-US" sz="2200" dirty="0"/>
              <a:t> 2023                                                                                   rob@coherentsecurity.com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399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3200-7BB2-A451-B3B5-282F8E28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Usernames / 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FCB4D-CFC1-695D-BA08-32A4B42D4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Linkedin</a:t>
            </a:r>
            <a:r>
              <a:rPr lang="en-US" sz="3600" dirty="0"/>
              <a:t> to harvest user names</a:t>
            </a:r>
          </a:p>
          <a:p>
            <a:r>
              <a:rPr lang="en-US" sz="3600" dirty="0"/>
              <a:t>Corporate site to harvest emails / establish email format</a:t>
            </a:r>
          </a:p>
          <a:p>
            <a:r>
              <a:rPr lang="en-US" sz="3600" dirty="0" err="1"/>
              <a:t>Theharvestor</a:t>
            </a:r>
            <a:endParaRPr lang="en-US" sz="3600" dirty="0"/>
          </a:p>
          <a:p>
            <a:r>
              <a:rPr lang="en-US" sz="3600" dirty="0" err="1"/>
              <a:t>Emailharvestor</a:t>
            </a:r>
            <a:endParaRPr lang="en-US" sz="3600" dirty="0"/>
          </a:p>
          <a:p>
            <a:r>
              <a:rPr lang="en-US" sz="3600" dirty="0" err="1"/>
              <a:t>Rocketreach</a:t>
            </a:r>
            <a:r>
              <a:rPr lang="en-US" sz="3600" dirty="0"/>
              <a:t> API (fairly cheap)</a:t>
            </a:r>
          </a:p>
          <a:p>
            <a:r>
              <a:rPr lang="en-US" sz="3600" dirty="0"/>
              <a:t>Other Marketing APIs ($$$)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3B6F230E-CE08-80D5-AEAC-8B370F2226F7}"/>
              </a:ext>
            </a:extLst>
          </p:cNvPr>
          <p:cNvSpPr/>
          <p:nvPr/>
        </p:nvSpPr>
        <p:spPr>
          <a:xfrm>
            <a:off x="905301" y="1423916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33756AF2-1C81-7D88-6DF5-F51A2C73305D}"/>
              </a:ext>
            </a:extLst>
          </p:cNvPr>
          <p:cNvSpPr/>
          <p:nvPr/>
        </p:nvSpPr>
        <p:spPr>
          <a:xfrm>
            <a:off x="792708" y="6198168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301047-DFF6-84AA-79C8-4C65DE1F14DD}"/>
              </a:ext>
            </a:extLst>
          </p:cNvPr>
          <p:cNvSpPr txBox="1">
            <a:spLocks/>
          </p:cNvSpPr>
          <p:nvPr/>
        </p:nvSpPr>
        <p:spPr>
          <a:xfrm>
            <a:off x="838200" y="6425631"/>
            <a:ext cx="10668000" cy="3846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/>
              <a:t>Sansfire</a:t>
            </a:r>
            <a:r>
              <a:rPr lang="en-US" sz="2200" dirty="0"/>
              <a:t> 2023                                                                                   rob@coherentsecurity.com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5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FA3F-346B-3422-5954-25017EF8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Demo - </a:t>
            </a:r>
            <a:r>
              <a:rPr lang="en-US" dirty="0"/>
              <a:t>Let’s Do the Thing!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943B2-4949-7224-C007-99AE6A9B0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Theharvestor</a:t>
            </a:r>
            <a:endParaRPr lang="en-US" dirty="0"/>
          </a:p>
          <a:p>
            <a:r>
              <a:rPr lang="en-US" dirty="0" err="1"/>
              <a:t>Emailharvestor</a:t>
            </a:r>
            <a:r>
              <a:rPr lang="en-US" dirty="0"/>
              <a:t>  (this one takes a while!)</a:t>
            </a:r>
          </a:p>
          <a:p>
            <a:r>
              <a:rPr lang="en-US" sz="2800" dirty="0"/>
              <a:t>Checkusernames.com (not so useful these days)</a:t>
            </a:r>
          </a:p>
          <a:p>
            <a:r>
              <a:rPr lang="en-US" dirty="0" err="1"/>
              <a:t>Rocketreach</a:t>
            </a:r>
            <a:r>
              <a:rPr lang="en-US" dirty="0"/>
              <a:t> (results vary, $$ but can eval)</a:t>
            </a:r>
            <a:endParaRPr lang="en-US" sz="2800" dirty="0"/>
          </a:p>
          <a:p>
            <a:r>
              <a:rPr lang="en-US" dirty="0"/>
              <a:t>Disappointing results?</a:t>
            </a:r>
            <a:endParaRPr lang="en-US" sz="2800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885155F8-18FD-359F-CD3B-EA2C2813657D}"/>
              </a:ext>
            </a:extLst>
          </p:cNvPr>
          <p:cNvSpPr/>
          <p:nvPr/>
        </p:nvSpPr>
        <p:spPr>
          <a:xfrm>
            <a:off x="905301" y="1423916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53A0B0F8-DB3F-0C5B-CE19-5840F0E08533}"/>
              </a:ext>
            </a:extLst>
          </p:cNvPr>
          <p:cNvSpPr/>
          <p:nvPr/>
        </p:nvSpPr>
        <p:spPr>
          <a:xfrm>
            <a:off x="792708" y="6198168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24B1A6-DBE3-C6A1-F631-D739E05183E3}"/>
              </a:ext>
            </a:extLst>
          </p:cNvPr>
          <p:cNvSpPr txBox="1">
            <a:spLocks/>
          </p:cNvSpPr>
          <p:nvPr/>
        </p:nvSpPr>
        <p:spPr>
          <a:xfrm>
            <a:off x="838200" y="6425631"/>
            <a:ext cx="10668000" cy="3846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/>
              <a:t>Sansfire</a:t>
            </a:r>
            <a:r>
              <a:rPr lang="en-US" sz="2200" dirty="0"/>
              <a:t> 2023                                                                                   rob@coherentsecurity.com</a:t>
            </a:r>
            <a:endParaRPr lang="en-US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AB0ABB9D-E303-BF03-D402-EABC0DA4347B}"/>
              </a:ext>
            </a:extLst>
          </p:cNvPr>
          <p:cNvSpPr/>
          <p:nvPr/>
        </p:nvSpPr>
        <p:spPr>
          <a:xfrm>
            <a:off x="891653" y="1423916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271B2DB0-1C86-0BDF-B7AA-164E01684530}"/>
              </a:ext>
            </a:extLst>
          </p:cNvPr>
          <p:cNvSpPr/>
          <p:nvPr/>
        </p:nvSpPr>
        <p:spPr>
          <a:xfrm>
            <a:off x="779060" y="6198168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29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58BF8-1D31-6C8A-35F3-EBB507FD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Usernames / Email - LinkedIn?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3FA53-8846-9DB4-EA6A-682E277B6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 in the day, this call would give you a decent list:</a:t>
            </a:r>
          </a:p>
          <a:p>
            <a:r>
              <a:rPr lang="en-US" dirty="0">
                <a:hlinkClick r:id="rId2"/>
              </a:rPr>
              <a:t>http://api.linkedin.com/v1/people-search?company-name=</a:t>
            </a:r>
            <a:r>
              <a:rPr lang="en-US" dirty="0"/>
              <a:t>&lt;name&gt;</a:t>
            </a:r>
          </a:p>
          <a:p>
            <a:r>
              <a:rPr lang="en-US" dirty="0"/>
              <a:t>Sadly, that original API is long deprecated and gone</a:t>
            </a:r>
          </a:p>
          <a:p>
            <a:r>
              <a:rPr lang="en-US" dirty="0"/>
              <a:t>Need to be an “approved partner” to use the new API</a:t>
            </a:r>
          </a:p>
          <a:p>
            <a:r>
              <a:rPr lang="en-US" dirty="0"/>
              <a:t>Manual scraping still works for small-</a:t>
            </a:r>
            <a:r>
              <a:rPr lang="en-US" dirty="0" err="1"/>
              <a:t>ish</a:t>
            </a:r>
            <a:r>
              <a:rPr lang="en-US" dirty="0"/>
              <a:t> target companies</a:t>
            </a:r>
          </a:p>
          <a:p>
            <a:r>
              <a:rPr lang="en-US" dirty="0"/>
              <a:t>Or, happily, some of those “approved partners” have (paid, but reasonable) APIs you can use</a:t>
            </a:r>
          </a:p>
          <a:p>
            <a:r>
              <a:rPr lang="en-US" dirty="0" err="1"/>
              <a:t>Proxycurl</a:t>
            </a:r>
            <a:r>
              <a:rPr lang="en-US" dirty="0"/>
              <a:t> for instance: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6230D6-CEE4-99D0-7450-0F6A9426D632}"/>
              </a:ext>
            </a:extLst>
          </p:cNvPr>
          <p:cNvSpPr txBox="1">
            <a:spLocks/>
          </p:cNvSpPr>
          <p:nvPr/>
        </p:nvSpPr>
        <p:spPr>
          <a:xfrm>
            <a:off x="838200" y="6425631"/>
            <a:ext cx="10668000" cy="3846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/>
              <a:t>Sansfire</a:t>
            </a:r>
            <a:r>
              <a:rPr lang="en-US" sz="2200" dirty="0"/>
              <a:t> 2023                                                                                   rob@coherentsecurity.com</a:t>
            </a:r>
            <a:endParaRPr lang="en-US" dirty="0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2CD9C454-70B2-9620-FDAB-62B14B374874}"/>
              </a:ext>
            </a:extLst>
          </p:cNvPr>
          <p:cNvSpPr/>
          <p:nvPr/>
        </p:nvSpPr>
        <p:spPr>
          <a:xfrm>
            <a:off x="891653" y="1423916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E6E12527-A645-9CCE-9F06-421B8E33DE89}"/>
              </a:ext>
            </a:extLst>
          </p:cNvPr>
          <p:cNvSpPr/>
          <p:nvPr/>
        </p:nvSpPr>
        <p:spPr>
          <a:xfrm>
            <a:off x="779060" y="6198168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68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BE8C1-32F0-E2EF-BB46-F6B82201D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997"/>
            <a:ext cx="10515600" cy="585396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dirty="0"/>
              <a:t>curl  -G  -H "Authorization: Bearer ${YOUR_API_KEY}" \    '</a:t>
            </a:r>
            <a:r>
              <a:rPr lang="en-US" sz="3200" b="1" dirty="0"/>
              <a:t>https://nubela.co/</a:t>
            </a:r>
            <a:r>
              <a:rPr lang="en-US" sz="3200" b="1" dirty="0" err="1"/>
              <a:t>proxycurl</a:t>
            </a:r>
            <a:r>
              <a:rPr lang="en-US" sz="3200" b="1" dirty="0"/>
              <a:t>/</a:t>
            </a:r>
            <a:r>
              <a:rPr lang="en-US" sz="3200" b="1" dirty="0" err="1"/>
              <a:t>api</a:t>
            </a:r>
            <a:r>
              <a:rPr lang="en-US" sz="3200" b="1" dirty="0"/>
              <a:t>/</a:t>
            </a:r>
            <a:r>
              <a:rPr lang="en-US" sz="3200" b="1" dirty="0" err="1"/>
              <a:t>linkedin</a:t>
            </a:r>
            <a:r>
              <a:rPr lang="en-US" sz="3200" b="1" dirty="0"/>
              <a:t>/company/employee/search/' </a:t>
            </a:r>
            <a:r>
              <a:rPr lang="en-US" sz="3200" dirty="0"/>
              <a:t>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/>
              <a:t>    --data-</a:t>
            </a:r>
            <a:r>
              <a:rPr lang="en-US" sz="3200" dirty="0" err="1"/>
              <a:t>urlencode</a:t>
            </a:r>
            <a:r>
              <a:rPr lang="en-US" sz="3200" dirty="0"/>
              <a:t> </a:t>
            </a:r>
            <a:r>
              <a:rPr lang="en-US" sz="3200" b="1" dirty="0"/>
              <a:t>'</a:t>
            </a:r>
            <a:r>
              <a:rPr lang="en-US" sz="3200" b="1" dirty="0" err="1"/>
              <a:t>linkedin_company_profile_url</a:t>
            </a:r>
            <a:r>
              <a:rPr lang="en-US" sz="3200" b="1" dirty="0"/>
              <a:t>=https://www.linkedin.com/company/microsoft/' </a:t>
            </a:r>
            <a:r>
              <a:rPr lang="en-US" sz="3200" dirty="0"/>
              <a:t>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/>
              <a:t>    --data-</a:t>
            </a:r>
            <a:r>
              <a:rPr lang="en-US" sz="3200" dirty="0" err="1"/>
              <a:t>urlencode</a:t>
            </a:r>
            <a:r>
              <a:rPr lang="en-US" sz="3200" dirty="0"/>
              <a:t> </a:t>
            </a:r>
            <a:r>
              <a:rPr lang="en-US" sz="3200" b="1" dirty="0"/>
              <a:t>'</a:t>
            </a:r>
            <a:r>
              <a:rPr lang="en-US" sz="3200" b="1" dirty="0" err="1"/>
              <a:t>keyword_regex</a:t>
            </a:r>
            <a:r>
              <a:rPr lang="en-US" sz="3200" b="1" dirty="0"/>
              <a:t>=</a:t>
            </a:r>
            <a:r>
              <a:rPr lang="en-US" sz="3200" b="1" dirty="0" err="1"/>
              <a:t>ceo|cto</a:t>
            </a:r>
            <a:r>
              <a:rPr lang="en-US" sz="3200" b="1" dirty="0"/>
              <a:t>' </a:t>
            </a:r>
            <a:r>
              <a:rPr lang="en-US" sz="3200" dirty="0"/>
              <a:t>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/>
              <a:t>    --data-</a:t>
            </a:r>
            <a:r>
              <a:rPr lang="en-US" sz="3200" dirty="0" err="1"/>
              <a:t>urlencode</a:t>
            </a:r>
            <a:r>
              <a:rPr lang="en-US" sz="3200" dirty="0"/>
              <a:t> </a:t>
            </a:r>
            <a:r>
              <a:rPr lang="en-US" sz="3200" b="1" dirty="0"/>
              <a:t>'</a:t>
            </a:r>
            <a:r>
              <a:rPr lang="en-US" sz="3200" b="1" dirty="0" err="1"/>
              <a:t>page_size</a:t>
            </a:r>
            <a:r>
              <a:rPr lang="en-US" sz="3200" b="1" dirty="0"/>
              <a:t>=100' </a:t>
            </a:r>
            <a:r>
              <a:rPr lang="en-US" sz="3200" dirty="0"/>
              <a:t>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/>
              <a:t>    --data-</a:t>
            </a:r>
            <a:r>
              <a:rPr lang="en-US" sz="3200" dirty="0" err="1"/>
              <a:t>urlencode</a:t>
            </a:r>
            <a:r>
              <a:rPr lang="en-US" sz="3200" dirty="0"/>
              <a:t> </a:t>
            </a:r>
            <a:r>
              <a:rPr lang="en-US" sz="3200" b="1" dirty="0"/>
              <a:t>'country=us' </a:t>
            </a:r>
            <a:r>
              <a:rPr lang="en-US" sz="3200" dirty="0"/>
              <a:t>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/>
              <a:t>    --data-</a:t>
            </a:r>
            <a:r>
              <a:rPr lang="en-US" sz="3200" dirty="0" err="1"/>
              <a:t>urlencode</a:t>
            </a:r>
            <a:r>
              <a:rPr lang="en-US" sz="3200" dirty="0"/>
              <a:t> </a:t>
            </a:r>
            <a:r>
              <a:rPr lang="en-US" sz="3200" b="1" dirty="0"/>
              <a:t>'</a:t>
            </a:r>
            <a:r>
              <a:rPr lang="en-US" sz="3200" b="1" dirty="0" err="1"/>
              <a:t>enrich_profiles</a:t>
            </a:r>
            <a:r>
              <a:rPr lang="en-US" sz="3200" b="1" dirty="0"/>
              <a:t>=enrich' </a:t>
            </a:r>
            <a:r>
              <a:rPr lang="en-US" sz="3200" dirty="0"/>
              <a:t>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/>
              <a:t>    --data-</a:t>
            </a:r>
            <a:r>
              <a:rPr lang="en-US" sz="3200" dirty="0" err="1"/>
              <a:t>urlencode</a:t>
            </a:r>
            <a:r>
              <a:rPr lang="en-US" sz="3200" dirty="0"/>
              <a:t> '</a:t>
            </a:r>
            <a:r>
              <a:rPr lang="en-US" sz="3200" dirty="0" err="1"/>
              <a:t>resolve_numeric_id</a:t>
            </a:r>
            <a:r>
              <a:rPr lang="en-US" sz="3200" dirty="0"/>
              <a:t>=false’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(</a:t>
            </a:r>
            <a:r>
              <a:rPr lang="en-US" dirty="0">
                <a:hlinkClick r:id="rId2"/>
              </a:rPr>
              <a:t>https://nubela.co/proxycurl/docs#company-api-employee-search-endpoint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214986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24B81-2868-A315-F377-966928B25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Usernames / Email – Other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C1CE2-4E1C-D329-6113-F193C749A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Jigsaw (jigsawsecurityenterprise.com)</a:t>
            </a:r>
          </a:p>
          <a:p>
            <a:r>
              <a:rPr lang="en-US" sz="3600" dirty="0"/>
              <a:t>Grep names or domains out of password dumps</a:t>
            </a:r>
          </a:p>
          <a:p>
            <a:r>
              <a:rPr lang="en-US" sz="3600" dirty="0"/>
              <a:t>Passwords are usually a bust, but the usernames never change</a:t>
            </a:r>
          </a:p>
          <a:p>
            <a:r>
              <a:rPr lang="en-US" sz="3600" dirty="0"/>
              <a:t>Corporate website </a:t>
            </a:r>
          </a:p>
          <a:p>
            <a:pPr lvl="1"/>
            <a:r>
              <a:rPr lang="en-US" sz="3600" dirty="0" err="1"/>
              <a:t>cewl</a:t>
            </a:r>
            <a:r>
              <a:rPr lang="en-US" sz="3600" dirty="0"/>
              <a:t> is an old-gold tool for this!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148191FF-5E4A-92CD-11FB-3E6DA89E74A6}"/>
              </a:ext>
            </a:extLst>
          </p:cNvPr>
          <p:cNvSpPr/>
          <p:nvPr/>
        </p:nvSpPr>
        <p:spPr>
          <a:xfrm>
            <a:off x="905301" y="1423916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85E738D3-C184-A047-CEEA-9B4D9F8FE284}"/>
              </a:ext>
            </a:extLst>
          </p:cNvPr>
          <p:cNvSpPr/>
          <p:nvPr/>
        </p:nvSpPr>
        <p:spPr>
          <a:xfrm>
            <a:off x="792708" y="6198168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61CBD6-E7E0-19AF-0AEE-A20013907D98}"/>
              </a:ext>
            </a:extLst>
          </p:cNvPr>
          <p:cNvSpPr txBox="1">
            <a:spLocks/>
          </p:cNvSpPr>
          <p:nvPr/>
        </p:nvSpPr>
        <p:spPr>
          <a:xfrm>
            <a:off x="838200" y="6425631"/>
            <a:ext cx="10668000" cy="3846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/>
              <a:t>Sansfire</a:t>
            </a:r>
            <a:r>
              <a:rPr lang="en-US" sz="2200" dirty="0"/>
              <a:t> 2023                                                                                   rob@coherentsecurity.com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072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ED22-BA07-78C4-3DE7-71F4EEF6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Distro’s?  Even more Resources?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D2300-5F55-7ECB-B99D-3C392D316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Kali has a lot of this tools built in</a:t>
            </a:r>
          </a:p>
          <a:p>
            <a:r>
              <a:rPr lang="en-US" sz="3600" dirty="0"/>
              <a:t>Recon-NG Framework</a:t>
            </a:r>
          </a:p>
          <a:p>
            <a:r>
              <a:rPr lang="en-US" sz="3600" dirty="0"/>
              <a:t>OSINT Framework</a:t>
            </a:r>
          </a:p>
          <a:p>
            <a:r>
              <a:rPr lang="en-US" sz="3600" dirty="0" err="1"/>
              <a:t>SecurityTrails</a:t>
            </a:r>
            <a:r>
              <a:rPr lang="en-US" sz="3600" dirty="0"/>
              <a:t> API (more DNS)</a:t>
            </a:r>
          </a:p>
          <a:p>
            <a:r>
              <a:rPr lang="en-US" sz="3600" dirty="0" err="1"/>
              <a:t>SpiderFoot</a:t>
            </a:r>
            <a:endParaRPr lang="en-US" sz="3600" dirty="0"/>
          </a:p>
          <a:p>
            <a:r>
              <a:rPr lang="en-US" sz="3600" dirty="0"/>
              <a:t>In all Recon Distro’s, BYOK  (Bring your own API Keys)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33066516-6B3F-5BFC-F636-F3BC90E9137E}"/>
              </a:ext>
            </a:extLst>
          </p:cNvPr>
          <p:cNvSpPr/>
          <p:nvPr/>
        </p:nvSpPr>
        <p:spPr>
          <a:xfrm>
            <a:off x="905301" y="1423916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7C928B31-9E84-5DDC-2146-92CFC0CCB089}"/>
              </a:ext>
            </a:extLst>
          </p:cNvPr>
          <p:cNvSpPr/>
          <p:nvPr/>
        </p:nvSpPr>
        <p:spPr>
          <a:xfrm>
            <a:off x="792708" y="6198168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5D0D04-3EE7-42D3-2EBB-199417B5E6B3}"/>
              </a:ext>
            </a:extLst>
          </p:cNvPr>
          <p:cNvSpPr txBox="1">
            <a:spLocks/>
          </p:cNvSpPr>
          <p:nvPr/>
        </p:nvSpPr>
        <p:spPr>
          <a:xfrm>
            <a:off x="838200" y="6425631"/>
            <a:ext cx="10668000" cy="3846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/>
              <a:t>Sansfire</a:t>
            </a:r>
            <a:r>
              <a:rPr lang="en-US" sz="2200" dirty="0"/>
              <a:t> 2023                                                                                   rob@coherentsecurity.com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76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9225B-D180-1769-FCB4-09D232C0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can this get?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9A8AE-0B41-2076-5759-C8145371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Do any of these look like:</a:t>
            </a:r>
          </a:p>
          <a:p>
            <a:pPr lvl="1"/>
            <a:r>
              <a:rPr lang="en-US" sz="4000" dirty="0"/>
              <a:t>Dev hosts?</a:t>
            </a:r>
          </a:p>
          <a:p>
            <a:pPr lvl="1"/>
            <a:r>
              <a:rPr lang="en-US" sz="4000" dirty="0"/>
              <a:t>Abandoned dev hosts?</a:t>
            </a:r>
          </a:p>
        </p:txBody>
      </p:sp>
      <p:pic>
        <p:nvPicPr>
          <p:cNvPr id="5" name="Picture 4" descr="A poop with eyes and a smiling face&#10;&#10;Description automatically generated with low confidence">
            <a:extLst>
              <a:ext uri="{FF2B5EF4-FFF2-40B4-BE49-F238E27FC236}">
                <a16:creationId xmlns:a16="http://schemas.microsoft.com/office/drawing/2014/main" id="{4CDC60DE-78E1-1CBA-D3B7-81586ADAE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990" y="2357999"/>
            <a:ext cx="1133475" cy="1133475"/>
          </a:xfrm>
          <a:prstGeom prst="rect">
            <a:avLst/>
          </a:prstGeom>
        </p:spPr>
      </p:pic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742E36D7-8208-DEEE-CDE2-59818B70B472}"/>
              </a:ext>
            </a:extLst>
          </p:cNvPr>
          <p:cNvSpPr/>
          <p:nvPr/>
        </p:nvSpPr>
        <p:spPr>
          <a:xfrm>
            <a:off x="905301" y="1423916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06BA7053-5224-2107-1EC6-FCD984379FD4}"/>
              </a:ext>
            </a:extLst>
          </p:cNvPr>
          <p:cNvSpPr/>
          <p:nvPr/>
        </p:nvSpPr>
        <p:spPr>
          <a:xfrm>
            <a:off x="792708" y="6198168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1B4CDE-E397-4801-F524-CDC83CA964AE}"/>
              </a:ext>
            </a:extLst>
          </p:cNvPr>
          <p:cNvSpPr txBox="1">
            <a:spLocks/>
          </p:cNvSpPr>
          <p:nvPr/>
        </p:nvSpPr>
        <p:spPr>
          <a:xfrm>
            <a:off x="838200" y="6425631"/>
            <a:ext cx="10668000" cy="3846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/>
              <a:t>Sansfire</a:t>
            </a:r>
            <a:r>
              <a:rPr lang="en-US" sz="2200" dirty="0"/>
              <a:t> 2023                                                                                   rob@coherentsecurity.com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10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5327-7B22-CF12-3DAB-C19D4B8A3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can this get? – Better!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D944E-8208-9B6F-2422-57624C1E7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12844" cy="4667251"/>
          </a:xfrm>
        </p:spPr>
        <p:txBody>
          <a:bodyPr>
            <a:normAutofit fontScale="92500" lnSpcReduction="10000"/>
          </a:bodyPr>
          <a:lstStyle/>
          <a:p>
            <a:r>
              <a:rPr lang="en-US" sz="4300" dirty="0"/>
              <a:t>Abandoned dev hosts ..</a:t>
            </a:r>
          </a:p>
          <a:p>
            <a:r>
              <a:rPr lang="en-US" sz="4300" dirty="0"/>
              <a:t>.. that $</a:t>
            </a:r>
            <a:r>
              <a:rPr lang="en-US" sz="4300" dirty="0" err="1"/>
              <a:t>devs</a:t>
            </a:r>
            <a:r>
              <a:rPr lang="en-US" sz="4300" dirty="0"/>
              <a:t> had told $IT had been decommissioned ..</a:t>
            </a:r>
          </a:p>
          <a:p>
            <a:r>
              <a:rPr lang="en-US" sz="4300" dirty="0"/>
              <a:t>.. hosted on a provider that the contract was cancelled on 5 years ago?</a:t>
            </a:r>
          </a:p>
          <a:p>
            <a:endParaRPr lang="en-US" dirty="0"/>
          </a:p>
        </p:txBody>
      </p:sp>
      <p:pic>
        <p:nvPicPr>
          <p:cNvPr id="6" name="Picture 5" descr="A poop with eyes and a smiling face&#10;&#10;Description automatically generated with low confidence">
            <a:extLst>
              <a:ext uri="{FF2B5EF4-FFF2-40B4-BE49-F238E27FC236}">
                <a16:creationId xmlns:a16="http://schemas.microsoft.com/office/drawing/2014/main" id="{8662C366-8AC6-4315-1177-B8A043B6F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163" y="2221310"/>
            <a:ext cx="1133475" cy="1133475"/>
          </a:xfrm>
          <a:prstGeom prst="rect">
            <a:avLst/>
          </a:prstGeom>
        </p:spPr>
      </p:pic>
      <p:pic>
        <p:nvPicPr>
          <p:cNvPr id="7" name="Picture 6" descr="A poop with eyes and a smiling face&#10;&#10;Description automatically generated with low confidence">
            <a:extLst>
              <a:ext uri="{FF2B5EF4-FFF2-40B4-BE49-F238E27FC236}">
                <a16:creationId xmlns:a16="http://schemas.microsoft.com/office/drawing/2014/main" id="{FDFB2F7D-4517-D3F7-0F99-D7FA2D21D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757" y="2221310"/>
            <a:ext cx="1133475" cy="1133475"/>
          </a:xfrm>
          <a:prstGeom prst="rect">
            <a:avLst/>
          </a:prstGeom>
        </p:spPr>
      </p:pic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90287AE2-4CA9-20FB-923F-A2AD2A9937E6}"/>
              </a:ext>
            </a:extLst>
          </p:cNvPr>
          <p:cNvSpPr/>
          <p:nvPr/>
        </p:nvSpPr>
        <p:spPr>
          <a:xfrm>
            <a:off x="905301" y="1423916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FA3AB906-D0CC-2621-FFD5-D23AD9671E27}"/>
              </a:ext>
            </a:extLst>
          </p:cNvPr>
          <p:cNvSpPr/>
          <p:nvPr/>
        </p:nvSpPr>
        <p:spPr>
          <a:xfrm>
            <a:off x="792708" y="6198168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0E5BB89-FD4C-43DC-D645-B3956B0B70C2}"/>
              </a:ext>
            </a:extLst>
          </p:cNvPr>
          <p:cNvSpPr txBox="1">
            <a:spLocks/>
          </p:cNvSpPr>
          <p:nvPr/>
        </p:nvSpPr>
        <p:spPr>
          <a:xfrm>
            <a:off x="838200" y="6425631"/>
            <a:ext cx="10668000" cy="3846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/>
              <a:t>Sansfire</a:t>
            </a:r>
            <a:r>
              <a:rPr lang="en-US" sz="2200" b="1" dirty="0"/>
              <a:t> 2023                                                                                   rob@coherentsecurity.com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327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A92AE-32EC-9291-8A2E-18E68B98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can this get? – Yes, it gets Better!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1367D-D7E0-86EC-DAC9-7906CB3C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05574" cy="4351338"/>
          </a:xfrm>
        </p:spPr>
        <p:txBody>
          <a:bodyPr>
            <a:normAutofit/>
          </a:bodyPr>
          <a:lstStyle/>
          <a:p>
            <a:r>
              <a:rPr lang="en-US" sz="4000" dirty="0"/>
              <a:t>Sites in $dev, but before $security has looked at them?</a:t>
            </a:r>
          </a:p>
          <a:p>
            <a:r>
              <a:rPr lang="en-US" sz="4000" dirty="0"/>
              <a:t>Dev hosts (current or abandoned) with real customer data on them or behind them ?</a:t>
            </a:r>
          </a:p>
          <a:p>
            <a:endParaRPr lang="en-US" dirty="0"/>
          </a:p>
        </p:txBody>
      </p:sp>
      <p:pic>
        <p:nvPicPr>
          <p:cNvPr id="4" name="Picture 3" descr="A poop with eyes and a smiling face&#10;&#10;Description automatically generated with low confidence">
            <a:extLst>
              <a:ext uri="{FF2B5EF4-FFF2-40B4-BE49-F238E27FC236}">
                <a16:creationId xmlns:a16="http://schemas.microsoft.com/office/drawing/2014/main" id="{486895CA-A5F5-4AEB-1A65-AFC98FFBE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999" y="3594784"/>
            <a:ext cx="1133475" cy="1133475"/>
          </a:xfrm>
          <a:prstGeom prst="rect">
            <a:avLst/>
          </a:prstGeom>
        </p:spPr>
      </p:pic>
      <p:pic>
        <p:nvPicPr>
          <p:cNvPr id="5" name="Picture 4" descr="A poop with eyes and a smiling face&#10;&#10;Description automatically generated with low confidence">
            <a:extLst>
              <a:ext uri="{FF2B5EF4-FFF2-40B4-BE49-F238E27FC236}">
                <a16:creationId xmlns:a16="http://schemas.microsoft.com/office/drawing/2014/main" id="{BC41A0E3-FA20-15A4-8FCF-0ED7AC9BD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967" y="3688307"/>
            <a:ext cx="1133475" cy="1133475"/>
          </a:xfrm>
          <a:prstGeom prst="rect">
            <a:avLst/>
          </a:prstGeom>
        </p:spPr>
      </p:pic>
      <p:pic>
        <p:nvPicPr>
          <p:cNvPr id="6" name="Picture 5" descr="A poop with eyes and a smiling face&#10;&#10;Description automatically generated with low confidence">
            <a:extLst>
              <a:ext uri="{FF2B5EF4-FFF2-40B4-BE49-F238E27FC236}">
                <a16:creationId xmlns:a16="http://schemas.microsoft.com/office/drawing/2014/main" id="{D0144964-9A46-A3DC-543B-2BEB2A223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695" y="2423602"/>
            <a:ext cx="1133475" cy="1133475"/>
          </a:xfrm>
          <a:prstGeom prst="rect">
            <a:avLst/>
          </a:prstGeom>
        </p:spPr>
      </p:pic>
      <p:pic>
        <p:nvPicPr>
          <p:cNvPr id="7" name="Picture 6" descr="A poop with eyes and a smiling face&#10;&#10;Description automatically generated with low confidence">
            <a:extLst>
              <a:ext uri="{FF2B5EF4-FFF2-40B4-BE49-F238E27FC236}">
                <a16:creationId xmlns:a16="http://schemas.microsoft.com/office/drawing/2014/main" id="{76400005-FC88-CC41-5440-8E3786CBB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91" y="2442840"/>
            <a:ext cx="1133475" cy="1133475"/>
          </a:xfrm>
          <a:prstGeom prst="rect">
            <a:avLst/>
          </a:prstGeom>
        </p:spPr>
      </p:pic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189628AD-0BDC-0269-E2B0-2600F2376274}"/>
              </a:ext>
            </a:extLst>
          </p:cNvPr>
          <p:cNvSpPr/>
          <p:nvPr/>
        </p:nvSpPr>
        <p:spPr>
          <a:xfrm>
            <a:off x="905301" y="1423916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5E7EF4EC-6B60-E985-62B4-0799A1D36355}"/>
              </a:ext>
            </a:extLst>
          </p:cNvPr>
          <p:cNvSpPr/>
          <p:nvPr/>
        </p:nvSpPr>
        <p:spPr>
          <a:xfrm>
            <a:off x="792708" y="6198168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78B6C62-245F-D920-CB43-58DB439F7572}"/>
              </a:ext>
            </a:extLst>
          </p:cNvPr>
          <p:cNvSpPr txBox="1">
            <a:spLocks/>
          </p:cNvSpPr>
          <p:nvPr/>
        </p:nvSpPr>
        <p:spPr>
          <a:xfrm>
            <a:off x="838200" y="6425631"/>
            <a:ext cx="10668000" cy="3846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/>
              <a:t>Sansfire</a:t>
            </a:r>
            <a:r>
              <a:rPr lang="en-US" sz="2200" dirty="0"/>
              <a:t> 2023                                                                                   rob@coherentsecurity.com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471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A92AE-32EC-9291-8A2E-18E68B98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can this get? – Winner </a:t>
            </a:r>
            <a:r>
              <a:rPr lang="en-US" dirty="0" err="1"/>
              <a:t>Winner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1367D-D7E0-86EC-DAC9-7906CB3C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05574" cy="4351338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Marketing hosts with real customer data?</a:t>
            </a:r>
          </a:p>
          <a:p>
            <a:r>
              <a:rPr lang="en-US" sz="4000" dirty="0"/>
              <a:t>.. Running </a:t>
            </a:r>
            <a:r>
              <a:rPr lang="en-US" sz="4000" dirty="0" err="1"/>
              <a:t>couchdb</a:t>
            </a:r>
            <a:r>
              <a:rPr lang="en-US" sz="4000" dirty="0"/>
              <a:t> or some other NoSQL thing</a:t>
            </a:r>
          </a:p>
          <a:p>
            <a:r>
              <a:rPr lang="en-US" sz="4000" dirty="0"/>
              <a:t>.. With a blank or default admin password?</a:t>
            </a:r>
          </a:p>
          <a:p>
            <a:endParaRPr lang="en-US" dirty="0"/>
          </a:p>
        </p:txBody>
      </p:sp>
      <p:pic>
        <p:nvPicPr>
          <p:cNvPr id="4" name="Picture 3" descr="A poop with eyes and a smiling face&#10;&#10;Description automatically generated with low confidence">
            <a:extLst>
              <a:ext uri="{FF2B5EF4-FFF2-40B4-BE49-F238E27FC236}">
                <a16:creationId xmlns:a16="http://schemas.microsoft.com/office/drawing/2014/main" id="{486895CA-A5F5-4AEB-1A65-AFC98FFBE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999" y="3594784"/>
            <a:ext cx="1133475" cy="1133475"/>
          </a:xfrm>
          <a:prstGeom prst="rect">
            <a:avLst/>
          </a:prstGeom>
        </p:spPr>
      </p:pic>
      <p:pic>
        <p:nvPicPr>
          <p:cNvPr id="5" name="Picture 4" descr="A poop with eyes and a smiling face&#10;&#10;Description automatically generated with low confidence">
            <a:extLst>
              <a:ext uri="{FF2B5EF4-FFF2-40B4-BE49-F238E27FC236}">
                <a16:creationId xmlns:a16="http://schemas.microsoft.com/office/drawing/2014/main" id="{BC41A0E3-FA20-15A4-8FCF-0ED7AC9BD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967" y="3688307"/>
            <a:ext cx="1133475" cy="1133475"/>
          </a:xfrm>
          <a:prstGeom prst="rect">
            <a:avLst/>
          </a:prstGeom>
        </p:spPr>
      </p:pic>
      <p:pic>
        <p:nvPicPr>
          <p:cNvPr id="6" name="Picture 5" descr="A poop with eyes and a smiling face&#10;&#10;Description automatically generated with low confidence">
            <a:extLst>
              <a:ext uri="{FF2B5EF4-FFF2-40B4-BE49-F238E27FC236}">
                <a16:creationId xmlns:a16="http://schemas.microsoft.com/office/drawing/2014/main" id="{D0144964-9A46-A3DC-543B-2BEB2A223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695" y="2423602"/>
            <a:ext cx="1133475" cy="1133475"/>
          </a:xfrm>
          <a:prstGeom prst="rect">
            <a:avLst/>
          </a:prstGeom>
        </p:spPr>
      </p:pic>
      <p:pic>
        <p:nvPicPr>
          <p:cNvPr id="7" name="Picture 6" descr="A poop with eyes and a smiling face&#10;&#10;Description automatically generated with low confidence">
            <a:extLst>
              <a:ext uri="{FF2B5EF4-FFF2-40B4-BE49-F238E27FC236}">
                <a16:creationId xmlns:a16="http://schemas.microsoft.com/office/drawing/2014/main" id="{76400005-FC88-CC41-5440-8E3786CBB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91" y="2442840"/>
            <a:ext cx="1133475" cy="1133475"/>
          </a:xfrm>
          <a:prstGeom prst="rect">
            <a:avLst/>
          </a:prstGeom>
        </p:spPr>
      </p:pic>
      <p:pic>
        <p:nvPicPr>
          <p:cNvPr id="8" name="Picture 7" descr="A poop with eyes and a smiling face&#10;&#10;Description automatically generated with low confidence">
            <a:extLst>
              <a:ext uri="{FF2B5EF4-FFF2-40B4-BE49-F238E27FC236}">
                <a16:creationId xmlns:a16="http://schemas.microsoft.com/office/drawing/2014/main" id="{1C2AFBEF-26EE-A11C-5FFD-E8D46DF00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713" y="4728259"/>
            <a:ext cx="1133475" cy="1133475"/>
          </a:xfrm>
          <a:prstGeom prst="rect">
            <a:avLst/>
          </a:prstGeom>
        </p:spPr>
      </p:pic>
      <p:pic>
        <p:nvPicPr>
          <p:cNvPr id="9" name="Picture 8" descr="A poop with eyes and a smiling face&#10;&#10;Description automatically generated with low confidence">
            <a:extLst>
              <a:ext uri="{FF2B5EF4-FFF2-40B4-BE49-F238E27FC236}">
                <a16:creationId xmlns:a16="http://schemas.microsoft.com/office/drawing/2014/main" id="{2820E125-A760-8383-B5C4-D6AA70608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681" y="4821782"/>
            <a:ext cx="1133475" cy="1133475"/>
          </a:xfrm>
          <a:prstGeom prst="rect">
            <a:avLst/>
          </a:prstGeom>
        </p:spPr>
      </p:pic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8AE7B412-6D43-5CF5-D9CC-B3B041CDD882}"/>
              </a:ext>
            </a:extLst>
          </p:cNvPr>
          <p:cNvSpPr/>
          <p:nvPr/>
        </p:nvSpPr>
        <p:spPr>
          <a:xfrm>
            <a:off x="905301" y="1423916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8C6DC810-979C-5778-5B2C-2D9227DA5153}"/>
              </a:ext>
            </a:extLst>
          </p:cNvPr>
          <p:cNvSpPr/>
          <p:nvPr/>
        </p:nvSpPr>
        <p:spPr>
          <a:xfrm>
            <a:off x="792708" y="6198168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E909AF7-E299-0320-1F5B-7521E914F7A4}"/>
              </a:ext>
            </a:extLst>
          </p:cNvPr>
          <p:cNvSpPr txBox="1">
            <a:spLocks/>
          </p:cNvSpPr>
          <p:nvPr/>
        </p:nvSpPr>
        <p:spPr>
          <a:xfrm>
            <a:off x="838200" y="6425631"/>
            <a:ext cx="10668000" cy="3846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/>
              <a:t>Sansfire</a:t>
            </a:r>
            <a:r>
              <a:rPr lang="en-US" sz="2200" dirty="0"/>
              <a:t> 2023                                                                                   rob@coherentsecurity.com</a:t>
            </a:r>
            <a:endParaRPr 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D93C3562-64C1-3D3C-00E3-0EEDB3B037A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87242123"/>
                  </p:ext>
                </p:extLst>
              </p:nvPr>
            </p:nvGraphicFramePr>
            <p:xfrm>
              <a:off x="-1455761" y="5659669"/>
              <a:ext cx="3048000" cy="1714500"/>
            </p:xfrm>
            <a:graphic>
              <a:graphicData uri="http://schemas.microsoft.com/office/powerpoint/2016/slidezoom">
                <pslz:sldZm>
                  <pslz:sldZmObj sldId="262" cId="2576678452">
                    <pslz:zmPr id="{5F5094FE-B3BA-42FD-B08D-9AE0A5F553DC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Slide Zoom 1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93C3562-64C1-3D3C-00E3-0EEDB3B037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455761" y="5659669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864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5CA2F-CA3F-D287-8829-39BE1A195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your client thing </a:t>
            </a:r>
            <a:r>
              <a:rPr lang="en-US" dirty="0" err="1"/>
              <a:t>Pentests</a:t>
            </a:r>
            <a:r>
              <a:rPr lang="en-US" dirty="0"/>
              <a:t>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ACAA9-6B72-3127-824E-2E4FD9596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Your Client says “attack us like some $</a:t>
            </a:r>
            <a:r>
              <a:rPr lang="en-US" sz="3600" dirty="0" err="1"/>
              <a:t>evil.haxor</a:t>
            </a:r>
            <a:r>
              <a:rPr lang="en-US" sz="3600" dirty="0"/>
              <a:t>!”</a:t>
            </a:r>
          </a:p>
          <a:p>
            <a:r>
              <a:rPr lang="en-US" sz="3600" dirty="0"/>
              <a:t>You start </a:t>
            </a:r>
            <a:r>
              <a:rPr lang="en-US" sz="3600" dirty="0" err="1"/>
              <a:t>haxing</a:t>
            </a:r>
            <a:r>
              <a:rPr lang="en-US" sz="3600" dirty="0"/>
              <a:t> and </a:t>
            </a:r>
            <a:r>
              <a:rPr lang="en-US" sz="3600" dirty="0" err="1"/>
              <a:t>pwning</a:t>
            </a:r>
            <a:r>
              <a:rPr lang="en-US" sz="3600" dirty="0"/>
              <a:t>, just like in a SANS Class!</a:t>
            </a:r>
          </a:p>
          <a:p>
            <a:r>
              <a:rPr lang="en-US" sz="3600" dirty="0"/>
              <a:t>That’s what it’s all about right?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How do you identify targets – trust the client?</a:t>
            </a:r>
          </a:p>
          <a:p>
            <a:r>
              <a:rPr lang="en-US" sz="3600" dirty="0"/>
              <a:t>How do you cost out the project?</a:t>
            </a:r>
          </a:p>
          <a:p>
            <a:r>
              <a:rPr lang="en-US" sz="3600" dirty="0"/>
              <a:t>What’s the scope – when is the project “done”?</a:t>
            </a:r>
          </a:p>
          <a:p>
            <a:endParaRPr lang="en-US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6A10F040-8EA0-6C5D-6751-6E77BADA7571}"/>
              </a:ext>
            </a:extLst>
          </p:cNvPr>
          <p:cNvSpPr/>
          <p:nvPr/>
        </p:nvSpPr>
        <p:spPr>
          <a:xfrm>
            <a:off x="905301" y="1423916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496BEE17-072F-5085-8D09-98BC7D52C13F}"/>
              </a:ext>
            </a:extLst>
          </p:cNvPr>
          <p:cNvSpPr/>
          <p:nvPr/>
        </p:nvSpPr>
        <p:spPr>
          <a:xfrm>
            <a:off x="792708" y="6198168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3BFBBE-9E60-AF69-10C0-C865E2E0FBFB}"/>
              </a:ext>
            </a:extLst>
          </p:cNvPr>
          <p:cNvSpPr txBox="1">
            <a:spLocks/>
          </p:cNvSpPr>
          <p:nvPr/>
        </p:nvSpPr>
        <p:spPr>
          <a:xfrm>
            <a:off x="838200" y="6425631"/>
            <a:ext cx="10668000" cy="3846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/>
              <a:t>Sansfire</a:t>
            </a:r>
            <a:r>
              <a:rPr lang="en-US" sz="2200" dirty="0"/>
              <a:t> 2023                                                                                   rob@coherentsecurity.com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12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F1A2-17DF-D440-A3D5-851DF3902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Recon important for a Consultant?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85B23-4A2A-2D38-AC7A-26AF9596F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52975"/>
          </a:xfrm>
        </p:spPr>
        <p:txBody>
          <a:bodyPr>
            <a:normAutofit/>
          </a:bodyPr>
          <a:lstStyle/>
          <a:p>
            <a:r>
              <a:rPr lang="en-US" sz="3600" dirty="0"/>
              <a:t>Losing money on a gig is $evil</a:t>
            </a:r>
          </a:p>
          <a:p>
            <a:r>
              <a:rPr lang="en-US" sz="3600" dirty="0"/>
              <a:t>Ammo, for if you have a “low-low-price” $salesperson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3600" dirty="0"/>
              <a:t>If it’s just you, you still need an accurate scope:</a:t>
            </a:r>
          </a:p>
          <a:p>
            <a:pPr lvl="1"/>
            <a:r>
              <a:rPr lang="en-US" sz="3600" dirty="0"/>
              <a:t>Get those planning/costing/SOW bits done quickly</a:t>
            </a:r>
          </a:p>
          <a:p>
            <a:pPr lvl="1"/>
            <a:r>
              <a:rPr lang="en-US" sz="3600" dirty="0"/>
              <a:t>Plan / Prioritize your attack – no target left behind!</a:t>
            </a:r>
          </a:p>
          <a:p>
            <a:pPr lvl="1"/>
            <a:r>
              <a:rPr lang="en-US" sz="3600" dirty="0"/>
              <a:t>Still buy groceries when you are done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5D24536A-A224-ECD2-5339-DCD05FF4EF81}"/>
              </a:ext>
            </a:extLst>
          </p:cNvPr>
          <p:cNvSpPr/>
          <p:nvPr/>
        </p:nvSpPr>
        <p:spPr>
          <a:xfrm>
            <a:off x="905301" y="1423916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1EBE5144-EF14-8E44-C071-726BD1F8DE25}"/>
              </a:ext>
            </a:extLst>
          </p:cNvPr>
          <p:cNvSpPr/>
          <p:nvPr/>
        </p:nvSpPr>
        <p:spPr>
          <a:xfrm>
            <a:off x="792708" y="6198168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195E40-0305-3C42-B41B-F30248CE0C1C}"/>
              </a:ext>
            </a:extLst>
          </p:cNvPr>
          <p:cNvSpPr txBox="1">
            <a:spLocks/>
          </p:cNvSpPr>
          <p:nvPr/>
        </p:nvSpPr>
        <p:spPr>
          <a:xfrm>
            <a:off x="838200" y="6425631"/>
            <a:ext cx="10668000" cy="3846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/>
              <a:t>Sansfire</a:t>
            </a:r>
            <a:r>
              <a:rPr lang="en-US" sz="2200" dirty="0"/>
              <a:t> 2023                                                                                   rob@coherentsecurity.com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678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298D-DD40-C97F-0608-87475193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18BFC-8431-0A12-E111-8770C7CF2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6931"/>
            <a:ext cx="10515600" cy="3320032"/>
          </a:xfrm>
        </p:spPr>
        <p:txBody>
          <a:bodyPr/>
          <a:lstStyle/>
          <a:p>
            <a:r>
              <a:rPr lang="en-US" sz="3600" dirty="0"/>
              <a:t>Questions?</a:t>
            </a:r>
          </a:p>
          <a:p>
            <a:r>
              <a:rPr lang="en-US" sz="3600" dirty="0"/>
              <a:t>Stories?  What cool things have you found in recon?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3DEC1D37-2EA5-AD5B-F36D-FC7543EBCD26}"/>
              </a:ext>
            </a:extLst>
          </p:cNvPr>
          <p:cNvSpPr/>
          <p:nvPr/>
        </p:nvSpPr>
        <p:spPr>
          <a:xfrm>
            <a:off x="905301" y="1423916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FC8655C5-7E9B-A65D-F008-A819ECDFF1B2}"/>
              </a:ext>
            </a:extLst>
          </p:cNvPr>
          <p:cNvSpPr/>
          <p:nvPr/>
        </p:nvSpPr>
        <p:spPr>
          <a:xfrm>
            <a:off x="792708" y="6198168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3BDD9B-33BB-59FA-DEB6-514BAF4E68F4}"/>
              </a:ext>
            </a:extLst>
          </p:cNvPr>
          <p:cNvSpPr txBox="1">
            <a:spLocks/>
          </p:cNvSpPr>
          <p:nvPr/>
        </p:nvSpPr>
        <p:spPr>
          <a:xfrm>
            <a:off x="838200" y="6425631"/>
            <a:ext cx="10668000" cy="3846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/>
              <a:t>Sansfire</a:t>
            </a:r>
            <a:r>
              <a:rPr lang="en-US" sz="2200" dirty="0"/>
              <a:t> 2023                                                                                   rob@coherentsecurity.com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89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502D-A0C9-64BF-D70A-AE3D0A575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the Party is Over 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89753-9742-0847-FA4E-A924E844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379"/>
            <a:ext cx="10515600" cy="4525584"/>
          </a:xfrm>
        </p:spPr>
        <p:txBody>
          <a:bodyPr>
            <a:normAutofit fontScale="92500" lnSpcReduction="10000"/>
          </a:bodyPr>
          <a:lstStyle/>
          <a:p>
            <a:r>
              <a:rPr lang="en-US" sz="3900" dirty="0"/>
              <a:t>Did you attack all the right targets?</a:t>
            </a:r>
          </a:p>
          <a:p>
            <a:pPr lvl="1"/>
            <a:r>
              <a:rPr lang="en-US" sz="3900" dirty="0"/>
              <a:t>Sure, you </a:t>
            </a:r>
            <a:r>
              <a:rPr lang="en-US" sz="3900" dirty="0" err="1"/>
              <a:t>haxed</a:t>
            </a:r>
            <a:r>
              <a:rPr lang="en-US" sz="3900" dirty="0"/>
              <a:t> www.cust.com .. what about payments.cust.com and e-commerce.cust.com on the same box?</a:t>
            </a:r>
          </a:p>
          <a:p>
            <a:r>
              <a:rPr lang="en-US" sz="3900" dirty="0"/>
              <a:t>Did you leave some great on prem or cloudy targets untested?</a:t>
            </a:r>
          </a:p>
          <a:p>
            <a:pPr lvl="1"/>
            <a:r>
              <a:rPr lang="en-US" sz="3900" dirty="0"/>
              <a:t>Maybe that marketing NoSQL box with no creds?</a:t>
            </a:r>
          </a:p>
          <a:p>
            <a:pPr lvl="1"/>
            <a:r>
              <a:rPr lang="en-US" sz="3900" dirty="0"/>
              <a:t>The DEV box nobody got told about?</a:t>
            </a:r>
          </a:p>
          <a:p>
            <a:r>
              <a:rPr lang="en-US" sz="3900" dirty="0"/>
              <a:t>Did you attack some third party by accident?</a:t>
            </a:r>
          </a:p>
          <a:p>
            <a:pPr marL="457200" lvl="1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6C590AA7-FFEC-B09A-2B09-E726AABE2DFA}"/>
              </a:ext>
            </a:extLst>
          </p:cNvPr>
          <p:cNvSpPr/>
          <p:nvPr/>
        </p:nvSpPr>
        <p:spPr>
          <a:xfrm>
            <a:off x="905301" y="1423916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C4CEC1AA-7A33-3E2C-FC79-CF03B207E510}"/>
              </a:ext>
            </a:extLst>
          </p:cNvPr>
          <p:cNvSpPr/>
          <p:nvPr/>
        </p:nvSpPr>
        <p:spPr>
          <a:xfrm>
            <a:off x="792708" y="6198168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7A892E-014A-6663-19B7-5736F573532C}"/>
              </a:ext>
            </a:extLst>
          </p:cNvPr>
          <p:cNvSpPr txBox="1">
            <a:spLocks/>
          </p:cNvSpPr>
          <p:nvPr/>
        </p:nvSpPr>
        <p:spPr>
          <a:xfrm>
            <a:off x="838200" y="6425631"/>
            <a:ext cx="10668000" cy="3846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/>
              <a:t>Sansfire</a:t>
            </a:r>
            <a:r>
              <a:rPr lang="en-US" sz="2200" dirty="0"/>
              <a:t> 2023                                                                                   rob@coherentsecurity.com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19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C7B5-4882-394C-8AA9-B5C2B5EC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Reconnaissance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CA6AA-FBCD-D85C-E550-7D7AE7B42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This why recon is the first phase (after initial scope)</a:t>
            </a:r>
          </a:p>
          <a:p>
            <a:r>
              <a:rPr lang="en-US" sz="3600" dirty="0"/>
              <a:t>This is where you “find” the various assets your client didn’t tell you about or doesn’t know about</a:t>
            </a:r>
          </a:p>
          <a:p>
            <a:r>
              <a:rPr lang="en-US" sz="3600" dirty="0"/>
              <a:t>Usually a quick recon to help size / price the project</a:t>
            </a:r>
          </a:p>
          <a:p>
            <a:r>
              <a:rPr lang="en-US" sz="3600" dirty="0"/>
              <a:t>Then a more in-depth recon after you get sign-off</a:t>
            </a:r>
          </a:p>
          <a:p>
            <a:r>
              <a:rPr lang="en-US" sz="3600" dirty="0"/>
              <a:t>Getting recon right sets the course for the project</a:t>
            </a:r>
          </a:p>
          <a:p>
            <a:r>
              <a:rPr lang="en-US" sz="3600" dirty="0"/>
              <a:t>Getting recon wrong sinks the ship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4C78C545-5FA6-51FE-70DE-44CFB44A3756}"/>
              </a:ext>
            </a:extLst>
          </p:cNvPr>
          <p:cNvSpPr/>
          <p:nvPr/>
        </p:nvSpPr>
        <p:spPr>
          <a:xfrm>
            <a:off x="905301" y="1423916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1710C07D-CEE5-B4FE-420E-F6BB2DF78AAE}"/>
              </a:ext>
            </a:extLst>
          </p:cNvPr>
          <p:cNvSpPr/>
          <p:nvPr/>
        </p:nvSpPr>
        <p:spPr>
          <a:xfrm>
            <a:off x="792708" y="6198168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907969-FDD4-3F8D-1060-B7626A41465A}"/>
              </a:ext>
            </a:extLst>
          </p:cNvPr>
          <p:cNvSpPr txBox="1">
            <a:spLocks/>
          </p:cNvSpPr>
          <p:nvPr/>
        </p:nvSpPr>
        <p:spPr>
          <a:xfrm>
            <a:off x="838200" y="6425631"/>
            <a:ext cx="10668000" cy="3846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/>
              <a:t>Sansfire</a:t>
            </a:r>
            <a:r>
              <a:rPr lang="en-US" sz="2200" dirty="0"/>
              <a:t> 2023                                                                                   rob@coherentsecurity.com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18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C488-5827-544C-4B66-EB75E2F8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4B4A8-47E5-0F56-34A3-961E40B4F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Certificate Transparency is a decent place to start</a:t>
            </a:r>
          </a:p>
          <a:p>
            <a:r>
              <a:rPr lang="en-US" sz="3600" dirty="0"/>
              <a:t>But isn’t everyone using wildcards-even </a:t>
            </a:r>
            <a:r>
              <a:rPr lang="en-US" sz="3600" dirty="0" err="1"/>
              <a:t>LetsEncrypt</a:t>
            </a:r>
            <a:r>
              <a:rPr lang="en-US" sz="3600" dirty="0"/>
              <a:t>?</a:t>
            </a:r>
          </a:p>
          <a:p>
            <a:r>
              <a:rPr lang="en-US" sz="3600" dirty="0"/>
              <a:t>Maybe your client isn’t so wild though</a:t>
            </a:r>
          </a:p>
          <a:p>
            <a:r>
              <a:rPr lang="en-US" sz="3600" dirty="0"/>
              <a:t>Cert transparency reaches back to “the olden days”, in this case old data is gold data!</a:t>
            </a:r>
          </a:p>
          <a:p>
            <a:r>
              <a:rPr lang="en-US" sz="3600" dirty="0"/>
              <a:t>Also, multiple wildcards per cert is a thing these days – finding a second domain in a cert is awesome!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25A74845-7F54-1C19-B760-FCD27E458907}"/>
              </a:ext>
            </a:extLst>
          </p:cNvPr>
          <p:cNvSpPr/>
          <p:nvPr/>
        </p:nvSpPr>
        <p:spPr>
          <a:xfrm>
            <a:off x="905301" y="1423916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2A4036EE-5055-DB81-3835-82C23525FE21}"/>
              </a:ext>
            </a:extLst>
          </p:cNvPr>
          <p:cNvSpPr/>
          <p:nvPr/>
        </p:nvSpPr>
        <p:spPr>
          <a:xfrm>
            <a:off x="792708" y="6198168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ED2771-DA8A-1370-EB56-25E07D9335D0}"/>
              </a:ext>
            </a:extLst>
          </p:cNvPr>
          <p:cNvSpPr txBox="1">
            <a:spLocks/>
          </p:cNvSpPr>
          <p:nvPr/>
        </p:nvSpPr>
        <p:spPr>
          <a:xfrm>
            <a:off x="838200" y="6425631"/>
            <a:ext cx="10668000" cy="3846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/>
              <a:t>Sansfire</a:t>
            </a:r>
            <a:r>
              <a:rPr lang="en-US" sz="2200" dirty="0"/>
              <a:t> 2023                                                                                   rob@coherentsecurity.com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1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DA56-4276-3A7C-7CDB-E51997448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Demo  - </a:t>
            </a:r>
            <a:r>
              <a:rPr lang="en-US" dirty="0"/>
              <a:t>Certs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7C14F-153D-58A5-8459-15992F7E0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NMAP:</a:t>
            </a:r>
          </a:p>
          <a:p>
            <a:r>
              <a:rPr lang="en-US" sz="3600" dirty="0" err="1"/>
              <a:t>nmap</a:t>
            </a:r>
            <a:r>
              <a:rPr lang="en-US" sz="3600" dirty="0"/>
              <a:t> –</a:t>
            </a:r>
            <a:r>
              <a:rPr lang="en-US" sz="3600" dirty="0" err="1"/>
              <a:t>Pn</a:t>
            </a:r>
            <a:r>
              <a:rPr lang="en-US" sz="3600" dirty="0"/>
              <a:t> –</a:t>
            </a:r>
            <a:r>
              <a:rPr lang="en-US" sz="3600" dirty="0" err="1"/>
              <a:t>sT</a:t>
            </a:r>
            <a:r>
              <a:rPr lang="en-US" sz="3600" dirty="0"/>
              <a:t> –p443,xx &lt;site&gt; --script </a:t>
            </a:r>
            <a:r>
              <a:rPr lang="en-US" sz="3600" dirty="0" err="1"/>
              <a:t>ssl</a:t>
            </a:r>
            <a:r>
              <a:rPr lang="en-US" sz="3600" dirty="0"/>
              <a:t>-cert</a:t>
            </a:r>
          </a:p>
          <a:p>
            <a:endParaRPr lang="en-US" sz="3600" u="sng" dirty="0"/>
          </a:p>
          <a:p>
            <a:r>
              <a:rPr lang="en-US" sz="3600" b="1" dirty="0"/>
              <a:t>Cert Transparency:</a:t>
            </a:r>
            <a:endParaRPr lang="en-US" sz="3600" b="1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36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https://ui.ctsearch.entrust.com/ui/ctsearchui</a:t>
            </a:r>
            <a:endParaRPr lang="en-US" sz="3600" dirty="0"/>
          </a:p>
          <a:p>
            <a:r>
              <a:rPr lang="en-US" sz="3600" dirty="0">
                <a:hlinkClick r:id="rId3"/>
              </a:rPr>
              <a:t>https://crt.sh/</a:t>
            </a:r>
            <a:endParaRPr lang="en-US" sz="3600" dirty="0"/>
          </a:p>
          <a:p>
            <a:endParaRPr lang="en-US" sz="3600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C0C8FA2F-8169-EB48-CB2F-5C7789808E57}"/>
              </a:ext>
            </a:extLst>
          </p:cNvPr>
          <p:cNvSpPr/>
          <p:nvPr/>
        </p:nvSpPr>
        <p:spPr>
          <a:xfrm>
            <a:off x="905301" y="1423916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5D331719-259C-317F-3E4E-207BCB70F4D2}"/>
              </a:ext>
            </a:extLst>
          </p:cNvPr>
          <p:cNvSpPr/>
          <p:nvPr/>
        </p:nvSpPr>
        <p:spPr>
          <a:xfrm>
            <a:off x="792708" y="6198168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23C3FC-3EB1-17B5-FE13-D97B201875B0}"/>
              </a:ext>
            </a:extLst>
          </p:cNvPr>
          <p:cNvSpPr txBox="1">
            <a:spLocks/>
          </p:cNvSpPr>
          <p:nvPr/>
        </p:nvSpPr>
        <p:spPr>
          <a:xfrm>
            <a:off x="838200" y="6425631"/>
            <a:ext cx="10668000" cy="3846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/>
              <a:t>Sansfire</a:t>
            </a:r>
            <a:r>
              <a:rPr lang="en-US" sz="2200" dirty="0"/>
              <a:t> 2023                                                                                   rob@coherentsecurity.com</a:t>
            </a:r>
            <a:endParaRPr lang="en-US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CCE5BC33-DA80-C413-025C-054DD7BEB5F8}"/>
              </a:ext>
            </a:extLst>
          </p:cNvPr>
          <p:cNvSpPr/>
          <p:nvPr/>
        </p:nvSpPr>
        <p:spPr>
          <a:xfrm>
            <a:off x="891654" y="1402711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B3BE17D8-AA5C-66F2-21AC-0C8D5FB70B5F}"/>
              </a:ext>
            </a:extLst>
          </p:cNvPr>
          <p:cNvSpPr/>
          <p:nvPr/>
        </p:nvSpPr>
        <p:spPr>
          <a:xfrm>
            <a:off x="779061" y="6176963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45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8C9E-ADE2-A794-C138-EA9C9BEE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Mapping without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C3ADB-6C68-3B4A-EDAD-F8F0D7379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If you’ve ever had to come up with “</a:t>
            </a:r>
            <a:r>
              <a:rPr lang="en-US" sz="3600" dirty="0" err="1"/>
              <a:t>whats</a:t>
            </a:r>
            <a:r>
              <a:rPr lang="en-US" sz="3600" dirty="0"/>
              <a:t> on that box” instantly during a meeting, SHODAN is the answer!</a:t>
            </a:r>
          </a:p>
          <a:p>
            <a:r>
              <a:rPr lang="en-US" sz="3600" dirty="0"/>
              <a:t>Ports and services by IP</a:t>
            </a:r>
          </a:p>
          <a:p>
            <a:r>
              <a:rPr lang="en-US" sz="3600" dirty="0"/>
              <a:t>Easy web interface</a:t>
            </a:r>
          </a:p>
          <a:p>
            <a:r>
              <a:rPr lang="en-US" sz="3600" dirty="0"/>
              <a:t>API of course is the way to scale this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D9AE93-4B4A-124A-60FE-26A0EEFE3295}"/>
              </a:ext>
            </a:extLst>
          </p:cNvPr>
          <p:cNvSpPr txBox="1">
            <a:spLocks/>
          </p:cNvSpPr>
          <p:nvPr/>
        </p:nvSpPr>
        <p:spPr>
          <a:xfrm>
            <a:off x="838200" y="6425631"/>
            <a:ext cx="10668000" cy="3846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/>
              <a:t>Sansfire</a:t>
            </a:r>
            <a:r>
              <a:rPr lang="en-US" sz="2200" dirty="0"/>
              <a:t> 2023                                                                                   rob@coherentsecurity.com</a:t>
            </a:r>
            <a:endParaRPr lang="en-US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2B8978EF-9B71-8DEE-F99C-E686BB2E157C}"/>
              </a:ext>
            </a:extLst>
          </p:cNvPr>
          <p:cNvSpPr/>
          <p:nvPr/>
        </p:nvSpPr>
        <p:spPr>
          <a:xfrm>
            <a:off x="891654" y="1402711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9818B569-2042-93B1-72AF-C43C23DB207C}"/>
              </a:ext>
            </a:extLst>
          </p:cNvPr>
          <p:cNvSpPr/>
          <p:nvPr/>
        </p:nvSpPr>
        <p:spPr>
          <a:xfrm>
            <a:off x="779061" y="6176963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61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3D2D-8106-FA8D-E203-09EACD6F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Demo</a:t>
            </a:r>
            <a:r>
              <a:rPr lang="en-US" dirty="0"/>
              <a:t> – Shodan API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55B7C-62F0-A9E9-EE39-1DCBB0A55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https://api.shodan.io/shodan/host/&lt;host</a:t>
            </a:r>
            <a:r>
              <a:rPr lang="en-US" sz="3600" dirty="0"/>
              <a:t> </a:t>
            </a:r>
            <a:r>
              <a:rPr lang="en-US" sz="3600" u="sng" dirty="0" err="1">
                <a:solidFill>
                  <a:srgbClr val="0070C0"/>
                </a:solidFill>
              </a:rPr>
              <a:t>ip</a:t>
            </a:r>
            <a:r>
              <a:rPr lang="en-US" sz="3600" u="sng" dirty="0">
                <a:solidFill>
                  <a:srgbClr val="0070C0"/>
                </a:solidFill>
              </a:rPr>
              <a:t>&gt;?key=&lt;API Key&gt;</a:t>
            </a:r>
          </a:p>
          <a:p>
            <a:pPr lvl="1"/>
            <a:r>
              <a:rPr lang="en-US" sz="3600" dirty="0"/>
              <a:t>(your API key is on your </a:t>
            </a:r>
            <a:r>
              <a:rPr lang="en-US" sz="3600" dirty="0" err="1"/>
              <a:t>shodan</a:t>
            </a:r>
            <a:r>
              <a:rPr lang="en-US" sz="3600" dirty="0"/>
              <a:t> account page)</a:t>
            </a:r>
          </a:p>
          <a:p>
            <a:pPr lvl="1"/>
            <a:endParaRPr lang="en-US" sz="3600" dirty="0"/>
          </a:p>
          <a:p>
            <a:r>
              <a:rPr lang="en-US" sz="3600" dirty="0"/>
              <a:t>Let’s look at isc.sans.edu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898E45-F516-31D6-D431-2D2C023D0A63}"/>
              </a:ext>
            </a:extLst>
          </p:cNvPr>
          <p:cNvSpPr txBox="1">
            <a:spLocks/>
          </p:cNvSpPr>
          <p:nvPr/>
        </p:nvSpPr>
        <p:spPr>
          <a:xfrm>
            <a:off x="838200" y="6425631"/>
            <a:ext cx="10668000" cy="3846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/>
              <a:t>Sansfire</a:t>
            </a:r>
            <a:r>
              <a:rPr lang="en-US" sz="2200" dirty="0"/>
              <a:t> 2023                                                                                   rob@coherentsecurity.com</a:t>
            </a:r>
            <a:endParaRPr lang="en-US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737BFFDD-92A4-0CFE-8BEB-0A8633A46154}"/>
              </a:ext>
            </a:extLst>
          </p:cNvPr>
          <p:cNvSpPr/>
          <p:nvPr/>
        </p:nvSpPr>
        <p:spPr>
          <a:xfrm>
            <a:off x="891654" y="1402711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10283BED-50B7-9203-8F37-1B160031CD11}"/>
              </a:ext>
            </a:extLst>
          </p:cNvPr>
          <p:cNvSpPr/>
          <p:nvPr/>
        </p:nvSpPr>
        <p:spPr>
          <a:xfrm>
            <a:off x="779061" y="6176963"/>
            <a:ext cx="10049302" cy="22746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04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1896</Words>
  <Application>Microsoft Office PowerPoint</Application>
  <PresentationFormat>Widescreen</PresentationFormat>
  <Paragraphs>214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Arial Black</vt:lpstr>
      <vt:lpstr>Calibri</vt:lpstr>
      <vt:lpstr>Calibri Light</vt:lpstr>
      <vt:lpstr>Office Theme</vt:lpstr>
      <vt:lpstr>Recon and OSINT The Pentest Before the Pentest</vt:lpstr>
      <vt:lpstr>whoami – Rob VandenBrink</vt:lpstr>
      <vt:lpstr>How Does your client thing Pentests Work?</vt:lpstr>
      <vt:lpstr>When the Party is Over ..</vt:lpstr>
      <vt:lpstr>Reconnaissance</vt:lpstr>
      <vt:lpstr>Where to Start?</vt:lpstr>
      <vt:lpstr>Demo  - Certs</vt:lpstr>
      <vt:lpstr>Port Mapping without Mapping</vt:lpstr>
      <vt:lpstr>Demo – Shodan API </vt:lpstr>
      <vt:lpstr>Passive DNS – Mining by IP Address</vt:lpstr>
      <vt:lpstr>More on Mining by IP Address</vt:lpstr>
      <vt:lpstr>API Calls against a specific IP</vt:lpstr>
      <vt:lpstr>Demo – IPINFO / Circl.lu/ Umbrella</vt:lpstr>
      <vt:lpstr>More Passive DNS – Mining by DNS Zone</vt:lpstr>
      <vt:lpstr>Passive DNS – Who Ya Gonna Call?</vt:lpstr>
      <vt:lpstr>DNS – Mining by DNS Zone </vt:lpstr>
      <vt:lpstr>Demo – Dump DNS Zone from Passive DNS</vt:lpstr>
      <vt:lpstr>Combine IP Address and Zone</vt:lpstr>
      <vt:lpstr>The Other Side of the Coin</vt:lpstr>
      <vt:lpstr>Usernames / Email</vt:lpstr>
      <vt:lpstr>Demo - Let’s Do the Thing!</vt:lpstr>
      <vt:lpstr>Usernames / Email - LinkedIn?</vt:lpstr>
      <vt:lpstr>PowerPoint Presentation</vt:lpstr>
      <vt:lpstr>Usernames / Email – Other Resources</vt:lpstr>
      <vt:lpstr>Distro’s?  Even more Resources?</vt:lpstr>
      <vt:lpstr>How good can this get?</vt:lpstr>
      <vt:lpstr>How good can this get? – Better!</vt:lpstr>
      <vt:lpstr>How good can this get? – Yes, it gets Better!</vt:lpstr>
      <vt:lpstr>How good can this get? – Winner Winner!</vt:lpstr>
      <vt:lpstr>Why is Recon important for a Consultant?</vt:lpstr>
      <vt:lpstr>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Vandenbrink</dc:creator>
  <cp:lastModifiedBy>Rob Vandenbrink</cp:lastModifiedBy>
  <cp:revision>21</cp:revision>
  <dcterms:created xsi:type="dcterms:W3CDTF">2023-06-09T18:53:10Z</dcterms:created>
  <dcterms:modified xsi:type="dcterms:W3CDTF">2023-07-12T23:23:13Z</dcterms:modified>
</cp:coreProperties>
</file>