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  <p:sldMasterId id="214748367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6858000" cx="9144000"/>
  <p:notesSz cx="6858000" cy="9144000"/>
  <p:embeddedFontLst>
    <p:embeddedFont>
      <p:font typeface="Proxima Nova"/>
      <p:regular r:id="rId24"/>
      <p:bold r:id="rId25"/>
      <p:italic r:id="rId26"/>
      <p:boldItalic r:id="rId27"/>
    </p:embeddedFont>
    <p:embeddedFont>
      <p:font typeface="Righteous"/>
      <p:regular r:id="rId28"/>
    </p:embeddedFont>
    <p:embeddedFont>
      <p:font typeface="Abel"/>
      <p:regular r:id="rId29"/>
    </p:embeddedFont>
    <p:embeddedFont>
      <p:font typeface="Proxima Nova Semibold"/>
      <p:regular r:id="rId30"/>
      <p:bold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051533B-3CDC-4511-839A-3D7348F5D7E5}">
  <a:tblStyle styleId="{7051533B-3CDC-4511-839A-3D7348F5D7E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ProximaNova-regular.fntdata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ProximaNova-italic.fntdata"/><Relationship Id="rId25" Type="http://schemas.openxmlformats.org/officeDocument/2006/relationships/font" Target="fonts/ProximaNova-bold.fntdata"/><Relationship Id="rId28" Type="http://schemas.openxmlformats.org/officeDocument/2006/relationships/font" Target="fonts/Righteous-regular.fntdata"/><Relationship Id="rId27" Type="http://schemas.openxmlformats.org/officeDocument/2006/relationships/font" Target="fonts/ProximaNova-bold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Abel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roximaNovaSemibold-bold.fntdata"/><Relationship Id="rId30" Type="http://schemas.openxmlformats.org/officeDocument/2006/relationships/font" Target="fonts/ProximaNovaSemibold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ProximaNovaSemibold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d373a38cb_2_2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dd373a38cb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b3d7bb6f64_5_71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b3d7bb6f64_5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b3d7bb6f64_5_72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b3d7bb6f64_5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b3d7bb6f64_11_1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b3d7bb6f64_1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c8aeeb471_0_2494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c8aeeb471_0_249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dd373a38cb_2_4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dd373a38cb_2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dd373a38cb_2_6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dd373a38cb_2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dd373a38cb_2_6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dd373a38c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dd373a38cb_2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dd373a38c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dd373a38cb_2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dd373a38cb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b3d7bb6f64_3_32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b3d7bb6f64_3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3d7bb6f64_3_189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3d7bb6f64_3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3d7bb6f64_3_14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3d7bb6f64_3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b3d7bb6f64_6_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b3d7bb6f64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Word Prob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Wikipedia data, Frequency Dicts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n-grams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Split words into n-grams (1-6)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b3d7bb6f64_6_10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b3d7bb6f64_6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Viterbi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HMM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Sentences can be represented as markov chain with hidden states that are the two languages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Parameters found empirically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LDA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Topics a document belongs to based on collection of words in the document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Topics = lang1, lang2, Document = Word, Word=character n-grams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Word unigrams probability is used to label the clusters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Supervised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Supervised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b3d7bb6f64_5_3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b3d7bb6f64_5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?utm_source=slidesgo_template&amp;utm_medium=referral-link&amp;utm_campaign=slidesgo_contents_of_this_template&amp;utm_term=stories_by_freepik&amp;utm_content=stories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411275" y="1399167"/>
            <a:ext cx="41160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4411275" y="4135967"/>
            <a:ext cx="31983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hasCustomPrompt="1" type="title"/>
          </p:nvPr>
        </p:nvSpPr>
        <p:spPr>
          <a:xfrm>
            <a:off x="768900" y="2712367"/>
            <a:ext cx="4898400" cy="202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768900" y="4698500"/>
            <a:ext cx="3056100" cy="8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5" name="Google Shape;45;p11"/>
          <p:cNvSpPr txBox="1"/>
          <p:nvPr>
            <p:ph idx="2" type="title"/>
          </p:nvPr>
        </p:nvSpPr>
        <p:spPr>
          <a:xfrm>
            <a:off x="768900" y="537600"/>
            <a:ext cx="3756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46" name="Google Shape;46;p11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">
  <p:cSld name="TITLE_AND_BODY_3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768900" y="1708267"/>
            <a:ext cx="7059000" cy="39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7975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50"/>
              <a:buChar char="●"/>
              <a:defRPr sz="1250"/>
            </a:lvl1pPr>
            <a:lvl2pPr indent="-307975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2pPr>
            <a:lvl3pPr indent="-307975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3pPr>
            <a:lvl4pPr indent="-307975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4pPr>
            <a:lvl5pPr indent="-307975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5pPr>
            <a:lvl6pPr indent="-307975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■"/>
              <a:defRPr sz="1250"/>
            </a:lvl6pPr>
            <a:lvl7pPr indent="-307975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●"/>
              <a:defRPr sz="1250"/>
            </a:lvl7pPr>
            <a:lvl8pPr indent="-307975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50"/>
              <a:buChar char="○"/>
              <a:defRPr sz="1250"/>
            </a:lvl8pPr>
            <a:lvl9pPr indent="-307975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50"/>
              <a:buChar char="■"/>
              <a:defRPr sz="1250"/>
            </a:lvl9pPr>
          </a:lstStyle>
          <a:p/>
        </p:txBody>
      </p:sp>
      <p:sp>
        <p:nvSpPr>
          <p:cNvPr id="50" name="Google Shape;50;p13"/>
          <p:cNvSpPr txBox="1"/>
          <p:nvPr>
            <p:ph type="title"/>
          </p:nvPr>
        </p:nvSpPr>
        <p:spPr>
          <a:xfrm>
            <a:off x="768900" y="537600"/>
            <a:ext cx="59718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51" name="Google Shape;51;p13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BODY_1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/>
          <p:nvPr>
            <p:ph type="title"/>
          </p:nvPr>
        </p:nvSpPr>
        <p:spPr>
          <a:xfrm>
            <a:off x="935650" y="1497183"/>
            <a:ext cx="20961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" name="Google Shape;54;p14"/>
          <p:cNvSpPr txBox="1"/>
          <p:nvPr>
            <p:ph idx="1" type="subTitle"/>
          </p:nvPr>
        </p:nvSpPr>
        <p:spPr>
          <a:xfrm>
            <a:off x="935650" y="1981417"/>
            <a:ext cx="20961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hasCustomPrompt="1" idx="2" type="title"/>
          </p:nvPr>
        </p:nvSpPr>
        <p:spPr>
          <a:xfrm>
            <a:off x="3193725" y="1645733"/>
            <a:ext cx="12018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6" name="Google Shape;56;p14"/>
          <p:cNvSpPr txBox="1"/>
          <p:nvPr>
            <p:ph idx="3" type="title"/>
          </p:nvPr>
        </p:nvSpPr>
        <p:spPr>
          <a:xfrm>
            <a:off x="935650" y="4210017"/>
            <a:ext cx="20961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4" type="subTitle"/>
          </p:nvPr>
        </p:nvSpPr>
        <p:spPr>
          <a:xfrm>
            <a:off x="935650" y="4694417"/>
            <a:ext cx="20961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hasCustomPrompt="1" idx="5" type="title"/>
          </p:nvPr>
        </p:nvSpPr>
        <p:spPr>
          <a:xfrm>
            <a:off x="3193725" y="4358733"/>
            <a:ext cx="12018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59" name="Google Shape;59;p14"/>
          <p:cNvSpPr txBox="1"/>
          <p:nvPr>
            <p:ph idx="6" type="title"/>
          </p:nvPr>
        </p:nvSpPr>
        <p:spPr>
          <a:xfrm>
            <a:off x="6112225" y="1497183"/>
            <a:ext cx="20961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7" type="subTitle"/>
          </p:nvPr>
        </p:nvSpPr>
        <p:spPr>
          <a:xfrm>
            <a:off x="6112225" y="1981417"/>
            <a:ext cx="20961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hasCustomPrompt="1" idx="8" type="title"/>
          </p:nvPr>
        </p:nvSpPr>
        <p:spPr>
          <a:xfrm>
            <a:off x="4691419" y="1645733"/>
            <a:ext cx="12018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62" name="Google Shape;62;p14"/>
          <p:cNvSpPr txBox="1"/>
          <p:nvPr>
            <p:ph idx="9" type="title"/>
          </p:nvPr>
        </p:nvSpPr>
        <p:spPr>
          <a:xfrm>
            <a:off x="6112225" y="4210017"/>
            <a:ext cx="20961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3" type="subTitle"/>
          </p:nvPr>
        </p:nvSpPr>
        <p:spPr>
          <a:xfrm>
            <a:off x="6112225" y="4694417"/>
            <a:ext cx="20961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hasCustomPrompt="1" idx="14" type="title"/>
          </p:nvPr>
        </p:nvSpPr>
        <p:spPr>
          <a:xfrm>
            <a:off x="4691419" y="4358733"/>
            <a:ext cx="1201800" cy="10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652325" y="4025267"/>
            <a:ext cx="325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Font typeface="Abel"/>
              <a:buNone/>
              <a:defRPr sz="1800">
                <a:latin typeface="Abel"/>
                <a:ea typeface="Abel"/>
                <a:cs typeface="Abel"/>
                <a:sym typeface="Abe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7" name="Google Shape;67;p15"/>
          <p:cNvSpPr txBox="1"/>
          <p:nvPr>
            <p:ph idx="1" type="subTitle"/>
          </p:nvPr>
        </p:nvSpPr>
        <p:spPr>
          <a:xfrm>
            <a:off x="1652325" y="1848867"/>
            <a:ext cx="4045200" cy="24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ighteous"/>
              <a:buNone/>
              <a:defRPr sz="2400">
                <a:latin typeface="Righteous"/>
                <a:ea typeface="Righteous"/>
                <a:cs typeface="Righteous"/>
                <a:sym typeface="Righteou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Righteous"/>
              <a:buNone/>
              <a:defRPr sz="2100">
                <a:latin typeface="Righteous"/>
                <a:ea typeface="Righteous"/>
                <a:cs typeface="Righteous"/>
                <a:sym typeface="Righteou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hree Columns">
  <p:cSld name="TITLE_AND_BODY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1076700" y="3857372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subTitle"/>
          </p:nvPr>
        </p:nvSpPr>
        <p:spPr>
          <a:xfrm>
            <a:off x="1076700" y="4571365"/>
            <a:ext cx="20961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title"/>
          </p:nvPr>
        </p:nvSpPr>
        <p:spPr>
          <a:xfrm>
            <a:off x="768900" y="537600"/>
            <a:ext cx="3756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72" name="Google Shape;72;p16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3" name="Google Shape;73;p16"/>
          <p:cNvSpPr txBox="1"/>
          <p:nvPr>
            <p:ph idx="3" type="title"/>
          </p:nvPr>
        </p:nvSpPr>
        <p:spPr>
          <a:xfrm>
            <a:off x="3523950" y="3857372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4" name="Google Shape;74;p16"/>
          <p:cNvSpPr txBox="1"/>
          <p:nvPr>
            <p:ph idx="4" type="subTitle"/>
          </p:nvPr>
        </p:nvSpPr>
        <p:spPr>
          <a:xfrm>
            <a:off x="3523950" y="4571365"/>
            <a:ext cx="20961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5" type="title"/>
          </p:nvPr>
        </p:nvSpPr>
        <p:spPr>
          <a:xfrm>
            <a:off x="5971200" y="3857372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6" type="subTitle"/>
          </p:nvPr>
        </p:nvSpPr>
        <p:spPr>
          <a:xfrm>
            <a:off x="5971200" y="4571365"/>
            <a:ext cx="20961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wo Columns ">
  <p:cSld name="TITLE_AND_BODY_1_1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1076700" y="2507767"/>
            <a:ext cx="33714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" type="subTitle"/>
          </p:nvPr>
        </p:nvSpPr>
        <p:spPr>
          <a:xfrm>
            <a:off x="1076700" y="3221765"/>
            <a:ext cx="3371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7"/>
          <p:cNvSpPr txBox="1"/>
          <p:nvPr>
            <p:ph idx="2" type="title"/>
          </p:nvPr>
        </p:nvSpPr>
        <p:spPr>
          <a:xfrm>
            <a:off x="768900" y="537600"/>
            <a:ext cx="4383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81" name="Google Shape;81;p17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7"/>
          <p:cNvSpPr txBox="1"/>
          <p:nvPr>
            <p:ph idx="3" type="title"/>
          </p:nvPr>
        </p:nvSpPr>
        <p:spPr>
          <a:xfrm>
            <a:off x="1076700" y="4339633"/>
            <a:ext cx="33714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83" name="Google Shape;83;p17"/>
          <p:cNvSpPr txBox="1"/>
          <p:nvPr>
            <p:ph idx="4" type="subTitle"/>
          </p:nvPr>
        </p:nvSpPr>
        <p:spPr>
          <a:xfrm>
            <a:off x="1076700" y="5053632"/>
            <a:ext cx="33714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ONE_COLUMN_TEXT_3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768900" y="2468000"/>
            <a:ext cx="325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768900" y="3937700"/>
            <a:ext cx="2897700" cy="25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indent="-342900" lvl="2" marL="13716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indent="-342900" lvl="3" marL="18288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/>
        </p:txBody>
      </p:sp>
      <p:cxnSp>
        <p:nvCxnSpPr>
          <p:cNvPr id="87" name="Google Shape;87;p18"/>
          <p:cNvCxnSpPr/>
          <p:nvPr/>
        </p:nvCxnSpPr>
        <p:spPr>
          <a:xfrm>
            <a:off x="-122675" y="35725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Four Columns">
  <p:cSld name="TITLE_AND_BODY_1_2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935650" y="2589067"/>
            <a:ext cx="20961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0" name="Google Shape;90;p19"/>
          <p:cNvSpPr txBox="1"/>
          <p:nvPr>
            <p:ph idx="1" type="subTitle"/>
          </p:nvPr>
        </p:nvSpPr>
        <p:spPr>
          <a:xfrm>
            <a:off x="935650" y="3073300"/>
            <a:ext cx="20961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2" type="title"/>
          </p:nvPr>
        </p:nvSpPr>
        <p:spPr>
          <a:xfrm>
            <a:off x="935650" y="4489100"/>
            <a:ext cx="20961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3" type="subTitle"/>
          </p:nvPr>
        </p:nvSpPr>
        <p:spPr>
          <a:xfrm>
            <a:off x="935650" y="4973500"/>
            <a:ext cx="20961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4" type="title"/>
          </p:nvPr>
        </p:nvSpPr>
        <p:spPr>
          <a:xfrm>
            <a:off x="6112225" y="2589067"/>
            <a:ext cx="20961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5" type="subTitle"/>
          </p:nvPr>
        </p:nvSpPr>
        <p:spPr>
          <a:xfrm>
            <a:off x="6112225" y="3073300"/>
            <a:ext cx="20961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9"/>
          <p:cNvSpPr txBox="1"/>
          <p:nvPr>
            <p:ph idx="6" type="title"/>
          </p:nvPr>
        </p:nvSpPr>
        <p:spPr>
          <a:xfrm>
            <a:off x="6112225" y="4489100"/>
            <a:ext cx="2096100" cy="53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96" name="Google Shape;96;p19"/>
          <p:cNvSpPr txBox="1"/>
          <p:nvPr>
            <p:ph idx="7" type="subTitle"/>
          </p:nvPr>
        </p:nvSpPr>
        <p:spPr>
          <a:xfrm>
            <a:off x="6112225" y="4973500"/>
            <a:ext cx="2096100" cy="66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9"/>
          <p:cNvSpPr txBox="1"/>
          <p:nvPr>
            <p:ph idx="8" type="title"/>
          </p:nvPr>
        </p:nvSpPr>
        <p:spPr>
          <a:xfrm>
            <a:off x="768900" y="537600"/>
            <a:ext cx="4383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98" name="Google Shape;98;p19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Six Columns ">
  <p:cSld name="TITLE_AND_BODY_1_1_2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1076700" y="2449138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1" name="Google Shape;101;p20"/>
          <p:cNvSpPr txBox="1"/>
          <p:nvPr>
            <p:ph idx="1" type="subTitle"/>
          </p:nvPr>
        </p:nvSpPr>
        <p:spPr>
          <a:xfrm>
            <a:off x="1076700" y="3163133"/>
            <a:ext cx="2096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0"/>
          <p:cNvSpPr txBox="1"/>
          <p:nvPr>
            <p:ph idx="2" type="title"/>
          </p:nvPr>
        </p:nvSpPr>
        <p:spPr>
          <a:xfrm>
            <a:off x="768900" y="537600"/>
            <a:ext cx="3756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03" name="Google Shape;103;p20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0"/>
          <p:cNvSpPr txBox="1"/>
          <p:nvPr>
            <p:ph idx="3" type="title"/>
          </p:nvPr>
        </p:nvSpPr>
        <p:spPr>
          <a:xfrm>
            <a:off x="3523950" y="2449138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5" name="Google Shape;105;p20"/>
          <p:cNvSpPr txBox="1"/>
          <p:nvPr>
            <p:ph idx="4" type="subTitle"/>
          </p:nvPr>
        </p:nvSpPr>
        <p:spPr>
          <a:xfrm>
            <a:off x="3523950" y="3163133"/>
            <a:ext cx="2096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0"/>
          <p:cNvSpPr txBox="1"/>
          <p:nvPr>
            <p:ph idx="5" type="title"/>
          </p:nvPr>
        </p:nvSpPr>
        <p:spPr>
          <a:xfrm>
            <a:off x="5971200" y="2449138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7" name="Google Shape;107;p20"/>
          <p:cNvSpPr txBox="1"/>
          <p:nvPr>
            <p:ph idx="6" type="subTitle"/>
          </p:nvPr>
        </p:nvSpPr>
        <p:spPr>
          <a:xfrm>
            <a:off x="5971200" y="3163133"/>
            <a:ext cx="2096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0"/>
          <p:cNvSpPr txBox="1"/>
          <p:nvPr>
            <p:ph idx="7" type="title"/>
          </p:nvPr>
        </p:nvSpPr>
        <p:spPr>
          <a:xfrm>
            <a:off x="1076700" y="4567205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09" name="Google Shape;109;p20"/>
          <p:cNvSpPr txBox="1"/>
          <p:nvPr>
            <p:ph idx="8" type="subTitle"/>
          </p:nvPr>
        </p:nvSpPr>
        <p:spPr>
          <a:xfrm>
            <a:off x="1076700" y="5281199"/>
            <a:ext cx="2096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9" type="title"/>
          </p:nvPr>
        </p:nvSpPr>
        <p:spPr>
          <a:xfrm>
            <a:off x="3523950" y="4567205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3" type="subTitle"/>
          </p:nvPr>
        </p:nvSpPr>
        <p:spPr>
          <a:xfrm>
            <a:off x="3523950" y="5281199"/>
            <a:ext cx="2096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14" type="title"/>
          </p:nvPr>
        </p:nvSpPr>
        <p:spPr>
          <a:xfrm>
            <a:off x="5971200" y="4567205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5" type="subTitle"/>
          </p:nvPr>
        </p:nvSpPr>
        <p:spPr>
          <a:xfrm>
            <a:off x="5971200" y="5281199"/>
            <a:ext cx="2096100" cy="7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795500" y="3899700"/>
            <a:ext cx="5553000" cy="112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930250" y="4943400"/>
            <a:ext cx="32835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ONE_COLUMN_TEXT_2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768900" y="537600"/>
            <a:ext cx="325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768900" y="3681600"/>
            <a:ext cx="2485500" cy="22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117" name="Google Shape;117;p21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+ Credits">
  <p:cSld name="TITLE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2056800" y="-711200"/>
            <a:ext cx="41160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2293500" y="2235167"/>
            <a:ext cx="3642600" cy="189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1" name="Google Shape;121;p22"/>
          <p:cNvSpPr txBox="1"/>
          <p:nvPr/>
        </p:nvSpPr>
        <p:spPr>
          <a:xfrm>
            <a:off x="2450400" y="4641133"/>
            <a:ext cx="3328800" cy="13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CREDITS: This presentation template was created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including icons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, infographics &amp; images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 </a:t>
            </a:r>
            <a:r>
              <a:rPr lang="en" sz="1200">
                <a:solidFill>
                  <a:schemeClr val="accent1"/>
                </a:solidFill>
                <a:latin typeface="Abel"/>
                <a:ea typeface="Abel"/>
                <a:cs typeface="Abel"/>
                <a:sym typeface="Abel"/>
              </a:rPr>
              <a:t>and illustrations by </a:t>
            </a:r>
            <a:r>
              <a:rPr lang="en" sz="1200">
                <a:solidFill>
                  <a:schemeClr val="accent1"/>
                </a:solidFill>
                <a:uFill>
                  <a:noFill/>
                </a:uFill>
                <a:latin typeface="Abel"/>
                <a:ea typeface="Abel"/>
                <a:cs typeface="Abel"/>
                <a:sym typeface="Abe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accent1"/>
              </a:solidFill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ullet points 1">
  <p:cSld name="TITLE_AND_BODY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768900" y="2078733"/>
            <a:ext cx="3437700" cy="4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768900" y="537600"/>
            <a:ext cx="4383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25" name="Google Shape;125;p23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23"/>
          <p:cNvSpPr txBox="1"/>
          <p:nvPr>
            <p:ph idx="2" type="body"/>
          </p:nvPr>
        </p:nvSpPr>
        <p:spPr>
          <a:xfrm>
            <a:off x="4682775" y="677690"/>
            <a:ext cx="3437700" cy="53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idx="1" type="body"/>
          </p:nvPr>
        </p:nvSpPr>
        <p:spPr>
          <a:xfrm>
            <a:off x="768900" y="2078733"/>
            <a:ext cx="5259000" cy="401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16" name="Google Shape;16;p4"/>
          <p:cNvSpPr txBox="1"/>
          <p:nvPr>
            <p:ph type="title"/>
          </p:nvPr>
        </p:nvSpPr>
        <p:spPr>
          <a:xfrm>
            <a:off x="768900" y="537600"/>
            <a:ext cx="4383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17" name="Google Shape;17;p4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idx="1" type="body"/>
          </p:nvPr>
        </p:nvSpPr>
        <p:spPr>
          <a:xfrm>
            <a:off x="898088" y="3239333"/>
            <a:ext cx="34494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" name="Google Shape;20;p5"/>
          <p:cNvSpPr txBox="1"/>
          <p:nvPr>
            <p:ph idx="2" type="body"/>
          </p:nvPr>
        </p:nvSpPr>
        <p:spPr>
          <a:xfrm>
            <a:off x="4796501" y="3239333"/>
            <a:ext cx="34494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1" name="Google Shape;21;p5"/>
          <p:cNvSpPr txBox="1"/>
          <p:nvPr>
            <p:ph type="title"/>
          </p:nvPr>
        </p:nvSpPr>
        <p:spPr>
          <a:xfrm>
            <a:off x="768900" y="537600"/>
            <a:ext cx="4383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2" name="Google Shape;22;p5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" name="Google Shape;23;p5"/>
          <p:cNvSpPr txBox="1"/>
          <p:nvPr>
            <p:ph idx="3" type="title"/>
          </p:nvPr>
        </p:nvSpPr>
        <p:spPr>
          <a:xfrm>
            <a:off x="898100" y="2190950"/>
            <a:ext cx="20391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4" type="title"/>
          </p:nvPr>
        </p:nvSpPr>
        <p:spPr>
          <a:xfrm>
            <a:off x="4796500" y="2190950"/>
            <a:ext cx="20391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768900" y="537600"/>
            <a:ext cx="4383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27" name="Google Shape;27;p6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768900" y="537600"/>
            <a:ext cx="325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768900" y="3429700"/>
            <a:ext cx="3258000" cy="250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cxnSp>
        <p:nvCxnSpPr>
          <p:cNvPr id="31" name="Google Shape;31;p7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78200" y="701800"/>
            <a:ext cx="3560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/>
          <p:nvPr>
            <p:ph idx="1" type="subTitle"/>
          </p:nvPr>
        </p:nvSpPr>
        <p:spPr>
          <a:xfrm>
            <a:off x="768900" y="1945200"/>
            <a:ext cx="3258000" cy="1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768900" y="3072067"/>
            <a:ext cx="3426900" cy="287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768900" y="537600"/>
            <a:ext cx="37047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38" name="Google Shape;38;p9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/>
          <p:nvPr>
            <p:ph type="title"/>
          </p:nvPr>
        </p:nvSpPr>
        <p:spPr>
          <a:xfrm>
            <a:off x="768900" y="537600"/>
            <a:ext cx="3756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cxnSp>
        <p:nvCxnSpPr>
          <p:cNvPr id="41" name="Google Shape;41;p10"/>
          <p:cNvCxnSpPr/>
          <p:nvPr/>
        </p:nvCxnSpPr>
        <p:spPr>
          <a:xfrm>
            <a:off x="-122675" y="1642167"/>
            <a:ext cx="4211100" cy="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ighteous"/>
              <a:buNone/>
              <a:defRPr sz="28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 sz="2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bel"/>
              <a:buChar char="●"/>
              <a:defRPr sz="1800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●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bel"/>
              <a:buChar char="○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bel"/>
              <a:buChar char="■"/>
              <a:defRPr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1068100" y="1244600"/>
            <a:ext cx="70473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1068100" y="2260600"/>
            <a:ext cx="7047300" cy="333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dail@itu.dk" TargetMode="External"/><Relationship Id="rId4" Type="http://schemas.openxmlformats.org/officeDocument/2006/relationships/hyperlink" Target="mailto:saqi@itu.dk" TargetMode="External"/><Relationship Id="rId5" Type="http://schemas.openxmlformats.org/officeDocument/2006/relationships/hyperlink" Target="mailto:gran@itu.dk" TargetMode="External"/><Relationship Id="rId6" Type="http://schemas.openxmlformats.org/officeDocument/2006/relationships/hyperlink" Target="mailto:robv@itu.dk" TargetMode="External"/><Relationship Id="rId7" Type="http://schemas.openxmlformats.org/officeDocument/2006/relationships/image" Target="../media/image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hyperlink" Target="mailto:dail@itu.dk" TargetMode="External"/><Relationship Id="rId4" Type="http://schemas.openxmlformats.org/officeDocument/2006/relationships/hyperlink" Target="mailto:saqi@itu.dk" TargetMode="External"/><Relationship Id="rId5" Type="http://schemas.openxmlformats.org/officeDocument/2006/relationships/hyperlink" Target="mailto:gran@itu.dk" TargetMode="External"/><Relationship Id="rId6" Type="http://schemas.openxmlformats.org/officeDocument/2006/relationships/hyperlink" Target="mailto:robv@itu.dk" TargetMode="External"/><Relationship Id="rId7" Type="http://schemas.openxmlformats.org/officeDocument/2006/relationships/image" Target="../media/image4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type="ctrTitle"/>
          </p:nvPr>
        </p:nvSpPr>
        <p:spPr>
          <a:xfrm>
            <a:off x="436050" y="1297533"/>
            <a:ext cx="82575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Much Gracias: Semi-supervised Code-switch Detection for Spanish-English: How far can we get?</a:t>
            </a:r>
            <a:endParaRPr sz="3100"/>
          </a:p>
        </p:txBody>
      </p:sp>
      <p:sp>
        <p:nvSpPr>
          <p:cNvPr id="136" name="Google Shape;136;p26"/>
          <p:cNvSpPr txBox="1"/>
          <p:nvPr>
            <p:ph idx="1" type="subTitle"/>
          </p:nvPr>
        </p:nvSpPr>
        <p:spPr>
          <a:xfrm>
            <a:off x="359850" y="4815600"/>
            <a:ext cx="4635300" cy="23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Dana-Maria Iliescu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dail@itu.dk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Sara Qirko             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saqi@itu.dk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Rasmus Grand      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gran@itu.dk</a:t>
            </a:r>
            <a:r>
              <a:rPr lang="en" sz="1800"/>
              <a:t>) </a:t>
            </a:r>
            <a:endParaRPr sz="1800"/>
          </a:p>
        </p:txBody>
      </p:sp>
      <p:sp>
        <p:nvSpPr>
          <p:cNvPr id="137" name="Google Shape;137;p26"/>
          <p:cNvSpPr txBox="1"/>
          <p:nvPr>
            <p:ph idx="1" type="subTitle"/>
          </p:nvPr>
        </p:nvSpPr>
        <p:spPr>
          <a:xfrm>
            <a:off x="4526475" y="4741433"/>
            <a:ext cx="4635300" cy="23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Rob van der Goot (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robv@itu.dk</a:t>
            </a:r>
            <a:r>
              <a:rPr lang="en" sz="1800"/>
              <a:t>) </a:t>
            </a:r>
            <a:endParaRPr sz="1800"/>
          </a:p>
        </p:txBody>
      </p:sp>
      <p:pic>
        <p:nvPicPr>
          <p:cNvPr id="138" name="Google Shape;138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60625" y="253267"/>
            <a:ext cx="3511476" cy="3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5"/>
          <p:cNvSpPr txBox="1"/>
          <p:nvPr>
            <p:ph idx="2" type="body"/>
          </p:nvPr>
        </p:nvSpPr>
        <p:spPr>
          <a:xfrm>
            <a:off x="768900" y="1965967"/>
            <a:ext cx="7694400" cy="3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35"/>
          <p:cNvSpPr txBox="1"/>
          <p:nvPr>
            <p:ph type="title"/>
          </p:nvPr>
        </p:nvSpPr>
        <p:spPr>
          <a:xfrm>
            <a:off x="768900" y="537600"/>
            <a:ext cx="37047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37" name="Google Shape;237;p35"/>
          <p:cNvSpPr/>
          <p:nvPr/>
        </p:nvSpPr>
        <p:spPr>
          <a:xfrm>
            <a:off x="4320989" y="3126039"/>
            <a:ext cx="31036" cy="38320"/>
          </a:xfrm>
          <a:custGeom>
            <a:rect b="b" l="l" r="r" t="t"/>
            <a:pathLst>
              <a:path extrusionOk="0" h="1265" w="1366">
                <a:moveTo>
                  <a:pt x="1225" y="1"/>
                </a:moveTo>
                <a:cubicBezTo>
                  <a:pt x="1187" y="1"/>
                  <a:pt x="1074" y="46"/>
                  <a:pt x="924" y="218"/>
                </a:cubicBezTo>
                <a:cubicBezTo>
                  <a:pt x="830" y="327"/>
                  <a:pt x="742" y="415"/>
                  <a:pt x="665" y="492"/>
                </a:cubicBezTo>
                <a:cubicBezTo>
                  <a:pt x="557" y="600"/>
                  <a:pt x="469" y="688"/>
                  <a:pt x="452" y="754"/>
                </a:cubicBezTo>
                <a:cubicBezTo>
                  <a:pt x="422" y="860"/>
                  <a:pt x="318" y="863"/>
                  <a:pt x="236" y="863"/>
                </a:cubicBezTo>
                <a:cubicBezTo>
                  <a:pt x="231" y="863"/>
                  <a:pt x="226" y="863"/>
                  <a:pt x="221" y="863"/>
                </a:cubicBezTo>
                <a:lnTo>
                  <a:pt x="186" y="863"/>
                </a:lnTo>
                <a:cubicBezTo>
                  <a:pt x="116" y="863"/>
                  <a:pt x="70" y="870"/>
                  <a:pt x="49" y="912"/>
                </a:cubicBezTo>
                <a:cubicBezTo>
                  <a:pt x="0" y="1006"/>
                  <a:pt x="49" y="1192"/>
                  <a:pt x="119" y="1251"/>
                </a:cubicBezTo>
                <a:cubicBezTo>
                  <a:pt x="129" y="1260"/>
                  <a:pt x="141" y="1265"/>
                  <a:pt x="153" y="1265"/>
                </a:cubicBezTo>
                <a:cubicBezTo>
                  <a:pt x="163" y="1265"/>
                  <a:pt x="174" y="1261"/>
                  <a:pt x="182" y="1255"/>
                </a:cubicBezTo>
                <a:cubicBezTo>
                  <a:pt x="251" y="1204"/>
                  <a:pt x="302" y="1187"/>
                  <a:pt x="345" y="1187"/>
                </a:cubicBezTo>
                <a:cubicBezTo>
                  <a:pt x="386" y="1187"/>
                  <a:pt x="420" y="1203"/>
                  <a:pt x="452" y="1220"/>
                </a:cubicBezTo>
                <a:cubicBezTo>
                  <a:pt x="469" y="1234"/>
                  <a:pt x="490" y="1241"/>
                  <a:pt x="511" y="1241"/>
                </a:cubicBezTo>
                <a:cubicBezTo>
                  <a:pt x="599" y="1237"/>
                  <a:pt x="1072" y="919"/>
                  <a:pt x="1170" y="761"/>
                </a:cubicBezTo>
                <a:cubicBezTo>
                  <a:pt x="1194" y="723"/>
                  <a:pt x="1198" y="709"/>
                  <a:pt x="1089" y="635"/>
                </a:cubicBezTo>
                <a:cubicBezTo>
                  <a:pt x="1026" y="590"/>
                  <a:pt x="963" y="548"/>
                  <a:pt x="956" y="474"/>
                </a:cubicBezTo>
                <a:cubicBezTo>
                  <a:pt x="942" y="351"/>
                  <a:pt x="1082" y="313"/>
                  <a:pt x="1208" y="281"/>
                </a:cubicBezTo>
                <a:cubicBezTo>
                  <a:pt x="1264" y="271"/>
                  <a:pt x="1317" y="253"/>
                  <a:pt x="1366" y="232"/>
                </a:cubicBezTo>
                <a:lnTo>
                  <a:pt x="1345" y="215"/>
                </a:lnTo>
                <a:cubicBezTo>
                  <a:pt x="1296" y="169"/>
                  <a:pt x="1226" y="106"/>
                  <a:pt x="1233" y="12"/>
                </a:cubicBezTo>
                <a:cubicBezTo>
                  <a:pt x="1233" y="8"/>
                  <a:pt x="1233" y="5"/>
                  <a:pt x="1233" y="1"/>
                </a:cubicBezTo>
                <a:cubicBezTo>
                  <a:pt x="1231" y="1"/>
                  <a:pt x="1228" y="1"/>
                  <a:pt x="1225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5"/>
          <p:cNvSpPr/>
          <p:nvPr/>
        </p:nvSpPr>
        <p:spPr>
          <a:xfrm>
            <a:off x="4165249" y="3082691"/>
            <a:ext cx="18789" cy="11299"/>
          </a:xfrm>
          <a:custGeom>
            <a:rect b="b" l="l" r="r" t="t"/>
            <a:pathLst>
              <a:path extrusionOk="0" h="373" w="827">
                <a:moveTo>
                  <a:pt x="298" y="1"/>
                </a:moveTo>
                <a:cubicBezTo>
                  <a:pt x="200" y="4"/>
                  <a:pt x="109" y="43"/>
                  <a:pt x="36" y="106"/>
                </a:cubicBezTo>
                <a:cubicBezTo>
                  <a:pt x="22" y="120"/>
                  <a:pt x="1" y="144"/>
                  <a:pt x="8" y="165"/>
                </a:cubicBezTo>
                <a:cubicBezTo>
                  <a:pt x="42" y="272"/>
                  <a:pt x="333" y="373"/>
                  <a:pt x="549" y="373"/>
                </a:cubicBezTo>
                <a:cubicBezTo>
                  <a:pt x="601" y="373"/>
                  <a:pt x="648" y="367"/>
                  <a:pt x="687" y="354"/>
                </a:cubicBezTo>
                <a:cubicBezTo>
                  <a:pt x="750" y="337"/>
                  <a:pt x="802" y="288"/>
                  <a:pt x="820" y="225"/>
                </a:cubicBezTo>
                <a:cubicBezTo>
                  <a:pt x="827" y="176"/>
                  <a:pt x="809" y="123"/>
                  <a:pt x="771" y="92"/>
                </a:cubicBezTo>
                <a:cubicBezTo>
                  <a:pt x="760" y="82"/>
                  <a:pt x="747" y="78"/>
                  <a:pt x="731" y="78"/>
                </a:cubicBezTo>
                <a:cubicBezTo>
                  <a:pt x="702" y="78"/>
                  <a:pt x="663" y="92"/>
                  <a:pt x="613" y="113"/>
                </a:cubicBezTo>
                <a:cubicBezTo>
                  <a:pt x="570" y="132"/>
                  <a:pt x="525" y="151"/>
                  <a:pt x="482" y="151"/>
                </a:cubicBezTo>
                <a:cubicBezTo>
                  <a:pt x="462" y="151"/>
                  <a:pt x="443" y="147"/>
                  <a:pt x="424" y="137"/>
                </a:cubicBezTo>
                <a:cubicBezTo>
                  <a:pt x="389" y="113"/>
                  <a:pt x="365" y="71"/>
                  <a:pt x="361" y="25"/>
                </a:cubicBezTo>
                <a:cubicBezTo>
                  <a:pt x="361" y="18"/>
                  <a:pt x="361" y="11"/>
                  <a:pt x="344" y="8"/>
                </a:cubicBezTo>
                <a:cubicBezTo>
                  <a:pt x="330" y="1"/>
                  <a:pt x="312" y="1"/>
                  <a:pt x="298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5"/>
          <p:cNvSpPr/>
          <p:nvPr/>
        </p:nvSpPr>
        <p:spPr>
          <a:xfrm>
            <a:off x="4195238" y="3214402"/>
            <a:ext cx="15927" cy="7664"/>
          </a:xfrm>
          <a:custGeom>
            <a:rect b="b" l="l" r="r" t="t"/>
            <a:pathLst>
              <a:path extrusionOk="0" h="253" w="701">
                <a:moveTo>
                  <a:pt x="589" y="1"/>
                </a:moveTo>
                <a:cubicBezTo>
                  <a:pt x="400" y="1"/>
                  <a:pt x="95" y="162"/>
                  <a:pt x="0" y="253"/>
                </a:cubicBezTo>
                <a:cubicBezTo>
                  <a:pt x="49" y="242"/>
                  <a:pt x="95" y="225"/>
                  <a:pt x="133" y="193"/>
                </a:cubicBezTo>
                <a:cubicBezTo>
                  <a:pt x="210" y="141"/>
                  <a:pt x="302" y="109"/>
                  <a:pt x="393" y="106"/>
                </a:cubicBezTo>
                <a:cubicBezTo>
                  <a:pt x="501" y="106"/>
                  <a:pt x="603" y="78"/>
                  <a:pt x="701" y="32"/>
                </a:cubicBezTo>
                <a:cubicBezTo>
                  <a:pt x="687" y="25"/>
                  <a:pt x="676" y="18"/>
                  <a:pt x="662" y="15"/>
                </a:cubicBezTo>
                <a:lnTo>
                  <a:pt x="662" y="11"/>
                </a:lnTo>
                <a:cubicBezTo>
                  <a:pt x="638" y="4"/>
                  <a:pt x="613" y="1"/>
                  <a:pt x="589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0" name="Google Shape;24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3724" y="1545200"/>
            <a:ext cx="4981601" cy="39356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2" type="body"/>
          </p:nvPr>
        </p:nvSpPr>
        <p:spPr>
          <a:xfrm>
            <a:off x="724800" y="2729367"/>
            <a:ext cx="7694400" cy="29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English vs. Spanish performance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LDA: inappropriate model for the task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Varying hyperparameters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36"/>
          <p:cNvSpPr txBox="1"/>
          <p:nvPr>
            <p:ph type="title"/>
          </p:nvPr>
        </p:nvSpPr>
        <p:spPr>
          <a:xfrm>
            <a:off x="768900" y="537600"/>
            <a:ext cx="37047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</p:txBody>
      </p:sp>
      <p:sp>
        <p:nvSpPr>
          <p:cNvPr id="247" name="Google Shape;247;p36"/>
          <p:cNvSpPr/>
          <p:nvPr/>
        </p:nvSpPr>
        <p:spPr>
          <a:xfrm>
            <a:off x="4320989" y="3126039"/>
            <a:ext cx="31036" cy="38320"/>
          </a:xfrm>
          <a:custGeom>
            <a:rect b="b" l="l" r="r" t="t"/>
            <a:pathLst>
              <a:path extrusionOk="0" h="1265" w="1366">
                <a:moveTo>
                  <a:pt x="1225" y="1"/>
                </a:moveTo>
                <a:cubicBezTo>
                  <a:pt x="1187" y="1"/>
                  <a:pt x="1074" y="46"/>
                  <a:pt x="924" y="218"/>
                </a:cubicBezTo>
                <a:cubicBezTo>
                  <a:pt x="830" y="327"/>
                  <a:pt x="742" y="415"/>
                  <a:pt x="665" y="492"/>
                </a:cubicBezTo>
                <a:cubicBezTo>
                  <a:pt x="557" y="600"/>
                  <a:pt x="469" y="688"/>
                  <a:pt x="452" y="754"/>
                </a:cubicBezTo>
                <a:cubicBezTo>
                  <a:pt x="422" y="860"/>
                  <a:pt x="318" y="863"/>
                  <a:pt x="236" y="863"/>
                </a:cubicBezTo>
                <a:cubicBezTo>
                  <a:pt x="231" y="863"/>
                  <a:pt x="226" y="863"/>
                  <a:pt x="221" y="863"/>
                </a:cubicBezTo>
                <a:lnTo>
                  <a:pt x="186" y="863"/>
                </a:lnTo>
                <a:cubicBezTo>
                  <a:pt x="116" y="863"/>
                  <a:pt x="70" y="870"/>
                  <a:pt x="49" y="912"/>
                </a:cubicBezTo>
                <a:cubicBezTo>
                  <a:pt x="0" y="1006"/>
                  <a:pt x="49" y="1192"/>
                  <a:pt x="119" y="1251"/>
                </a:cubicBezTo>
                <a:cubicBezTo>
                  <a:pt x="129" y="1260"/>
                  <a:pt x="141" y="1265"/>
                  <a:pt x="153" y="1265"/>
                </a:cubicBezTo>
                <a:cubicBezTo>
                  <a:pt x="163" y="1265"/>
                  <a:pt x="174" y="1261"/>
                  <a:pt x="182" y="1255"/>
                </a:cubicBezTo>
                <a:cubicBezTo>
                  <a:pt x="251" y="1204"/>
                  <a:pt x="302" y="1187"/>
                  <a:pt x="345" y="1187"/>
                </a:cubicBezTo>
                <a:cubicBezTo>
                  <a:pt x="386" y="1187"/>
                  <a:pt x="420" y="1203"/>
                  <a:pt x="452" y="1220"/>
                </a:cubicBezTo>
                <a:cubicBezTo>
                  <a:pt x="469" y="1234"/>
                  <a:pt x="490" y="1241"/>
                  <a:pt x="511" y="1241"/>
                </a:cubicBezTo>
                <a:cubicBezTo>
                  <a:pt x="599" y="1237"/>
                  <a:pt x="1072" y="919"/>
                  <a:pt x="1170" y="761"/>
                </a:cubicBezTo>
                <a:cubicBezTo>
                  <a:pt x="1194" y="723"/>
                  <a:pt x="1198" y="709"/>
                  <a:pt x="1089" y="635"/>
                </a:cubicBezTo>
                <a:cubicBezTo>
                  <a:pt x="1026" y="590"/>
                  <a:pt x="963" y="548"/>
                  <a:pt x="956" y="474"/>
                </a:cubicBezTo>
                <a:cubicBezTo>
                  <a:pt x="942" y="351"/>
                  <a:pt x="1082" y="313"/>
                  <a:pt x="1208" y="281"/>
                </a:cubicBezTo>
                <a:cubicBezTo>
                  <a:pt x="1264" y="271"/>
                  <a:pt x="1317" y="253"/>
                  <a:pt x="1366" y="232"/>
                </a:cubicBezTo>
                <a:lnTo>
                  <a:pt x="1345" y="215"/>
                </a:lnTo>
                <a:cubicBezTo>
                  <a:pt x="1296" y="169"/>
                  <a:pt x="1226" y="106"/>
                  <a:pt x="1233" y="12"/>
                </a:cubicBezTo>
                <a:cubicBezTo>
                  <a:pt x="1233" y="8"/>
                  <a:pt x="1233" y="5"/>
                  <a:pt x="1233" y="1"/>
                </a:cubicBezTo>
                <a:cubicBezTo>
                  <a:pt x="1231" y="1"/>
                  <a:pt x="1228" y="1"/>
                  <a:pt x="1225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6"/>
          <p:cNvSpPr/>
          <p:nvPr/>
        </p:nvSpPr>
        <p:spPr>
          <a:xfrm>
            <a:off x="4165249" y="3082691"/>
            <a:ext cx="18789" cy="11299"/>
          </a:xfrm>
          <a:custGeom>
            <a:rect b="b" l="l" r="r" t="t"/>
            <a:pathLst>
              <a:path extrusionOk="0" h="373" w="827">
                <a:moveTo>
                  <a:pt x="298" y="1"/>
                </a:moveTo>
                <a:cubicBezTo>
                  <a:pt x="200" y="4"/>
                  <a:pt x="109" y="43"/>
                  <a:pt x="36" y="106"/>
                </a:cubicBezTo>
                <a:cubicBezTo>
                  <a:pt x="22" y="120"/>
                  <a:pt x="1" y="144"/>
                  <a:pt x="8" y="165"/>
                </a:cubicBezTo>
                <a:cubicBezTo>
                  <a:pt x="42" y="272"/>
                  <a:pt x="333" y="373"/>
                  <a:pt x="549" y="373"/>
                </a:cubicBezTo>
                <a:cubicBezTo>
                  <a:pt x="601" y="373"/>
                  <a:pt x="648" y="367"/>
                  <a:pt x="687" y="354"/>
                </a:cubicBezTo>
                <a:cubicBezTo>
                  <a:pt x="750" y="337"/>
                  <a:pt x="802" y="288"/>
                  <a:pt x="820" y="225"/>
                </a:cubicBezTo>
                <a:cubicBezTo>
                  <a:pt x="827" y="176"/>
                  <a:pt x="809" y="123"/>
                  <a:pt x="771" y="92"/>
                </a:cubicBezTo>
                <a:cubicBezTo>
                  <a:pt x="760" y="82"/>
                  <a:pt x="747" y="78"/>
                  <a:pt x="731" y="78"/>
                </a:cubicBezTo>
                <a:cubicBezTo>
                  <a:pt x="702" y="78"/>
                  <a:pt x="663" y="92"/>
                  <a:pt x="613" y="113"/>
                </a:cubicBezTo>
                <a:cubicBezTo>
                  <a:pt x="570" y="132"/>
                  <a:pt x="525" y="151"/>
                  <a:pt x="482" y="151"/>
                </a:cubicBezTo>
                <a:cubicBezTo>
                  <a:pt x="462" y="151"/>
                  <a:pt x="443" y="147"/>
                  <a:pt x="424" y="137"/>
                </a:cubicBezTo>
                <a:cubicBezTo>
                  <a:pt x="389" y="113"/>
                  <a:pt x="365" y="71"/>
                  <a:pt x="361" y="25"/>
                </a:cubicBezTo>
                <a:cubicBezTo>
                  <a:pt x="361" y="18"/>
                  <a:pt x="361" y="11"/>
                  <a:pt x="344" y="8"/>
                </a:cubicBezTo>
                <a:cubicBezTo>
                  <a:pt x="330" y="1"/>
                  <a:pt x="312" y="1"/>
                  <a:pt x="298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6"/>
          <p:cNvSpPr/>
          <p:nvPr/>
        </p:nvSpPr>
        <p:spPr>
          <a:xfrm>
            <a:off x="4195238" y="3214402"/>
            <a:ext cx="15927" cy="7664"/>
          </a:xfrm>
          <a:custGeom>
            <a:rect b="b" l="l" r="r" t="t"/>
            <a:pathLst>
              <a:path extrusionOk="0" h="253" w="701">
                <a:moveTo>
                  <a:pt x="589" y="1"/>
                </a:moveTo>
                <a:cubicBezTo>
                  <a:pt x="400" y="1"/>
                  <a:pt x="95" y="162"/>
                  <a:pt x="0" y="253"/>
                </a:cubicBezTo>
                <a:cubicBezTo>
                  <a:pt x="49" y="242"/>
                  <a:pt x="95" y="225"/>
                  <a:pt x="133" y="193"/>
                </a:cubicBezTo>
                <a:cubicBezTo>
                  <a:pt x="210" y="141"/>
                  <a:pt x="302" y="109"/>
                  <a:pt x="393" y="106"/>
                </a:cubicBezTo>
                <a:cubicBezTo>
                  <a:pt x="501" y="106"/>
                  <a:pt x="603" y="78"/>
                  <a:pt x="701" y="32"/>
                </a:cubicBezTo>
                <a:cubicBezTo>
                  <a:pt x="687" y="25"/>
                  <a:pt x="676" y="18"/>
                  <a:pt x="662" y="15"/>
                </a:cubicBezTo>
                <a:lnTo>
                  <a:pt x="662" y="11"/>
                </a:lnTo>
                <a:cubicBezTo>
                  <a:pt x="638" y="4"/>
                  <a:pt x="613" y="1"/>
                  <a:pt x="589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36"/>
          <p:cNvSpPr/>
          <p:nvPr/>
        </p:nvSpPr>
        <p:spPr>
          <a:xfrm>
            <a:off x="4164136" y="3234758"/>
            <a:ext cx="6066" cy="8845"/>
          </a:xfrm>
          <a:custGeom>
            <a:rect b="b" l="l" r="r" t="t"/>
            <a:pathLst>
              <a:path extrusionOk="0" h="292" w="267">
                <a:moveTo>
                  <a:pt x="235" y="1"/>
                </a:moveTo>
                <a:cubicBezTo>
                  <a:pt x="200" y="18"/>
                  <a:pt x="169" y="43"/>
                  <a:pt x="144" y="74"/>
                </a:cubicBezTo>
                <a:cubicBezTo>
                  <a:pt x="85" y="137"/>
                  <a:pt x="36" y="211"/>
                  <a:pt x="1" y="291"/>
                </a:cubicBezTo>
                <a:cubicBezTo>
                  <a:pt x="214" y="197"/>
                  <a:pt x="253" y="116"/>
                  <a:pt x="260" y="88"/>
                </a:cubicBezTo>
                <a:cubicBezTo>
                  <a:pt x="267" y="57"/>
                  <a:pt x="256" y="22"/>
                  <a:pt x="235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7"/>
          <p:cNvSpPr txBox="1"/>
          <p:nvPr>
            <p:ph idx="1" type="body"/>
          </p:nvPr>
        </p:nvSpPr>
        <p:spPr>
          <a:xfrm>
            <a:off x="888550" y="2462200"/>
            <a:ext cx="7393500" cy="4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We found that most of the models achieved promising results, however, the Viterbi  model performed the best with a weighted F1 score of 95.99% on validation data and 92.23% on test data </a:t>
            </a:r>
            <a:r>
              <a:rPr b="1" lang="en"/>
              <a:t>(RQ1)</a:t>
            </a:r>
            <a:r>
              <a:rPr lang="en"/>
              <a:t>.</a:t>
            </a:r>
            <a:endParaRPr/>
          </a:p>
          <a:p>
            <a: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Even though the results were good, our models still underperformed compared to the supervised MaChAmp model, that scored 99.24% on validation data and 98.43% on test data </a:t>
            </a:r>
            <a:r>
              <a:rPr b="1" lang="en"/>
              <a:t>(RQ2).</a:t>
            </a:r>
            <a:endParaRPr b="1"/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SzPts val="1600"/>
              <a:buChar char="●"/>
            </a:pPr>
            <a:r>
              <a:rPr lang="en"/>
              <a:t>Ensembling has potential.</a:t>
            </a:r>
            <a:endParaRPr b="1"/>
          </a:p>
        </p:txBody>
      </p:sp>
      <p:sp>
        <p:nvSpPr>
          <p:cNvPr id="256" name="Google Shape;256;p37"/>
          <p:cNvSpPr txBox="1"/>
          <p:nvPr>
            <p:ph type="title"/>
          </p:nvPr>
        </p:nvSpPr>
        <p:spPr>
          <a:xfrm>
            <a:off x="768900" y="537600"/>
            <a:ext cx="4383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8"/>
          <p:cNvSpPr txBox="1"/>
          <p:nvPr/>
        </p:nvSpPr>
        <p:spPr>
          <a:xfrm>
            <a:off x="2991300" y="2891400"/>
            <a:ext cx="29256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100">
                <a:solidFill>
                  <a:schemeClr val="dk2"/>
                </a:solidFill>
                <a:latin typeface="Righteous"/>
                <a:ea typeface="Righteous"/>
                <a:cs typeface="Righteous"/>
                <a:sym typeface="Righteous"/>
              </a:rPr>
              <a:t>Thank you!</a:t>
            </a:r>
            <a:endParaRPr sz="4100">
              <a:solidFill>
                <a:schemeClr val="dk2"/>
              </a:solidFill>
              <a:latin typeface="Righteous"/>
              <a:ea typeface="Righteous"/>
              <a:cs typeface="Righteous"/>
              <a:sym typeface="Righteous"/>
            </a:endParaRPr>
          </a:p>
        </p:txBody>
      </p:sp>
      <p:sp>
        <p:nvSpPr>
          <p:cNvPr id="262" name="Google Shape;262;p38"/>
          <p:cNvSpPr txBox="1"/>
          <p:nvPr/>
        </p:nvSpPr>
        <p:spPr>
          <a:xfrm>
            <a:off x="2729000" y="4642533"/>
            <a:ext cx="4763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https://github.com/RalleGr/msc-code-switching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3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830767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0"/>
          <p:cNvSpPr txBox="1"/>
          <p:nvPr>
            <p:ph type="ctrTitle"/>
          </p:nvPr>
        </p:nvSpPr>
        <p:spPr>
          <a:xfrm>
            <a:off x="542850" y="1618700"/>
            <a:ext cx="8257500" cy="215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/>
              <a:t>Much Gracias: Semi-supervised Code-switch Detection for Spanish-English: How far can we get?</a:t>
            </a:r>
            <a:endParaRPr sz="3100"/>
          </a:p>
        </p:txBody>
      </p:sp>
      <p:sp>
        <p:nvSpPr>
          <p:cNvPr id="273" name="Google Shape;273;p40"/>
          <p:cNvSpPr txBox="1"/>
          <p:nvPr>
            <p:ph idx="1" type="subTitle"/>
          </p:nvPr>
        </p:nvSpPr>
        <p:spPr>
          <a:xfrm>
            <a:off x="359850" y="4815600"/>
            <a:ext cx="4635300" cy="23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Dana-Maria Iliescu (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dail@itu.dk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Sara Qirko              (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saqi@itu.dk</a:t>
            </a:r>
            <a:r>
              <a:rPr lang="en" sz="1800"/>
              <a:t>)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Rasmus Grand       (</a:t>
            </a:r>
            <a:r>
              <a:rPr lang="en" sz="1800" u="sng">
                <a:solidFill>
                  <a:schemeClr val="hlink"/>
                </a:solidFill>
                <a:hlinkClick r:id="rId5"/>
              </a:rPr>
              <a:t>gran@itu.dk</a:t>
            </a:r>
            <a:r>
              <a:rPr lang="en" sz="1800"/>
              <a:t>) </a:t>
            </a:r>
            <a:endParaRPr sz="1800"/>
          </a:p>
        </p:txBody>
      </p:sp>
      <p:sp>
        <p:nvSpPr>
          <p:cNvPr id="274" name="Google Shape;274;p40"/>
          <p:cNvSpPr txBox="1"/>
          <p:nvPr>
            <p:ph idx="1" type="subTitle"/>
          </p:nvPr>
        </p:nvSpPr>
        <p:spPr>
          <a:xfrm>
            <a:off x="4526475" y="4741433"/>
            <a:ext cx="4635300" cy="237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Rob van der Goot (</a:t>
            </a:r>
            <a:r>
              <a:rPr lang="en" sz="1800" u="sng">
                <a:solidFill>
                  <a:schemeClr val="hlink"/>
                </a:solidFill>
                <a:hlinkClick r:id="rId6"/>
              </a:rPr>
              <a:t>robv@itu.dk</a:t>
            </a:r>
            <a:r>
              <a:rPr lang="en" sz="1800"/>
              <a:t>) </a:t>
            </a:r>
            <a:endParaRPr sz="1800"/>
          </a:p>
        </p:txBody>
      </p:sp>
      <p:pic>
        <p:nvPicPr>
          <p:cNvPr id="275" name="Google Shape;275;p4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96263" y="229133"/>
            <a:ext cx="3511476" cy="3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1"/>
          <p:cNvSpPr txBox="1"/>
          <p:nvPr>
            <p:ph idx="1" type="body"/>
          </p:nvPr>
        </p:nvSpPr>
        <p:spPr>
          <a:xfrm>
            <a:off x="768900" y="1943033"/>
            <a:ext cx="7393500" cy="4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Previous work: train sequence labeler (supervised):</a:t>
            </a:r>
            <a:endParaRPr sz="2500"/>
          </a:p>
          <a:p>
            <a:pPr indent="-387350" lvl="0" marL="457200" rtl="0" algn="l">
              <a:spcBef>
                <a:spcPts val="160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Require annotated training data for each language pair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We exploit mono-lingual data instead (semi-supervised)</a:t>
            </a:r>
            <a:endParaRPr sz="2500"/>
          </a:p>
          <a:p>
            <a:pPr indent="-387350" lvl="0" marL="457200" rtl="0" algn="l">
              <a:spcBef>
                <a:spcPts val="0"/>
              </a:spcBef>
              <a:spcAft>
                <a:spcPts val="0"/>
              </a:spcAft>
              <a:buSzPts val="2500"/>
              <a:buChar char="-"/>
            </a:pPr>
            <a:r>
              <a:rPr lang="en" sz="2500"/>
              <a:t>Enables CS-detection for many more language pairs!</a:t>
            </a:r>
            <a:endParaRPr sz="2700"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b="1" sz="1900"/>
          </a:p>
        </p:txBody>
      </p:sp>
      <p:sp>
        <p:nvSpPr>
          <p:cNvPr id="281" name="Google Shape;281;p41"/>
          <p:cNvSpPr txBox="1"/>
          <p:nvPr>
            <p:ph type="title"/>
          </p:nvPr>
        </p:nvSpPr>
        <p:spPr>
          <a:xfrm>
            <a:off x="768900" y="537600"/>
            <a:ext cx="4383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Code-switch Detection</a:t>
            </a:r>
            <a:endParaRPr/>
          </a:p>
        </p:txBody>
      </p:sp>
      <p:pic>
        <p:nvPicPr>
          <p:cNvPr id="282" name="Google Shape;282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625" y="133600"/>
            <a:ext cx="1678324" cy="167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5771900" y="202983"/>
            <a:ext cx="858175" cy="85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2"/>
          <p:cNvSpPr txBox="1"/>
          <p:nvPr>
            <p:ph idx="1" type="body"/>
          </p:nvPr>
        </p:nvSpPr>
        <p:spPr>
          <a:xfrm>
            <a:off x="145075" y="1930967"/>
            <a:ext cx="5940300" cy="41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We propose 7 models based on mono-lingual data:</a:t>
            </a:r>
            <a:endParaRPr sz="2300"/>
          </a:p>
          <a:p>
            <a:pPr indent="-374650" lvl="0" marL="457200" rtl="0" algn="l">
              <a:spcBef>
                <a:spcPts val="160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Which models are the most promising for CS-detection?</a:t>
            </a:r>
            <a:endParaRPr sz="2300"/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SzPts val="2300"/>
              <a:buChar char="-"/>
            </a:pPr>
            <a:r>
              <a:rPr lang="en" sz="2300"/>
              <a:t>How does our best model compare to SOTA supervised models?</a:t>
            </a:r>
            <a:endParaRPr sz="2500"/>
          </a:p>
          <a:p>
            <a:pPr indent="0" lvl="0" marL="457200" marR="0" rtl="0" algn="l">
              <a:lnSpc>
                <a:spcPct val="100000"/>
              </a:lnSpc>
              <a:spcBef>
                <a:spcPts val="1600"/>
              </a:spcBef>
              <a:spcAft>
                <a:spcPts val="1000"/>
              </a:spcAft>
              <a:buNone/>
            </a:pPr>
            <a:r>
              <a:t/>
            </a:r>
            <a:endParaRPr b="1" sz="1700"/>
          </a:p>
        </p:txBody>
      </p:sp>
      <p:sp>
        <p:nvSpPr>
          <p:cNvPr id="289" name="Google Shape;289;p42"/>
          <p:cNvSpPr txBox="1"/>
          <p:nvPr>
            <p:ph type="title"/>
          </p:nvPr>
        </p:nvSpPr>
        <p:spPr>
          <a:xfrm>
            <a:off x="768900" y="537600"/>
            <a:ext cx="4383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Semi-supervised </a:t>
            </a:r>
            <a:r>
              <a:rPr lang="en"/>
              <a:t>Code-switch Detection</a:t>
            </a:r>
            <a:endParaRPr/>
          </a:p>
        </p:txBody>
      </p:sp>
      <p:pic>
        <p:nvPicPr>
          <p:cNvPr id="290" name="Google Shape;29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5675" y="1063300"/>
            <a:ext cx="3195551" cy="4146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768900" y="537600"/>
            <a:ext cx="47055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Code-Switch Detection</a:t>
            </a:r>
            <a:endParaRPr/>
          </a:p>
        </p:txBody>
      </p:sp>
      <p:pic>
        <p:nvPicPr>
          <p:cNvPr id="144" name="Google Shape;14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050" y="1782133"/>
            <a:ext cx="2207750" cy="22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153475" y="190917"/>
            <a:ext cx="858175" cy="85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6" name="Google Shape;146;p27"/>
          <p:cNvGraphicFramePr/>
          <p:nvPr/>
        </p:nvGraphicFramePr>
        <p:xfrm>
          <a:off x="381925" y="2380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{7051533B-3CDC-4511-839A-3D7348F5D7E5}</a:tableStyleId>
              </a:tblPr>
              <a:tblGrid>
                <a:gridCol w="876500"/>
                <a:gridCol w="876500"/>
                <a:gridCol w="876500"/>
                <a:gridCol w="876500"/>
                <a:gridCol w="876500"/>
                <a:gridCol w="876500"/>
              </a:tblGrid>
              <a:tr h="57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El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online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exercise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de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hoy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: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4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es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en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en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es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es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other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8"/>
          <p:cNvSpPr txBox="1"/>
          <p:nvPr>
            <p:ph type="title"/>
          </p:nvPr>
        </p:nvSpPr>
        <p:spPr>
          <a:xfrm>
            <a:off x="768900" y="537600"/>
            <a:ext cx="47055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Code-Switch Detection</a:t>
            </a:r>
            <a:endParaRPr/>
          </a:p>
        </p:txBody>
      </p:sp>
      <p:sp>
        <p:nvSpPr>
          <p:cNvPr id="152" name="Google Shape;152;p28"/>
          <p:cNvSpPr txBox="1"/>
          <p:nvPr>
            <p:ph idx="1" type="body"/>
          </p:nvPr>
        </p:nvSpPr>
        <p:spPr>
          <a:xfrm>
            <a:off x="440050" y="3720500"/>
            <a:ext cx="5259000" cy="32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work: train sequence labeler (supervised):</a:t>
            </a:r>
            <a:endParaRPr/>
          </a:p>
          <a:p>
            <a:pPr indent="-330200" lvl="0" marL="457200" rtl="0" algn="l">
              <a:spcBef>
                <a:spcPts val="160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Require annotated </a:t>
            </a:r>
            <a:r>
              <a:rPr lang="en"/>
              <a:t>training</a:t>
            </a:r>
            <a:r>
              <a:rPr lang="en"/>
              <a:t> data for each language pair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We exploit mono-lingual data instead (semi-supervised)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Enables CS-detection for many more language pairs!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3050" y="1782133"/>
            <a:ext cx="2207750" cy="22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8153475" y="190917"/>
            <a:ext cx="858175" cy="85817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5" name="Google Shape;155;p28"/>
          <p:cNvGraphicFramePr/>
          <p:nvPr/>
        </p:nvGraphicFramePr>
        <p:xfrm>
          <a:off x="381925" y="23807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{7051533B-3CDC-4511-839A-3D7348F5D7E5}</a:tableStyleId>
              </a:tblPr>
              <a:tblGrid>
                <a:gridCol w="876500"/>
                <a:gridCol w="876500"/>
                <a:gridCol w="876500"/>
                <a:gridCol w="876500"/>
                <a:gridCol w="876500"/>
                <a:gridCol w="876500"/>
              </a:tblGrid>
              <a:tr h="5719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El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online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exercise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de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hoy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: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  <a:tr h="435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es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en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en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es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es</a:t>
                      </a:r>
                      <a:endParaRPr sz="1900"/>
                    </a:p>
                  </a:txBody>
                  <a:tcPr marT="121900" marB="121900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/>
                        <a:t>other</a:t>
                      </a:r>
                      <a:endParaRPr sz="1900"/>
                    </a:p>
                  </a:txBody>
                  <a:tcPr marT="121900" marB="121900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idx="1" type="subTitle"/>
          </p:nvPr>
        </p:nvSpPr>
        <p:spPr>
          <a:xfrm>
            <a:off x="763875" y="743133"/>
            <a:ext cx="7831200" cy="37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RQ1: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How do semi-supervised models compare and perform in the task of language identification in English-Spanish code-switched data?</a:t>
            </a:r>
            <a:endParaRPr>
              <a:latin typeface="Abel"/>
              <a:ea typeface="Abel"/>
              <a:cs typeface="Abel"/>
              <a:sym typeface="Abe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RQ2: </a:t>
            </a:r>
            <a:r>
              <a:rPr lang="en">
                <a:latin typeface="Abel"/>
                <a:ea typeface="Abel"/>
                <a:cs typeface="Abel"/>
                <a:sym typeface="Abel"/>
              </a:rPr>
              <a:t>How does the best semi-supervised model compare to a supervised model known to give almost state-of-the-art results?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>
            <p:ph idx="2" type="title"/>
          </p:nvPr>
        </p:nvSpPr>
        <p:spPr>
          <a:xfrm>
            <a:off x="768900" y="537600"/>
            <a:ext cx="4383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Related Work</a:t>
            </a:r>
            <a:endParaRPr/>
          </a:p>
        </p:txBody>
      </p:sp>
      <p:sp>
        <p:nvSpPr>
          <p:cNvPr id="166" name="Google Shape;166;p30"/>
          <p:cNvSpPr txBox="1"/>
          <p:nvPr>
            <p:ph type="title"/>
          </p:nvPr>
        </p:nvSpPr>
        <p:spPr>
          <a:xfrm>
            <a:off x="314700" y="1796567"/>
            <a:ext cx="85080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LinCE: A Centralized Benchmark for Linguistic Code-switching Evaluation</a:t>
            </a:r>
            <a:endParaRPr/>
          </a:p>
        </p:txBody>
      </p:sp>
      <p:sp>
        <p:nvSpPr>
          <p:cNvPr id="167" name="Google Shape;167;p30"/>
          <p:cNvSpPr txBox="1"/>
          <p:nvPr>
            <p:ph idx="1" type="subTitle"/>
          </p:nvPr>
        </p:nvSpPr>
        <p:spPr>
          <a:xfrm>
            <a:off x="314700" y="2411700"/>
            <a:ext cx="2335800" cy="8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ML-BERT:  98.53% accuracy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ELMo:       98.12% accuracy</a:t>
            </a:r>
            <a:endParaRPr/>
          </a:p>
        </p:txBody>
      </p:sp>
      <p:sp>
        <p:nvSpPr>
          <p:cNvPr id="168" name="Google Shape;168;p30"/>
          <p:cNvSpPr txBox="1"/>
          <p:nvPr>
            <p:ph idx="3" type="title"/>
          </p:nvPr>
        </p:nvSpPr>
        <p:spPr>
          <a:xfrm>
            <a:off x="335550" y="3357533"/>
            <a:ext cx="7817700" cy="6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GLUECoS: An Evaluation Benchmark for Code-Switched NLP</a:t>
            </a:r>
            <a:endParaRPr/>
          </a:p>
        </p:txBody>
      </p:sp>
      <p:sp>
        <p:nvSpPr>
          <p:cNvPr id="169" name="Google Shape;169;p30"/>
          <p:cNvSpPr txBox="1"/>
          <p:nvPr>
            <p:ph idx="4" type="subTitle"/>
          </p:nvPr>
        </p:nvSpPr>
        <p:spPr>
          <a:xfrm>
            <a:off x="320900" y="3970167"/>
            <a:ext cx="38463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Modified ML-BERT:      96.24% F1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Unsupervised MUSE:  92.42% F1 score</a:t>
            </a:r>
            <a:endParaRPr/>
          </a:p>
        </p:txBody>
      </p:sp>
      <p:sp>
        <p:nvSpPr>
          <p:cNvPr id="170" name="Google Shape;170;p30"/>
          <p:cNvSpPr txBox="1"/>
          <p:nvPr>
            <p:ph idx="3" type="title"/>
          </p:nvPr>
        </p:nvSpPr>
        <p:spPr>
          <a:xfrm>
            <a:off x="335550" y="4968433"/>
            <a:ext cx="79830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Detecting Code-Switching Between </a:t>
            </a:r>
            <a:r>
              <a:rPr lang="en"/>
              <a:t>Turkish-English</a:t>
            </a:r>
            <a:r>
              <a:rPr lang="en"/>
              <a:t> Language Pair</a:t>
            </a:r>
            <a:endParaRPr/>
          </a:p>
        </p:txBody>
      </p:sp>
      <p:sp>
        <p:nvSpPr>
          <p:cNvPr id="171" name="Google Shape;171;p30"/>
          <p:cNvSpPr txBox="1"/>
          <p:nvPr>
            <p:ph idx="4" type="subTitle"/>
          </p:nvPr>
        </p:nvSpPr>
        <p:spPr>
          <a:xfrm>
            <a:off x="314700" y="5585433"/>
            <a:ext cx="5004900" cy="89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n-grams:               92.9% micro-average F1 score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Random Fields:  95.6% micro-average F1 score</a:t>
            </a:r>
            <a:endParaRPr/>
          </a:p>
        </p:txBody>
      </p:sp>
      <p:sp>
        <p:nvSpPr>
          <p:cNvPr id="172" name="Google Shape;172;p30"/>
          <p:cNvSpPr txBox="1"/>
          <p:nvPr/>
        </p:nvSpPr>
        <p:spPr>
          <a:xfrm>
            <a:off x="2882225" y="2611300"/>
            <a:ext cx="394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-&gt; pre-trained on large multilingual annotated datasets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3" name="Google Shape;173;p30"/>
          <p:cNvSpPr txBox="1"/>
          <p:nvPr/>
        </p:nvSpPr>
        <p:spPr>
          <a:xfrm>
            <a:off x="3529925" y="3780533"/>
            <a:ext cx="394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-&gt; pre-trained on large annotated datasets and fine-tuned with generated and real code-switched data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4" name="Google Shape;174;p30"/>
          <p:cNvSpPr txBox="1"/>
          <p:nvPr/>
        </p:nvSpPr>
        <p:spPr>
          <a:xfrm>
            <a:off x="3518600" y="4352083"/>
            <a:ext cx="394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-&gt; trained on monolingual word embeddings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  <p:sp>
        <p:nvSpPr>
          <p:cNvPr id="175" name="Google Shape;175;p30"/>
          <p:cNvSpPr txBox="1"/>
          <p:nvPr/>
        </p:nvSpPr>
        <p:spPr>
          <a:xfrm>
            <a:off x="5016875" y="5788617"/>
            <a:ext cx="3948000" cy="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bel"/>
                <a:ea typeface="Abel"/>
                <a:cs typeface="Abel"/>
                <a:sym typeface="Abel"/>
              </a:rPr>
              <a:t>-&gt; trained on big English and Turkish monolingual data, used small annotated Twitter data for validation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768900" y="537600"/>
            <a:ext cx="325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</p:txBody>
      </p:sp>
      <p:sp>
        <p:nvSpPr>
          <p:cNvPr id="181" name="Google Shape;181;p31"/>
          <p:cNvSpPr txBox="1"/>
          <p:nvPr>
            <p:ph idx="1" type="body"/>
          </p:nvPr>
        </p:nvSpPr>
        <p:spPr>
          <a:xfrm>
            <a:off x="463050" y="1753300"/>
            <a:ext cx="3818700" cy="63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Twitter data introduced by LinCE</a:t>
            </a:r>
            <a:endParaRPr sz="180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1"/>
          <p:cNvSpPr txBox="1"/>
          <p:nvPr>
            <p:ph idx="4294967295" type="subTitle"/>
          </p:nvPr>
        </p:nvSpPr>
        <p:spPr>
          <a:xfrm>
            <a:off x="208625" y="2166467"/>
            <a:ext cx="72291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Default train, validation and test sets</a:t>
            </a:r>
            <a:endParaRPr sz="1400"/>
          </a:p>
        </p:txBody>
      </p:sp>
      <p:sp>
        <p:nvSpPr>
          <p:cNvPr id="183" name="Google Shape;183;p31"/>
          <p:cNvSpPr txBox="1"/>
          <p:nvPr>
            <p:ph idx="1" type="body"/>
          </p:nvPr>
        </p:nvSpPr>
        <p:spPr>
          <a:xfrm>
            <a:off x="513425" y="3270467"/>
            <a:ext cx="38187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Wikipedia data</a:t>
            </a:r>
            <a:endParaRPr sz="180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31"/>
          <p:cNvSpPr txBox="1"/>
          <p:nvPr>
            <p:ph idx="4294967295" type="subTitle"/>
          </p:nvPr>
        </p:nvSpPr>
        <p:spPr>
          <a:xfrm>
            <a:off x="208625" y="3707633"/>
            <a:ext cx="87120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Monolingual</a:t>
            </a:r>
            <a:r>
              <a:rPr lang="en"/>
              <a:t> data (English: 41M words, Spanish: 60M words)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“Annotation” is noisy and there are no code-switches</a:t>
            </a:r>
            <a:endParaRPr/>
          </a:p>
        </p:txBody>
      </p:sp>
      <p:sp>
        <p:nvSpPr>
          <p:cNvPr id="185" name="Google Shape;185;p31"/>
          <p:cNvSpPr txBox="1"/>
          <p:nvPr>
            <p:ph idx="1" type="body"/>
          </p:nvPr>
        </p:nvSpPr>
        <p:spPr>
          <a:xfrm>
            <a:off x="471200" y="4788967"/>
            <a:ext cx="3818700" cy="50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ighteous"/>
                <a:ea typeface="Righteous"/>
                <a:cs typeface="Righteous"/>
                <a:sym typeface="Righteous"/>
              </a:rPr>
              <a:t>Pre-processing</a:t>
            </a:r>
            <a:endParaRPr sz="1800">
              <a:solidFill>
                <a:schemeClr val="accent1"/>
              </a:solidFill>
              <a:latin typeface="Righteous"/>
              <a:ea typeface="Righteous"/>
              <a:cs typeface="Righteous"/>
              <a:sym typeface="Righteous"/>
            </a:endParaRPr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31"/>
          <p:cNvSpPr txBox="1"/>
          <p:nvPr>
            <p:ph idx="4294967295" type="subTitle"/>
          </p:nvPr>
        </p:nvSpPr>
        <p:spPr>
          <a:xfrm>
            <a:off x="242600" y="5226129"/>
            <a:ext cx="7229100" cy="92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Rule-based tokenization using spacy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Emoticons, punctuations, numbers categorised as </a:t>
            </a:r>
            <a:r>
              <a:rPr i="1" lang="en"/>
              <a:t>other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1"/>
          <p:cNvSpPr txBox="1"/>
          <p:nvPr/>
        </p:nvSpPr>
        <p:spPr>
          <a:xfrm>
            <a:off x="513425" y="2610667"/>
            <a:ext cx="8068200" cy="63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2"/>
                </a:solidFill>
                <a:latin typeface="Abel"/>
                <a:ea typeface="Abel"/>
                <a:cs typeface="Abel"/>
                <a:sym typeface="Abel"/>
              </a:rPr>
              <a:t>* When validating and testing, words from some categories were skipped (e.g. “ne” for named entities)</a:t>
            </a:r>
            <a:endParaRPr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2"/>
          <p:cNvSpPr txBox="1"/>
          <p:nvPr>
            <p:ph idx="2" type="title"/>
          </p:nvPr>
        </p:nvSpPr>
        <p:spPr>
          <a:xfrm>
            <a:off x="768900" y="537600"/>
            <a:ext cx="3756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193" name="Google Shape;193;p32"/>
          <p:cNvSpPr txBox="1"/>
          <p:nvPr>
            <p:ph type="title"/>
          </p:nvPr>
        </p:nvSpPr>
        <p:spPr>
          <a:xfrm>
            <a:off x="1076700" y="3247772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uni-grams</a:t>
            </a:r>
            <a:endParaRPr/>
          </a:p>
        </p:txBody>
      </p:sp>
      <p:sp>
        <p:nvSpPr>
          <p:cNvPr id="194" name="Google Shape;194;p32"/>
          <p:cNvSpPr txBox="1"/>
          <p:nvPr>
            <p:ph idx="1" type="subTitle"/>
          </p:nvPr>
        </p:nvSpPr>
        <p:spPr>
          <a:xfrm>
            <a:off x="1076700" y="4063365"/>
            <a:ext cx="20961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language where the word appears with higher probability</a:t>
            </a:r>
            <a:endParaRPr/>
          </a:p>
        </p:txBody>
      </p:sp>
      <p:sp>
        <p:nvSpPr>
          <p:cNvPr id="195" name="Google Shape;195;p32"/>
          <p:cNvSpPr txBox="1"/>
          <p:nvPr>
            <p:ph idx="3" type="title"/>
          </p:nvPr>
        </p:nvSpPr>
        <p:spPr>
          <a:xfrm>
            <a:off x="3523950" y="3450972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Character n-grams</a:t>
            </a:r>
            <a:endParaRPr/>
          </a:p>
        </p:txBody>
      </p:sp>
      <p:sp>
        <p:nvSpPr>
          <p:cNvPr id="196" name="Google Shape;196;p32"/>
          <p:cNvSpPr txBox="1"/>
          <p:nvPr>
            <p:ph idx="4" type="subTitle"/>
          </p:nvPr>
        </p:nvSpPr>
        <p:spPr>
          <a:xfrm>
            <a:off x="3523950" y="4063365"/>
            <a:ext cx="20961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language where the joint probability of the </a:t>
            </a:r>
            <a:r>
              <a:rPr b="1" lang="en"/>
              <a:t>character</a:t>
            </a:r>
            <a:r>
              <a:rPr lang="en"/>
              <a:t> sequence has the highest probability</a:t>
            </a:r>
            <a:endParaRPr/>
          </a:p>
        </p:txBody>
      </p:sp>
      <p:sp>
        <p:nvSpPr>
          <p:cNvPr id="197" name="Google Shape;197;p32"/>
          <p:cNvSpPr txBox="1"/>
          <p:nvPr>
            <p:ph idx="5" type="title"/>
          </p:nvPr>
        </p:nvSpPr>
        <p:spPr>
          <a:xfrm>
            <a:off x="5971200" y="3247772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Word n-grams</a:t>
            </a:r>
            <a:endParaRPr/>
          </a:p>
        </p:txBody>
      </p:sp>
      <p:sp>
        <p:nvSpPr>
          <p:cNvPr id="198" name="Google Shape;198;p32"/>
          <p:cNvSpPr txBox="1"/>
          <p:nvPr>
            <p:ph idx="6" type="subTitle"/>
          </p:nvPr>
        </p:nvSpPr>
        <p:spPr>
          <a:xfrm>
            <a:off x="5971200" y="4063365"/>
            <a:ext cx="20961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Choosing the language where the joint probability of the </a:t>
            </a:r>
            <a:r>
              <a:rPr b="1" lang="en"/>
              <a:t>word</a:t>
            </a:r>
            <a:r>
              <a:rPr lang="en"/>
              <a:t> sequence has the highest probability</a:t>
            </a:r>
            <a:endParaRPr/>
          </a:p>
        </p:txBody>
      </p:sp>
      <p:pic>
        <p:nvPicPr>
          <p:cNvPr id="199" name="Google Shape;1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46898" y="2095100"/>
            <a:ext cx="755700" cy="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23950" y="2266023"/>
            <a:ext cx="2096100" cy="568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44675" y="2157667"/>
            <a:ext cx="1836470" cy="7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2"/>
          <p:cNvSpPr txBox="1"/>
          <p:nvPr/>
        </p:nvSpPr>
        <p:spPr>
          <a:xfrm>
            <a:off x="4881300" y="6394000"/>
            <a:ext cx="42627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latin typeface="Abel"/>
                <a:ea typeface="Abel"/>
                <a:cs typeface="Abel"/>
                <a:sym typeface="Abel"/>
              </a:rPr>
              <a:t>Disclaimer: Images used in this slide are not owned by us and they do not depict the exact method implementation </a:t>
            </a:r>
            <a:endParaRPr b="1" i="1" sz="6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idx="2" type="title"/>
          </p:nvPr>
        </p:nvSpPr>
        <p:spPr>
          <a:xfrm>
            <a:off x="768900" y="537600"/>
            <a:ext cx="37563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Methods</a:t>
            </a:r>
            <a:endParaRPr/>
          </a:p>
        </p:txBody>
      </p:sp>
      <p:sp>
        <p:nvSpPr>
          <p:cNvPr id="208" name="Google Shape;208;p33"/>
          <p:cNvSpPr txBox="1"/>
          <p:nvPr>
            <p:ph type="title"/>
          </p:nvPr>
        </p:nvSpPr>
        <p:spPr>
          <a:xfrm>
            <a:off x="299625" y="3349372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Viterbi Decoding</a:t>
            </a:r>
            <a:endParaRPr/>
          </a:p>
        </p:txBody>
      </p:sp>
      <p:sp>
        <p:nvSpPr>
          <p:cNvPr id="209" name="Google Shape;209;p33"/>
          <p:cNvSpPr txBox="1"/>
          <p:nvPr>
            <p:ph idx="1" type="subTitle"/>
          </p:nvPr>
        </p:nvSpPr>
        <p:spPr>
          <a:xfrm>
            <a:off x="299625" y="4063365"/>
            <a:ext cx="20961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Finding the most probable sequence of languages given observed twitter data</a:t>
            </a:r>
            <a:endParaRPr/>
          </a:p>
        </p:txBody>
      </p:sp>
      <p:sp>
        <p:nvSpPr>
          <p:cNvPr id="210" name="Google Shape;210;p33"/>
          <p:cNvSpPr txBox="1"/>
          <p:nvPr>
            <p:ph idx="3" type="title"/>
          </p:nvPr>
        </p:nvSpPr>
        <p:spPr>
          <a:xfrm>
            <a:off x="2429100" y="3349372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Latent Dirichlet Allocation</a:t>
            </a:r>
            <a:endParaRPr/>
          </a:p>
        </p:txBody>
      </p:sp>
      <p:sp>
        <p:nvSpPr>
          <p:cNvPr id="211" name="Google Shape;211;p33"/>
          <p:cNvSpPr txBox="1"/>
          <p:nvPr>
            <p:ph idx="4" type="subTitle"/>
          </p:nvPr>
        </p:nvSpPr>
        <p:spPr>
          <a:xfrm>
            <a:off x="2429100" y="4063365"/>
            <a:ext cx="20961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language a word belongs to based on the features of the word</a:t>
            </a:r>
            <a:endParaRPr/>
          </a:p>
        </p:txBody>
      </p:sp>
      <p:sp>
        <p:nvSpPr>
          <p:cNvPr id="212" name="Google Shape;212;p33"/>
          <p:cNvSpPr txBox="1"/>
          <p:nvPr>
            <p:ph idx="5" type="title"/>
          </p:nvPr>
        </p:nvSpPr>
        <p:spPr>
          <a:xfrm>
            <a:off x="4558575" y="3349372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Support Vector Machine</a:t>
            </a:r>
            <a:endParaRPr/>
          </a:p>
        </p:txBody>
      </p:sp>
      <p:sp>
        <p:nvSpPr>
          <p:cNvPr id="213" name="Google Shape;213;p33"/>
          <p:cNvSpPr txBox="1"/>
          <p:nvPr>
            <p:ph idx="6" type="subTitle"/>
          </p:nvPr>
        </p:nvSpPr>
        <p:spPr>
          <a:xfrm>
            <a:off x="4558575" y="4063365"/>
            <a:ext cx="20961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decision boundary hyperplane between the two languages</a:t>
            </a:r>
            <a:endParaRPr/>
          </a:p>
        </p:txBody>
      </p:sp>
      <p:sp>
        <p:nvSpPr>
          <p:cNvPr id="214" name="Google Shape;214;p33"/>
          <p:cNvSpPr txBox="1"/>
          <p:nvPr>
            <p:ph idx="5" type="title"/>
          </p:nvPr>
        </p:nvSpPr>
        <p:spPr>
          <a:xfrm>
            <a:off x="6688050" y="3349372"/>
            <a:ext cx="2096100" cy="66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sp>
        <p:nvSpPr>
          <p:cNvPr id="215" name="Google Shape;215;p33"/>
          <p:cNvSpPr txBox="1"/>
          <p:nvPr>
            <p:ph idx="6" type="subTitle"/>
          </p:nvPr>
        </p:nvSpPr>
        <p:spPr>
          <a:xfrm>
            <a:off x="6688050" y="4063365"/>
            <a:ext cx="2096100" cy="13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decision boundary based on a regression using a logistic function</a:t>
            </a:r>
            <a:endParaRPr/>
          </a:p>
        </p:txBody>
      </p:sp>
      <p:pic>
        <p:nvPicPr>
          <p:cNvPr id="216" name="Google Shape;216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775" y="2027133"/>
            <a:ext cx="755700" cy="755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42175" y="2005700"/>
            <a:ext cx="787850" cy="78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7889" y="2027131"/>
            <a:ext cx="1458525" cy="81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8413" y="2057167"/>
            <a:ext cx="1458526" cy="93346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3"/>
          <p:cNvSpPr txBox="1"/>
          <p:nvPr/>
        </p:nvSpPr>
        <p:spPr>
          <a:xfrm>
            <a:off x="4881300" y="6394000"/>
            <a:ext cx="42627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600">
                <a:latin typeface="Abel"/>
                <a:ea typeface="Abel"/>
                <a:cs typeface="Abel"/>
                <a:sym typeface="Abel"/>
              </a:rPr>
              <a:t>Disclaimer: Images used in this slide are  not owned by us and they do not depict the exact method implementation </a:t>
            </a:r>
            <a:endParaRPr b="1" i="1" sz="600">
              <a:latin typeface="Abel"/>
              <a:ea typeface="Abel"/>
              <a:cs typeface="Abel"/>
              <a:sym typeface="Abe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4"/>
          <p:cNvSpPr txBox="1"/>
          <p:nvPr>
            <p:ph idx="2" type="body"/>
          </p:nvPr>
        </p:nvSpPr>
        <p:spPr>
          <a:xfrm>
            <a:off x="768900" y="1965967"/>
            <a:ext cx="7694400" cy="39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4"/>
          <p:cNvSpPr txBox="1"/>
          <p:nvPr>
            <p:ph type="title"/>
          </p:nvPr>
        </p:nvSpPr>
        <p:spPr>
          <a:xfrm>
            <a:off x="768900" y="537600"/>
            <a:ext cx="37047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Results</a:t>
            </a:r>
            <a:endParaRPr/>
          </a:p>
        </p:txBody>
      </p:sp>
      <p:sp>
        <p:nvSpPr>
          <p:cNvPr id="227" name="Google Shape;227;p34"/>
          <p:cNvSpPr/>
          <p:nvPr/>
        </p:nvSpPr>
        <p:spPr>
          <a:xfrm>
            <a:off x="4320989" y="3126039"/>
            <a:ext cx="31036" cy="38320"/>
          </a:xfrm>
          <a:custGeom>
            <a:rect b="b" l="l" r="r" t="t"/>
            <a:pathLst>
              <a:path extrusionOk="0" h="1265" w="1366">
                <a:moveTo>
                  <a:pt x="1225" y="1"/>
                </a:moveTo>
                <a:cubicBezTo>
                  <a:pt x="1187" y="1"/>
                  <a:pt x="1074" y="46"/>
                  <a:pt x="924" y="218"/>
                </a:cubicBezTo>
                <a:cubicBezTo>
                  <a:pt x="830" y="327"/>
                  <a:pt x="742" y="415"/>
                  <a:pt x="665" y="492"/>
                </a:cubicBezTo>
                <a:cubicBezTo>
                  <a:pt x="557" y="600"/>
                  <a:pt x="469" y="688"/>
                  <a:pt x="452" y="754"/>
                </a:cubicBezTo>
                <a:cubicBezTo>
                  <a:pt x="422" y="860"/>
                  <a:pt x="318" y="863"/>
                  <a:pt x="236" y="863"/>
                </a:cubicBezTo>
                <a:cubicBezTo>
                  <a:pt x="231" y="863"/>
                  <a:pt x="226" y="863"/>
                  <a:pt x="221" y="863"/>
                </a:cubicBezTo>
                <a:lnTo>
                  <a:pt x="186" y="863"/>
                </a:lnTo>
                <a:cubicBezTo>
                  <a:pt x="116" y="863"/>
                  <a:pt x="70" y="870"/>
                  <a:pt x="49" y="912"/>
                </a:cubicBezTo>
                <a:cubicBezTo>
                  <a:pt x="0" y="1006"/>
                  <a:pt x="49" y="1192"/>
                  <a:pt x="119" y="1251"/>
                </a:cubicBezTo>
                <a:cubicBezTo>
                  <a:pt x="129" y="1260"/>
                  <a:pt x="141" y="1265"/>
                  <a:pt x="153" y="1265"/>
                </a:cubicBezTo>
                <a:cubicBezTo>
                  <a:pt x="163" y="1265"/>
                  <a:pt x="174" y="1261"/>
                  <a:pt x="182" y="1255"/>
                </a:cubicBezTo>
                <a:cubicBezTo>
                  <a:pt x="251" y="1204"/>
                  <a:pt x="302" y="1187"/>
                  <a:pt x="345" y="1187"/>
                </a:cubicBezTo>
                <a:cubicBezTo>
                  <a:pt x="386" y="1187"/>
                  <a:pt x="420" y="1203"/>
                  <a:pt x="452" y="1220"/>
                </a:cubicBezTo>
                <a:cubicBezTo>
                  <a:pt x="469" y="1234"/>
                  <a:pt x="490" y="1241"/>
                  <a:pt x="511" y="1241"/>
                </a:cubicBezTo>
                <a:cubicBezTo>
                  <a:pt x="599" y="1237"/>
                  <a:pt x="1072" y="919"/>
                  <a:pt x="1170" y="761"/>
                </a:cubicBezTo>
                <a:cubicBezTo>
                  <a:pt x="1194" y="723"/>
                  <a:pt x="1198" y="709"/>
                  <a:pt x="1089" y="635"/>
                </a:cubicBezTo>
                <a:cubicBezTo>
                  <a:pt x="1026" y="590"/>
                  <a:pt x="963" y="548"/>
                  <a:pt x="956" y="474"/>
                </a:cubicBezTo>
                <a:cubicBezTo>
                  <a:pt x="942" y="351"/>
                  <a:pt x="1082" y="313"/>
                  <a:pt x="1208" y="281"/>
                </a:cubicBezTo>
                <a:cubicBezTo>
                  <a:pt x="1264" y="271"/>
                  <a:pt x="1317" y="253"/>
                  <a:pt x="1366" y="232"/>
                </a:cubicBezTo>
                <a:lnTo>
                  <a:pt x="1345" y="215"/>
                </a:lnTo>
                <a:cubicBezTo>
                  <a:pt x="1296" y="169"/>
                  <a:pt x="1226" y="106"/>
                  <a:pt x="1233" y="12"/>
                </a:cubicBezTo>
                <a:cubicBezTo>
                  <a:pt x="1233" y="8"/>
                  <a:pt x="1233" y="5"/>
                  <a:pt x="1233" y="1"/>
                </a:cubicBezTo>
                <a:cubicBezTo>
                  <a:pt x="1231" y="1"/>
                  <a:pt x="1228" y="1"/>
                  <a:pt x="1225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4"/>
          <p:cNvSpPr/>
          <p:nvPr/>
        </p:nvSpPr>
        <p:spPr>
          <a:xfrm>
            <a:off x="4165249" y="3082691"/>
            <a:ext cx="18789" cy="11299"/>
          </a:xfrm>
          <a:custGeom>
            <a:rect b="b" l="l" r="r" t="t"/>
            <a:pathLst>
              <a:path extrusionOk="0" h="373" w="827">
                <a:moveTo>
                  <a:pt x="298" y="1"/>
                </a:moveTo>
                <a:cubicBezTo>
                  <a:pt x="200" y="4"/>
                  <a:pt x="109" y="43"/>
                  <a:pt x="36" y="106"/>
                </a:cubicBezTo>
                <a:cubicBezTo>
                  <a:pt x="22" y="120"/>
                  <a:pt x="1" y="144"/>
                  <a:pt x="8" y="165"/>
                </a:cubicBezTo>
                <a:cubicBezTo>
                  <a:pt x="42" y="272"/>
                  <a:pt x="333" y="373"/>
                  <a:pt x="549" y="373"/>
                </a:cubicBezTo>
                <a:cubicBezTo>
                  <a:pt x="601" y="373"/>
                  <a:pt x="648" y="367"/>
                  <a:pt x="687" y="354"/>
                </a:cubicBezTo>
                <a:cubicBezTo>
                  <a:pt x="750" y="337"/>
                  <a:pt x="802" y="288"/>
                  <a:pt x="820" y="225"/>
                </a:cubicBezTo>
                <a:cubicBezTo>
                  <a:pt x="827" y="176"/>
                  <a:pt x="809" y="123"/>
                  <a:pt x="771" y="92"/>
                </a:cubicBezTo>
                <a:cubicBezTo>
                  <a:pt x="760" y="82"/>
                  <a:pt x="747" y="78"/>
                  <a:pt x="731" y="78"/>
                </a:cubicBezTo>
                <a:cubicBezTo>
                  <a:pt x="702" y="78"/>
                  <a:pt x="663" y="92"/>
                  <a:pt x="613" y="113"/>
                </a:cubicBezTo>
                <a:cubicBezTo>
                  <a:pt x="570" y="132"/>
                  <a:pt x="525" y="151"/>
                  <a:pt x="482" y="151"/>
                </a:cubicBezTo>
                <a:cubicBezTo>
                  <a:pt x="462" y="151"/>
                  <a:pt x="443" y="147"/>
                  <a:pt x="424" y="137"/>
                </a:cubicBezTo>
                <a:cubicBezTo>
                  <a:pt x="389" y="113"/>
                  <a:pt x="365" y="71"/>
                  <a:pt x="361" y="25"/>
                </a:cubicBezTo>
                <a:cubicBezTo>
                  <a:pt x="361" y="18"/>
                  <a:pt x="361" y="11"/>
                  <a:pt x="344" y="8"/>
                </a:cubicBezTo>
                <a:cubicBezTo>
                  <a:pt x="330" y="1"/>
                  <a:pt x="312" y="1"/>
                  <a:pt x="298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/>
          <p:nvPr/>
        </p:nvSpPr>
        <p:spPr>
          <a:xfrm>
            <a:off x="4195238" y="3214402"/>
            <a:ext cx="15927" cy="7664"/>
          </a:xfrm>
          <a:custGeom>
            <a:rect b="b" l="l" r="r" t="t"/>
            <a:pathLst>
              <a:path extrusionOk="0" h="253" w="701">
                <a:moveTo>
                  <a:pt x="589" y="1"/>
                </a:moveTo>
                <a:cubicBezTo>
                  <a:pt x="400" y="1"/>
                  <a:pt x="95" y="162"/>
                  <a:pt x="0" y="253"/>
                </a:cubicBezTo>
                <a:cubicBezTo>
                  <a:pt x="49" y="242"/>
                  <a:pt x="95" y="225"/>
                  <a:pt x="133" y="193"/>
                </a:cubicBezTo>
                <a:cubicBezTo>
                  <a:pt x="210" y="141"/>
                  <a:pt x="302" y="109"/>
                  <a:pt x="393" y="106"/>
                </a:cubicBezTo>
                <a:cubicBezTo>
                  <a:pt x="501" y="106"/>
                  <a:pt x="603" y="78"/>
                  <a:pt x="701" y="32"/>
                </a:cubicBezTo>
                <a:cubicBezTo>
                  <a:pt x="687" y="25"/>
                  <a:pt x="676" y="18"/>
                  <a:pt x="662" y="15"/>
                </a:cubicBezTo>
                <a:lnTo>
                  <a:pt x="662" y="11"/>
                </a:lnTo>
                <a:cubicBezTo>
                  <a:pt x="638" y="4"/>
                  <a:pt x="613" y="1"/>
                  <a:pt x="589" y="1"/>
                </a:cubicBezTo>
                <a:close/>
              </a:path>
            </a:pathLst>
          </a:cu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1500" y="1545217"/>
            <a:ext cx="5033175" cy="37920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ntellectual Property Thesis by Slidesgo">
  <a:themeElements>
    <a:clrScheme name="Simple Light">
      <a:dk1>
        <a:srgbClr val="000000"/>
      </a:dk1>
      <a:lt1>
        <a:srgbClr val="FFFFFF"/>
      </a:lt1>
      <a:dk2>
        <a:srgbClr val="263238"/>
      </a:dk2>
      <a:lt2>
        <a:srgbClr val="EEEEEE"/>
      </a:lt2>
      <a:accent1>
        <a:srgbClr val="E8505B"/>
      </a:accent1>
      <a:accent2>
        <a:srgbClr val="455A64"/>
      </a:accent2>
      <a:accent3>
        <a:srgbClr val="263238"/>
      </a:accent3>
      <a:accent4>
        <a:srgbClr val="B78876"/>
      </a:accent4>
      <a:accent5>
        <a:srgbClr val="EBEBEB"/>
      </a:accent5>
      <a:accent6>
        <a:srgbClr val="AA655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