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9" r:id="rId5"/>
    <p:sldMasterId id="214748367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Lst>
  <p:sldSz cy="5143500" cx="9144000"/>
  <p:notesSz cx="6858000" cy="9144000"/>
  <p:embeddedFontLst>
    <p:embeddedFont>
      <p:font typeface="Robo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FEEF4CC-B8A9-4093-ACB2-BF81E2F37041}">
  <a:tblStyle styleId="{8FEEF4CC-B8A9-4093-ACB2-BF81E2F37041}"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font" Target="fonts/Roboto-regular.fntdata"/><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font" Target="fonts/Roboto-italic.fntdata"/><Relationship Id="rId14" Type="http://schemas.openxmlformats.org/officeDocument/2006/relationships/slide" Target="slides/slide7.xml"/><Relationship Id="rId36" Type="http://schemas.openxmlformats.org/officeDocument/2006/relationships/font" Target="fonts/Roboto-bold.fntdata"/><Relationship Id="rId17" Type="http://schemas.openxmlformats.org/officeDocument/2006/relationships/slide" Target="slides/slide10.xml"/><Relationship Id="rId16" Type="http://schemas.openxmlformats.org/officeDocument/2006/relationships/slide" Target="slides/slide9.xml"/><Relationship Id="rId38" Type="http://schemas.openxmlformats.org/officeDocument/2006/relationships/font" Target="fonts/Roboto-bold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33f8ba1eee_2_8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g33f8ba1eee_2_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33f8ba1eee_2_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8" name="Google Shape;248;g33f8ba1eee_2_10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I like this quote from George Box, who has been called one of the great statistical minds of the 20</a:t>
            </a:r>
            <a:r>
              <a:rPr baseline="30000" lang="en"/>
              <a:t>th</a:t>
            </a:r>
            <a:r>
              <a:rPr lang="en"/>
              <a:t> century.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&lt;quote&gt;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point is that you can’t find a model that will exactly describe reality, there too many variables.  Models are built in the academic world, we live in the real world.</a:t>
            </a:r>
            <a:endParaRPr/>
          </a:p>
          <a:p>
            <a:pPr indent="0" lvl="0" marL="0" rtl="0" algn="l">
              <a:spcBef>
                <a:spcPts val="0"/>
              </a:spcBef>
              <a:spcAft>
                <a:spcPts val="0"/>
              </a:spcAft>
              <a:buNone/>
            </a:pPr>
            <a:r>
              <a:rPr lang="en"/>
              <a:t>But, you can have a model that is close enough to be useful, and that is what SAMM is.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49" name="Google Shape;249;g33f8ba1eee_2_10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5ff90264ef_1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8" name="Google Shape;258;g5ff90264ef_1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I like this quote from George Box, who has been called one of the great statistical minds of the 20</a:t>
            </a:r>
            <a:r>
              <a:rPr baseline="30000" lang="en"/>
              <a:t>th</a:t>
            </a:r>
            <a:r>
              <a:rPr lang="en"/>
              <a:t> century.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&lt;quote&gt;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point is that you can’t find a model that will exactly describe reality, there too many variables.  Models are built in the academic world, we live in the real world.</a:t>
            </a:r>
            <a:endParaRPr/>
          </a:p>
          <a:p>
            <a:pPr indent="0" lvl="0" marL="0" rtl="0" algn="l">
              <a:spcBef>
                <a:spcPts val="0"/>
              </a:spcBef>
              <a:spcAft>
                <a:spcPts val="0"/>
              </a:spcAft>
              <a:buNone/>
            </a:pPr>
            <a:r>
              <a:rPr lang="en"/>
              <a:t>But, you can have a model that is close enough to be useful, and that is what SAMM is.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59" name="Google Shape;259;g5ff90264ef_1_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477c14b7b8_0_18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5" name="Google Shape;265;g477c14b7b8_0_18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
              <a:t>Version 1.0 of OpenSAMM was </a:t>
            </a:r>
            <a:r>
              <a:rPr b="0" lang="en" sz="1200">
                <a:solidFill>
                  <a:schemeClr val="dk1"/>
                </a:solidFill>
                <a:latin typeface="Calibri"/>
                <a:ea typeface="Calibri"/>
                <a:cs typeface="Calibri"/>
                <a:sym typeface="Calibri"/>
              </a:rPr>
              <a:t>originally created </a:t>
            </a:r>
            <a:r>
              <a:rPr lang="en" sz="1200">
                <a:solidFill>
                  <a:schemeClr val="dk1"/>
                </a:solidFill>
                <a:latin typeface="Calibri"/>
                <a:ea typeface="Calibri"/>
                <a:cs typeface="Calibri"/>
                <a:sym typeface="Calibri"/>
              </a:rPr>
              <a:t>through the OpenSAMM Project led by Pravir Chandra (chandra@owasp.org), an independent software security consultant. Creation of the first draft was made possible through funding from Fortify Software, Inc.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After a number of years, a small group got together at OWASP and worked together to breathe some life into SAMM as an OWASP project.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200">
                <a:solidFill>
                  <a:schemeClr val="dk1"/>
                </a:solidFill>
                <a:latin typeface="Calibri"/>
                <a:ea typeface="Calibri"/>
                <a:cs typeface="Calibri"/>
                <a:sym typeface="Calibri"/>
              </a:rPr>
              <a:t>Version 1.1 of SAMM expand</a:t>
            </a:r>
            <a:r>
              <a:rPr b="0" lang="en" sz="1200">
                <a:solidFill>
                  <a:schemeClr val="dk1"/>
                </a:solidFill>
                <a:latin typeface="Calibri"/>
                <a:ea typeface="Calibri"/>
                <a:cs typeface="Calibri"/>
                <a:sym typeface="Calibri"/>
              </a:rPr>
              <a:t>ed </a:t>
            </a:r>
            <a:r>
              <a:rPr lang="en" sz="1200">
                <a:solidFill>
                  <a:schemeClr val="dk1"/>
                </a:solidFill>
                <a:latin typeface="Calibri"/>
                <a:ea typeface="Calibri"/>
                <a:cs typeface="Calibri"/>
                <a:sym typeface="Calibri"/>
              </a:rPr>
              <a:t>and restructure</a:t>
            </a:r>
            <a:r>
              <a:rPr b="0" lang="en" sz="1200">
                <a:solidFill>
                  <a:schemeClr val="dk1"/>
                </a:solidFill>
                <a:latin typeface="Calibri"/>
                <a:ea typeface="Calibri"/>
                <a:cs typeface="Calibri"/>
                <a:sym typeface="Calibri"/>
              </a:rPr>
              <a:t>d </a:t>
            </a:r>
            <a:r>
              <a:rPr lang="en" sz="1200">
                <a:solidFill>
                  <a:schemeClr val="dk1"/>
                </a:solidFill>
                <a:latin typeface="Calibri"/>
                <a:ea typeface="Calibri"/>
                <a:cs typeface="Calibri"/>
                <a:sym typeface="Calibri"/>
              </a:rPr>
              <a:t>its predecessor into </a:t>
            </a:r>
            <a:r>
              <a:rPr b="0" lang="en" sz="1200">
                <a:solidFill>
                  <a:schemeClr val="dk1"/>
                </a:solidFill>
                <a:latin typeface="Calibri"/>
                <a:ea typeface="Calibri"/>
                <a:cs typeface="Calibri"/>
                <a:sym typeface="Calibri"/>
              </a:rPr>
              <a:t>four </a:t>
            </a:r>
            <a:r>
              <a:rPr lang="en" sz="1200">
                <a:solidFill>
                  <a:schemeClr val="dk1"/>
                </a:solidFill>
                <a:latin typeface="Calibri"/>
                <a:ea typeface="Calibri"/>
                <a:cs typeface="Calibri"/>
                <a:sym typeface="Calibri"/>
              </a:rPr>
              <a:t>complementary resources: </a:t>
            </a:r>
            <a:endParaRPr/>
          </a:p>
          <a:p>
            <a:pPr indent="0" lvl="0" marL="0" rtl="0" algn="l">
              <a:spcBef>
                <a:spcPts val="0"/>
              </a:spcBef>
              <a:spcAft>
                <a:spcPts val="0"/>
              </a:spcAft>
              <a:buNone/>
            </a:pPr>
            <a:r>
              <a:rPr lang="en" sz="1200">
                <a:solidFill>
                  <a:schemeClr val="dk1"/>
                </a:solidFill>
                <a:latin typeface="Calibri"/>
                <a:ea typeface="Calibri"/>
                <a:cs typeface="Calibri"/>
                <a:sym typeface="Calibri"/>
              </a:rPr>
              <a:t>Core Document: that describes the core SAMM model </a:t>
            </a:r>
            <a:endParaRPr/>
          </a:p>
          <a:p>
            <a:pPr indent="0" lvl="0" marL="0" rtl="0" algn="l">
              <a:spcBef>
                <a:spcPts val="0"/>
              </a:spcBef>
              <a:spcAft>
                <a:spcPts val="0"/>
              </a:spcAft>
              <a:buNone/>
            </a:pPr>
            <a:r>
              <a:rPr lang="en" sz="1200">
                <a:solidFill>
                  <a:schemeClr val="dk1"/>
                </a:solidFill>
                <a:latin typeface="Calibri"/>
                <a:ea typeface="Calibri"/>
                <a:cs typeface="Calibri"/>
                <a:sym typeface="Calibri"/>
              </a:rPr>
              <a:t>How</a:t>
            </a:r>
            <a:r>
              <a:rPr b="0" lang="en" sz="1200">
                <a:solidFill>
                  <a:schemeClr val="dk1"/>
                </a:solidFill>
                <a:latin typeface="Calibri"/>
                <a:ea typeface="Calibri"/>
                <a:cs typeface="Calibri"/>
                <a:sym typeface="Calibri"/>
              </a:rPr>
              <a:t>-</a:t>
            </a:r>
            <a:r>
              <a:rPr lang="en" sz="1200">
                <a:solidFill>
                  <a:schemeClr val="dk1"/>
                </a:solidFill>
                <a:latin typeface="Calibri"/>
                <a:ea typeface="Calibri"/>
                <a:cs typeface="Calibri"/>
                <a:sym typeface="Calibri"/>
              </a:rPr>
              <a:t>To Guide: that explains how to apply the model</a:t>
            </a:r>
            <a:endParaRPr/>
          </a:p>
          <a:p>
            <a:pPr indent="0" lvl="0" marL="0" rtl="0" algn="l">
              <a:spcBef>
                <a:spcPts val="0"/>
              </a:spcBef>
              <a:spcAft>
                <a:spcPts val="0"/>
              </a:spcAft>
              <a:buNone/>
            </a:pPr>
            <a:r>
              <a:rPr lang="en" sz="1200">
                <a:solidFill>
                  <a:schemeClr val="dk1"/>
                </a:solidFill>
                <a:latin typeface="Calibri"/>
                <a:ea typeface="Calibri"/>
                <a:cs typeface="Calibri"/>
                <a:sym typeface="Calibri"/>
              </a:rPr>
              <a:t>Quick Start Guide: </a:t>
            </a:r>
            <a:r>
              <a:rPr b="0" lang="en" sz="1200">
                <a:solidFill>
                  <a:schemeClr val="dk1"/>
                </a:solidFill>
                <a:latin typeface="Calibri"/>
                <a:ea typeface="Calibri"/>
                <a:cs typeface="Calibri"/>
                <a:sym typeface="Calibri"/>
              </a:rPr>
              <a:t>to help accelerate learning and adoption</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 sz="1200">
                <a:solidFill>
                  <a:schemeClr val="dk1"/>
                </a:solidFill>
                <a:latin typeface="Calibri"/>
                <a:ea typeface="Calibri"/>
                <a:cs typeface="Calibri"/>
                <a:sym typeface="Calibri"/>
              </a:rPr>
              <a:t>Toolbox (spreadsheet): that </a:t>
            </a:r>
            <a:r>
              <a:rPr b="0" lang="en" sz="1200">
                <a:solidFill>
                  <a:schemeClr val="dk1"/>
                </a:solidFill>
                <a:latin typeface="Calibri"/>
                <a:ea typeface="Calibri"/>
                <a:cs typeface="Calibri"/>
                <a:sym typeface="Calibri"/>
              </a:rPr>
              <a:t>provides simple automation for data collection, metrics, and graphs</a:t>
            </a:r>
            <a:r>
              <a:rPr lang="en" sz="1200">
                <a:solidFill>
                  <a:schemeClr val="dk1"/>
                </a:solidFill>
                <a:latin typeface="Calibri"/>
                <a:ea typeface="Calibri"/>
                <a:cs typeface="Calibri"/>
                <a:sym typeface="Calibri"/>
              </a:rPr>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project team released v1.5 of SAMM in February 2017, which </a:t>
            </a:r>
            <a:r>
              <a:rPr b="0" lang="en" sz="1200">
                <a:solidFill>
                  <a:schemeClr val="dk1"/>
                </a:solidFill>
                <a:latin typeface="Calibri"/>
                <a:ea typeface="Calibri"/>
                <a:cs typeface="Calibri"/>
                <a:sym typeface="Calibri"/>
              </a:rPr>
              <a:t>incorporated a refinement of the scoring model, to provide more granularity to the scoring in an assessment. Now an organization will get credit for all the related work done in a practice rather than having the base number held at the highest completed maturity level. </a:t>
            </a:r>
            <a:endParaRPr/>
          </a:p>
          <a:p>
            <a:pPr indent="0" lvl="0" marL="0" rtl="0" algn="l">
              <a:spcBef>
                <a:spcPts val="0"/>
              </a:spcBef>
              <a:spcAft>
                <a:spcPts val="0"/>
              </a:spcAft>
              <a:buNone/>
            </a:pPr>
            <a:r>
              <a:t/>
            </a:r>
            <a:endParaRPr b="0" sz="1200">
              <a:solidFill>
                <a:schemeClr val="dk1"/>
              </a:solidFill>
              <a:latin typeface="Calibri"/>
              <a:ea typeface="Calibri"/>
              <a:cs typeface="Calibri"/>
              <a:sym typeface="Calibri"/>
            </a:endParaRPr>
          </a:p>
          <a:p>
            <a:pPr indent="0" lvl="0" marL="0" rtl="0" algn="l">
              <a:spcBef>
                <a:spcPts val="0"/>
              </a:spcBef>
              <a:spcAft>
                <a:spcPts val="0"/>
              </a:spcAft>
              <a:buNone/>
            </a:pPr>
            <a:r>
              <a:rPr b="0" lang="en" sz="1200">
                <a:solidFill>
                  <a:schemeClr val="dk1"/>
                </a:solidFill>
                <a:latin typeface="Calibri"/>
                <a:ea typeface="Calibri"/>
                <a:cs typeface="Calibri"/>
                <a:sym typeface="Calibri"/>
              </a:rPr>
              <a:t>The updated scoring model was designed to help SAMM assessors and organizations avoid the awkward discussion on whether to mark an answer yes or no when it is honestly something in between, and to show incremental improvements. </a:t>
            </a:r>
            <a:endParaRPr/>
          </a:p>
          <a:p>
            <a:pPr indent="0" lvl="0" marL="0" rtl="0" algn="l">
              <a:spcBef>
                <a:spcPts val="0"/>
              </a:spcBef>
              <a:spcAft>
                <a:spcPts val="0"/>
              </a:spcAft>
              <a:buNone/>
            </a:pPr>
            <a:r>
              <a:t/>
            </a:r>
            <a:endParaRPr b="0" sz="1200">
              <a:solidFill>
                <a:schemeClr val="dk1"/>
              </a:solidFill>
              <a:latin typeface="Calibri"/>
              <a:ea typeface="Calibri"/>
              <a:cs typeface="Calibri"/>
              <a:sym typeface="Calibri"/>
            </a:endParaRPr>
          </a:p>
          <a:p>
            <a:pPr indent="0" lvl="0" marL="0" rtl="0" algn="l">
              <a:spcBef>
                <a:spcPts val="0"/>
              </a:spcBef>
              <a:spcAft>
                <a:spcPts val="0"/>
              </a:spcAft>
              <a:buNone/>
            </a:pPr>
            <a:r>
              <a:rPr b="0" lang="en" sz="1200">
                <a:solidFill>
                  <a:schemeClr val="dk1"/>
                </a:solidFill>
                <a:latin typeface="Calibri"/>
                <a:ea typeface="Calibri"/>
                <a:cs typeface="Calibri"/>
                <a:sym typeface="Calibri"/>
              </a:rPr>
              <a:t>The project team began working in earnest on Version 2.0 in </a:t>
            </a:r>
            <a:r>
              <a:rPr lang="en" sz="1200">
                <a:solidFill>
                  <a:schemeClr val="dk1"/>
                </a:solidFill>
                <a:latin typeface="Calibri"/>
                <a:ea typeface="Calibri"/>
                <a:cs typeface="Calibri"/>
                <a:sym typeface="Calibri"/>
              </a:rPr>
              <a:t>June</a:t>
            </a:r>
            <a:r>
              <a:rPr b="0" lang="en" sz="1200">
                <a:solidFill>
                  <a:schemeClr val="dk1"/>
                </a:solidFill>
                <a:latin typeface="Calibri"/>
                <a:ea typeface="Calibri"/>
                <a:cs typeface="Calibri"/>
                <a:sym typeface="Calibri"/>
              </a:rPr>
              <a:t> 2017, and officially released the Beta draft for comment at the end of January 2019. In this update, we’ve expanded the breadth of business functions and practices covered, and are working through improvements to the the scoring model to include additional factors.</a:t>
            </a:r>
            <a:endParaRPr/>
          </a:p>
          <a:p>
            <a:pPr indent="0" lvl="0" marL="0" rtl="0" algn="l">
              <a:spcBef>
                <a:spcPts val="0"/>
              </a:spcBef>
              <a:spcAft>
                <a:spcPts val="0"/>
              </a:spcAft>
              <a:buNone/>
            </a:pPr>
            <a:r>
              <a:t/>
            </a:r>
            <a:endParaRPr/>
          </a:p>
        </p:txBody>
      </p:sp>
      <p:sp>
        <p:nvSpPr>
          <p:cNvPr id="266" name="Google Shape;266;g477c14b7b8_0_18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33f8ba1eee_2_1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3" name="Google Shape;313;g33f8ba1eee_2_15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Work on Version 2.0 has been performed mostly by a core team of nine volunteers across the globe. Since starting on the new version, the team has met in person four times, and have coordinated our work through fortnightly team calls.</a:t>
            </a:r>
            <a:endParaRPr/>
          </a:p>
          <a:p>
            <a:pPr indent="0" lvl="0" marL="0" rtl="0" algn="l">
              <a:spcBef>
                <a:spcPts val="0"/>
              </a:spcBef>
              <a:spcAft>
                <a:spcPts val="0"/>
              </a:spcAft>
              <a:buNone/>
            </a:pPr>
            <a:r>
              <a:t/>
            </a:r>
            <a:endParaRPr/>
          </a:p>
        </p:txBody>
      </p:sp>
      <p:sp>
        <p:nvSpPr>
          <p:cNvPr id="314" name="Google Shape;314;g33f8ba1eee_2_15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477c14b7b8_3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477c14b7b8_3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SAMM v2.0 introduced key changes.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SAMM v2.0 Core model incorporates five Business Functions and 15 Security Practices. SAMM v1.5 “Construction” Business Function has been converted to “Design” Business Function to make it more intuitive to today’s software development professionals; and new fifth Business Function “Implementation” has been introduced</a:t>
            </a:r>
            <a:r>
              <a:rPr lang="en" sz="1200">
                <a:solidFill>
                  <a:schemeClr val="dk1"/>
                </a:solidFill>
                <a:highlight>
                  <a:srgbClr val="FFFFFF"/>
                </a:highlight>
              </a:rPr>
              <a:t> to represent a number of core security activities in the build and deploy domains of an organisation. Introduction of “Implementation” Business Function provides prescriptive security guidance related to build and deploy activities of today’s DevOps model.</a:t>
            </a:r>
            <a:endParaRPr sz="1200">
              <a:solidFill>
                <a:schemeClr val="dk1"/>
              </a:solidFill>
              <a:highlight>
                <a:srgbClr val="FFFFFF"/>
              </a:highlight>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Another improvement in SAMM v2.0 is that each security practice is divided in two “streams”, which aligns and links the security activities in the practice across different maturity levels. Each stream has an objective to be reached, and this objective can be reached in increasing levels of maturity. This way, we ensure that there are no “orphan” activities that seem only relevant on a single maturity level (like, for instance, code signing in the </a:t>
            </a:r>
            <a:r>
              <a:rPr lang="en">
                <a:solidFill>
                  <a:schemeClr val="dk1"/>
                </a:solidFill>
              </a:rPr>
              <a:t>SAMM v1.5</a:t>
            </a:r>
            <a:r>
              <a:rPr lang="en" sz="1200">
                <a:solidFill>
                  <a:schemeClr val="dk1"/>
                </a:solidFill>
              </a:rPr>
              <a:t> Operational Enablement Security Practice).</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highlight>
                  <a:schemeClr val="lt1"/>
                </a:highlight>
              </a:rPr>
              <a:t>SAMM v2.0 maturity levels have been designed with</a:t>
            </a:r>
            <a:r>
              <a:rPr lang="en" sz="1200">
                <a:solidFill>
                  <a:schemeClr val="dk1"/>
                </a:solidFill>
              </a:rPr>
              <a:t> increasing levels of difficulty and implementation cost in mind. This is to address one of the shortcomings of SAMM v1.5 where several security practice maturity levels were not designed with this in mind; so it was possible to achieve higher level of maturity relatively easily compared to lower level of maturity.</a:t>
            </a:r>
            <a:endParaRPr sz="1200">
              <a:solidFill>
                <a:schemeClr val="dk1"/>
              </a:solidFill>
            </a:endParaRPr>
          </a:p>
          <a:p>
            <a:pPr indent="0" lvl="0" marL="0" rtl="0" algn="l">
              <a:spcBef>
                <a:spcPts val="0"/>
              </a:spcBef>
              <a:spcAft>
                <a:spcPts val="0"/>
              </a:spcAft>
              <a:buNone/>
            </a:pPr>
            <a:r>
              <a:t/>
            </a:r>
            <a:endParaRPr sz="12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In SAMM v2.0, we are working through improvements to the the scoring model to include additional factors such as Quality. More on this later.</a:t>
            </a:r>
            <a:endParaRPr>
              <a:solidFill>
                <a:schemeClr val="dk1"/>
              </a:solidFill>
            </a:endParaRPr>
          </a:p>
          <a:p>
            <a:pPr indent="0" lvl="0" marL="0" rtl="0" algn="l">
              <a:spcBef>
                <a:spcPts val="0"/>
              </a:spcBef>
              <a:spcAft>
                <a:spcPts val="0"/>
              </a:spcAft>
              <a:buClr>
                <a:schemeClr val="dk1"/>
              </a:buClr>
              <a:buFont typeface="Arial"/>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4776058bdd_6_7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a:p>
            <a:pPr indent="0" lvl="0" marL="0" rtl="0" algn="l">
              <a:lnSpc>
                <a:spcPct val="115000"/>
              </a:lnSpc>
              <a:spcBef>
                <a:spcPts val="0"/>
              </a:spcBef>
              <a:spcAft>
                <a:spcPts val="0"/>
              </a:spcAft>
              <a:buNone/>
            </a:pPr>
            <a:r>
              <a:rPr lang="en" sz="1200">
                <a:solidFill>
                  <a:schemeClr val="dk1"/>
                </a:solidFill>
              </a:rPr>
              <a:t>SAMM v2.0 Core Framework</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The foundation of the SAMM v2.0 model is built upon the core business functions of software development - Governance, Design, Implementation, Verification and Operations. There are 3 security practices tied to each </a:t>
            </a:r>
            <a:r>
              <a:rPr lang="en" sz="1200">
                <a:solidFill>
                  <a:schemeClr val="dk1"/>
                </a:solidFill>
              </a:rPr>
              <a:t>Business Function</a:t>
            </a:r>
            <a:r>
              <a:rPr lang="en" sz="1200">
                <a:solidFill>
                  <a:schemeClr val="dk1"/>
                </a:solidFill>
              </a:rPr>
              <a:t>. The building blocks of the model are the three maturity levels defined for each of the fifteen security practices.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These define a wide variety of activities in which an organization could engage to reduce security risks and increase software</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assurance. Additional details are included to measure successful activity performance, understand the associated assurance benefits,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estimate personnel and other costs.</a:t>
            </a:r>
            <a:endParaRPr sz="1200">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29" name="Google Shape;329;g4776058bdd_6_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4776058bdd_6_4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take a closer look at one of the security practices Requirements Driven Testing under Verification Business Function.</a:t>
            </a:r>
            <a:endParaRPr/>
          </a:p>
          <a:p>
            <a:pPr indent="0" lvl="0" marL="0" rtl="0" algn="l">
              <a:spcBef>
                <a:spcPts val="0"/>
              </a:spcBef>
              <a:spcAft>
                <a:spcPts val="0"/>
              </a:spcAft>
              <a:buNone/>
            </a:pPr>
            <a:r>
              <a:t/>
            </a:r>
            <a:endParaRPr/>
          </a:p>
          <a:p>
            <a:pPr indent="0" lvl="0" marL="0" rtl="0" algn="l">
              <a:lnSpc>
                <a:spcPct val="115000"/>
              </a:lnSpc>
              <a:spcBef>
                <a:spcPts val="1200"/>
              </a:spcBef>
              <a:spcAft>
                <a:spcPts val="0"/>
              </a:spcAft>
              <a:buNone/>
            </a:pPr>
            <a:r>
              <a:rPr lang="en">
                <a:solidFill>
                  <a:schemeClr val="dk1"/>
                </a:solidFill>
              </a:rPr>
              <a:t>Requirements Driven Testing</a:t>
            </a:r>
            <a:r>
              <a:rPr lang="en" sz="1200">
                <a:solidFill>
                  <a:schemeClr val="dk1"/>
                </a:solidFill>
              </a:rPr>
              <a:t> security practice is divided in two “streams” - A: Control Verification; and B: Misuse/Abuse Testing. These streams align and link the activities in the practice over the different maturity levels. Each stream has an objective to be reached, and this objective can be reached in increasing levels of maturity. </a:t>
            </a:r>
            <a:endParaRPr sz="1200">
              <a:solidFill>
                <a:schemeClr val="dk1"/>
              </a:solidFill>
            </a:endParaRPr>
          </a:p>
          <a:p>
            <a:pPr indent="0" lvl="0" marL="0" rtl="0" algn="l">
              <a:lnSpc>
                <a:spcPct val="115000"/>
              </a:lnSpc>
              <a:spcBef>
                <a:spcPts val="1200"/>
              </a:spcBef>
              <a:spcAft>
                <a:spcPts val="0"/>
              </a:spcAft>
              <a:buNone/>
            </a:pPr>
            <a:r>
              <a:rPr lang="en" sz="1200">
                <a:solidFill>
                  <a:schemeClr val="dk1"/>
                </a:solidFill>
              </a:rPr>
              <a:t>This way, we ensure that there are no “orphan” activities that seem only relevant on a single maturity level (like, for instance, code signing in the current model).</a:t>
            </a:r>
            <a:endParaRPr sz="1200">
              <a:solidFill>
                <a:schemeClr val="dk1"/>
              </a:solidFill>
            </a:endParaRPr>
          </a:p>
          <a:p>
            <a:pPr indent="0" lvl="0" marL="0" rtl="0" algn="l">
              <a:spcBef>
                <a:spcPts val="1200"/>
              </a:spcBef>
              <a:spcAft>
                <a:spcPts val="0"/>
              </a:spcAft>
              <a:buNone/>
            </a:pPr>
            <a:r>
              <a:t/>
            </a:r>
            <a:endParaRPr/>
          </a:p>
        </p:txBody>
      </p:sp>
      <p:sp>
        <p:nvSpPr>
          <p:cNvPr id="335" name="Google Shape;335;g4776058bdd_6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33f8ba1eee_2_19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designing the scoring model for SAMM v2.0, we considered pain points related for the scoring in SAMM v1.5. These are some of the aspects which are not covered in v1.5.</a:t>
            </a:r>
            <a:endParaRPr/>
          </a:p>
        </p:txBody>
      </p:sp>
      <p:sp>
        <p:nvSpPr>
          <p:cNvPr id="351" name="Google Shape;351;g33f8ba1eee_2_1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33f8ba1eee_2_19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sz="1200">
              <a:solidFill>
                <a:schemeClr val="dk1"/>
              </a:solidFill>
              <a:highlight>
                <a:schemeClr val="lt1"/>
              </a:highlight>
            </a:endParaRPr>
          </a:p>
          <a:p>
            <a:pPr indent="0" lvl="0" marL="0" rtl="0" algn="l">
              <a:spcBef>
                <a:spcPts val="0"/>
              </a:spcBef>
              <a:spcAft>
                <a:spcPts val="0"/>
              </a:spcAft>
              <a:buClr>
                <a:schemeClr val="dk1"/>
              </a:buClr>
              <a:buFont typeface="Arial"/>
              <a:buNone/>
            </a:pPr>
            <a:r>
              <a:rPr lang="en">
                <a:solidFill>
                  <a:schemeClr val="dk1"/>
                </a:solidFill>
              </a:rPr>
              <a:t>The project team released v1.5 of SAMM in February 2017, which </a:t>
            </a:r>
            <a:r>
              <a:rPr lang="en" sz="1200">
                <a:solidFill>
                  <a:schemeClr val="dk1"/>
                </a:solidFill>
                <a:latin typeface="Calibri"/>
                <a:ea typeface="Calibri"/>
                <a:cs typeface="Calibri"/>
                <a:sym typeface="Calibri"/>
              </a:rPr>
              <a:t>incorporated a refinement of the scoring model, to provide more granularity to the scoring in an assessment. However, v1.5 SAMM still has limitation of not considering Qualitative aspects of the score. It only provide coverage based measurement. </a:t>
            </a:r>
            <a:endParaRPr>
              <a:solidFill>
                <a:schemeClr val="dk1"/>
              </a:solidFill>
            </a:endParaRPr>
          </a:p>
          <a:p>
            <a:pPr indent="0" lvl="0" marL="0" rtl="0" algn="l">
              <a:spcBef>
                <a:spcPts val="0"/>
              </a:spcBef>
              <a:spcAft>
                <a:spcPts val="0"/>
              </a:spcAft>
              <a:buClr>
                <a:schemeClr val="dk1"/>
              </a:buClr>
              <a:buFont typeface="Arial"/>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 sz="1200">
                <a:solidFill>
                  <a:schemeClr val="dk1"/>
                </a:solidFill>
                <a:latin typeface="Calibri"/>
                <a:ea typeface="Calibri"/>
                <a:cs typeface="Calibri"/>
                <a:sym typeface="Calibri"/>
              </a:rPr>
              <a:t> In this update, we are working through improvements to the the scoring model to include additional factors such as Quality.</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357" name="Google Shape;357;g33f8ba1eee_2_1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g33f8ba1eee_2_22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are some of the other considerations while designing the scoring model for SAMM v2.0</a:t>
            </a:r>
            <a:endParaRPr/>
          </a:p>
        </p:txBody>
      </p:sp>
      <p:sp>
        <p:nvSpPr>
          <p:cNvPr id="366" name="Google Shape;366;g33f8ba1eee_2_2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477c14b7b8_0_28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77c14b7b8_0_28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g477c14b7b8_3_1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Finally, we came up with new scoring model which still primarily based on the coverage. However, we added Quality Criteria for each Question to add another dimension to the score. Our guidance is to score “0” if Quality Criteria are not met.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Overall maturity score for the security practice is calculated by taking average of maturing level 1 between stream A and B and adding that to each level of maturity. We will spend more time on this during Toolbox demo.</a:t>
            </a:r>
            <a:endParaRPr/>
          </a:p>
        </p:txBody>
      </p:sp>
      <p:sp>
        <p:nvSpPr>
          <p:cNvPr id="372" name="Google Shape;372;g477c14b7b8_3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g477c14b7b8_3_10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lnSpc>
                <a:spcPct val="115000"/>
              </a:lnSpc>
              <a:spcBef>
                <a:spcPts val="1100"/>
              </a:spcBef>
              <a:spcAft>
                <a:spcPts val="0"/>
              </a:spcAft>
              <a:buClr>
                <a:schemeClr val="dk1"/>
              </a:buClr>
              <a:buSzPts val="1100"/>
              <a:buFont typeface="Arial"/>
              <a:buNone/>
            </a:pPr>
            <a:r>
              <a:rPr lang="en">
                <a:solidFill>
                  <a:schemeClr val="dk1"/>
                </a:solidFill>
              </a:rPr>
              <a:t>This practice focuses on creating a consistently repeatable secure build process and accounting for the security of application dependencies.</a:t>
            </a:r>
            <a:endParaRPr>
              <a:solidFill>
                <a:schemeClr val="dk1"/>
              </a:solidFill>
            </a:endParaRPr>
          </a:p>
          <a:p>
            <a:pPr indent="0" lvl="0" marL="0" rtl="0" algn="l">
              <a:lnSpc>
                <a:spcPct val="115000"/>
              </a:lnSpc>
              <a:spcBef>
                <a:spcPts val="2400"/>
              </a:spcBef>
              <a:spcAft>
                <a:spcPts val="0"/>
              </a:spcAft>
              <a:buClr>
                <a:schemeClr val="dk1"/>
              </a:buClr>
              <a:buSzPts val="1100"/>
              <a:buFont typeface="Arial"/>
              <a:buNone/>
            </a:pPr>
            <a:r>
              <a:rPr b="1" lang="en" sz="2300">
                <a:solidFill>
                  <a:schemeClr val="dk1"/>
                </a:solidFill>
              </a:rPr>
              <a:t>Long Description</a:t>
            </a:r>
            <a:endParaRPr b="1" sz="2300">
              <a:solidFill>
                <a:schemeClr val="dk1"/>
              </a:solidFill>
            </a:endParaRPr>
          </a:p>
          <a:p>
            <a:pPr indent="0" lvl="0" marL="0" rtl="0" algn="l">
              <a:lnSpc>
                <a:spcPct val="115000"/>
              </a:lnSpc>
              <a:spcBef>
                <a:spcPts val="1100"/>
              </a:spcBef>
              <a:spcAft>
                <a:spcPts val="0"/>
              </a:spcAft>
              <a:buClr>
                <a:schemeClr val="dk1"/>
              </a:buClr>
              <a:buSzPts val="1100"/>
              <a:buFont typeface="Arial"/>
              <a:buNone/>
            </a:pPr>
            <a:r>
              <a:rPr lang="en">
                <a:solidFill>
                  <a:schemeClr val="dk1"/>
                </a:solidFill>
              </a:rPr>
              <a:t>The Secure Build practice emphasises the importance of building software in a standardised, repeatable manner, and of doing so using secure components, including 3rd party software dependencies.</a:t>
            </a:r>
            <a:endParaRPr>
              <a:solidFill>
                <a:schemeClr val="dk1"/>
              </a:solidFill>
            </a:endParaRPr>
          </a:p>
          <a:p>
            <a:pPr indent="0" lvl="0" marL="0" rtl="0" algn="l">
              <a:lnSpc>
                <a:spcPct val="115000"/>
              </a:lnSpc>
              <a:spcBef>
                <a:spcPts val="1100"/>
              </a:spcBef>
              <a:spcAft>
                <a:spcPts val="0"/>
              </a:spcAft>
              <a:buClr>
                <a:schemeClr val="dk1"/>
              </a:buClr>
              <a:buSzPts val="1100"/>
              <a:buFont typeface="Arial"/>
              <a:buNone/>
            </a:pPr>
            <a:r>
              <a:rPr lang="en">
                <a:solidFill>
                  <a:schemeClr val="dk1"/>
                </a:solidFill>
              </a:rPr>
              <a:t>The first stream focuses on removing any subjectivity from the build process by striving for full automation. An automated build pipeline can include additional automated security checks such as SAST and DAST to gain further assurance and flag security regressions early by failing the build for example.</a:t>
            </a:r>
            <a:endParaRPr>
              <a:solidFill>
                <a:schemeClr val="dk1"/>
              </a:solidFill>
            </a:endParaRPr>
          </a:p>
          <a:p>
            <a:pPr indent="0" lvl="0" marL="0" rtl="0" algn="l">
              <a:lnSpc>
                <a:spcPct val="115000"/>
              </a:lnSpc>
              <a:spcBef>
                <a:spcPts val="1100"/>
              </a:spcBef>
              <a:spcAft>
                <a:spcPts val="0"/>
              </a:spcAft>
              <a:buClr>
                <a:schemeClr val="dk1"/>
              </a:buClr>
              <a:buSzPts val="1100"/>
              <a:buFont typeface="Arial"/>
              <a:buNone/>
            </a:pPr>
            <a:r>
              <a:rPr lang="en">
                <a:solidFill>
                  <a:schemeClr val="dk1"/>
                </a:solidFill>
              </a:rPr>
              <a:t>The second stream acknowledges the prevalence of software dependencies in modern applications. It aims to identify them and track their security status in order to contain the impact of their insecurity on an otherwise secure application. In an advanced form, it applies similar security checks to software dependencies as to the application itself.</a:t>
            </a:r>
            <a:endParaRPr>
              <a:solidFill>
                <a:schemeClr val="dk1"/>
              </a:solidFill>
            </a:endParaRPr>
          </a:p>
          <a:p>
            <a:pPr indent="0" lvl="0" marL="0" rtl="0" algn="l">
              <a:spcBef>
                <a:spcPts val="1100"/>
              </a:spcBef>
              <a:spcAft>
                <a:spcPts val="0"/>
              </a:spcAft>
              <a:buNone/>
            </a:pPr>
            <a:r>
              <a:t/>
            </a:r>
            <a:endParaRPr/>
          </a:p>
        </p:txBody>
      </p:sp>
      <p:sp>
        <p:nvSpPr>
          <p:cNvPr id="379" name="Google Shape;379;g477c14b7b8_3_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g477c14b7b8_3_12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lnSpc>
                <a:spcPct val="115000"/>
              </a:lnSpc>
              <a:spcBef>
                <a:spcPts val="2400"/>
              </a:spcBef>
              <a:spcAft>
                <a:spcPts val="0"/>
              </a:spcAft>
              <a:buClr>
                <a:schemeClr val="dk1"/>
              </a:buClr>
              <a:buSzPts val="1100"/>
              <a:buFont typeface="Arial"/>
              <a:buNone/>
            </a:pPr>
            <a:r>
              <a:rPr b="1" lang="en" sz="2300">
                <a:solidFill>
                  <a:schemeClr val="dk1"/>
                </a:solidFill>
              </a:rPr>
              <a:t>Short Description</a:t>
            </a:r>
            <a:endParaRPr b="1" sz="2300">
              <a:solidFill>
                <a:schemeClr val="dk1"/>
              </a:solidFill>
            </a:endParaRPr>
          </a:p>
          <a:p>
            <a:pPr indent="0" lvl="0" marL="0" rtl="0" algn="l">
              <a:lnSpc>
                <a:spcPct val="115000"/>
              </a:lnSpc>
              <a:spcBef>
                <a:spcPts val="1100"/>
              </a:spcBef>
              <a:spcAft>
                <a:spcPts val="0"/>
              </a:spcAft>
              <a:buClr>
                <a:schemeClr val="dk1"/>
              </a:buClr>
              <a:buSzPts val="1100"/>
              <a:buFont typeface="Arial"/>
              <a:buNone/>
            </a:pPr>
            <a:r>
              <a:rPr lang="en">
                <a:solidFill>
                  <a:schemeClr val="dk1"/>
                </a:solidFill>
              </a:rPr>
              <a:t>This practice focuses on automatically securing deployments to the production environment and all required secrets.</a:t>
            </a:r>
            <a:endParaRPr>
              <a:solidFill>
                <a:schemeClr val="dk1"/>
              </a:solidFill>
            </a:endParaRPr>
          </a:p>
          <a:p>
            <a:pPr indent="0" lvl="0" marL="0" rtl="0" algn="l">
              <a:lnSpc>
                <a:spcPct val="115000"/>
              </a:lnSpc>
              <a:spcBef>
                <a:spcPts val="2400"/>
              </a:spcBef>
              <a:spcAft>
                <a:spcPts val="0"/>
              </a:spcAft>
              <a:buClr>
                <a:schemeClr val="dk1"/>
              </a:buClr>
              <a:buSzPts val="1100"/>
              <a:buFont typeface="Arial"/>
              <a:buNone/>
            </a:pPr>
            <a:r>
              <a:rPr b="1" lang="en" sz="2300">
                <a:solidFill>
                  <a:schemeClr val="dk1"/>
                </a:solidFill>
              </a:rPr>
              <a:t>Long Description</a:t>
            </a:r>
            <a:endParaRPr b="1" sz="2300">
              <a:solidFill>
                <a:schemeClr val="dk1"/>
              </a:solidFill>
            </a:endParaRPr>
          </a:p>
          <a:p>
            <a:pPr indent="0" lvl="0" marL="0" rtl="0" algn="l">
              <a:lnSpc>
                <a:spcPct val="115000"/>
              </a:lnSpc>
              <a:spcBef>
                <a:spcPts val="1100"/>
              </a:spcBef>
              <a:spcAft>
                <a:spcPts val="0"/>
              </a:spcAft>
              <a:buClr>
                <a:schemeClr val="dk1"/>
              </a:buClr>
              <a:buSzPts val="1100"/>
              <a:buFont typeface="Arial"/>
              <a:buNone/>
            </a:pPr>
            <a:r>
              <a:rPr lang="en">
                <a:solidFill>
                  <a:schemeClr val="dk1"/>
                </a:solidFill>
              </a:rPr>
              <a:t>One of the final stages in delivering secure software is ensuring the security and integrity of developed applications are not compromised during their deployment. To this end, the practice’s first stream focuses on removing manual error by automating the deployment process as much as possible, and making its success contingent upon the outcomes of integrated security verification checks. It also fosters Separation of Duties by making adequately trained, non-developers responsible for deployment.</a:t>
            </a:r>
            <a:endParaRPr>
              <a:solidFill>
                <a:schemeClr val="dk1"/>
              </a:solidFill>
            </a:endParaRPr>
          </a:p>
          <a:p>
            <a:pPr indent="0" lvl="0" marL="0" rtl="0" algn="l">
              <a:lnSpc>
                <a:spcPct val="115000"/>
              </a:lnSpc>
              <a:spcBef>
                <a:spcPts val="1100"/>
              </a:spcBef>
              <a:spcAft>
                <a:spcPts val="0"/>
              </a:spcAft>
              <a:buClr>
                <a:schemeClr val="dk1"/>
              </a:buClr>
              <a:buSzPts val="1100"/>
              <a:buFont typeface="Arial"/>
              <a:buNone/>
            </a:pPr>
            <a:r>
              <a:rPr lang="en">
                <a:solidFill>
                  <a:schemeClr val="dk1"/>
                </a:solidFill>
              </a:rPr>
              <a:t>The second stream goes beyond the mechanics of deployment, and focuses on protecting the privacy and integrity of sensitive data, such as passwords, tokens, and other secrets, required for applications to operate in production environments. In its simplest form, suitable production secrets are moved from repositories and configuration files into adequately managed digital vaults. In more advanced forms, secrets are dynamically generated at deployment time and routine processes detect and mitigate the presence of any unprotected secrets in the environment.</a:t>
            </a:r>
            <a:endParaRPr>
              <a:solidFill>
                <a:schemeClr val="dk1"/>
              </a:solidFill>
            </a:endParaRPr>
          </a:p>
          <a:p>
            <a:pPr indent="0" lvl="0" marL="0" rtl="0" algn="l">
              <a:spcBef>
                <a:spcPts val="1100"/>
              </a:spcBef>
              <a:spcAft>
                <a:spcPts val="0"/>
              </a:spcAft>
              <a:buNone/>
            </a:pPr>
            <a:r>
              <a:t/>
            </a:r>
            <a:endParaRPr/>
          </a:p>
        </p:txBody>
      </p:sp>
      <p:sp>
        <p:nvSpPr>
          <p:cNvPr id="386" name="Google Shape;386;g477c14b7b8_3_1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g477c14b7b8_3_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3" name="Google Shape;393;g477c14b7b8_3_7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Let’s walk through demo of owaspsamm.org website and the </a:t>
            </a:r>
            <a:r>
              <a:rPr lang="en"/>
              <a:t>SAMM toolbox.</a:t>
            </a:r>
            <a:endParaRPr/>
          </a:p>
        </p:txBody>
      </p:sp>
      <p:sp>
        <p:nvSpPr>
          <p:cNvPr id="394" name="Google Shape;394;g477c14b7b8_3_7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g33f8ba1eee_2_2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1" name="Google Shape;401;g33f8ba1eee_2_2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Thank you to our Sponsors. There are more </a:t>
            </a:r>
            <a:r>
              <a:rPr lang="en">
                <a:solidFill>
                  <a:schemeClr val="dk1"/>
                </a:solidFill>
                <a:latin typeface="Calibri"/>
                <a:ea typeface="Calibri"/>
                <a:cs typeface="Calibri"/>
                <a:sym typeface="Calibri"/>
              </a:rPr>
              <a:t>Sponsorship opportunities still available! Please contact us if you would like to be a project sponsor.</a:t>
            </a:r>
            <a:endParaRPr>
              <a:solidFill>
                <a:schemeClr val="dk1"/>
              </a:solidFill>
            </a:endParaRPr>
          </a:p>
          <a:p>
            <a:pPr indent="0" lvl="0" marL="0" rtl="0" algn="l">
              <a:spcBef>
                <a:spcPts val="0"/>
              </a:spcBef>
              <a:spcAft>
                <a:spcPts val="0"/>
              </a:spcAft>
              <a:buNone/>
            </a:pPr>
            <a:r>
              <a:t/>
            </a:r>
            <a:endParaRPr/>
          </a:p>
        </p:txBody>
      </p:sp>
      <p:sp>
        <p:nvSpPr>
          <p:cNvPr id="402" name="Google Shape;402;g33f8ba1eee_2_24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Google Shape;411;g5ff90264ef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2" name="Google Shape;412;g5ff90264ef_2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Thank you to OWASP community and volunteers for putting together nice conference!</a:t>
            </a:r>
            <a:endParaRPr/>
          </a:p>
        </p:txBody>
      </p:sp>
      <p:sp>
        <p:nvSpPr>
          <p:cNvPr id="413" name="Google Shape;413;g5ff90264ef_2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Google Shape;417;g477c14b7b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477c14b7b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Google Shape;423;g33f8ba1eee_2_24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Rate this session.</a:t>
            </a:r>
            <a:endParaRPr/>
          </a:p>
        </p:txBody>
      </p:sp>
      <p:sp>
        <p:nvSpPr>
          <p:cNvPr id="424" name="Google Shape;424;g33f8ba1eee_2_2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33f8ba1eee_2_8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33f8ba1eee_2_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4776058bdd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4776058bdd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477c14b7b8_3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477c14b7b8_3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33f8ba1eee_2_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4" name="Google Shape;194;g33f8ba1eee_2_9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What is SAMM?</a:t>
            </a:r>
            <a:endParaRPr/>
          </a:p>
          <a:p>
            <a:pPr indent="0" lvl="0" marL="0" rtl="0" algn="l">
              <a:spcBef>
                <a:spcPts val="0"/>
              </a:spcBef>
              <a:spcAft>
                <a:spcPts val="0"/>
              </a:spcAft>
              <a:buNone/>
            </a:pPr>
            <a:r>
              <a:rPr lang="en"/>
              <a:t>SAMM about trying to help you structure what you have/are doing and build a plan for how to improve software security</a:t>
            </a:r>
            <a:endParaRPr/>
          </a:p>
          <a:p>
            <a:pPr indent="0" lvl="0" marL="0" rtl="0" algn="l">
              <a:spcBef>
                <a:spcPts val="0"/>
              </a:spcBef>
              <a:spcAft>
                <a:spcPts val="0"/>
              </a:spcAft>
              <a:buNone/>
            </a:pPr>
            <a:r>
              <a:t/>
            </a:r>
            <a:endParaRPr/>
          </a:p>
          <a:p>
            <a:pPr indent="0" lvl="0" marL="0" marR="0" rtl="0" algn="l">
              <a:lnSpc>
                <a:spcPct val="100000"/>
              </a:lnSpc>
              <a:spcBef>
                <a:spcPts val="0"/>
              </a:spcBef>
              <a:spcAft>
                <a:spcPts val="0"/>
              </a:spcAft>
              <a:buClr>
                <a:schemeClr val="dk1"/>
              </a:buClr>
              <a:buSzPts val="1200"/>
              <a:buFont typeface="Calibri"/>
              <a:buNone/>
            </a:pPr>
            <a:r>
              <a:rPr lang="en" sz="1200">
                <a:solidFill>
                  <a:schemeClr val="dk1"/>
                </a:solidFill>
                <a:latin typeface="Calibri"/>
                <a:ea typeface="Calibri"/>
                <a:cs typeface="Calibri"/>
                <a:sym typeface="Calibri"/>
              </a:rPr>
              <a:t>SAMM was defined with flexibility in mind such that it can be utilized by small, medium, and large organizations using any style of development. Additionally, this model can be applied organization-wide, for a single line-of-business, or even for an individual project. </a:t>
            </a:r>
            <a:endParaRPr/>
          </a:p>
          <a:p>
            <a:pPr indent="0" lvl="0" marL="0" marR="0" rtl="0" algn="l">
              <a:lnSpc>
                <a:spcPct val="100000"/>
              </a:lnSpc>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rPr lang="en" sz="1200">
                <a:solidFill>
                  <a:schemeClr val="dk1"/>
                </a:solidFill>
                <a:latin typeface="Calibri"/>
                <a:ea typeface="Calibri"/>
                <a:cs typeface="Calibri"/>
                <a:sym typeface="Calibri"/>
              </a:rPr>
              <a:t>SAMM is full of useful resources that will help with evaluating an organization's current practices, recommendations or suggestions for growing and maturing those practices, providing a way to demonstrate concrete improvements, and defining and measuring security activities throughout the lifecycle.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One of the big benefits of SAMM is that it is vendor agnostic.</a:t>
            </a:r>
            <a:endParaRPr/>
          </a:p>
          <a:p>
            <a:pPr indent="0" lvl="0" marL="0" rtl="0" algn="l">
              <a:spcBef>
                <a:spcPts val="0"/>
              </a:spcBef>
              <a:spcAft>
                <a:spcPts val="0"/>
              </a:spcAft>
              <a:buNone/>
            </a:pPr>
            <a:r>
              <a:rPr lang="en"/>
              <a:t>SAMM can be done in-house or you can have one of several appsec consulting firms help you with the assessment, goals, plans, roadmaps, etc.</a:t>
            </a:r>
            <a:endParaRPr/>
          </a:p>
        </p:txBody>
      </p:sp>
      <p:sp>
        <p:nvSpPr>
          <p:cNvPr id="195" name="Google Shape;195;g33f8ba1eee_2_9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33f8ba1eee_2_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g33f8ba1eee_2_1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SAMM is built on a few core principles.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First, an organization's behaviour changes slowly over time. Changes need to be smaller and iterative to really take hold and make a difference.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Second, there is no single recipe that works for all organizations.  SAMM is built with this in mind, and supports an organization building a program that is tailored to their risk profile, culture, IT maturity, etc.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Thirdly, Guidance related to security activities must be prescriptive.  Too often, security initiatives fail due to poor details, lack of communication, or invalid assumptions.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Overall, the success of the program will be based on being simple, well-defined, and measurable.</a:t>
            </a:r>
            <a:endParaRPr/>
          </a:p>
        </p:txBody>
      </p:sp>
      <p:sp>
        <p:nvSpPr>
          <p:cNvPr id="203" name="Google Shape;203;g33f8ba1eee_2_1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33f8ba1eee_2_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Google Shape;226;g33f8ba1eee_2_9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What is SAMM?</a:t>
            </a:r>
            <a:endParaRPr/>
          </a:p>
          <a:p>
            <a:pPr indent="0" lvl="0" marL="0" rtl="0" algn="l">
              <a:spcBef>
                <a:spcPts val="0"/>
              </a:spcBef>
              <a:spcAft>
                <a:spcPts val="0"/>
              </a:spcAft>
              <a:buNone/>
            </a:pPr>
            <a:r>
              <a:rPr lang="en"/>
              <a:t>SAMM about trying to help you structure what you have/are doing and build a plan for how to improve software security</a:t>
            </a:r>
            <a:endParaRPr/>
          </a:p>
          <a:p>
            <a:pPr indent="0" lvl="0" marL="0" rtl="0" algn="l">
              <a:spcBef>
                <a:spcPts val="0"/>
              </a:spcBef>
              <a:spcAft>
                <a:spcPts val="0"/>
              </a:spcAft>
              <a:buNone/>
            </a:pPr>
            <a:r>
              <a:t/>
            </a:r>
            <a:endParaRPr/>
          </a:p>
          <a:p>
            <a:pPr indent="0" lvl="0" marL="0" marR="0" rtl="0" algn="l">
              <a:lnSpc>
                <a:spcPct val="100000"/>
              </a:lnSpc>
              <a:spcBef>
                <a:spcPts val="0"/>
              </a:spcBef>
              <a:spcAft>
                <a:spcPts val="0"/>
              </a:spcAft>
              <a:buClr>
                <a:schemeClr val="dk1"/>
              </a:buClr>
              <a:buSzPts val="1200"/>
              <a:buFont typeface="Calibri"/>
              <a:buNone/>
            </a:pPr>
            <a:r>
              <a:rPr lang="en" sz="1200">
                <a:solidFill>
                  <a:schemeClr val="dk1"/>
                </a:solidFill>
                <a:latin typeface="Calibri"/>
                <a:ea typeface="Calibri"/>
                <a:cs typeface="Calibri"/>
                <a:sym typeface="Calibri"/>
              </a:rPr>
              <a:t>SAMM was defined with flexibility in mind such that it can be utilized by small, medium, and large organizations using any style of development. Additionally, this model can be applied organization-wide, for a single line-of-business, or even for an individual project. </a:t>
            </a:r>
            <a:endParaRPr/>
          </a:p>
          <a:p>
            <a:pPr indent="0" lvl="0" marL="0" marR="0" rtl="0" algn="l">
              <a:lnSpc>
                <a:spcPct val="100000"/>
              </a:lnSpc>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rPr lang="en" sz="1200">
                <a:solidFill>
                  <a:schemeClr val="dk1"/>
                </a:solidFill>
                <a:latin typeface="Calibri"/>
                <a:ea typeface="Calibri"/>
                <a:cs typeface="Calibri"/>
                <a:sym typeface="Calibri"/>
              </a:rPr>
              <a:t>SAMM is full of useful resources that will help with evaluating an organization's current practices, recommendations or suggestions for growing and maturing those practices, providing a way to demonstrate concrete improvements, and defining and measuring security activities throughout the lifecycle.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One of the big benefits of SAMM is that it is vendor agnostic.</a:t>
            </a:r>
            <a:endParaRPr/>
          </a:p>
          <a:p>
            <a:pPr indent="0" lvl="0" marL="0" rtl="0" algn="l">
              <a:spcBef>
                <a:spcPts val="0"/>
              </a:spcBef>
              <a:spcAft>
                <a:spcPts val="0"/>
              </a:spcAft>
              <a:buNone/>
            </a:pPr>
            <a:r>
              <a:rPr lang="en"/>
              <a:t>SAMM can be done in-house or you can have one of several appsec consulting firms help you with the assessment, goals, plans, roadmaps, etc.</a:t>
            </a:r>
            <a:endParaRPr/>
          </a:p>
        </p:txBody>
      </p:sp>
      <p:sp>
        <p:nvSpPr>
          <p:cNvPr id="227" name="Google Shape;227;g33f8ba1eee_2_9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5ff90264ef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3" name="Google Shape;233;g5ff90264ef_1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lang="en"/>
              <a:t>At the highest level, SAMM defines critical business functions. Each business function is a category of security activities related to the nuts-and-bolts of software development.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SzPts val="1100"/>
              <a:buNone/>
            </a:pPr>
            <a:r>
              <a:rPr lang="en"/>
              <a:t>For each business function, SAMM defines security practices. Each security practice is an area of security-related activities that build assurance for the related business function.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For each security practice, SAMM defines three maturity levels as objectives. </a:t>
            </a:r>
            <a:endParaRPr/>
          </a:p>
          <a:p>
            <a:pPr indent="0" lvl="0" marL="0" rtl="0" algn="l">
              <a:spcBef>
                <a:spcPts val="0"/>
              </a:spcBef>
              <a:spcAft>
                <a:spcPts val="0"/>
              </a:spcAft>
              <a:buNone/>
            </a:pPr>
            <a:r>
              <a:t/>
            </a:r>
            <a:endParaRPr/>
          </a:p>
        </p:txBody>
      </p:sp>
      <p:sp>
        <p:nvSpPr>
          <p:cNvPr id="234" name="Google Shape;234;g5ff90264ef_1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6.png"/><Relationship Id="rId3"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738106" y="591721"/>
            <a:ext cx="7667786" cy="1710929"/>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chemeClr val="dk1"/>
              </a:buClr>
              <a:buSzPts val="4500"/>
              <a:buFont typeface="Calibri"/>
              <a:buNone/>
              <a:defRPr b="1"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6" name="Google Shape;56;p14"/>
          <p:cNvSpPr txBox="1"/>
          <p:nvPr>
            <p:ph idx="1" type="subTitle"/>
          </p:nvPr>
        </p:nvSpPr>
        <p:spPr>
          <a:xfrm>
            <a:off x="738106" y="2571750"/>
            <a:ext cx="7667786" cy="1021556"/>
          </a:xfrm>
          <a:prstGeom prst="rect">
            <a:avLst/>
          </a:prstGeom>
          <a:noFill/>
          <a:ln>
            <a:noFill/>
          </a:ln>
        </p:spPr>
        <p:txBody>
          <a:bodyPr anchorCtr="0" anchor="t" bIns="34275" lIns="68575" spcFirstLastPara="1" rIns="68575" wrap="square" tIns="34275">
            <a:no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57" name="Google Shape;57;p14"/>
          <p:cNvSpPr/>
          <p:nvPr/>
        </p:nvSpPr>
        <p:spPr>
          <a:xfrm>
            <a:off x="0" y="4240116"/>
            <a:ext cx="9144000" cy="921544"/>
          </a:xfrm>
          <a:prstGeom prst="rect">
            <a:avLst/>
          </a:prstGeom>
          <a:solidFill>
            <a:srgbClr val="1D7BD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58" name="Google Shape;58;p14"/>
          <p:cNvPicPr preferRelativeResize="0"/>
          <p:nvPr/>
        </p:nvPicPr>
        <p:blipFill rotWithShape="1">
          <a:blip r:embed="rId2">
            <a:alphaModFix/>
          </a:blip>
          <a:srcRect b="0" l="0" r="0" t="0"/>
          <a:stretch/>
        </p:blipFill>
        <p:spPr>
          <a:xfrm>
            <a:off x="360335" y="4511380"/>
            <a:ext cx="1237249" cy="379015"/>
          </a:xfrm>
          <a:prstGeom prst="rect">
            <a:avLst/>
          </a:prstGeom>
          <a:noFill/>
          <a:ln>
            <a:noFill/>
          </a:ln>
        </p:spPr>
      </p:pic>
      <p:sp>
        <p:nvSpPr>
          <p:cNvPr id="59" name="Google Shape;59;p14"/>
          <p:cNvSpPr txBox="1"/>
          <p:nvPr/>
        </p:nvSpPr>
        <p:spPr>
          <a:xfrm>
            <a:off x="6007100" y="4527763"/>
            <a:ext cx="2920999" cy="346249"/>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r>
              <a:rPr b="1" i="0" lang="en" sz="1800" u="none" cap="none" strike="noStrike">
                <a:solidFill>
                  <a:schemeClr val="lt1"/>
                </a:solidFill>
                <a:latin typeface="Calibri"/>
                <a:ea typeface="Calibri"/>
                <a:cs typeface="Calibri"/>
                <a:sym typeface="Calibri"/>
              </a:rPr>
              <a:t>GLOBAL APPSEC DC</a:t>
            </a:r>
            <a:endParaRPr sz="1100"/>
          </a:p>
        </p:txBody>
      </p:sp>
      <p:sp>
        <p:nvSpPr>
          <p:cNvPr id="60" name="Google Shape;60;p14"/>
          <p:cNvSpPr txBox="1"/>
          <p:nvPr/>
        </p:nvSpPr>
        <p:spPr>
          <a:xfrm>
            <a:off x="1545536" y="4735995"/>
            <a:ext cx="228600" cy="1385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0" i="0" lang="en" sz="500" u="none" cap="none" strike="noStrike">
                <a:solidFill>
                  <a:schemeClr val="lt1"/>
                </a:solidFill>
                <a:latin typeface="Calibri"/>
                <a:ea typeface="Calibri"/>
                <a:cs typeface="Calibri"/>
                <a:sym typeface="Calibri"/>
              </a:rPr>
              <a:t>TM</a:t>
            </a:r>
            <a:endParaRPr sz="1100"/>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61" name="Shape 61"/>
        <p:cNvGrpSpPr/>
        <p:nvPr/>
      </p:nvGrpSpPr>
      <p:grpSpPr>
        <a:xfrm>
          <a:off x="0" y="0"/>
          <a:ext cx="0" cy="0"/>
          <a:chOff x="0" y="0"/>
          <a:chExt cx="0" cy="0"/>
        </a:xfrm>
      </p:grpSpPr>
      <p:sp>
        <p:nvSpPr>
          <p:cNvPr id="62" name="Google Shape;62;p15"/>
          <p:cNvSpPr txBox="1"/>
          <p:nvPr>
            <p:ph type="title"/>
          </p:nvPr>
        </p:nvSpPr>
        <p:spPr>
          <a:xfrm>
            <a:off x="628650" y="162028"/>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3300"/>
              <a:buFont typeface="Calibri"/>
              <a:buNone/>
              <a:defRPr b="1" i="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3" name="Google Shape;63;p1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4" name="Google Shape;64;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900">
                <a:solidFill>
                  <a:schemeClr val="lt1"/>
                </a:solidFill>
                <a:latin typeface="Calibri"/>
                <a:ea typeface="Calibri"/>
                <a:cs typeface="Calibri"/>
                <a:sym typeface="Calibri"/>
              </a:defRPr>
            </a:lvl1pPr>
            <a:lvl2pPr indent="0" lvl="1" marL="0" algn="r">
              <a:spcBef>
                <a:spcPts val="0"/>
              </a:spcBef>
              <a:buNone/>
              <a:defRPr sz="900">
                <a:solidFill>
                  <a:schemeClr val="lt1"/>
                </a:solidFill>
                <a:latin typeface="Calibri"/>
                <a:ea typeface="Calibri"/>
                <a:cs typeface="Calibri"/>
                <a:sym typeface="Calibri"/>
              </a:defRPr>
            </a:lvl2pPr>
            <a:lvl3pPr indent="0" lvl="2" marL="0" algn="r">
              <a:spcBef>
                <a:spcPts val="0"/>
              </a:spcBef>
              <a:buNone/>
              <a:defRPr sz="900">
                <a:solidFill>
                  <a:schemeClr val="lt1"/>
                </a:solidFill>
                <a:latin typeface="Calibri"/>
                <a:ea typeface="Calibri"/>
                <a:cs typeface="Calibri"/>
                <a:sym typeface="Calibri"/>
              </a:defRPr>
            </a:lvl3pPr>
            <a:lvl4pPr indent="0" lvl="3" marL="0" algn="r">
              <a:spcBef>
                <a:spcPts val="0"/>
              </a:spcBef>
              <a:buNone/>
              <a:defRPr sz="900">
                <a:solidFill>
                  <a:schemeClr val="lt1"/>
                </a:solidFill>
                <a:latin typeface="Calibri"/>
                <a:ea typeface="Calibri"/>
                <a:cs typeface="Calibri"/>
                <a:sym typeface="Calibri"/>
              </a:defRPr>
            </a:lvl4pPr>
            <a:lvl5pPr indent="0" lvl="4" marL="0" algn="r">
              <a:spcBef>
                <a:spcPts val="0"/>
              </a:spcBef>
              <a:buNone/>
              <a:defRPr sz="900">
                <a:solidFill>
                  <a:schemeClr val="lt1"/>
                </a:solidFill>
                <a:latin typeface="Calibri"/>
                <a:ea typeface="Calibri"/>
                <a:cs typeface="Calibri"/>
                <a:sym typeface="Calibri"/>
              </a:defRPr>
            </a:lvl5pPr>
            <a:lvl6pPr indent="0" lvl="5" marL="0" algn="r">
              <a:spcBef>
                <a:spcPts val="0"/>
              </a:spcBef>
              <a:buNone/>
              <a:defRPr sz="900">
                <a:solidFill>
                  <a:schemeClr val="lt1"/>
                </a:solidFill>
                <a:latin typeface="Calibri"/>
                <a:ea typeface="Calibri"/>
                <a:cs typeface="Calibri"/>
                <a:sym typeface="Calibri"/>
              </a:defRPr>
            </a:lvl6pPr>
            <a:lvl7pPr indent="0" lvl="6" marL="0" algn="r">
              <a:spcBef>
                <a:spcPts val="0"/>
              </a:spcBef>
              <a:buNone/>
              <a:defRPr sz="900">
                <a:solidFill>
                  <a:schemeClr val="lt1"/>
                </a:solidFill>
                <a:latin typeface="Calibri"/>
                <a:ea typeface="Calibri"/>
                <a:cs typeface="Calibri"/>
                <a:sym typeface="Calibri"/>
              </a:defRPr>
            </a:lvl7pPr>
            <a:lvl8pPr indent="0" lvl="7" marL="0" algn="r">
              <a:spcBef>
                <a:spcPts val="0"/>
              </a:spcBef>
              <a:buNone/>
              <a:defRPr sz="900">
                <a:solidFill>
                  <a:schemeClr val="lt1"/>
                </a:solidFill>
                <a:latin typeface="Calibri"/>
                <a:ea typeface="Calibri"/>
                <a:cs typeface="Calibri"/>
                <a:sym typeface="Calibri"/>
              </a:defRPr>
            </a:lvl8pPr>
            <a:lvl9pPr indent="0" lvl="8" marL="0" algn="r">
              <a:spcBef>
                <a:spcPts val="0"/>
              </a:spcBef>
              <a:buNone/>
              <a:defRPr sz="900">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grpSp>
        <p:nvGrpSpPr>
          <p:cNvPr id="65" name="Google Shape;65;p15"/>
          <p:cNvGrpSpPr/>
          <p:nvPr/>
        </p:nvGrpSpPr>
        <p:grpSpPr>
          <a:xfrm>
            <a:off x="0" y="4614563"/>
            <a:ext cx="9144000" cy="528937"/>
            <a:chOff x="0" y="6152750"/>
            <a:chExt cx="12192000" cy="705250"/>
          </a:xfrm>
        </p:grpSpPr>
        <p:sp>
          <p:nvSpPr>
            <p:cNvPr id="66" name="Google Shape;66;p15"/>
            <p:cNvSpPr/>
            <p:nvPr/>
          </p:nvSpPr>
          <p:spPr>
            <a:xfrm>
              <a:off x="0" y="6152750"/>
              <a:ext cx="12192000" cy="705250"/>
            </a:xfrm>
            <a:prstGeom prst="rect">
              <a:avLst/>
            </a:prstGeom>
            <a:solidFill>
              <a:srgbClr val="1D7BD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7" name="Google Shape;67;p15"/>
            <p:cNvSpPr txBox="1"/>
            <p:nvPr/>
          </p:nvSpPr>
          <p:spPr>
            <a:xfrm>
              <a:off x="838200" y="6311900"/>
              <a:ext cx="3599812" cy="369332"/>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400">
                  <a:solidFill>
                    <a:schemeClr val="lt1"/>
                  </a:solidFill>
                  <a:latin typeface="Calibri"/>
                  <a:ea typeface="Calibri"/>
                  <a:cs typeface="Calibri"/>
                  <a:sym typeface="Calibri"/>
                </a:rPr>
                <a:t>OWASP GLOBAL APPSEC - DC</a:t>
              </a:r>
              <a:endParaRPr sz="1100"/>
            </a:p>
          </p:txBody>
        </p:sp>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68" name="Shape 68"/>
        <p:cNvGrpSpPr/>
        <p:nvPr/>
      </p:nvGrpSpPr>
      <p:grpSpPr>
        <a:xfrm>
          <a:off x="0" y="0"/>
          <a:ext cx="0" cy="0"/>
          <a:chOff x="0" y="0"/>
          <a:chExt cx="0" cy="0"/>
        </a:xfrm>
      </p:grpSpPr>
      <p:grpSp>
        <p:nvGrpSpPr>
          <p:cNvPr id="69" name="Google Shape;69;p16"/>
          <p:cNvGrpSpPr/>
          <p:nvPr/>
        </p:nvGrpSpPr>
        <p:grpSpPr>
          <a:xfrm>
            <a:off x="0" y="4614563"/>
            <a:ext cx="9144000" cy="528937"/>
            <a:chOff x="0" y="6152750"/>
            <a:chExt cx="12192000" cy="705250"/>
          </a:xfrm>
        </p:grpSpPr>
        <p:sp>
          <p:nvSpPr>
            <p:cNvPr id="70" name="Google Shape;70;p16"/>
            <p:cNvSpPr/>
            <p:nvPr/>
          </p:nvSpPr>
          <p:spPr>
            <a:xfrm>
              <a:off x="0" y="6152750"/>
              <a:ext cx="12192000" cy="705250"/>
            </a:xfrm>
            <a:prstGeom prst="rect">
              <a:avLst/>
            </a:prstGeom>
            <a:solidFill>
              <a:srgbClr val="1D7BD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71" name="Google Shape;71;p16"/>
            <p:cNvSpPr txBox="1"/>
            <p:nvPr/>
          </p:nvSpPr>
          <p:spPr>
            <a:xfrm>
              <a:off x="838200" y="6311900"/>
              <a:ext cx="3599812" cy="369332"/>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400">
                  <a:solidFill>
                    <a:schemeClr val="lt1"/>
                  </a:solidFill>
                  <a:latin typeface="Calibri"/>
                  <a:ea typeface="Calibri"/>
                  <a:cs typeface="Calibri"/>
                  <a:sym typeface="Calibri"/>
                </a:rPr>
                <a:t>OWASP GLOBAL APPSEC - DC</a:t>
              </a:r>
              <a:endParaRPr sz="1100"/>
            </a:p>
          </p:txBody>
        </p:sp>
      </p:grpSp>
      <p:sp>
        <p:nvSpPr>
          <p:cNvPr id="72" name="Google Shape;72;p16"/>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3300"/>
              <a:buFont typeface="Calibri"/>
              <a:buNone/>
              <a:defRPr b="1"/>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3" name="Google Shape;73;p16"/>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rgbClr val="1D7BD7"/>
              </a:buClr>
              <a:buSzPts val="1800"/>
              <a:buNone/>
              <a:defRPr b="1" sz="1800">
                <a:solidFill>
                  <a:srgbClr val="1D7BD7"/>
                </a:solidFill>
              </a:defRPr>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74" name="Google Shape;74;p16"/>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5" name="Google Shape;75;p16"/>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rgbClr val="1D7BD7"/>
              </a:buClr>
              <a:buSzPts val="1800"/>
              <a:buNone/>
              <a:defRPr b="1" sz="1800">
                <a:solidFill>
                  <a:srgbClr val="1D7BD7"/>
                </a:solidFill>
              </a:defRPr>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76" name="Google Shape;76;p16"/>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7" name="Google Shape;77;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900">
                <a:solidFill>
                  <a:schemeClr val="lt1"/>
                </a:solidFill>
                <a:latin typeface="Calibri"/>
                <a:ea typeface="Calibri"/>
                <a:cs typeface="Calibri"/>
                <a:sym typeface="Calibri"/>
              </a:defRPr>
            </a:lvl1pPr>
            <a:lvl2pPr indent="0" lvl="1" marL="0" algn="r">
              <a:spcBef>
                <a:spcPts val="0"/>
              </a:spcBef>
              <a:buNone/>
              <a:defRPr sz="900">
                <a:solidFill>
                  <a:schemeClr val="lt1"/>
                </a:solidFill>
                <a:latin typeface="Calibri"/>
                <a:ea typeface="Calibri"/>
                <a:cs typeface="Calibri"/>
                <a:sym typeface="Calibri"/>
              </a:defRPr>
            </a:lvl2pPr>
            <a:lvl3pPr indent="0" lvl="2" marL="0" algn="r">
              <a:spcBef>
                <a:spcPts val="0"/>
              </a:spcBef>
              <a:buNone/>
              <a:defRPr sz="900">
                <a:solidFill>
                  <a:schemeClr val="lt1"/>
                </a:solidFill>
                <a:latin typeface="Calibri"/>
                <a:ea typeface="Calibri"/>
                <a:cs typeface="Calibri"/>
                <a:sym typeface="Calibri"/>
              </a:defRPr>
            </a:lvl3pPr>
            <a:lvl4pPr indent="0" lvl="3" marL="0" algn="r">
              <a:spcBef>
                <a:spcPts val="0"/>
              </a:spcBef>
              <a:buNone/>
              <a:defRPr sz="900">
                <a:solidFill>
                  <a:schemeClr val="lt1"/>
                </a:solidFill>
                <a:latin typeface="Calibri"/>
                <a:ea typeface="Calibri"/>
                <a:cs typeface="Calibri"/>
                <a:sym typeface="Calibri"/>
              </a:defRPr>
            </a:lvl4pPr>
            <a:lvl5pPr indent="0" lvl="4" marL="0" algn="r">
              <a:spcBef>
                <a:spcPts val="0"/>
              </a:spcBef>
              <a:buNone/>
              <a:defRPr sz="900">
                <a:solidFill>
                  <a:schemeClr val="lt1"/>
                </a:solidFill>
                <a:latin typeface="Calibri"/>
                <a:ea typeface="Calibri"/>
                <a:cs typeface="Calibri"/>
                <a:sym typeface="Calibri"/>
              </a:defRPr>
            </a:lvl5pPr>
            <a:lvl6pPr indent="0" lvl="5" marL="0" algn="r">
              <a:spcBef>
                <a:spcPts val="0"/>
              </a:spcBef>
              <a:buNone/>
              <a:defRPr sz="900">
                <a:solidFill>
                  <a:schemeClr val="lt1"/>
                </a:solidFill>
                <a:latin typeface="Calibri"/>
                <a:ea typeface="Calibri"/>
                <a:cs typeface="Calibri"/>
                <a:sym typeface="Calibri"/>
              </a:defRPr>
            </a:lvl6pPr>
            <a:lvl7pPr indent="0" lvl="6" marL="0" algn="r">
              <a:spcBef>
                <a:spcPts val="0"/>
              </a:spcBef>
              <a:buNone/>
              <a:defRPr sz="900">
                <a:solidFill>
                  <a:schemeClr val="lt1"/>
                </a:solidFill>
                <a:latin typeface="Calibri"/>
                <a:ea typeface="Calibri"/>
                <a:cs typeface="Calibri"/>
                <a:sym typeface="Calibri"/>
              </a:defRPr>
            </a:lvl7pPr>
            <a:lvl8pPr indent="0" lvl="7" marL="0" algn="r">
              <a:spcBef>
                <a:spcPts val="0"/>
              </a:spcBef>
              <a:buNone/>
              <a:defRPr sz="900">
                <a:solidFill>
                  <a:schemeClr val="lt1"/>
                </a:solidFill>
                <a:latin typeface="Calibri"/>
                <a:ea typeface="Calibri"/>
                <a:cs typeface="Calibri"/>
                <a:sym typeface="Calibri"/>
              </a:defRPr>
            </a:lvl8pPr>
            <a:lvl9pPr indent="0" lvl="8" marL="0" algn="r">
              <a:spcBef>
                <a:spcPts val="0"/>
              </a:spcBef>
              <a:buNone/>
              <a:defRPr sz="900">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78" name="Shape 78"/>
        <p:cNvGrpSpPr/>
        <p:nvPr/>
      </p:nvGrpSpPr>
      <p:grpSpPr>
        <a:xfrm>
          <a:off x="0" y="0"/>
          <a:ext cx="0" cy="0"/>
          <a:chOff x="0" y="0"/>
          <a:chExt cx="0" cy="0"/>
        </a:xfrm>
      </p:grpSpPr>
      <p:grpSp>
        <p:nvGrpSpPr>
          <p:cNvPr id="79" name="Google Shape;79;p17"/>
          <p:cNvGrpSpPr/>
          <p:nvPr/>
        </p:nvGrpSpPr>
        <p:grpSpPr>
          <a:xfrm>
            <a:off x="0" y="4614563"/>
            <a:ext cx="9144000" cy="528937"/>
            <a:chOff x="0" y="6152750"/>
            <a:chExt cx="12192000" cy="705250"/>
          </a:xfrm>
        </p:grpSpPr>
        <p:sp>
          <p:nvSpPr>
            <p:cNvPr id="80" name="Google Shape;80;p17"/>
            <p:cNvSpPr/>
            <p:nvPr/>
          </p:nvSpPr>
          <p:spPr>
            <a:xfrm>
              <a:off x="0" y="6152750"/>
              <a:ext cx="12192000" cy="705250"/>
            </a:xfrm>
            <a:prstGeom prst="rect">
              <a:avLst/>
            </a:prstGeom>
            <a:solidFill>
              <a:srgbClr val="1D7BD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81" name="Google Shape;81;p17"/>
            <p:cNvSpPr txBox="1"/>
            <p:nvPr/>
          </p:nvSpPr>
          <p:spPr>
            <a:xfrm>
              <a:off x="838200" y="6311900"/>
              <a:ext cx="3599812" cy="369332"/>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400">
                  <a:solidFill>
                    <a:schemeClr val="lt1"/>
                  </a:solidFill>
                  <a:latin typeface="Calibri"/>
                  <a:ea typeface="Calibri"/>
                  <a:cs typeface="Calibri"/>
                  <a:sym typeface="Calibri"/>
                </a:rPr>
                <a:t>OWASP GLOBAL APPSEC - DC</a:t>
              </a:r>
              <a:endParaRPr sz="1100"/>
            </a:p>
          </p:txBody>
        </p:sp>
      </p:grpSp>
      <p:sp>
        <p:nvSpPr>
          <p:cNvPr id="82" name="Google Shape;82;p17"/>
          <p:cNvSpPr txBox="1"/>
          <p:nvPr>
            <p:ph type="title"/>
          </p:nvPr>
        </p:nvSpPr>
        <p:spPr>
          <a:xfrm>
            <a:off x="628650" y="162028"/>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3300"/>
              <a:buFont typeface="Calibri"/>
              <a:buNone/>
              <a:defRPr b="1"/>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3" name="Google Shape;83;p17"/>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4" name="Google Shape;84;p17"/>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5" name="Google Shape;85;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900">
                <a:solidFill>
                  <a:schemeClr val="lt1"/>
                </a:solidFill>
                <a:latin typeface="Calibri"/>
                <a:ea typeface="Calibri"/>
                <a:cs typeface="Calibri"/>
                <a:sym typeface="Calibri"/>
              </a:defRPr>
            </a:lvl1pPr>
            <a:lvl2pPr indent="0" lvl="1" marL="0" algn="r">
              <a:spcBef>
                <a:spcPts val="0"/>
              </a:spcBef>
              <a:buNone/>
              <a:defRPr sz="900">
                <a:solidFill>
                  <a:schemeClr val="lt1"/>
                </a:solidFill>
                <a:latin typeface="Calibri"/>
                <a:ea typeface="Calibri"/>
                <a:cs typeface="Calibri"/>
                <a:sym typeface="Calibri"/>
              </a:defRPr>
            </a:lvl2pPr>
            <a:lvl3pPr indent="0" lvl="2" marL="0" algn="r">
              <a:spcBef>
                <a:spcPts val="0"/>
              </a:spcBef>
              <a:buNone/>
              <a:defRPr sz="900">
                <a:solidFill>
                  <a:schemeClr val="lt1"/>
                </a:solidFill>
                <a:latin typeface="Calibri"/>
                <a:ea typeface="Calibri"/>
                <a:cs typeface="Calibri"/>
                <a:sym typeface="Calibri"/>
              </a:defRPr>
            </a:lvl3pPr>
            <a:lvl4pPr indent="0" lvl="3" marL="0" algn="r">
              <a:spcBef>
                <a:spcPts val="0"/>
              </a:spcBef>
              <a:buNone/>
              <a:defRPr sz="900">
                <a:solidFill>
                  <a:schemeClr val="lt1"/>
                </a:solidFill>
                <a:latin typeface="Calibri"/>
                <a:ea typeface="Calibri"/>
                <a:cs typeface="Calibri"/>
                <a:sym typeface="Calibri"/>
              </a:defRPr>
            </a:lvl4pPr>
            <a:lvl5pPr indent="0" lvl="4" marL="0" algn="r">
              <a:spcBef>
                <a:spcPts val="0"/>
              </a:spcBef>
              <a:buNone/>
              <a:defRPr sz="900">
                <a:solidFill>
                  <a:schemeClr val="lt1"/>
                </a:solidFill>
                <a:latin typeface="Calibri"/>
                <a:ea typeface="Calibri"/>
                <a:cs typeface="Calibri"/>
                <a:sym typeface="Calibri"/>
              </a:defRPr>
            </a:lvl5pPr>
            <a:lvl6pPr indent="0" lvl="5" marL="0" algn="r">
              <a:spcBef>
                <a:spcPts val="0"/>
              </a:spcBef>
              <a:buNone/>
              <a:defRPr sz="900">
                <a:solidFill>
                  <a:schemeClr val="lt1"/>
                </a:solidFill>
                <a:latin typeface="Calibri"/>
                <a:ea typeface="Calibri"/>
                <a:cs typeface="Calibri"/>
                <a:sym typeface="Calibri"/>
              </a:defRPr>
            </a:lvl6pPr>
            <a:lvl7pPr indent="0" lvl="6" marL="0" algn="r">
              <a:spcBef>
                <a:spcPts val="0"/>
              </a:spcBef>
              <a:buNone/>
              <a:defRPr sz="900">
                <a:solidFill>
                  <a:schemeClr val="lt1"/>
                </a:solidFill>
                <a:latin typeface="Calibri"/>
                <a:ea typeface="Calibri"/>
                <a:cs typeface="Calibri"/>
                <a:sym typeface="Calibri"/>
              </a:defRPr>
            </a:lvl7pPr>
            <a:lvl8pPr indent="0" lvl="7" marL="0" algn="r">
              <a:spcBef>
                <a:spcPts val="0"/>
              </a:spcBef>
              <a:buNone/>
              <a:defRPr sz="900">
                <a:solidFill>
                  <a:schemeClr val="lt1"/>
                </a:solidFill>
                <a:latin typeface="Calibri"/>
                <a:ea typeface="Calibri"/>
                <a:cs typeface="Calibri"/>
                <a:sym typeface="Calibri"/>
              </a:defRPr>
            </a:lvl8pPr>
            <a:lvl9pPr indent="0" lvl="8" marL="0" algn="r">
              <a:spcBef>
                <a:spcPts val="0"/>
              </a:spcBef>
              <a:buNone/>
              <a:defRPr sz="900">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86" name="Shape 86"/>
        <p:cNvGrpSpPr/>
        <p:nvPr/>
      </p:nvGrpSpPr>
      <p:grpSpPr>
        <a:xfrm>
          <a:off x="0" y="0"/>
          <a:ext cx="0" cy="0"/>
          <a:chOff x="0" y="0"/>
          <a:chExt cx="0" cy="0"/>
        </a:xfrm>
      </p:grpSpPr>
      <p:sp>
        <p:nvSpPr>
          <p:cNvPr id="87" name="Google Shape;87;p18"/>
          <p:cNvSpPr txBox="1"/>
          <p:nvPr>
            <p:ph type="title"/>
          </p:nvPr>
        </p:nvSpPr>
        <p:spPr>
          <a:xfrm>
            <a:off x="722313" y="3305176"/>
            <a:ext cx="7772400" cy="1021556"/>
          </a:xfrm>
          <a:prstGeom prst="rect">
            <a:avLst/>
          </a:prstGeom>
          <a:noFill/>
          <a:ln>
            <a:noFill/>
          </a:ln>
        </p:spPr>
        <p:txBody>
          <a:bodyPr anchorCtr="0" anchor="t" bIns="34275" lIns="68575" spcFirstLastPara="1" rIns="68575" wrap="square" tIns="34275">
            <a:noAutofit/>
          </a:bodyPr>
          <a:lstStyle>
            <a:lvl1pPr lvl="0" algn="l">
              <a:lnSpc>
                <a:spcPct val="90000"/>
              </a:lnSpc>
              <a:spcBef>
                <a:spcPts val="0"/>
              </a:spcBef>
              <a:spcAft>
                <a:spcPts val="0"/>
              </a:spcAft>
              <a:buClr>
                <a:schemeClr val="dk1"/>
              </a:buClr>
              <a:buSzPts val="3000"/>
              <a:buFont typeface="Calibri"/>
              <a:buNone/>
              <a:defRPr b="1" sz="3000" cap="none"/>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8" name="Google Shape;88;p18"/>
          <p:cNvSpPr txBox="1"/>
          <p:nvPr>
            <p:ph idx="1" type="body"/>
          </p:nvPr>
        </p:nvSpPr>
        <p:spPr>
          <a:xfrm>
            <a:off x="722313" y="2180035"/>
            <a:ext cx="7772400" cy="1125140"/>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rgbClr val="888888"/>
              </a:buClr>
              <a:buSzPts val="1500"/>
              <a:buNone/>
              <a:defRPr sz="1500">
                <a:solidFill>
                  <a:srgbClr val="888888"/>
                </a:solidFill>
              </a:defRPr>
            </a:lvl1pPr>
            <a:lvl2pPr indent="-228600" lvl="1" marL="914400" algn="l">
              <a:lnSpc>
                <a:spcPct val="90000"/>
              </a:lnSpc>
              <a:spcBef>
                <a:spcPts val="400"/>
              </a:spcBef>
              <a:spcAft>
                <a:spcPts val="0"/>
              </a:spcAft>
              <a:buClr>
                <a:srgbClr val="888888"/>
              </a:buClr>
              <a:buSzPts val="1400"/>
              <a:buNone/>
              <a:defRPr sz="1400">
                <a:solidFill>
                  <a:srgbClr val="888888"/>
                </a:solidFill>
              </a:defRPr>
            </a:lvl2pPr>
            <a:lvl3pPr indent="-228600" lvl="2" marL="1371600" algn="l">
              <a:lnSpc>
                <a:spcPct val="90000"/>
              </a:lnSpc>
              <a:spcBef>
                <a:spcPts val="400"/>
              </a:spcBef>
              <a:spcAft>
                <a:spcPts val="0"/>
              </a:spcAft>
              <a:buClr>
                <a:srgbClr val="888888"/>
              </a:buClr>
              <a:buSzPts val="1200"/>
              <a:buNone/>
              <a:defRPr sz="1200">
                <a:solidFill>
                  <a:srgbClr val="888888"/>
                </a:solidFill>
              </a:defRPr>
            </a:lvl3pPr>
            <a:lvl4pPr indent="-228600" lvl="3" marL="1828800" algn="l">
              <a:lnSpc>
                <a:spcPct val="90000"/>
              </a:lnSpc>
              <a:spcBef>
                <a:spcPts val="400"/>
              </a:spcBef>
              <a:spcAft>
                <a:spcPts val="0"/>
              </a:spcAft>
              <a:buClr>
                <a:srgbClr val="888888"/>
              </a:buClr>
              <a:buSzPts val="1100"/>
              <a:buNone/>
              <a:defRPr sz="1100">
                <a:solidFill>
                  <a:srgbClr val="888888"/>
                </a:solidFill>
              </a:defRPr>
            </a:lvl4pPr>
            <a:lvl5pPr indent="-228600" lvl="4" marL="2286000" algn="l">
              <a:lnSpc>
                <a:spcPct val="90000"/>
              </a:lnSpc>
              <a:spcBef>
                <a:spcPts val="400"/>
              </a:spcBef>
              <a:spcAft>
                <a:spcPts val="0"/>
              </a:spcAft>
              <a:buClr>
                <a:srgbClr val="888888"/>
              </a:buClr>
              <a:buSzPts val="1100"/>
              <a:buNone/>
              <a:defRPr sz="1100">
                <a:solidFill>
                  <a:srgbClr val="888888"/>
                </a:solidFill>
              </a:defRPr>
            </a:lvl5pPr>
            <a:lvl6pPr indent="-228600" lvl="5" marL="2743200" algn="l">
              <a:lnSpc>
                <a:spcPct val="90000"/>
              </a:lnSpc>
              <a:spcBef>
                <a:spcPts val="400"/>
              </a:spcBef>
              <a:spcAft>
                <a:spcPts val="0"/>
              </a:spcAft>
              <a:buClr>
                <a:srgbClr val="888888"/>
              </a:buClr>
              <a:buSzPts val="1100"/>
              <a:buNone/>
              <a:defRPr sz="1100">
                <a:solidFill>
                  <a:srgbClr val="888888"/>
                </a:solidFill>
              </a:defRPr>
            </a:lvl6pPr>
            <a:lvl7pPr indent="-228600" lvl="6" marL="3200400" algn="l">
              <a:lnSpc>
                <a:spcPct val="90000"/>
              </a:lnSpc>
              <a:spcBef>
                <a:spcPts val="400"/>
              </a:spcBef>
              <a:spcAft>
                <a:spcPts val="0"/>
              </a:spcAft>
              <a:buClr>
                <a:srgbClr val="888888"/>
              </a:buClr>
              <a:buSzPts val="1100"/>
              <a:buNone/>
              <a:defRPr sz="1100">
                <a:solidFill>
                  <a:srgbClr val="888888"/>
                </a:solidFill>
              </a:defRPr>
            </a:lvl7pPr>
            <a:lvl8pPr indent="-228600" lvl="7" marL="3657600" algn="l">
              <a:lnSpc>
                <a:spcPct val="90000"/>
              </a:lnSpc>
              <a:spcBef>
                <a:spcPts val="400"/>
              </a:spcBef>
              <a:spcAft>
                <a:spcPts val="0"/>
              </a:spcAft>
              <a:buClr>
                <a:srgbClr val="888888"/>
              </a:buClr>
              <a:buSzPts val="1100"/>
              <a:buNone/>
              <a:defRPr sz="1100">
                <a:solidFill>
                  <a:srgbClr val="888888"/>
                </a:solidFill>
              </a:defRPr>
            </a:lvl8pPr>
            <a:lvl9pPr indent="-228600" lvl="8" marL="4114800" algn="l">
              <a:lnSpc>
                <a:spcPct val="90000"/>
              </a:lnSpc>
              <a:spcBef>
                <a:spcPts val="400"/>
              </a:spcBef>
              <a:spcAft>
                <a:spcPts val="0"/>
              </a:spcAft>
              <a:buClr>
                <a:srgbClr val="888888"/>
              </a:buClr>
              <a:buSzPts val="1100"/>
              <a:buNone/>
              <a:defRPr sz="1100">
                <a:solidFill>
                  <a:srgbClr val="888888"/>
                </a:solidFill>
              </a:defRPr>
            </a:lvl9pPr>
          </a:lstStyle>
          <a:p/>
        </p:txBody>
      </p:sp>
      <p:sp>
        <p:nvSpPr>
          <p:cNvPr id="89" name="Google Shape;89;p18"/>
          <p:cNvSpPr txBox="1"/>
          <p:nvPr>
            <p:ph idx="10" type="dt"/>
          </p:nvPr>
        </p:nvSpPr>
        <p:spPr>
          <a:xfrm>
            <a:off x="457200" y="4767263"/>
            <a:ext cx="2133600" cy="273844"/>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90" name="Google Shape;90;p18"/>
          <p:cNvSpPr txBox="1"/>
          <p:nvPr>
            <p:ph idx="11" type="ftr"/>
          </p:nvPr>
        </p:nvSpPr>
        <p:spPr>
          <a:xfrm>
            <a:off x="3124200" y="4767263"/>
            <a:ext cx="2895600" cy="273844"/>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losing Slide">
  <p:cSld name="Closing Slide">
    <p:spTree>
      <p:nvGrpSpPr>
        <p:cNvPr id="91" name="Shape 91"/>
        <p:cNvGrpSpPr/>
        <p:nvPr/>
      </p:nvGrpSpPr>
      <p:grpSpPr>
        <a:xfrm>
          <a:off x="0" y="0"/>
          <a:ext cx="0" cy="0"/>
          <a:chOff x="0" y="0"/>
          <a:chExt cx="0" cy="0"/>
        </a:xfrm>
      </p:grpSpPr>
      <p:sp>
        <p:nvSpPr>
          <p:cNvPr id="92" name="Google Shape;92;p19"/>
          <p:cNvSpPr txBox="1"/>
          <p:nvPr>
            <p:ph type="ctrTitle"/>
          </p:nvPr>
        </p:nvSpPr>
        <p:spPr>
          <a:xfrm>
            <a:off x="3973167" y="1209067"/>
            <a:ext cx="4857750" cy="812573"/>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rgbClr val="1D7BD7"/>
              </a:buClr>
              <a:buSzPts val="2400"/>
              <a:buFont typeface="Calibri"/>
              <a:buNone/>
              <a:defRPr b="1" sz="2400">
                <a:solidFill>
                  <a:srgbClr val="1D7BD7"/>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3" name="Google Shape;93;p19"/>
          <p:cNvSpPr/>
          <p:nvPr/>
        </p:nvSpPr>
        <p:spPr>
          <a:xfrm>
            <a:off x="0" y="4240116"/>
            <a:ext cx="9144000" cy="921544"/>
          </a:xfrm>
          <a:prstGeom prst="rect">
            <a:avLst/>
          </a:prstGeom>
          <a:solidFill>
            <a:srgbClr val="1D7BD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94" name="Google Shape;94;p19"/>
          <p:cNvPicPr preferRelativeResize="0"/>
          <p:nvPr/>
        </p:nvPicPr>
        <p:blipFill rotWithShape="1">
          <a:blip r:embed="rId2">
            <a:alphaModFix/>
          </a:blip>
          <a:srcRect b="0" l="0" r="0" t="0"/>
          <a:stretch/>
        </p:blipFill>
        <p:spPr>
          <a:xfrm>
            <a:off x="360335" y="4511380"/>
            <a:ext cx="1237249" cy="379015"/>
          </a:xfrm>
          <a:prstGeom prst="rect">
            <a:avLst/>
          </a:prstGeom>
          <a:noFill/>
          <a:ln>
            <a:noFill/>
          </a:ln>
        </p:spPr>
      </p:pic>
      <p:sp>
        <p:nvSpPr>
          <p:cNvPr id="95" name="Google Shape;95;p19"/>
          <p:cNvSpPr txBox="1"/>
          <p:nvPr/>
        </p:nvSpPr>
        <p:spPr>
          <a:xfrm>
            <a:off x="6007100" y="4527763"/>
            <a:ext cx="2920999" cy="346249"/>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r>
              <a:rPr b="1" lang="en" sz="1800">
                <a:solidFill>
                  <a:schemeClr val="lt1"/>
                </a:solidFill>
                <a:latin typeface="Calibri"/>
                <a:ea typeface="Calibri"/>
                <a:cs typeface="Calibri"/>
                <a:sym typeface="Calibri"/>
              </a:rPr>
              <a:t>GLOBAL APPSEC DC</a:t>
            </a:r>
            <a:endParaRPr sz="1100"/>
          </a:p>
        </p:txBody>
      </p:sp>
      <p:pic>
        <p:nvPicPr>
          <p:cNvPr descr="A close up of a logo&#10;&#10;Description automatically generated" id="96" name="Google Shape;96;p19"/>
          <p:cNvPicPr preferRelativeResize="0"/>
          <p:nvPr/>
        </p:nvPicPr>
        <p:blipFill rotWithShape="1">
          <a:blip r:embed="rId3">
            <a:alphaModFix/>
          </a:blip>
          <a:srcRect b="0" l="0" r="0" t="0"/>
          <a:stretch/>
        </p:blipFill>
        <p:spPr>
          <a:xfrm>
            <a:off x="1111408" y="1243158"/>
            <a:ext cx="1957830" cy="1957830"/>
          </a:xfrm>
          <a:prstGeom prst="rect">
            <a:avLst/>
          </a:prstGeom>
          <a:noFill/>
          <a:ln>
            <a:noFill/>
          </a:ln>
        </p:spPr>
      </p:pic>
      <p:sp>
        <p:nvSpPr>
          <p:cNvPr id="97" name="Google Shape;97;p19"/>
          <p:cNvSpPr txBox="1"/>
          <p:nvPr/>
        </p:nvSpPr>
        <p:spPr>
          <a:xfrm>
            <a:off x="588272" y="3102654"/>
            <a:ext cx="3004103" cy="71558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 sz="2100">
                <a:solidFill>
                  <a:schemeClr val="dk1"/>
                </a:solidFill>
                <a:latin typeface="Calibri"/>
                <a:ea typeface="Calibri"/>
                <a:cs typeface="Calibri"/>
                <a:sym typeface="Calibri"/>
              </a:rPr>
              <a:t>SCAN THE QR CODE TO COMPLETE THE SURVEY</a:t>
            </a:r>
            <a:endParaRPr sz="1100"/>
          </a:p>
        </p:txBody>
      </p:sp>
      <p:sp>
        <p:nvSpPr>
          <p:cNvPr id="98" name="Google Shape;98;p19"/>
          <p:cNvSpPr txBox="1"/>
          <p:nvPr/>
        </p:nvSpPr>
        <p:spPr>
          <a:xfrm>
            <a:off x="-1" y="734779"/>
            <a:ext cx="4180647" cy="530915"/>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 sz="3000">
                <a:solidFill>
                  <a:schemeClr val="dk1"/>
                </a:solidFill>
                <a:latin typeface="Calibri"/>
                <a:ea typeface="Calibri"/>
                <a:cs typeface="Calibri"/>
                <a:sym typeface="Calibri"/>
              </a:rPr>
              <a:t>Rate this Session</a:t>
            </a:r>
            <a:endParaRPr sz="1100"/>
          </a:p>
        </p:txBody>
      </p:sp>
      <p:sp>
        <p:nvSpPr>
          <p:cNvPr id="99" name="Google Shape;99;p19"/>
          <p:cNvSpPr txBox="1"/>
          <p:nvPr>
            <p:ph idx="1" type="subTitle"/>
          </p:nvPr>
        </p:nvSpPr>
        <p:spPr>
          <a:xfrm>
            <a:off x="3973167" y="2072308"/>
            <a:ext cx="4857750" cy="1021556"/>
          </a:xfrm>
          <a:prstGeom prst="rect">
            <a:avLst/>
          </a:prstGeom>
          <a:noFill/>
          <a:ln>
            <a:noFill/>
          </a:ln>
        </p:spPr>
        <p:txBody>
          <a:bodyPr anchorCtr="0" anchor="t" bIns="34275" lIns="68575" spcFirstLastPara="1" rIns="68575" wrap="square" tIns="34275">
            <a:noAutofit/>
          </a:bodyPr>
          <a:lstStyle>
            <a:lvl1pPr lvl="0" algn="l">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100" name="Google Shape;100;p19"/>
          <p:cNvSpPr txBox="1"/>
          <p:nvPr/>
        </p:nvSpPr>
        <p:spPr>
          <a:xfrm>
            <a:off x="4963353" y="3668976"/>
            <a:ext cx="3964747" cy="438581"/>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r>
              <a:rPr b="1" lang="en" sz="2400">
                <a:solidFill>
                  <a:schemeClr val="dk1"/>
                </a:solidFill>
                <a:latin typeface="Calibri"/>
                <a:ea typeface="Calibri"/>
                <a:cs typeface="Calibri"/>
                <a:sym typeface="Calibri"/>
              </a:rPr>
              <a:t>Thank You!</a:t>
            </a:r>
            <a:endParaRPr sz="1100"/>
          </a:p>
        </p:txBody>
      </p:sp>
      <p:sp>
        <p:nvSpPr>
          <p:cNvPr id="101" name="Google Shape;101;p19"/>
          <p:cNvSpPr txBox="1"/>
          <p:nvPr/>
        </p:nvSpPr>
        <p:spPr>
          <a:xfrm>
            <a:off x="1545536" y="4735995"/>
            <a:ext cx="228600" cy="1385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500">
                <a:solidFill>
                  <a:schemeClr val="lt1"/>
                </a:solidFill>
                <a:latin typeface="Calibri"/>
                <a:ea typeface="Calibri"/>
                <a:cs typeface="Calibri"/>
                <a:sym typeface="Calibri"/>
              </a:rPr>
              <a:t>TM</a:t>
            </a:r>
            <a:endParaRPr sz="1100"/>
          </a:p>
        </p:txBody>
      </p:sp>
      <p:sp>
        <p:nvSpPr>
          <p:cNvPr id="102" name="Google Shape;102;p19"/>
          <p:cNvSpPr txBox="1"/>
          <p:nvPr/>
        </p:nvSpPr>
        <p:spPr>
          <a:xfrm>
            <a:off x="-1" y="4947384"/>
            <a:ext cx="9144000" cy="196207"/>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800">
                <a:solidFill>
                  <a:schemeClr val="lt1"/>
                </a:solidFill>
                <a:latin typeface="Calibri"/>
                <a:ea typeface="Calibri"/>
                <a:cs typeface="Calibri"/>
                <a:sym typeface="Calibri"/>
              </a:rPr>
              <a:t>OWASP, Open Web Application Security Project, Global AppSec and AppSec Days are Trademarks of the OWASP Foundation, Inc.</a:t>
            </a:r>
            <a:endParaRPr sz="1100"/>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with Callout">
  <p:cSld name="Title and Content with Callout">
    <p:spTree>
      <p:nvGrpSpPr>
        <p:cNvPr id="103" name="Shape 103"/>
        <p:cNvGrpSpPr/>
        <p:nvPr/>
      </p:nvGrpSpPr>
      <p:grpSpPr>
        <a:xfrm>
          <a:off x="0" y="0"/>
          <a:ext cx="0" cy="0"/>
          <a:chOff x="0" y="0"/>
          <a:chExt cx="0" cy="0"/>
        </a:xfrm>
      </p:grpSpPr>
      <p:sp>
        <p:nvSpPr>
          <p:cNvPr id="104" name="Google Shape;104;p20"/>
          <p:cNvSpPr txBox="1"/>
          <p:nvPr>
            <p:ph type="title"/>
          </p:nvPr>
        </p:nvSpPr>
        <p:spPr>
          <a:xfrm>
            <a:off x="628650" y="162028"/>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3300"/>
              <a:buFont typeface="Calibri"/>
              <a:buNone/>
              <a:defRPr b="1" i="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5" name="Google Shape;105;p20"/>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6" name="Google Shape;106;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900">
                <a:solidFill>
                  <a:schemeClr val="lt1"/>
                </a:solidFill>
                <a:latin typeface="Calibri"/>
                <a:ea typeface="Calibri"/>
                <a:cs typeface="Calibri"/>
                <a:sym typeface="Calibri"/>
              </a:defRPr>
            </a:lvl1pPr>
            <a:lvl2pPr indent="0" lvl="1" marL="0" algn="r">
              <a:spcBef>
                <a:spcPts val="0"/>
              </a:spcBef>
              <a:buNone/>
              <a:defRPr sz="900">
                <a:solidFill>
                  <a:schemeClr val="lt1"/>
                </a:solidFill>
                <a:latin typeface="Calibri"/>
                <a:ea typeface="Calibri"/>
                <a:cs typeface="Calibri"/>
                <a:sym typeface="Calibri"/>
              </a:defRPr>
            </a:lvl2pPr>
            <a:lvl3pPr indent="0" lvl="2" marL="0" algn="r">
              <a:spcBef>
                <a:spcPts val="0"/>
              </a:spcBef>
              <a:buNone/>
              <a:defRPr sz="900">
                <a:solidFill>
                  <a:schemeClr val="lt1"/>
                </a:solidFill>
                <a:latin typeface="Calibri"/>
                <a:ea typeface="Calibri"/>
                <a:cs typeface="Calibri"/>
                <a:sym typeface="Calibri"/>
              </a:defRPr>
            </a:lvl3pPr>
            <a:lvl4pPr indent="0" lvl="3" marL="0" algn="r">
              <a:spcBef>
                <a:spcPts val="0"/>
              </a:spcBef>
              <a:buNone/>
              <a:defRPr sz="900">
                <a:solidFill>
                  <a:schemeClr val="lt1"/>
                </a:solidFill>
                <a:latin typeface="Calibri"/>
                <a:ea typeface="Calibri"/>
                <a:cs typeface="Calibri"/>
                <a:sym typeface="Calibri"/>
              </a:defRPr>
            </a:lvl4pPr>
            <a:lvl5pPr indent="0" lvl="4" marL="0" algn="r">
              <a:spcBef>
                <a:spcPts val="0"/>
              </a:spcBef>
              <a:buNone/>
              <a:defRPr sz="900">
                <a:solidFill>
                  <a:schemeClr val="lt1"/>
                </a:solidFill>
                <a:latin typeface="Calibri"/>
                <a:ea typeface="Calibri"/>
                <a:cs typeface="Calibri"/>
                <a:sym typeface="Calibri"/>
              </a:defRPr>
            </a:lvl5pPr>
            <a:lvl6pPr indent="0" lvl="5" marL="0" algn="r">
              <a:spcBef>
                <a:spcPts val="0"/>
              </a:spcBef>
              <a:buNone/>
              <a:defRPr sz="900">
                <a:solidFill>
                  <a:schemeClr val="lt1"/>
                </a:solidFill>
                <a:latin typeface="Calibri"/>
                <a:ea typeface="Calibri"/>
                <a:cs typeface="Calibri"/>
                <a:sym typeface="Calibri"/>
              </a:defRPr>
            </a:lvl6pPr>
            <a:lvl7pPr indent="0" lvl="6" marL="0" algn="r">
              <a:spcBef>
                <a:spcPts val="0"/>
              </a:spcBef>
              <a:buNone/>
              <a:defRPr sz="900">
                <a:solidFill>
                  <a:schemeClr val="lt1"/>
                </a:solidFill>
                <a:latin typeface="Calibri"/>
                <a:ea typeface="Calibri"/>
                <a:cs typeface="Calibri"/>
                <a:sym typeface="Calibri"/>
              </a:defRPr>
            </a:lvl7pPr>
            <a:lvl8pPr indent="0" lvl="7" marL="0" algn="r">
              <a:spcBef>
                <a:spcPts val="0"/>
              </a:spcBef>
              <a:buNone/>
              <a:defRPr sz="900">
                <a:solidFill>
                  <a:schemeClr val="lt1"/>
                </a:solidFill>
                <a:latin typeface="Calibri"/>
                <a:ea typeface="Calibri"/>
                <a:cs typeface="Calibri"/>
                <a:sym typeface="Calibri"/>
              </a:defRPr>
            </a:lvl8pPr>
            <a:lvl9pPr indent="0" lvl="8" marL="0" algn="r">
              <a:spcBef>
                <a:spcPts val="0"/>
              </a:spcBef>
              <a:buNone/>
              <a:defRPr sz="900">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grpSp>
        <p:nvGrpSpPr>
          <p:cNvPr id="107" name="Google Shape;107;p20"/>
          <p:cNvGrpSpPr/>
          <p:nvPr/>
        </p:nvGrpSpPr>
        <p:grpSpPr>
          <a:xfrm>
            <a:off x="0" y="4614563"/>
            <a:ext cx="9144000" cy="528937"/>
            <a:chOff x="0" y="6152750"/>
            <a:chExt cx="12192000" cy="705250"/>
          </a:xfrm>
        </p:grpSpPr>
        <p:sp>
          <p:nvSpPr>
            <p:cNvPr id="108" name="Google Shape;108;p20"/>
            <p:cNvSpPr/>
            <p:nvPr/>
          </p:nvSpPr>
          <p:spPr>
            <a:xfrm>
              <a:off x="0" y="6152750"/>
              <a:ext cx="12192000" cy="705250"/>
            </a:xfrm>
            <a:prstGeom prst="rect">
              <a:avLst/>
            </a:prstGeom>
            <a:solidFill>
              <a:srgbClr val="1D7BD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09" name="Google Shape;109;p20"/>
            <p:cNvSpPr txBox="1"/>
            <p:nvPr/>
          </p:nvSpPr>
          <p:spPr>
            <a:xfrm>
              <a:off x="838200" y="6311900"/>
              <a:ext cx="3599812" cy="369332"/>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400">
                  <a:solidFill>
                    <a:schemeClr val="lt1"/>
                  </a:solidFill>
                  <a:latin typeface="Calibri"/>
                  <a:ea typeface="Calibri"/>
                  <a:cs typeface="Calibri"/>
                  <a:sym typeface="Calibri"/>
                </a:rPr>
                <a:t>OWASP GLOBAL APPSEC - DC</a:t>
              </a:r>
              <a:endParaRPr sz="1100"/>
            </a:p>
          </p:txBody>
        </p:sp>
      </p:grpSp>
      <p:sp>
        <p:nvSpPr>
          <p:cNvPr id="110" name="Google Shape;110;p20"/>
          <p:cNvSpPr txBox="1"/>
          <p:nvPr/>
        </p:nvSpPr>
        <p:spPr>
          <a:xfrm>
            <a:off x="6269107" y="2571749"/>
            <a:ext cx="2246244" cy="1685077"/>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2100">
                <a:solidFill>
                  <a:srgbClr val="7F7F7F"/>
                </a:solidFill>
                <a:latin typeface="Calibri"/>
                <a:ea typeface="Calibri"/>
                <a:cs typeface="Calibri"/>
                <a:sym typeface="Calibri"/>
              </a:rPr>
              <a:t>“Sample call out quote design for highlighting a particular point in your bullets”</a:t>
            </a:r>
            <a:endParaRPr sz="1100"/>
          </a:p>
        </p:txBody>
      </p:sp>
      <p:sp>
        <p:nvSpPr>
          <p:cNvPr id="111" name="Google Shape;111;p20"/>
          <p:cNvSpPr/>
          <p:nvPr/>
        </p:nvSpPr>
        <p:spPr>
          <a:xfrm>
            <a:off x="6000750" y="2571749"/>
            <a:ext cx="111815" cy="1625048"/>
          </a:xfrm>
          <a:prstGeom prst="snip2DiagRect">
            <a:avLst>
              <a:gd fmla="val 50000" name="adj1"/>
              <a:gd fmla="val 46305" name="adj2"/>
            </a:avLst>
          </a:prstGeom>
          <a:solidFill>
            <a:srgbClr val="BFBFB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12" name="Shape 112"/>
        <p:cNvGrpSpPr/>
        <p:nvPr/>
      </p:nvGrpSpPr>
      <p:grpSpPr>
        <a:xfrm>
          <a:off x="0" y="0"/>
          <a:ext cx="0" cy="0"/>
          <a:chOff x="0" y="0"/>
          <a:chExt cx="0" cy="0"/>
        </a:xfrm>
      </p:grpSpPr>
      <p:grpSp>
        <p:nvGrpSpPr>
          <p:cNvPr id="113" name="Google Shape;113;p21"/>
          <p:cNvGrpSpPr/>
          <p:nvPr/>
        </p:nvGrpSpPr>
        <p:grpSpPr>
          <a:xfrm>
            <a:off x="0" y="4614563"/>
            <a:ext cx="9144000" cy="528937"/>
            <a:chOff x="0" y="6152750"/>
            <a:chExt cx="12192000" cy="705250"/>
          </a:xfrm>
        </p:grpSpPr>
        <p:sp>
          <p:nvSpPr>
            <p:cNvPr id="114" name="Google Shape;114;p21"/>
            <p:cNvSpPr/>
            <p:nvPr/>
          </p:nvSpPr>
          <p:spPr>
            <a:xfrm>
              <a:off x="0" y="6152750"/>
              <a:ext cx="12192000" cy="705250"/>
            </a:xfrm>
            <a:prstGeom prst="rect">
              <a:avLst/>
            </a:prstGeom>
            <a:solidFill>
              <a:srgbClr val="1D7BD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15" name="Google Shape;115;p21"/>
            <p:cNvSpPr txBox="1"/>
            <p:nvPr/>
          </p:nvSpPr>
          <p:spPr>
            <a:xfrm>
              <a:off x="838200" y="6311900"/>
              <a:ext cx="3599812" cy="369332"/>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400">
                  <a:solidFill>
                    <a:schemeClr val="lt1"/>
                  </a:solidFill>
                  <a:latin typeface="Calibri"/>
                  <a:ea typeface="Calibri"/>
                  <a:cs typeface="Calibri"/>
                  <a:sym typeface="Calibri"/>
                </a:rPr>
                <a:t>OWASP GLOBAL APPSEC - DC</a:t>
              </a:r>
              <a:endParaRPr sz="1100"/>
            </a:p>
          </p:txBody>
        </p:sp>
      </p:grpSp>
      <p:sp>
        <p:nvSpPr>
          <p:cNvPr id="116" name="Google Shape;116;p21"/>
          <p:cNvSpPr txBox="1"/>
          <p:nvPr>
            <p:ph type="title"/>
          </p:nvPr>
        </p:nvSpPr>
        <p:spPr>
          <a:xfrm>
            <a:off x="628650" y="162028"/>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3300"/>
              <a:buFont typeface="Calibri"/>
              <a:buNone/>
              <a:defRPr b="1"/>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7" name="Google Shape;117;p21"/>
          <p:cNvSpPr txBox="1"/>
          <p:nvPr>
            <p:ph idx="12" type="sldNum"/>
          </p:nvPr>
        </p:nvSpPr>
        <p:spPr>
          <a:xfrm>
            <a:off x="6457950" y="4732734"/>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900">
                <a:solidFill>
                  <a:schemeClr val="lt1"/>
                </a:solidFill>
                <a:latin typeface="Calibri"/>
                <a:ea typeface="Calibri"/>
                <a:cs typeface="Calibri"/>
                <a:sym typeface="Calibri"/>
              </a:defRPr>
            </a:lvl1pPr>
            <a:lvl2pPr indent="0" lvl="1" marL="0" algn="r">
              <a:spcBef>
                <a:spcPts val="0"/>
              </a:spcBef>
              <a:buNone/>
              <a:defRPr sz="900">
                <a:solidFill>
                  <a:schemeClr val="lt1"/>
                </a:solidFill>
                <a:latin typeface="Calibri"/>
                <a:ea typeface="Calibri"/>
                <a:cs typeface="Calibri"/>
                <a:sym typeface="Calibri"/>
              </a:defRPr>
            </a:lvl2pPr>
            <a:lvl3pPr indent="0" lvl="2" marL="0" algn="r">
              <a:spcBef>
                <a:spcPts val="0"/>
              </a:spcBef>
              <a:buNone/>
              <a:defRPr sz="900">
                <a:solidFill>
                  <a:schemeClr val="lt1"/>
                </a:solidFill>
                <a:latin typeface="Calibri"/>
                <a:ea typeface="Calibri"/>
                <a:cs typeface="Calibri"/>
                <a:sym typeface="Calibri"/>
              </a:defRPr>
            </a:lvl3pPr>
            <a:lvl4pPr indent="0" lvl="3" marL="0" algn="r">
              <a:spcBef>
                <a:spcPts val="0"/>
              </a:spcBef>
              <a:buNone/>
              <a:defRPr sz="900">
                <a:solidFill>
                  <a:schemeClr val="lt1"/>
                </a:solidFill>
                <a:latin typeface="Calibri"/>
                <a:ea typeface="Calibri"/>
                <a:cs typeface="Calibri"/>
                <a:sym typeface="Calibri"/>
              </a:defRPr>
            </a:lvl4pPr>
            <a:lvl5pPr indent="0" lvl="4" marL="0" algn="r">
              <a:spcBef>
                <a:spcPts val="0"/>
              </a:spcBef>
              <a:buNone/>
              <a:defRPr sz="900">
                <a:solidFill>
                  <a:schemeClr val="lt1"/>
                </a:solidFill>
                <a:latin typeface="Calibri"/>
                <a:ea typeface="Calibri"/>
                <a:cs typeface="Calibri"/>
                <a:sym typeface="Calibri"/>
              </a:defRPr>
            </a:lvl5pPr>
            <a:lvl6pPr indent="0" lvl="5" marL="0" algn="r">
              <a:spcBef>
                <a:spcPts val="0"/>
              </a:spcBef>
              <a:buNone/>
              <a:defRPr sz="900">
                <a:solidFill>
                  <a:schemeClr val="lt1"/>
                </a:solidFill>
                <a:latin typeface="Calibri"/>
                <a:ea typeface="Calibri"/>
                <a:cs typeface="Calibri"/>
                <a:sym typeface="Calibri"/>
              </a:defRPr>
            </a:lvl6pPr>
            <a:lvl7pPr indent="0" lvl="6" marL="0" algn="r">
              <a:spcBef>
                <a:spcPts val="0"/>
              </a:spcBef>
              <a:buNone/>
              <a:defRPr sz="900">
                <a:solidFill>
                  <a:schemeClr val="lt1"/>
                </a:solidFill>
                <a:latin typeface="Calibri"/>
                <a:ea typeface="Calibri"/>
                <a:cs typeface="Calibri"/>
                <a:sym typeface="Calibri"/>
              </a:defRPr>
            </a:lvl7pPr>
            <a:lvl8pPr indent="0" lvl="7" marL="0" algn="r">
              <a:spcBef>
                <a:spcPts val="0"/>
              </a:spcBef>
              <a:buNone/>
              <a:defRPr sz="900">
                <a:solidFill>
                  <a:schemeClr val="lt1"/>
                </a:solidFill>
                <a:latin typeface="Calibri"/>
                <a:ea typeface="Calibri"/>
                <a:cs typeface="Calibri"/>
                <a:sym typeface="Calibri"/>
              </a:defRPr>
            </a:lvl8pPr>
            <a:lvl9pPr indent="0" lvl="8" marL="0" algn="r">
              <a:spcBef>
                <a:spcPts val="0"/>
              </a:spcBef>
              <a:buNone/>
              <a:defRPr sz="900">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18" name="Shape 118"/>
        <p:cNvGrpSpPr/>
        <p:nvPr/>
      </p:nvGrpSpPr>
      <p:grpSpPr>
        <a:xfrm>
          <a:off x="0" y="0"/>
          <a:ext cx="0" cy="0"/>
          <a:chOff x="0" y="0"/>
          <a:chExt cx="0" cy="0"/>
        </a:xfrm>
      </p:grpSpPr>
      <p:grpSp>
        <p:nvGrpSpPr>
          <p:cNvPr id="119" name="Google Shape;119;p22"/>
          <p:cNvGrpSpPr/>
          <p:nvPr/>
        </p:nvGrpSpPr>
        <p:grpSpPr>
          <a:xfrm>
            <a:off x="0" y="4614563"/>
            <a:ext cx="9144000" cy="528937"/>
            <a:chOff x="0" y="6152750"/>
            <a:chExt cx="12192000" cy="705250"/>
          </a:xfrm>
        </p:grpSpPr>
        <p:sp>
          <p:nvSpPr>
            <p:cNvPr id="120" name="Google Shape;120;p22"/>
            <p:cNvSpPr/>
            <p:nvPr/>
          </p:nvSpPr>
          <p:spPr>
            <a:xfrm>
              <a:off x="0" y="6152750"/>
              <a:ext cx="12192000" cy="705250"/>
            </a:xfrm>
            <a:prstGeom prst="rect">
              <a:avLst/>
            </a:prstGeom>
            <a:solidFill>
              <a:srgbClr val="1D7BD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21" name="Google Shape;121;p22"/>
            <p:cNvSpPr txBox="1"/>
            <p:nvPr/>
          </p:nvSpPr>
          <p:spPr>
            <a:xfrm>
              <a:off x="838200" y="6311900"/>
              <a:ext cx="3599812" cy="369332"/>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400">
                  <a:solidFill>
                    <a:schemeClr val="lt1"/>
                  </a:solidFill>
                  <a:latin typeface="Calibri"/>
                  <a:ea typeface="Calibri"/>
                  <a:cs typeface="Calibri"/>
                  <a:sym typeface="Calibri"/>
                </a:rPr>
                <a:t>OWASP GLOBAL APPSEC - DC</a:t>
              </a:r>
              <a:endParaRPr sz="1100"/>
            </a:p>
          </p:txBody>
        </p:sp>
      </p:grpSp>
      <p:sp>
        <p:nvSpPr>
          <p:cNvPr id="122" name="Google Shape;122;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900">
                <a:solidFill>
                  <a:schemeClr val="lt1"/>
                </a:solidFill>
                <a:latin typeface="Calibri"/>
                <a:ea typeface="Calibri"/>
                <a:cs typeface="Calibri"/>
                <a:sym typeface="Calibri"/>
              </a:defRPr>
            </a:lvl1pPr>
            <a:lvl2pPr indent="0" lvl="1" marL="0" algn="r">
              <a:spcBef>
                <a:spcPts val="0"/>
              </a:spcBef>
              <a:buNone/>
              <a:defRPr sz="900">
                <a:solidFill>
                  <a:schemeClr val="lt1"/>
                </a:solidFill>
                <a:latin typeface="Calibri"/>
                <a:ea typeface="Calibri"/>
                <a:cs typeface="Calibri"/>
                <a:sym typeface="Calibri"/>
              </a:defRPr>
            </a:lvl2pPr>
            <a:lvl3pPr indent="0" lvl="2" marL="0" algn="r">
              <a:spcBef>
                <a:spcPts val="0"/>
              </a:spcBef>
              <a:buNone/>
              <a:defRPr sz="900">
                <a:solidFill>
                  <a:schemeClr val="lt1"/>
                </a:solidFill>
                <a:latin typeface="Calibri"/>
                <a:ea typeface="Calibri"/>
                <a:cs typeface="Calibri"/>
                <a:sym typeface="Calibri"/>
              </a:defRPr>
            </a:lvl3pPr>
            <a:lvl4pPr indent="0" lvl="3" marL="0" algn="r">
              <a:spcBef>
                <a:spcPts val="0"/>
              </a:spcBef>
              <a:buNone/>
              <a:defRPr sz="900">
                <a:solidFill>
                  <a:schemeClr val="lt1"/>
                </a:solidFill>
                <a:latin typeface="Calibri"/>
                <a:ea typeface="Calibri"/>
                <a:cs typeface="Calibri"/>
                <a:sym typeface="Calibri"/>
              </a:defRPr>
            </a:lvl4pPr>
            <a:lvl5pPr indent="0" lvl="4" marL="0" algn="r">
              <a:spcBef>
                <a:spcPts val="0"/>
              </a:spcBef>
              <a:buNone/>
              <a:defRPr sz="900">
                <a:solidFill>
                  <a:schemeClr val="lt1"/>
                </a:solidFill>
                <a:latin typeface="Calibri"/>
                <a:ea typeface="Calibri"/>
                <a:cs typeface="Calibri"/>
                <a:sym typeface="Calibri"/>
              </a:defRPr>
            </a:lvl5pPr>
            <a:lvl6pPr indent="0" lvl="5" marL="0" algn="r">
              <a:spcBef>
                <a:spcPts val="0"/>
              </a:spcBef>
              <a:buNone/>
              <a:defRPr sz="900">
                <a:solidFill>
                  <a:schemeClr val="lt1"/>
                </a:solidFill>
                <a:latin typeface="Calibri"/>
                <a:ea typeface="Calibri"/>
                <a:cs typeface="Calibri"/>
                <a:sym typeface="Calibri"/>
              </a:defRPr>
            </a:lvl6pPr>
            <a:lvl7pPr indent="0" lvl="6" marL="0" algn="r">
              <a:spcBef>
                <a:spcPts val="0"/>
              </a:spcBef>
              <a:buNone/>
              <a:defRPr sz="900">
                <a:solidFill>
                  <a:schemeClr val="lt1"/>
                </a:solidFill>
                <a:latin typeface="Calibri"/>
                <a:ea typeface="Calibri"/>
                <a:cs typeface="Calibri"/>
                <a:sym typeface="Calibri"/>
              </a:defRPr>
            </a:lvl7pPr>
            <a:lvl8pPr indent="0" lvl="7" marL="0" algn="r">
              <a:spcBef>
                <a:spcPts val="0"/>
              </a:spcBef>
              <a:buNone/>
              <a:defRPr sz="900">
                <a:solidFill>
                  <a:schemeClr val="lt1"/>
                </a:solidFill>
                <a:latin typeface="Calibri"/>
                <a:ea typeface="Calibri"/>
                <a:cs typeface="Calibri"/>
                <a:sym typeface="Calibri"/>
              </a:defRPr>
            </a:lvl8pPr>
            <a:lvl9pPr indent="0" lvl="8" marL="0" algn="r">
              <a:spcBef>
                <a:spcPts val="0"/>
              </a:spcBef>
              <a:buNone/>
              <a:defRPr sz="900">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23" name="Shape 123"/>
        <p:cNvGrpSpPr/>
        <p:nvPr/>
      </p:nvGrpSpPr>
      <p:grpSpPr>
        <a:xfrm>
          <a:off x="0" y="0"/>
          <a:ext cx="0" cy="0"/>
          <a:chOff x="0" y="0"/>
          <a:chExt cx="0" cy="0"/>
        </a:xfrm>
      </p:grpSpPr>
      <p:grpSp>
        <p:nvGrpSpPr>
          <p:cNvPr id="124" name="Google Shape;124;p23"/>
          <p:cNvGrpSpPr/>
          <p:nvPr/>
        </p:nvGrpSpPr>
        <p:grpSpPr>
          <a:xfrm>
            <a:off x="0" y="4614563"/>
            <a:ext cx="9144000" cy="528937"/>
            <a:chOff x="0" y="6152750"/>
            <a:chExt cx="12192000" cy="705250"/>
          </a:xfrm>
        </p:grpSpPr>
        <p:sp>
          <p:nvSpPr>
            <p:cNvPr id="125" name="Google Shape;125;p23"/>
            <p:cNvSpPr/>
            <p:nvPr/>
          </p:nvSpPr>
          <p:spPr>
            <a:xfrm>
              <a:off x="0" y="6152750"/>
              <a:ext cx="12192000" cy="705250"/>
            </a:xfrm>
            <a:prstGeom prst="rect">
              <a:avLst/>
            </a:prstGeom>
            <a:solidFill>
              <a:srgbClr val="1D7BD7"/>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26" name="Google Shape;126;p23"/>
            <p:cNvSpPr txBox="1"/>
            <p:nvPr/>
          </p:nvSpPr>
          <p:spPr>
            <a:xfrm>
              <a:off x="838200" y="6311900"/>
              <a:ext cx="3599812" cy="369332"/>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1400">
                  <a:solidFill>
                    <a:schemeClr val="lt1"/>
                  </a:solidFill>
                  <a:latin typeface="Calibri"/>
                  <a:ea typeface="Calibri"/>
                  <a:cs typeface="Calibri"/>
                  <a:sym typeface="Calibri"/>
                </a:rPr>
                <a:t>OWASP GLOBAL APPSEC - DC</a:t>
              </a:r>
              <a:endParaRPr sz="1100"/>
            </a:p>
          </p:txBody>
        </p:sp>
      </p:grpSp>
      <p:sp>
        <p:nvSpPr>
          <p:cNvPr id="127" name="Google Shape;127;p23"/>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Calibri"/>
              <a:buNone/>
              <a:defRPr b="1"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8" name="Google Shape;128;p23"/>
          <p:cNvSpPr/>
          <p:nvPr>
            <p:ph idx="2" type="pic"/>
          </p:nvPr>
        </p:nvSpPr>
        <p:spPr>
          <a:xfrm>
            <a:off x="3887391" y="740569"/>
            <a:ext cx="4629150" cy="3655219"/>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129" name="Google Shape;129;p23"/>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30" name="Google Shape;130;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900">
                <a:solidFill>
                  <a:schemeClr val="lt1"/>
                </a:solidFill>
                <a:latin typeface="Calibri"/>
                <a:ea typeface="Calibri"/>
                <a:cs typeface="Calibri"/>
                <a:sym typeface="Calibri"/>
              </a:defRPr>
            </a:lvl1pPr>
            <a:lvl2pPr indent="0" lvl="1" marL="0" algn="r">
              <a:spcBef>
                <a:spcPts val="0"/>
              </a:spcBef>
              <a:buNone/>
              <a:defRPr sz="900">
                <a:solidFill>
                  <a:schemeClr val="lt1"/>
                </a:solidFill>
                <a:latin typeface="Calibri"/>
                <a:ea typeface="Calibri"/>
                <a:cs typeface="Calibri"/>
                <a:sym typeface="Calibri"/>
              </a:defRPr>
            </a:lvl2pPr>
            <a:lvl3pPr indent="0" lvl="2" marL="0" algn="r">
              <a:spcBef>
                <a:spcPts val="0"/>
              </a:spcBef>
              <a:buNone/>
              <a:defRPr sz="900">
                <a:solidFill>
                  <a:schemeClr val="lt1"/>
                </a:solidFill>
                <a:latin typeface="Calibri"/>
                <a:ea typeface="Calibri"/>
                <a:cs typeface="Calibri"/>
                <a:sym typeface="Calibri"/>
              </a:defRPr>
            </a:lvl3pPr>
            <a:lvl4pPr indent="0" lvl="3" marL="0" algn="r">
              <a:spcBef>
                <a:spcPts val="0"/>
              </a:spcBef>
              <a:buNone/>
              <a:defRPr sz="900">
                <a:solidFill>
                  <a:schemeClr val="lt1"/>
                </a:solidFill>
                <a:latin typeface="Calibri"/>
                <a:ea typeface="Calibri"/>
                <a:cs typeface="Calibri"/>
                <a:sym typeface="Calibri"/>
              </a:defRPr>
            </a:lvl4pPr>
            <a:lvl5pPr indent="0" lvl="4" marL="0" algn="r">
              <a:spcBef>
                <a:spcPts val="0"/>
              </a:spcBef>
              <a:buNone/>
              <a:defRPr sz="900">
                <a:solidFill>
                  <a:schemeClr val="lt1"/>
                </a:solidFill>
                <a:latin typeface="Calibri"/>
                <a:ea typeface="Calibri"/>
                <a:cs typeface="Calibri"/>
                <a:sym typeface="Calibri"/>
              </a:defRPr>
            </a:lvl5pPr>
            <a:lvl6pPr indent="0" lvl="5" marL="0" algn="r">
              <a:spcBef>
                <a:spcPts val="0"/>
              </a:spcBef>
              <a:buNone/>
              <a:defRPr sz="900">
                <a:solidFill>
                  <a:schemeClr val="lt1"/>
                </a:solidFill>
                <a:latin typeface="Calibri"/>
                <a:ea typeface="Calibri"/>
                <a:cs typeface="Calibri"/>
                <a:sym typeface="Calibri"/>
              </a:defRPr>
            </a:lvl6pPr>
            <a:lvl7pPr indent="0" lvl="6" marL="0" algn="r">
              <a:spcBef>
                <a:spcPts val="0"/>
              </a:spcBef>
              <a:buNone/>
              <a:defRPr sz="900">
                <a:solidFill>
                  <a:schemeClr val="lt1"/>
                </a:solidFill>
                <a:latin typeface="Calibri"/>
                <a:ea typeface="Calibri"/>
                <a:cs typeface="Calibri"/>
                <a:sym typeface="Calibri"/>
              </a:defRPr>
            </a:lvl7pPr>
            <a:lvl8pPr indent="0" lvl="7" marL="0" algn="r">
              <a:spcBef>
                <a:spcPts val="0"/>
              </a:spcBef>
              <a:buNone/>
              <a:defRPr sz="900">
                <a:solidFill>
                  <a:schemeClr val="lt1"/>
                </a:solidFill>
                <a:latin typeface="Calibri"/>
                <a:ea typeface="Calibri"/>
                <a:cs typeface="Calibri"/>
                <a:sym typeface="Calibri"/>
              </a:defRPr>
            </a:lvl8pPr>
            <a:lvl9pPr indent="0" lvl="8" marL="0" algn="r">
              <a:spcBef>
                <a:spcPts val="0"/>
              </a:spcBef>
              <a:buNone/>
              <a:defRPr sz="900">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theme" Target="../theme/theme3.xml"/><Relationship Id="rId10" Type="http://schemas.openxmlformats.org/officeDocument/2006/relationships/slideLayout" Target="../slideLayouts/slideLayout2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5F7FC"/>
            </a:gs>
            <a:gs pos="65000">
              <a:srgbClr val="F5F7FC"/>
            </a:gs>
            <a:gs pos="100000">
              <a:srgbClr val="D8D8D8"/>
            </a:gs>
          </a:gsLst>
          <a:path path="circle">
            <a:fillToRect b="100%" r="100%"/>
          </a:path>
          <a:tileRect l="-100%" t="-100%"/>
        </a:gra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162028"/>
            <a:ext cx="7886700" cy="994172"/>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alibri"/>
              <a:buNone/>
              <a:defRPr b="1"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6.png"/><Relationship Id="rId5"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22.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23.png"/><Relationship Id="rId4" Type="http://schemas.openxmlformats.org/officeDocument/2006/relationships/image" Target="../media/image21.png"/><Relationship Id="rId5" Type="http://schemas.openxmlformats.org/officeDocument/2006/relationships/image" Target="../media/image18.png"/><Relationship Id="rId6"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hyperlink" Target="https://johnellingsworth.com" TargetMode="External"/></Relationships>
</file>

<file path=ppt/slides/_rels/slide4.xml.rels><?xml version="1.0" encoding="UTF-8" standalone="yes"?><Relationships xmlns="http://schemas.openxmlformats.org/package/2006/relationships"><Relationship Id="rId11" Type="http://schemas.openxmlformats.org/officeDocument/2006/relationships/image" Target="../media/image12.png"/><Relationship Id="rId10" Type="http://schemas.openxmlformats.org/officeDocument/2006/relationships/image" Target="../media/image5.png"/><Relationship Id="rId13" Type="http://schemas.openxmlformats.org/officeDocument/2006/relationships/image" Target="../media/image4.png"/><Relationship Id="rId12" Type="http://schemas.openxmlformats.org/officeDocument/2006/relationships/image" Target="../media/image9.png"/><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7.png"/><Relationship Id="rId9" Type="http://schemas.openxmlformats.org/officeDocument/2006/relationships/image" Target="../media/image3.png"/><Relationship Id="rId5" Type="http://schemas.openxmlformats.org/officeDocument/2006/relationships/image" Target="../media/image10.png"/><Relationship Id="rId6" Type="http://schemas.openxmlformats.org/officeDocument/2006/relationships/image" Target="../media/image8.png"/><Relationship Id="rId7" Type="http://schemas.openxmlformats.org/officeDocument/2006/relationships/image" Target="../media/image11.png"/><Relationship Id="rId8"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4"/>
          <p:cNvSpPr txBox="1"/>
          <p:nvPr>
            <p:ph type="ctrTitle"/>
          </p:nvPr>
        </p:nvSpPr>
        <p:spPr>
          <a:xfrm>
            <a:off x="1864965" y="1285876"/>
            <a:ext cx="5107335" cy="1525920"/>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Clr>
                <a:schemeClr val="dk1"/>
              </a:buClr>
              <a:buSzPts val="4100"/>
              <a:buFont typeface="Calibri"/>
              <a:buNone/>
            </a:pPr>
            <a:r>
              <a:rPr lang="en" sz="4100"/>
              <a:t>OWASP Software Assurance Maturity Model (SAMM)</a:t>
            </a:r>
            <a:endParaRPr sz="1100"/>
          </a:p>
        </p:txBody>
      </p:sp>
      <p:sp>
        <p:nvSpPr>
          <p:cNvPr id="136" name="Google Shape;136;p24"/>
          <p:cNvSpPr txBox="1"/>
          <p:nvPr>
            <p:ph idx="1" type="subTitle"/>
          </p:nvPr>
        </p:nvSpPr>
        <p:spPr>
          <a:xfrm>
            <a:off x="1864965" y="2571750"/>
            <a:ext cx="4592985" cy="1768808"/>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chemeClr val="dk1"/>
              </a:buClr>
              <a:buSzPts val="1800"/>
              <a:buNone/>
            </a:pPr>
            <a:r>
              <a:t/>
            </a:r>
            <a:endParaRPr sz="1100"/>
          </a:p>
          <a:p>
            <a:pPr indent="0" lvl="0" marL="0" rtl="0" algn="ctr">
              <a:lnSpc>
                <a:spcPct val="90000"/>
              </a:lnSpc>
              <a:spcBef>
                <a:spcPts val="800"/>
              </a:spcBef>
              <a:spcAft>
                <a:spcPts val="0"/>
              </a:spcAft>
              <a:buClr>
                <a:schemeClr val="dk1"/>
              </a:buClr>
              <a:buSzPts val="1800"/>
              <a:buNone/>
            </a:pPr>
            <a:r>
              <a:t/>
            </a:r>
            <a:endParaRPr sz="1100"/>
          </a:p>
          <a:p>
            <a:pPr indent="0" lvl="0" marL="0" rtl="0" algn="ctr">
              <a:lnSpc>
                <a:spcPct val="90000"/>
              </a:lnSpc>
              <a:spcBef>
                <a:spcPts val="800"/>
              </a:spcBef>
              <a:spcAft>
                <a:spcPts val="0"/>
              </a:spcAft>
              <a:buClr>
                <a:schemeClr val="dk1"/>
              </a:buClr>
              <a:buSzPts val="1800"/>
              <a:buNone/>
            </a:pPr>
            <a:r>
              <a:rPr lang="en" sz="1400"/>
              <a:t>John Ellingsworth &amp; Hardik Parekh</a:t>
            </a:r>
            <a:endParaRPr sz="1400"/>
          </a:p>
          <a:p>
            <a:pPr indent="0" lvl="0" marL="0" rtl="0" algn="ctr">
              <a:lnSpc>
                <a:spcPct val="90000"/>
              </a:lnSpc>
              <a:spcBef>
                <a:spcPts val="800"/>
              </a:spcBef>
              <a:spcAft>
                <a:spcPts val="0"/>
              </a:spcAft>
              <a:buClr>
                <a:schemeClr val="dk1"/>
              </a:buClr>
              <a:buSzPts val="1800"/>
              <a:buNone/>
            </a:pPr>
            <a:r>
              <a:rPr lang="en" sz="1100"/>
              <a:t>SAMM Project Team</a:t>
            </a:r>
            <a:endParaRPr sz="1100"/>
          </a:p>
          <a:p>
            <a:pPr indent="0" lvl="0" marL="0" rtl="0" algn="ctr">
              <a:lnSpc>
                <a:spcPct val="90000"/>
              </a:lnSpc>
              <a:spcBef>
                <a:spcPts val="800"/>
              </a:spcBef>
              <a:spcAft>
                <a:spcPts val="0"/>
              </a:spcAft>
              <a:buClr>
                <a:schemeClr val="dk1"/>
              </a:buClr>
              <a:buSzPts val="1800"/>
              <a:buNone/>
            </a:pPr>
            <a:r>
              <a:rPr lang="en" sz="1100"/>
              <a:t>September 2019</a:t>
            </a:r>
            <a:endParaRPr sz="11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3"/>
          <p:cNvSpPr txBox="1"/>
          <p:nvPr>
            <p:ph type="title"/>
          </p:nvPr>
        </p:nvSpPr>
        <p:spPr>
          <a:xfrm>
            <a:off x="628650" y="162028"/>
            <a:ext cx="7886700" cy="994172"/>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sz="3000"/>
              <a:t>Why SAMM?</a:t>
            </a:r>
            <a:endParaRPr sz="3000"/>
          </a:p>
        </p:txBody>
      </p:sp>
      <p:sp>
        <p:nvSpPr>
          <p:cNvPr id="252" name="Google Shape;252;p33"/>
          <p:cNvSpPr/>
          <p:nvPr/>
        </p:nvSpPr>
        <p:spPr>
          <a:xfrm>
            <a:off x="945775" y="648150"/>
            <a:ext cx="6245100" cy="3847200"/>
          </a:xfrm>
          <a:prstGeom prst="rect">
            <a:avLst/>
          </a:prstGeom>
          <a:noFill/>
          <a:ln>
            <a:noFill/>
          </a:ln>
          <a:effectLst>
            <a:outerShdw blurRad="57150" rotWithShape="0" algn="bl" dir="5400000" dist="19050">
              <a:srgbClr val="FFFFFF">
                <a:alpha val="498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2" marL="914400" marR="0" rtl="0" algn="l">
              <a:spcBef>
                <a:spcPts val="0"/>
              </a:spcBef>
              <a:spcAft>
                <a:spcPts val="0"/>
              </a:spcAft>
              <a:buNone/>
            </a:pPr>
            <a:r>
              <a:t/>
            </a:r>
            <a:endParaRPr b="1">
              <a:solidFill>
                <a:schemeClr val="dk1"/>
              </a:solidFill>
              <a:latin typeface="Calibri"/>
              <a:ea typeface="Calibri"/>
              <a:cs typeface="Calibri"/>
              <a:sym typeface="Calibri"/>
            </a:endParaRPr>
          </a:p>
          <a:p>
            <a:pPr indent="0" lvl="2" marL="914400" marR="0" rtl="0" algn="l">
              <a:spcBef>
                <a:spcPts val="0"/>
              </a:spcBef>
              <a:spcAft>
                <a:spcPts val="0"/>
              </a:spcAft>
              <a:buNone/>
            </a:pPr>
            <a:r>
              <a:rPr b="1" i="0" lang="en" sz="1400" u="none" cap="none" strike="noStrike">
                <a:solidFill>
                  <a:schemeClr val="dk1"/>
                </a:solidFill>
                <a:latin typeface="Calibri"/>
                <a:ea typeface="Calibri"/>
                <a:cs typeface="Calibri"/>
                <a:sym typeface="Calibri"/>
              </a:rPr>
              <a:t>Measurable</a:t>
            </a:r>
            <a:endParaRPr b="0" i="0" sz="1800" u="none" cap="none" strike="noStrike">
              <a:solidFill>
                <a:schemeClr val="dk1"/>
              </a:solidFill>
              <a:latin typeface="Calibri"/>
              <a:ea typeface="Calibri"/>
              <a:cs typeface="Calibri"/>
              <a:sym typeface="Calibri"/>
            </a:endParaRPr>
          </a:p>
          <a:p>
            <a:pPr indent="0" lvl="2" marL="914400" marR="0" rtl="0" algn="l">
              <a:spcBef>
                <a:spcPts val="0"/>
              </a:spcBef>
              <a:spcAft>
                <a:spcPts val="0"/>
              </a:spcAft>
              <a:buNone/>
            </a:pPr>
            <a:r>
              <a:rPr b="0" i="0" lang="en" sz="1400" u="none" cap="none" strike="noStrike">
                <a:solidFill>
                  <a:schemeClr val="dk1"/>
                </a:solidFill>
                <a:latin typeface="Calibri"/>
                <a:ea typeface="Calibri"/>
                <a:cs typeface="Calibri"/>
                <a:sym typeface="Calibri"/>
              </a:rPr>
              <a:t>Defined maturity levels across business practices</a:t>
            </a:r>
            <a:endParaRPr b="0" i="0" sz="1800" u="none" cap="none" strike="noStrike">
              <a:solidFill>
                <a:schemeClr val="dk1"/>
              </a:solidFill>
              <a:latin typeface="Calibri"/>
              <a:ea typeface="Calibri"/>
              <a:cs typeface="Calibri"/>
              <a:sym typeface="Calibri"/>
            </a:endParaRPr>
          </a:p>
          <a:p>
            <a:pPr indent="0" lvl="2" marL="0" marR="0" rtl="0" algn="l">
              <a:spcBef>
                <a:spcPts val="0"/>
              </a:spcBef>
              <a:spcAft>
                <a:spcPts val="0"/>
              </a:spcAft>
              <a:buNone/>
            </a:pPr>
            <a:r>
              <a:t/>
            </a:r>
            <a:endParaRPr b="1">
              <a:solidFill>
                <a:schemeClr val="dk1"/>
              </a:solidFill>
              <a:latin typeface="Calibri"/>
              <a:ea typeface="Calibri"/>
              <a:cs typeface="Calibri"/>
              <a:sym typeface="Calibri"/>
            </a:endParaRPr>
          </a:p>
          <a:p>
            <a:pPr indent="0" lvl="2" marL="914400" marR="0" rtl="0" algn="l">
              <a:spcBef>
                <a:spcPts val="0"/>
              </a:spcBef>
              <a:spcAft>
                <a:spcPts val="0"/>
              </a:spcAft>
              <a:buNone/>
            </a:pPr>
            <a:r>
              <a:t/>
            </a:r>
            <a:endParaRPr b="1">
              <a:solidFill>
                <a:schemeClr val="dk1"/>
              </a:solidFill>
              <a:latin typeface="Calibri"/>
              <a:ea typeface="Calibri"/>
              <a:cs typeface="Calibri"/>
              <a:sym typeface="Calibri"/>
            </a:endParaRPr>
          </a:p>
          <a:p>
            <a:pPr indent="0" lvl="2" marL="914400" marR="0" rtl="0" algn="l">
              <a:spcBef>
                <a:spcPts val="0"/>
              </a:spcBef>
              <a:spcAft>
                <a:spcPts val="0"/>
              </a:spcAft>
              <a:buNone/>
            </a:pPr>
            <a:r>
              <a:rPr b="1" i="0" lang="en" sz="1400" u="none" cap="none" strike="noStrike">
                <a:solidFill>
                  <a:schemeClr val="dk1"/>
                </a:solidFill>
                <a:latin typeface="Calibri"/>
                <a:ea typeface="Calibri"/>
                <a:cs typeface="Calibri"/>
                <a:sym typeface="Calibri"/>
              </a:rPr>
              <a:t>Actionable</a:t>
            </a:r>
            <a:endParaRPr b="0" i="0" sz="1800" u="none" cap="none" strike="noStrike">
              <a:solidFill>
                <a:schemeClr val="dk1"/>
              </a:solidFill>
              <a:latin typeface="Calibri"/>
              <a:ea typeface="Calibri"/>
              <a:cs typeface="Calibri"/>
              <a:sym typeface="Calibri"/>
            </a:endParaRPr>
          </a:p>
          <a:p>
            <a:pPr indent="0" lvl="2" marL="914400" marR="0" rtl="0" algn="l">
              <a:spcBef>
                <a:spcPts val="0"/>
              </a:spcBef>
              <a:spcAft>
                <a:spcPts val="0"/>
              </a:spcAft>
              <a:buNone/>
            </a:pPr>
            <a:r>
              <a:rPr b="0" i="0" lang="en" sz="1400" u="none" cap="none" strike="noStrike">
                <a:solidFill>
                  <a:schemeClr val="dk1"/>
                </a:solidFill>
                <a:latin typeface="Calibri"/>
                <a:ea typeface="Calibri"/>
                <a:cs typeface="Calibri"/>
                <a:sym typeface="Calibri"/>
              </a:rPr>
              <a:t>Clear pathways for improving maturity levels</a:t>
            </a:r>
            <a:endParaRPr b="0" i="0" sz="1800" u="none" cap="none" strike="noStrike">
              <a:solidFill>
                <a:schemeClr val="dk1"/>
              </a:solidFill>
              <a:latin typeface="Calibri"/>
              <a:ea typeface="Calibri"/>
              <a:cs typeface="Calibri"/>
              <a:sym typeface="Calibri"/>
            </a:endParaRPr>
          </a:p>
          <a:p>
            <a:pPr indent="0" lvl="2" marL="914400" marR="0" rtl="0" algn="l">
              <a:spcBef>
                <a:spcPts val="0"/>
              </a:spcBef>
              <a:spcAft>
                <a:spcPts val="0"/>
              </a:spcAft>
              <a:buNone/>
            </a:pPr>
            <a:r>
              <a:t/>
            </a:r>
            <a:endParaRPr b="1">
              <a:solidFill>
                <a:schemeClr val="dk1"/>
              </a:solidFill>
              <a:latin typeface="Calibri"/>
              <a:ea typeface="Calibri"/>
              <a:cs typeface="Calibri"/>
              <a:sym typeface="Calibri"/>
            </a:endParaRPr>
          </a:p>
          <a:p>
            <a:pPr indent="0" lvl="2" marL="914400" marR="0" rtl="0" algn="l">
              <a:spcBef>
                <a:spcPts val="0"/>
              </a:spcBef>
              <a:spcAft>
                <a:spcPts val="0"/>
              </a:spcAft>
              <a:buNone/>
            </a:pPr>
            <a:r>
              <a:t/>
            </a:r>
            <a:endParaRPr b="1">
              <a:solidFill>
                <a:schemeClr val="dk1"/>
              </a:solidFill>
              <a:latin typeface="Calibri"/>
              <a:ea typeface="Calibri"/>
              <a:cs typeface="Calibri"/>
              <a:sym typeface="Calibri"/>
            </a:endParaRPr>
          </a:p>
          <a:p>
            <a:pPr indent="0" lvl="2" marL="914400" marR="0" rtl="0" algn="l">
              <a:spcBef>
                <a:spcPts val="0"/>
              </a:spcBef>
              <a:spcAft>
                <a:spcPts val="0"/>
              </a:spcAft>
              <a:buNone/>
            </a:pPr>
            <a:r>
              <a:rPr b="1" i="0" lang="en" sz="1400" u="none" cap="none" strike="noStrike">
                <a:solidFill>
                  <a:schemeClr val="dk1"/>
                </a:solidFill>
                <a:latin typeface="Calibri"/>
                <a:ea typeface="Calibri"/>
                <a:cs typeface="Calibri"/>
                <a:sym typeface="Calibri"/>
              </a:rPr>
              <a:t>Versatile</a:t>
            </a:r>
            <a:endParaRPr b="0" i="0" sz="1800" u="none" cap="none" strike="noStrike">
              <a:solidFill>
                <a:schemeClr val="dk1"/>
              </a:solidFill>
              <a:latin typeface="Calibri"/>
              <a:ea typeface="Calibri"/>
              <a:cs typeface="Calibri"/>
              <a:sym typeface="Calibri"/>
            </a:endParaRPr>
          </a:p>
          <a:p>
            <a:pPr indent="0" lvl="2" marL="914400" marR="0" rtl="0" algn="l">
              <a:spcBef>
                <a:spcPts val="0"/>
              </a:spcBef>
              <a:spcAft>
                <a:spcPts val="0"/>
              </a:spcAft>
              <a:buNone/>
            </a:pPr>
            <a:r>
              <a:rPr b="0" i="0" lang="en" sz="1400" u="none" cap="none" strike="noStrike">
                <a:solidFill>
                  <a:schemeClr val="dk1"/>
                </a:solidFill>
                <a:latin typeface="Calibri"/>
                <a:ea typeface="Calibri"/>
                <a:cs typeface="Calibri"/>
                <a:sym typeface="Calibri"/>
              </a:rPr>
              <a:t>Technology, process, and organization agnostic</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br>
              <a:rPr lang="en"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pic>
        <p:nvPicPr>
          <p:cNvPr id="253" name="Google Shape;253;p33"/>
          <p:cNvPicPr preferRelativeResize="0"/>
          <p:nvPr/>
        </p:nvPicPr>
        <p:blipFill rotWithShape="1">
          <a:blip r:embed="rId3">
            <a:alphaModFix/>
          </a:blip>
          <a:srcRect b="0" l="0" r="0" t="0"/>
          <a:stretch/>
        </p:blipFill>
        <p:spPr>
          <a:xfrm>
            <a:off x="1048319" y="1284042"/>
            <a:ext cx="666556" cy="666556"/>
          </a:xfrm>
          <a:prstGeom prst="rect">
            <a:avLst/>
          </a:prstGeom>
          <a:noFill/>
          <a:ln>
            <a:noFill/>
          </a:ln>
        </p:spPr>
      </p:pic>
      <p:pic>
        <p:nvPicPr>
          <p:cNvPr id="254" name="Google Shape;254;p33"/>
          <p:cNvPicPr preferRelativeResize="0"/>
          <p:nvPr/>
        </p:nvPicPr>
        <p:blipFill rotWithShape="1">
          <a:blip r:embed="rId4">
            <a:alphaModFix/>
          </a:blip>
          <a:srcRect b="0" l="0" r="0" t="0"/>
          <a:stretch/>
        </p:blipFill>
        <p:spPr>
          <a:xfrm>
            <a:off x="945773" y="2115834"/>
            <a:ext cx="871651" cy="717830"/>
          </a:xfrm>
          <a:prstGeom prst="rect">
            <a:avLst/>
          </a:prstGeom>
          <a:noFill/>
          <a:ln>
            <a:noFill/>
          </a:ln>
        </p:spPr>
      </p:pic>
      <p:pic>
        <p:nvPicPr>
          <p:cNvPr id="255" name="Google Shape;255;p33"/>
          <p:cNvPicPr preferRelativeResize="0"/>
          <p:nvPr/>
        </p:nvPicPr>
        <p:blipFill rotWithShape="1">
          <a:blip r:embed="rId5">
            <a:alphaModFix/>
          </a:blip>
          <a:srcRect b="0" l="0" r="0" t="0"/>
          <a:stretch/>
        </p:blipFill>
        <p:spPr>
          <a:xfrm>
            <a:off x="945773" y="2998486"/>
            <a:ext cx="893625" cy="74712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34"/>
          <p:cNvSpPr txBox="1"/>
          <p:nvPr>
            <p:ph type="title"/>
          </p:nvPr>
        </p:nvSpPr>
        <p:spPr>
          <a:xfrm>
            <a:off x="628650" y="162028"/>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sz="3000"/>
              <a:t>How to use</a:t>
            </a:r>
            <a:r>
              <a:rPr lang="en" sz="3000"/>
              <a:t> SAMM?</a:t>
            </a:r>
            <a:endParaRPr sz="3000"/>
          </a:p>
        </p:txBody>
      </p:sp>
      <p:sp>
        <p:nvSpPr>
          <p:cNvPr id="262" name="Google Shape;262;p34"/>
          <p:cNvSpPr/>
          <p:nvPr/>
        </p:nvSpPr>
        <p:spPr>
          <a:xfrm>
            <a:off x="628650" y="1156225"/>
            <a:ext cx="6562200" cy="3377100"/>
          </a:xfrm>
          <a:prstGeom prst="rect">
            <a:avLst/>
          </a:prstGeom>
          <a:noFill/>
          <a:ln>
            <a:noFill/>
          </a:ln>
          <a:effectLst>
            <a:outerShdw blurRad="57150" rotWithShape="0" algn="bl" dir="5400000" dist="19050">
              <a:srgbClr val="FFFFFF">
                <a:alpha val="498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i="1" lang="en" sz="1800">
                <a:solidFill>
                  <a:schemeClr val="dk1"/>
                </a:solidFill>
                <a:latin typeface="Calibri"/>
                <a:ea typeface="Calibri"/>
                <a:cs typeface="Calibri"/>
                <a:sym typeface="Calibri"/>
              </a:rPr>
              <a:t>How might you implement SAMM?</a:t>
            </a:r>
            <a:endParaRPr sz="1800">
              <a:solidFill>
                <a:schemeClr val="dk1"/>
              </a:solidFill>
              <a:latin typeface="Calibri"/>
              <a:ea typeface="Calibri"/>
              <a:cs typeface="Calibri"/>
              <a:sym typeface="Calibri"/>
            </a:endParaRPr>
          </a:p>
          <a:p>
            <a:pPr indent="-342900" lvl="0" marL="457200" marR="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Culture of company will influence how you adopt it</a:t>
            </a:r>
            <a:endParaRPr sz="1800">
              <a:solidFill>
                <a:schemeClr val="dk1"/>
              </a:solidFill>
              <a:latin typeface="Calibri"/>
              <a:ea typeface="Calibri"/>
              <a:cs typeface="Calibri"/>
              <a:sym typeface="Calibri"/>
            </a:endParaRPr>
          </a:p>
          <a:p>
            <a:pPr indent="-342900" lvl="1" marL="914400" marR="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Organizational Structure</a:t>
            </a:r>
            <a:endParaRPr sz="1800">
              <a:solidFill>
                <a:schemeClr val="dk1"/>
              </a:solidFill>
              <a:latin typeface="Calibri"/>
              <a:ea typeface="Calibri"/>
              <a:cs typeface="Calibri"/>
              <a:sym typeface="Calibri"/>
            </a:endParaRPr>
          </a:p>
          <a:p>
            <a:pPr indent="-342900" lvl="1" marL="914400" marR="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SDLC(s)</a:t>
            </a:r>
            <a:endParaRPr sz="1800">
              <a:solidFill>
                <a:schemeClr val="dk1"/>
              </a:solidFill>
              <a:latin typeface="Calibri"/>
              <a:ea typeface="Calibri"/>
              <a:cs typeface="Calibri"/>
              <a:sym typeface="Calibri"/>
            </a:endParaRPr>
          </a:p>
          <a:p>
            <a:pPr indent="-342900" lvl="1" marL="914400" marR="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Goals</a:t>
            </a:r>
            <a:endParaRPr sz="1800">
              <a:solidFill>
                <a:schemeClr val="dk1"/>
              </a:solidFill>
              <a:latin typeface="Calibri"/>
              <a:ea typeface="Calibri"/>
              <a:cs typeface="Calibri"/>
              <a:sym typeface="Calibri"/>
            </a:endParaRPr>
          </a:p>
          <a:p>
            <a:pPr indent="-342900" lvl="1" marL="914400" marR="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Regulatory Controls</a:t>
            </a:r>
            <a:endParaRPr sz="1800">
              <a:solidFill>
                <a:schemeClr val="dk1"/>
              </a:solidFill>
              <a:latin typeface="Calibri"/>
              <a:ea typeface="Calibri"/>
              <a:cs typeface="Calibri"/>
              <a:sym typeface="Calibri"/>
            </a:endParaRPr>
          </a:p>
          <a:p>
            <a:pPr indent="-342900" lvl="0" marL="457200" marR="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Assessment process is important:</a:t>
            </a:r>
            <a:endParaRPr sz="1800">
              <a:solidFill>
                <a:schemeClr val="dk1"/>
              </a:solidFill>
              <a:latin typeface="Calibri"/>
              <a:ea typeface="Calibri"/>
              <a:cs typeface="Calibri"/>
              <a:sym typeface="Calibri"/>
            </a:endParaRPr>
          </a:p>
          <a:p>
            <a:pPr indent="-342900" lvl="1" marL="914400" marR="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Full interview with stakeholders</a:t>
            </a:r>
            <a:endParaRPr sz="1800">
              <a:solidFill>
                <a:schemeClr val="dk1"/>
              </a:solidFill>
              <a:latin typeface="Calibri"/>
              <a:ea typeface="Calibri"/>
              <a:cs typeface="Calibri"/>
              <a:sym typeface="Calibri"/>
            </a:endParaRPr>
          </a:p>
          <a:p>
            <a:pPr indent="-342900" lvl="1" marL="914400" marR="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Pre-read with response review follow-up</a:t>
            </a:r>
            <a:endParaRPr sz="1800">
              <a:solidFill>
                <a:schemeClr val="dk1"/>
              </a:solidFill>
              <a:latin typeface="Calibri"/>
              <a:ea typeface="Calibri"/>
              <a:cs typeface="Calibri"/>
              <a:sym typeface="Calibri"/>
            </a:endParaRPr>
          </a:p>
          <a:p>
            <a:pPr indent="-342900" lvl="1" marL="914400" marR="0" rtl="0" algn="l">
              <a:spcBef>
                <a:spcPts val="0"/>
              </a:spcBef>
              <a:spcAft>
                <a:spcPts val="0"/>
              </a:spcAft>
              <a:buClr>
                <a:schemeClr val="dk1"/>
              </a:buClr>
              <a:buSzPts val="1800"/>
              <a:buFont typeface="Calibri"/>
              <a:buChar char="○"/>
            </a:pPr>
            <a:r>
              <a:rPr b="1" i="1" lang="en" sz="1800">
                <a:solidFill>
                  <a:schemeClr val="dk1"/>
                </a:solidFill>
                <a:latin typeface="Calibri"/>
                <a:ea typeface="Calibri"/>
                <a:cs typeface="Calibri"/>
                <a:sym typeface="Calibri"/>
              </a:rPr>
              <a:t>Face to face engagements are critical to success! </a:t>
            </a:r>
            <a:endParaRPr b="1" i="1" sz="1800">
              <a:solidFill>
                <a:schemeClr val="dk1"/>
              </a:solidFill>
              <a:latin typeface="Calibri"/>
              <a:ea typeface="Calibri"/>
              <a:cs typeface="Calibri"/>
              <a:sym typeface="Calibri"/>
            </a:endParaRPr>
          </a:p>
          <a:p>
            <a:pPr indent="-342900" lvl="2" marL="1371600" marR="0" rtl="0" algn="l">
              <a:spcBef>
                <a:spcPts val="0"/>
              </a:spcBef>
              <a:spcAft>
                <a:spcPts val="0"/>
              </a:spcAft>
              <a:buClr>
                <a:schemeClr val="dk1"/>
              </a:buClr>
              <a:buSzPts val="1800"/>
              <a:buFont typeface="Calibri"/>
              <a:buChar char="■"/>
            </a:pPr>
            <a:r>
              <a:rPr b="1" i="1" lang="en" sz="1800">
                <a:solidFill>
                  <a:schemeClr val="dk1"/>
                </a:solidFill>
                <a:latin typeface="Calibri"/>
                <a:ea typeface="Calibri"/>
                <a:cs typeface="Calibri"/>
                <a:sym typeface="Calibri"/>
              </a:rPr>
              <a:t>Email alone will not work!</a:t>
            </a:r>
            <a:endParaRPr b="1" i="1" sz="1800">
              <a:solidFill>
                <a:schemeClr val="dk1"/>
              </a:solidFill>
              <a:latin typeface="Calibri"/>
              <a:ea typeface="Calibri"/>
              <a:cs typeface="Calibri"/>
              <a:sym typeface="Calibri"/>
            </a:endParaRPr>
          </a:p>
          <a:p>
            <a:pPr indent="-342900" lvl="0" marL="457200" marR="0" rtl="0" algn="l">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Pilot &amp; socialize your efforts</a:t>
            </a:r>
            <a:endParaRPr sz="180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35"/>
          <p:cNvSpPr txBox="1"/>
          <p:nvPr>
            <p:ph type="title"/>
          </p:nvPr>
        </p:nvSpPr>
        <p:spPr>
          <a:xfrm>
            <a:off x="628650" y="154478"/>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000"/>
              <a:buFont typeface="Calibri"/>
              <a:buNone/>
            </a:pPr>
            <a:r>
              <a:rPr lang="en" sz="3000"/>
              <a:t>Project History</a:t>
            </a:r>
            <a:endParaRPr sz="1100"/>
          </a:p>
        </p:txBody>
      </p:sp>
      <p:grpSp>
        <p:nvGrpSpPr>
          <p:cNvPr id="269" name="Google Shape;269;p35"/>
          <p:cNvGrpSpPr/>
          <p:nvPr/>
        </p:nvGrpSpPr>
        <p:grpSpPr>
          <a:xfrm>
            <a:off x="281108" y="1148675"/>
            <a:ext cx="1915527" cy="1735150"/>
            <a:chOff x="3154233" y="1852850"/>
            <a:chExt cx="1915527" cy="1735150"/>
          </a:xfrm>
        </p:grpSpPr>
        <p:sp>
          <p:nvSpPr>
            <p:cNvPr id="270" name="Google Shape;270;p35"/>
            <p:cNvSpPr/>
            <p:nvPr/>
          </p:nvSpPr>
          <p:spPr>
            <a:xfrm>
              <a:off x="3485717" y="3079475"/>
              <a:ext cx="1294800" cy="133500"/>
            </a:xfrm>
            <a:prstGeom prst="rect">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5"/>
            <p:cNvSpPr txBox="1"/>
            <p:nvPr/>
          </p:nvSpPr>
          <p:spPr>
            <a:xfrm>
              <a:off x="3154233" y="3216600"/>
              <a:ext cx="6927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latin typeface="Roboto"/>
                  <a:ea typeface="Roboto"/>
                  <a:cs typeface="Roboto"/>
                  <a:sym typeface="Roboto"/>
                </a:rPr>
                <a:t>2009</a:t>
              </a:r>
              <a:endParaRPr b="1" sz="1200">
                <a:latin typeface="Roboto"/>
                <a:ea typeface="Roboto"/>
                <a:cs typeface="Roboto"/>
                <a:sym typeface="Roboto"/>
              </a:endParaRPr>
            </a:p>
          </p:txBody>
        </p:sp>
        <p:sp>
          <p:nvSpPr>
            <p:cNvPr id="272" name="Google Shape;272;p35"/>
            <p:cNvSpPr txBox="1"/>
            <p:nvPr/>
          </p:nvSpPr>
          <p:spPr>
            <a:xfrm>
              <a:off x="3386760" y="1852850"/>
              <a:ext cx="16830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800">
                  <a:solidFill>
                    <a:schemeClr val="dk1"/>
                  </a:solidFill>
                  <a:latin typeface="Roboto"/>
                  <a:ea typeface="Roboto"/>
                  <a:cs typeface="Roboto"/>
                  <a:sym typeface="Roboto"/>
                </a:rPr>
                <a:t>OpenSAMM 1.0</a:t>
              </a:r>
              <a:endParaRPr b="1" sz="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b="1" sz="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i="1" lang="en" sz="800">
                  <a:solidFill>
                    <a:schemeClr val="dk1"/>
                  </a:solidFill>
                  <a:latin typeface="Roboto"/>
                  <a:ea typeface="Roboto"/>
                  <a:cs typeface="Roboto"/>
                  <a:sym typeface="Roboto"/>
                </a:rPr>
                <a:t>Release: March 25 2009</a:t>
              </a:r>
              <a:endParaRPr i="1" sz="800">
                <a:solidFill>
                  <a:schemeClr val="dk1"/>
                </a:solidFill>
                <a:latin typeface="Roboto"/>
                <a:ea typeface="Roboto"/>
                <a:cs typeface="Roboto"/>
                <a:sym typeface="Roboto"/>
              </a:endParaRPr>
            </a:p>
            <a:p>
              <a:pPr indent="0" lvl="0" marL="0" rtl="0" algn="l">
                <a:spcBef>
                  <a:spcPts val="1600"/>
                </a:spcBef>
                <a:spcAft>
                  <a:spcPts val="1600"/>
                </a:spcAft>
                <a:buNone/>
              </a:pPr>
              <a:r>
                <a:t/>
              </a:r>
              <a:endParaRPr b="1" sz="800">
                <a:latin typeface="Roboto"/>
                <a:ea typeface="Roboto"/>
                <a:cs typeface="Roboto"/>
                <a:sym typeface="Roboto"/>
              </a:endParaRPr>
            </a:p>
          </p:txBody>
        </p:sp>
        <p:grpSp>
          <p:nvGrpSpPr>
            <p:cNvPr id="273" name="Google Shape;273;p35"/>
            <p:cNvGrpSpPr/>
            <p:nvPr/>
          </p:nvGrpSpPr>
          <p:grpSpPr>
            <a:xfrm>
              <a:off x="3435870" y="2800065"/>
              <a:ext cx="92400" cy="411825"/>
              <a:chOff x="845575" y="2563700"/>
              <a:chExt cx="92400" cy="411825"/>
            </a:xfrm>
          </p:grpSpPr>
          <p:sp>
            <p:nvSpPr>
              <p:cNvPr id="274" name="Google Shape;274;p35"/>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5" name="Google Shape;275;p35"/>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grpSp>
      </p:grpSp>
      <p:grpSp>
        <p:nvGrpSpPr>
          <p:cNvPr id="276" name="Google Shape;276;p35"/>
          <p:cNvGrpSpPr/>
          <p:nvPr/>
        </p:nvGrpSpPr>
        <p:grpSpPr>
          <a:xfrm>
            <a:off x="1544671" y="1998421"/>
            <a:ext cx="1928205" cy="1744206"/>
            <a:chOff x="1828196" y="2702596"/>
            <a:chExt cx="1928205" cy="1744206"/>
          </a:xfrm>
        </p:grpSpPr>
        <p:sp>
          <p:nvSpPr>
            <p:cNvPr id="277" name="Google Shape;277;p35"/>
            <p:cNvSpPr/>
            <p:nvPr/>
          </p:nvSpPr>
          <p:spPr>
            <a:xfrm>
              <a:off x="2191011" y="3079475"/>
              <a:ext cx="1294800" cy="133500"/>
            </a:xfrm>
            <a:prstGeom prst="rect">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5"/>
            <p:cNvSpPr txBox="1"/>
            <p:nvPr/>
          </p:nvSpPr>
          <p:spPr>
            <a:xfrm>
              <a:off x="1828196" y="2702596"/>
              <a:ext cx="7458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latin typeface="Roboto"/>
                  <a:ea typeface="Roboto"/>
                  <a:cs typeface="Roboto"/>
                  <a:sym typeface="Roboto"/>
                </a:rPr>
                <a:t>2015</a:t>
              </a:r>
              <a:endParaRPr b="1" sz="1200">
                <a:latin typeface="Roboto"/>
                <a:ea typeface="Roboto"/>
                <a:cs typeface="Roboto"/>
                <a:sym typeface="Roboto"/>
              </a:endParaRPr>
            </a:p>
          </p:txBody>
        </p:sp>
        <p:sp>
          <p:nvSpPr>
            <p:cNvPr id="279" name="Google Shape;279;p35"/>
            <p:cNvSpPr txBox="1"/>
            <p:nvPr/>
          </p:nvSpPr>
          <p:spPr>
            <a:xfrm>
              <a:off x="2073401" y="3503002"/>
              <a:ext cx="16830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chemeClr val="dk1"/>
                  </a:solidFill>
                  <a:latin typeface="Roboto"/>
                  <a:ea typeface="Roboto"/>
                  <a:cs typeface="Roboto"/>
                  <a:sym typeface="Roboto"/>
                </a:rPr>
                <a:t>OpenSAMM 1.1</a:t>
              </a:r>
              <a:endParaRPr b="1" sz="800">
                <a:solidFill>
                  <a:schemeClr val="dk1"/>
                </a:solidFill>
                <a:latin typeface="Roboto"/>
                <a:ea typeface="Roboto"/>
                <a:cs typeface="Roboto"/>
                <a:sym typeface="Roboto"/>
              </a:endParaRPr>
            </a:p>
            <a:p>
              <a:pPr indent="0" lvl="0" marL="0" rtl="0" algn="l">
                <a:spcBef>
                  <a:spcPts val="0"/>
                </a:spcBef>
                <a:spcAft>
                  <a:spcPts val="0"/>
                </a:spcAft>
                <a:buNone/>
              </a:pPr>
              <a:r>
                <a:t/>
              </a:r>
              <a:endParaRPr b="1" sz="800">
                <a:solidFill>
                  <a:schemeClr val="dk1"/>
                </a:solidFill>
                <a:latin typeface="Roboto"/>
                <a:ea typeface="Roboto"/>
                <a:cs typeface="Roboto"/>
                <a:sym typeface="Roboto"/>
              </a:endParaRPr>
            </a:p>
            <a:p>
              <a:pPr indent="0" lvl="0" marL="0" rtl="0" algn="l">
                <a:spcBef>
                  <a:spcPts val="0"/>
                </a:spcBef>
                <a:spcAft>
                  <a:spcPts val="0"/>
                </a:spcAft>
                <a:buNone/>
              </a:pPr>
              <a:r>
                <a:rPr i="1" lang="en" sz="800">
                  <a:solidFill>
                    <a:schemeClr val="dk1"/>
                  </a:solidFill>
                  <a:latin typeface="Roboto"/>
                  <a:ea typeface="Roboto"/>
                  <a:cs typeface="Roboto"/>
                  <a:sym typeface="Roboto"/>
                </a:rPr>
                <a:t>Release: December 2015</a:t>
              </a:r>
              <a:endParaRPr i="1" sz="800">
                <a:solidFill>
                  <a:schemeClr val="dk1"/>
                </a:solidFill>
                <a:latin typeface="Roboto"/>
                <a:ea typeface="Roboto"/>
                <a:cs typeface="Roboto"/>
                <a:sym typeface="Roboto"/>
              </a:endParaRPr>
            </a:p>
            <a:p>
              <a:pPr indent="0" lvl="0" marL="0" rtl="0" algn="l">
                <a:spcBef>
                  <a:spcPts val="0"/>
                </a:spcBef>
                <a:spcAft>
                  <a:spcPts val="1600"/>
                </a:spcAft>
                <a:buNone/>
              </a:pPr>
              <a:r>
                <a:t/>
              </a:r>
              <a:endParaRPr b="1" sz="800">
                <a:latin typeface="Roboto"/>
                <a:ea typeface="Roboto"/>
                <a:cs typeface="Roboto"/>
                <a:sym typeface="Roboto"/>
              </a:endParaRPr>
            </a:p>
          </p:txBody>
        </p:sp>
        <p:grpSp>
          <p:nvGrpSpPr>
            <p:cNvPr id="280" name="Google Shape;280;p35"/>
            <p:cNvGrpSpPr/>
            <p:nvPr/>
          </p:nvGrpSpPr>
          <p:grpSpPr>
            <a:xfrm rot="10800000">
              <a:off x="2149293" y="3079467"/>
              <a:ext cx="92400" cy="411825"/>
              <a:chOff x="2072481" y="2563700"/>
              <a:chExt cx="92400" cy="411825"/>
            </a:xfrm>
          </p:grpSpPr>
          <p:cxnSp>
            <p:nvCxnSpPr>
              <p:cNvPr id="281" name="Google Shape;281;p35"/>
              <p:cNvCxnSpPr/>
              <p:nvPr/>
            </p:nvCxnSpPr>
            <p:spPr>
              <a:xfrm>
                <a:off x="2118681" y="2616125"/>
                <a:ext cx="0" cy="359400"/>
              </a:xfrm>
              <a:prstGeom prst="straightConnector1">
                <a:avLst/>
              </a:prstGeom>
              <a:noFill/>
              <a:ln cap="flat" cmpd="sng" w="9525">
                <a:solidFill>
                  <a:srgbClr val="000000"/>
                </a:solidFill>
                <a:prstDash val="solid"/>
                <a:round/>
                <a:headEnd len="sm" w="sm" type="none"/>
                <a:tailEnd len="sm" w="sm" type="none"/>
              </a:ln>
            </p:spPr>
          </p:cxnSp>
          <p:sp>
            <p:nvSpPr>
              <p:cNvPr id="282" name="Google Shape;282;p35"/>
              <p:cNvSpPr/>
              <p:nvPr/>
            </p:nvSpPr>
            <p:spPr>
              <a:xfrm>
                <a:off x="2072481"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83" name="Google Shape;283;p35"/>
          <p:cNvGrpSpPr/>
          <p:nvPr/>
        </p:nvGrpSpPr>
        <p:grpSpPr>
          <a:xfrm>
            <a:off x="2870708" y="1148675"/>
            <a:ext cx="1915527" cy="1735150"/>
            <a:chOff x="3154233" y="1852850"/>
            <a:chExt cx="1915527" cy="1735150"/>
          </a:xfrm>
        </p:grpSpPr>
        <p:sp>
          <p:nvSpPr>
            <p:cNvPr id="284" name="Google Shape;284;p35"/>
            <p:cNvSpPr/>
            <p:nvPr/>
          </p:nvSpPr>
          <p:spPr>
            <a:xfrm>
              <a:off x="3485717" y="3079475"/>
              <a:ext cx="1294800" cy="133500"/>
            </a:xfrm>
            <a:prstGeom prst="rect">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5"/>
            <p:cNvSpPr txBox="1"/>
            <p:nvPr/>
          </p:nvSpPr>
          <p:spPr>
            <a:xfrm>
              <a:off x="3154233" y="3216600"/>
              <a:ext cx="6927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latin typeface="Roboto"/>
                  <a:ea typeface="Roboto"/>
                  <a:cs typeface="Roboto"/>
                  <a:sym typeface="Roboto"/>
                </a:rPr>
                <a:t>2016</a:t>
              </a:r>
              <a:endParaRPr b="1" sz="1200">
                <a:latin typeface="Roboto"/>
                <a:ea typeface="Roboto"/>
                <a:cs typeface="Roboto"/>
                <a:sym typeface="Roboto"/>
              </a:endParaRPr>
            </a:p>
          </p:txBody>
        </p:sp>
        <p:sp>
          <p:nvSpPr>
            <p:cNvPr id="286" name="Google Shape;286;p35"/>
            <p:cNvSpPr txBox="1"/>
            <p:nvPr/>
          </p:nvSpPr>
          <p:spPr>
            <a:xfrm>
              <a:off x="3386760" y="1852850"/>
              <a:ext cx="16830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800">
                  <a:solidFill>
                    <a:schemeClr val="dk1"/>
                  </a:solidFill>
                  <a:latin typeface="Roboto"/>
                  <a:ea typeface="Roboto"/>
                  <a:cs typeface="Roboto"/>
                  <a:sym typeface="Roboto"/>
                </a:rPr>
                <a:t>OWASP SAMM 1.1</a:t>
              </a:r>
              <a:endParaRPr b="1" sz="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b="1" sz="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i="1" lang="en" sz="800">
                  <a:solidFill>
                    <a:schemeClr val="dk1"/>
                  </a:solidFill>
                  <a:latin typeface="Roboto"/>
                  <a:ea typeface="Roboto"/>
                  <a:cs typeface="Roboto"/>
                  <a:sym typeface="Roboto"/>
                </a:rPr>
                <a:t>Release: March 2016</a:t>
              </a:r>
              <a:endParaRPr b="1" i="1" sz="800">
                <a:solidFill>
                  <a:schemeClr val="dk1"/>
                </a:solidFill>
                <a:latin typeface="Roboto"/>
                <a:ea typeface="Roboto"/>
                <a:cs typeface="Roboto"/>
                <a:sym typeface="Roboto"/>
              </a:endParaRPr>
            </a:p>
            <a:p>
              <a:pPr indent="0" lvl="0" marL="0" rtl="0" algn="l">
                <a:spcBef>
                  <a:spcPts val="1600"/>
                </a:spcBef>
                <a:spcAft>
                  <a:spcPts val="1600"/>
                </a:spcAft>
                <a:buNone/>
              </a:pPr>
              <a:r>
                <a:t/>
              </a:r>
              <a:endParaRPr b="1" sz="800">
                <a:latin typeface="Roboto"/>
                <a:ea typeface="Roboto"/>
                <a:cs typeface="Roboto"/>
                <a:sym typeface="Roboto"/>
              </a:endParaRPr>
            </a:p>
          </p:txBody>
        </p:sp>
        <p:grpSp>
          <p:nvGrpSpPr>
            <p:cNvPr id="287" name="Google Shape;287;p35"/>
            <p:cNvGrpSpPr/>
            <p:nvPr/>
          </p:nvGrpSpPr>
          <p:grpSpPr>
            <a:xfrm>
              <a:off x="3435870" y="2800065"/>
              <a:ext cx="92400" cy="411825"/>
              <a:chOff x="845575" y="2563700"/>
              <a:chExt cx="92400" cy="411825"/>
            </a:xfrm>
          </p:grpSpPr>
          <p:sp>
            <p:nvSpPr>
              <p:cNvPr id="288" name="Google Shape;288;p35"/>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9" name="Google Shape;289;p35"/>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grpSp>
      </p:grpSp>
      <p:grpSp>
        <p:nvGrpSpPr>
          <p:cNvPr id="290" name="Google Shape;290;p35"/>
          <p:cNvGrpSpPr/>
          <p:nvPr/>
        </p:nvGrpSpPr>
        <p:grpSpPr>
          <a:xfrm>
            <a:off x="4129662" y="1998421"/>
            <a:ext cx="1935010" cy="1744206"/>
            <a:chOff x="4413187" y="2702596"/>
            <a:chExt cx="1935010" cy="1744206"/>
          </a:xfrm>
        </p:grpSpPr>
        <p:sp>
          <p:nvSpPr>
            <p:cNvPr id="291" name="Google Shape;291;p35"/>
            <p:cNvSpPr/>
            <p:nvPr/>
          </p:nvSpPr>
          <p:spPr>
            <a:xfrm>
              <a:off x="4780421" y="3079475"/>
              <a:ext cx="1294800" cy="133500"/>
            </a:xfrm>
            <a:prstGeom prst="rect">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2" name="Google Shape;292;p35"/>
            <p:cNvGrpSpPr/>
            <p:nvPr/>
          </p:nvGrpSpPr>
          <p:grpSpPr>
            <a:xfrm rot="10800000">
              <a:off x="4737413" y="3079467"/>
              <a:ext cx="92400" cy="411825"/>
              <a:chOff x="2070100" y="2563700"/>
              <a:chExt cx="92400" cy="411825"/>
            </a:xfrm>
          </p:grpSpPr>
          <p:cxnSp>
            <p:nvCxnSpPr>
              <p:cNvPr id="293" name="Google Shape;293;p35"/>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294" name="Google Shape;294;p35"/>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5" name="Google Shape;295;p35"/>
            <p:cNvSpPr txBox="1"/>
            <p:nvPr/>
          </p:nvSpPr>
          <p:spPr>
            <a:xfrm>
              <a:off x="4413187" y="2702596"/>
              <a:ext cx="7458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latin typeface="Roboto"/>
                  <a:ea typeface="Roboto"/>
                  <a:cs typeface="Roboto"/>
                  <a:sym typeface="Roboto"/>
                </a:rPr>
                <a:t>2017</a:t>
              </a:r>
              <a:endParaRPr b="1" sz="1200">
                <a:latin typeface="Roboto"/>
                <a:ea typeface="Roboto"/>
                <a:cs typeface="Roboto"/>
                <a:sym typeface="Roboto"/>
              </a:endParaRPr>
            </a:p>
          </p:txBody>
        </p:sp>
        <p:sp>
          <p:nvSpPr>
            <p:cNvPr id="296" name="Google Shape;296;p35"/>
            <p:cNvSpPr txBox="1"/>
            <p:nvPr/>
          </p:nvSpPr>
          <p:spPr>
            <a:xfrm>
              <a:off x="4665197" y="3503002"/>
              <a:ext cx="16830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800">
                  <a:solidFill>
                    <a:schemeClr val="dk1"/>
                  </a:solidFill>
                  <a:latin typeface="Roboto"/>
                  <a:ea typeface="Roboto"/>
                  <a:cs typeface="Roboto"/>
                  <a:sym typeface="Roboto"/>
                </a:rPr>
                <a:t>OWASP SAMM 1.5</a:t>
              </a:r>
              <a:endParaRPr b="1" sz="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b="1" sz="800">
                <a:solidFill>
                  <a:schemeClr val="dk1"/>
                </a:solidFill>
                <a:latin typeface="Roboto"/>
                <a:ea typeface="Roboto"/>
                <a:cs typeface="Roboto"/>
                <a:sym typeface="Roboto"/>
              </a:endParaRPr>
            </a:p>
            <a:p>
              <a:pPr indent="0" lvl="0" marL="0" rtl="0" algn="l">
                <a:spcBef>
                  <a:spcPts val="0"/>
                </a:spcBef>
                <a:spcAft>
                  <a:spcPts val="1600"/>
                </a:spcAft>
                <a:buClr>
                  <a:schemeClr val="dk1"/>
                </a:buClr>
                <a:buSzPts val="1100"/>
                <a:buFont typeface="Arial"/>
                <a:buNone/>
              </a:pPr>
              <a:r>
                <a:rPr i="1" lang="en" sz="800">
                  <a:solidFill>
                    <a:schemeClr val="dk1"/>
                  </a:solidFill>
                  <a:latin typeface="Roboto"/>
                  <a:ea typeface="Roboto"/>
                  <a:cs typeface="Roboto"/>
                  <a:sym typeface="Roboto"/>
                </a:rPr>
                <a:t>Release: February 2017</a:t>
              </a:r>
              <a:endParaRPr b="1" i="1" sz="800">
                <a:latin typeface="Roboto"/>
                <a:ea typeface="Roboto"/>
                <a:cs typeface="Roboto"/>
                <a:sym typeface="Roboto"/>
              </a:endParaRPr>
            </a:p>
          </p:txBody>
        </p:sp>
      </p:grpSp>
      <p:grpSp>
        <p:nvGrpSpPr>
          <p:cNvPr id="297" name="Google Shape;297;p35"/>
          <p:cNvGrpSpPr/>
          <p:nvPr/>
        </p:nvGrpSpPr>
        <p:grpSpPr>
          <a:xfrm>
            <a:off x="5424232" y="1148675"/>
            <a:ext cx="1953773" cy="1735150"/>
            <a:chOff x="5707757" y="1852850"/>
            <a:chExt cx="1953773" cy="1735150"/>
          </a:xfrm>
        </p:grpSpPr>
        <p:sp>
          <p:nvSpPr>
            <p:cNvPr id="298" name="Google Shape;298;p35"/>
            <p:cNvSpPr/>
            <p:nvPr/>
          </p:nvSpPr>
          <p:spPr>
            <a:xfrm>
              <a:off x="6075125" y="3079475"/>
              <a:ext cx="1294800" cy="133500"/>
            </a:xfrm>
            <a:prstGeom prst="rect">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9" name="Google Shape;299;p35"/>
            <p:cNvGrpSpPr/>
            <p:nvPr/>
          </p:nvGrpSpPr>
          <p:grpSpPr>
            <a:xfrm>
              <a:off x="6031394" y="2800065"/>
              <a:ext cx="92400" cy="411825"/>
              <a:chOff x="845575" y="2563700"/>
              <a:chExt cx="92400" cy="411825"/>
            </a:xfrm>
          </p:grpSpPr>
          <p:cxnSp>
            <p:nvCxnSpPr>
              <p:cNvPr id="300" name="Google Shape;300;p35"/>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301" name="Google Shape;301;p35"/>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2" name="Google Shape;302;p35"/>
            <p:cNvSpPr txBox="1"/>
            <p:nvPr/>
          </p:nvSpPr>
          <p:spPr>
            <a:xfrm>
              <a:off x="5707757" y="3216600"/>
              <a:ext cx="7458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latin typeface="Roboto"/>
                  <a:ea typeface="Roboto"/>
                  <a:cs typeface="Roboto"/>
                  <a:sym typeface="Roboto"/>
                </a:rPr>
                <a:t>2019</a:t>
              </a:r>
              <a:endParaRPr b="1" sz="1200">
                <a:latin typeface="Roboto"/>
                <a:ea typeface="Roboto"/>
                <a:cs typeface="Roboto"/>
                <a:sym typeface="Roboto"/>
              </a:endParaRPr>
            </a:p>
          </p:txBody>
        </p:sp>
        <p:sp>
          <p:nvSpPr>
            <p:cNvPr id="303" name="Google Shape;303;p35"/>
            <p:cNvSpPr txBox="1"/>
            <p:nvPr/>
          </p:nvSpPr>
          <p:spPr>
            <a:xfrm>
              <a:off x="5978530" y="1852850"/>
              <a:ext cx="16830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Roboto"/>
                  <a:ea typeface="Roboto"/>
                  <a:cs typeface="Roboto"/>
                  <a:sym typeface="Roboto"/>
                </a:rPr>
                <a:t>OWASP SAMM 2.0 </a:t>
              </a:r>
              <a:r>
                <a:rPr b="1" i="1" lang="en" sz="800">
                  <a:latin typeface="Roboto"/>
                  <a:ea typeface="Roboto"/>
                  <a:cs typeface="Roboto"/>
                  <a:sym typeface="Roboto"/>
                </a:rPr>
                <a:t>Beta</a:t>
              </a:r>
              <a:endParaRPr b="1" i="1" sz="800">
                <a:latin typeface="Roboto"/>
                <a:ea typeface="Roboto"/>
                <a:cs typeface="Roboto"/>
                <a:sym typeface="Roboto"/>
              </a:endParaRPr>
            </a:p>
            <a:p>
              <a:pPr indent="0" lvl="0" marL="0" rtl="0" algn="l">
                <a:spcBef>
                  <a:spcPts val="1600"/>
                </a:spcBef>
                <a:spcAft>
                  <a:spcPts val="0"/>
                </a:spcAft>
                <a:buNone/>
              </a:pPr>
              <a:r>
                <a:rPr i="1" lang="en" sz="800">
                  <a:latin typeface="Roboto"/>
                  <a:ea typeface="Roboto"/>
                  <a:cs typeface="Roboto"/>
                  <a:sym typeface="Roboto"/>
                </a:rPr>
                <a:t>Release: January 2019</a:t>
              </a:r>
              <a:endParaRPr i="1" sz="800">
                <a:latin typeface="Roboto"/>
                <a:ea typeface="Roboto"/>
                <a:cs typeface="Roboto"/>
                <a:sym typeface="Roboto"/>
              </a:endParaRPr>
            </a:p>
            <a:p>
              <a:pPr indent="0" lvl="0" marL="0" rtl="0" algn="l">
                <a:spcBef>
                  <a:spcPts val="1600"/>
                </a:spcBef>
                <a:spcAft>
                  <a:spcPts val="1600"/>
                </a:spcAft>
                <a:buNone/>
              </a:pPr>
              <a:r>
                <a:t/>
              </a:r>
              <a:endParaRPr b="1" sz="800">
                <a:latin typeface="Roboto"/>
                <a:ea typeface="Roboto"/>
                <a:cs typeface="Roboto"/>
                <a:sym typeface="Roboto"/>
              </a:endParaRPr>
            </a:p>
          </p:txBody>
        </p:sp>
      </p:grpSp>
      <p:grpSp>
        <p:nvGrpSpPr>
          <p:cNvPr id="304" name="Google Shape;304;p35"/>
          <p:cNvGrpSpPr/>
          <p:nvPr/>
        </p:nvGrpSpPr>
        <p:grpSpPr>
          <a:xfrm>
            <a:off x="6720471" y="1998421"/>
            <a:ext cx="2142441" cy="1744206"/>
            <a:chOff x="7003996" y="2702596"/>
            <a:chExt cx="2142441" cy="1744206"/>
          </a:xfrm>
        </p:grpSpPr>
        <p:sp>
          <p:nvSpPr>
            <p:cNvPr id="305" name="Google Shape;305;p35"/>
            <p:cNvSpPr/>
            <p:nvPr/>
          </p:nvSpPr>
          <p:spPr>
            <a:xfrm>
              <a:off x="7369837" y="3079475"/>
              <a:ext cx="1776600" cy="133500"/>
            </a:xfrm>
            <a:prstGeom prst="rect">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6" name="Google Shape;306;p35"/>
            <p:cNvGrpSpPr/>
            <p:nvPr/>
          </p:nvGrpSpPr>
          <p:grpSpPr>
            <a:xfrm rot="10800000">
              <a:off x="7328221" y="3079467"/>
              <a:ext cx="92400" cy="411825"/>
              <a:chOff x="2070100" y="2563700"/>
              <a:chExt cx="92400" cy="411825"/>
            </a:xfrm>
          </p:grpSpPr>
          <p:cxnSp>
            <p:nvCxnSpPr>
              <p:cNvPr id="307" name="Google Shape;307;p35"/>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308" name="Google Shape;308;p35"/>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9" name="Google Shape;309;p35"/>
            <p:cNvSpPr txBox="1"/>
            <p:nvPr/>
          </p:nvSpPr>
          <p:spPr>
            <a:xfrm>
              <a:off x="7003996" y="2702596"/>
              <a:ext cx="7458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latin typeface="Roboto"/>
                  <a:ea typeface="Roboto"/>
                  <a:cs typeface="Roboto"/>
                  <a:sym typeface="Roboto"/>
                </a:rPr>
                <a:t>2020</a:t>
              </a:r>
              <a:endParaRPr b="1" sz="1200">
                <a:latin typeface="Roboto"/>
                <a:ea typeface="Roboto"/>
                <a:cs typeface="Roboto"/>
                <a:sym typeface="Roboto"/>
              </a:endParaRPr>
            </a:p>
          </p:txBody>
        </p:sp>
        <p:sp>
          <p:nvSpPr>
            <p:cNvPr id="310" name="Google Shape;310;p35"/>
            <p:cNvSpPr txBox="1"/>
            <p:nvPr/>
          </p:nvSpPr>
          <p:spPr>
            <a:xfrm>
              <a:off x="7256967" y="3503002"/>
              <a:ext cx="16830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Roboto"/>
                  <a:ea typeface="Roboto"/>
                  <a:cs typeface="Roboto"/>
                  <a:sym typeface="Roboto"/>
                </a:rPr>
                <a:t>OWASP SAMM 2.0</a:t>
              </a:r>
              <a:endParaRPr b="1" sz="800">
                <a:latin typeface="Roboto"/>
                <a:ea typeface="Roboto"/>
                <a:cs typeface="Roboto"/>
                <a:sym typeface="Roboto"/>
              </a:endParaRPr>
            </a:p>
            <a:p>
              <a:pPr indent="0" lvl="0" marL="0" rtl="0" algn="l">
                <a:spcBef>
                  <a:spcPts val="0"/>
                </a:spcBef>
                <a:spcAft>
                  <a:spcPts val="0"/>
                </a:spcAft>
                <a:buNone/>
              </a:pPr>
              <a:r>
                <a:t/>
              </a:r>
              <a:endParaRPr b="1" sz="800">
                <a:latin typeface="Roboto"/>
                <a:ea typeface="Roboto"/>
                <a:cs typeface="Roboto"/>
                <a:sym typeface="Roboto"/>
              </a:endParaRPr>
            </a:p>
            <a:p>
              <a:pPr indent="0" lvl="0" marL="0" rtl="0" algn="l">
                <a:spcBef>
                  <a:spcPts val="0"/>
                </a:spcBef>
                <a:spcAft>
                  <a:spcPts val="1600"/>
                </a:spcAft>
                <a:buNone/>
              </a:pPr>
              <a:r>
                <a:rPr i="1" lang="en" sz="800">
                  <a:latin typeface="Roboto"/>
                  <a:ea typeface="Roboto"/>
                  <a:cs typeface="Roboto"/>
                  <a:sym typeface="Roboto"/>
                </a:rPr>
                <a:t>Release: Early 2020</a:t>
              </a:r>
              <a:endParaRPr b="1" i="1" sz="800">
                <a:latin typeface="Roboto"/>
                <a:ea typeface="Roboto"/>
                <a:cs typeface="Roboto"/>
                <a:sym typeface="Roboto"/>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36"/>
          <p:cNvSpPr txBox="1"/>
          <p:nvPr>
            <p:ph type="title"/>
          </p:nvPr>
        </p:nvSpPr>
        <p:spPr>
          <a:xfrm>
            <a:off x="628650" y="162028"/>
            <a:ext cx="7886700" cy="994172"/>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sz="3000"/>
              <a:t>The Core Team</a:t>
            </a:r>
            <a:endParaRPr sz="3000"/>
          </a:p>
        </p:txBody>
      </p:sp>
      <p:sp>
        <p:nvSpPr>
          <p:cNvPr id="317" name="Google Shape;317;p36"/>
          <p:cNvSpPr txBox="1"/>
          <p:nvPr>
            <p:ph idx="1" type="body"/>
          </p:nvPr>
        </p:nvSpPr>
        <p:spPr>
          <a:xfrm>
            <a:off x="628650" y="1156200"/>
            <a:ext cx="7450200" cy="3189300"/>
          </a:xfrm>
          <a:prstGeom prst="rect">
            <a:avLst/>
          </a:prstGeom>
          <a:noFill/>
          <a:ln>
            <a:noFill/>
          </a:ln>
        </p:spPr>
        <p:txBody>
          <a:bodyPr anchorCtr="0" anchor="t" bIns="34275" lIns="68575" spcFirstLastPara="1" rIns="68575" wrap="square" tIns="34275">
            <a:noAutofit/>
          </a:bodyPr>
          <a:lstStyle/>
          <a:p>
            <a:pPr indent="-203200" lvl="0" marL="177800" rtl="0" algn="l">
              <a:spcBef>
                <a:spcPts val="800"/>
              </a:spcBef>
              <a:spcAft>
                <a:spcPts val="0"/>
              </a:spcAft>
              <a:buSzPts val="1800"/>
              <a:buChar char="•"/>
            </a:pPr>
            <a:r>
              <a:rPr lang="en" sz="1800"/>
              <a:t>Hardik Parekh - United States</a:t>
            </a:r>
            <a:endParaRPr sz="1800"/>
          </a:p>
          <a:p>
            <a:pPr indent="-203200" lvl="0" marL="177800" rtl="0" algn="l">
              <a:spcBef>
                <a:spcPts val="800"/>
              </a:spcBef>
              <a:spcAft>
                <a:spcPts val="0"/>
              </a:spcAft>
              <a:buSzPts val="1800"/>
              <a:buChar char="•"/>
            </a:pPr>
            <a:r>
              <a:rPr lang="en" sz="1800"/>
              <a:t>John Ellingsworth - United States</a:t>
            </a:r>
            <a:endParaRPr sz="1800"/>
          </a:p>
          <a:p>
            <a:pPr indent="-203200" lvl="0" marL="177800" rtl="0" algn="l">
              <a:spcBef>
                <a:spcPts val="800"/>
              </a:spcBef>
              <a:spcAft>
                <a:spcPts val="0"/>
              </a:spcAft>
              <a:buSzPts val="1800"/>
              <a:buChar char="•"/>
            </a:pPr>
            <a:r>
              <a:rPr lang="en" sz="1800"/>
              <a:t>Sebastien (Seba) Deleersnyder – Project Co-Leader, Belgium</a:t>
            </a:r>
            <a:endParaRPr sz="1800"/>
          </a:p>
          <a:p>
            <a:pPr indent="-203200" lvl="0" marL="177800" rtl="0" algn="l">
              <a:spcBef>
                <a:spcPts val="800"/>
              </a:spcBef>
              <a:spcAft>
                <a:spcPts val="0"/>
              </a:spcAft>
              <a:buSzPts val="1800"/>
              <a:buChar char="•"/>
            </a:pPr>
            <a:r>
              <a:rPr lang="en" sz="1800"/>
              <a:t>Bart De Win – Project Co-Leader, Belgium</a:t>
            </a:r>
            <a:endParaRPr sz="1800"/>
          </a:p>
          <a:p>
            <a:pPr indent="-203200" lvl="0" marL="177800" rtl="0" algn="l">
              <a:spcBef>
                <a:spcPts val="800"/>
              </a:spcBef>
              <a:spcAft>
                <a:spcPts val="0"/>
              </a:spcAft>
              <a:buSzPts val="1800"/>
              <a:buChar char="•"/>
            </a:pPr>
            <a:r>
              <a:rPr lang="en" sz="1800"/>
              <a:t>Chris Cooper – Webmaster, United Kingdom</a:t>
            </a:r>
            <a:endParaRPr sz="1800"/>
          </a:p>
          <a:p>
            <a:pPr indent="-203200" lvl="0" marL="177800" rtl="0" algn="l">
              <a:spcBef>
                <a:spcPts val="800"/>
              </a:spcBef>
              <a:spcAft>
                <a:spcPts val="0"/>
              </a:spcAft>
              <a:buSzPts val="1800"/>
              <a:buChar char="•"/>
            </a:pPr>
            <a:r>
              <a:rPr lang="en" sz="1800"/>
              <a:t>John DiLeo – New Zealand</a:t>
            </a:r>
            <a:endParaRPr sz="1800"/>
          </a:p>
          <a:p>
            <a:pPr indent="-203200" lvl="0" marL="177800" rtl="0" algn="l">
              <a:spcBef>
                <a:spcPts val="800"/>
              </a:spcBef>
              <a:spcAft>
                <a:spcPts val="0"/>
              </a:spcAft>
              <a:buSzPts val="1800"/>
              <a:buChar char="•"/>
            </a:pPr>
            <a:r>
              <a:rPr lang="en" sz="1800"/>
              <a:t>Daniel Kefer – Germany</a:t>
            </a:r>
            <a:endParaRPr sz="1800"/>
          </a:p>
          <a:p>
            <a:pPr indent="-203200" lvl="0" marL="177800" rtl="0" algn="l">
              <a:spcBef>
                <a:spcPts val="800"/>
              </a:spcBef>
              <a:spcAft>
                <a:spcPts val="0"/>
              </a:spcAft>
              <a:buSzPts val="1800"/>
              <a:buChar char="•"/>
            </a:pPr>
            <a:r>
              <a:rPr lang="en" sz="1800"/>
              <a:t>Nessim Kisserli – Belgium</a:t>
            </a:r>
            <a:endParaRPr sz="1800"/>
          </a:p>
          <a:p>
            <a:pPr indent="-203200" lvl="0" marL="177800" rtl="0" algn="l">
              <a:spcBef>
                <a:spcPts val="800"/>
              </a:spcBef>
              <a:spcAft>
                <a:spcPts val="0"/>
              </a:spcAft>
              <a:buSzPts val="1800"/>
              <a:buChar char="•"/>
            </a:pPr>
            <a:r>
              <a:rPr lang="en" sz="1800"/>
              <a:t>Yan Kravchenko – United States</a:t>
            </a:r>
            <a:endParaRPr sz="18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37"/>
          <p:cNvSpPr txBox="1"/>
          <p:nvPr>
            <p:ph type="title"/>
          </p:nvPr>
        </p:nvSpPr>
        <p:spPr>
          <a:xfrm>
            <a:off x="629841" y="273844"/>
            <a:ext cx="7886700" cy="9942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Key changes in SAMM v2.0 </a:t>
            </a:r>
            <a:endParaRPr/>
          </a:p>
        </p:txBody>
      </p:sp>
      <p:sp>
        <p:nvSpPr>
          <p:cNvPr id="323" name="Google Shape;323;p37"/>
          <p:cNvSpPr txBox="1"/>
          <p:nvPr>
            <p:ph idx="1" type="body"/>
          </p:nvPr>
        </p:nvSpPr>
        <p:spPr>
          <a:xfrm>
            <a:off x="629841" y="1260872"/>
            <a:ext cx="3868200" cy="618000"/>
          </a:xfrm>
          <a:prstGeom prst="rect">
            <a:avLst/>
          </a:prstGeom>
        </p:spPr>
        <p:txBody>
          <a:bodyPr anchorCtr="0" anchor="b" bIns="34275" lIns="68575" spcFirstLastPara="1" rIns="68575" wrap="square" tIns="34275">
            <a:noAutofit/>
          </a:bodyPr>
          <a:lstStyle/>
          <a:p>
            <a:pPr indent="0" lvl="0" marL="0" rtl="0" algn="ctr">
              <a:spcBef>
                <a:spcPts val="800"/>
              </a:spcBef>
              <a:spcAft>
                <a:spcPts val="0"/>
              </a:spcAft>
              <a:buNone/>
            </a:pPr>
            <a:r>
              <a:rPr lang="en"/>
              <a:t>SAMM v1.5</a:t>
            </a:r>
            <a:endParaRPr/>
          </a:p>
        </p:txBody>
      </p:sp>
      <p:sp>
        <p:nvSpPr>
          <p:cNvPr id="324" name="Google Shape;324;p37"/>
          <p:cNvSpPr txBox="1"/>
          <p:nvPr>
            <p:ph idx="2" type="body"/>
          </p:nvPr>
        </p:nvSpPr>
        <p:spPr>
          <a:xfrm>
            <a:off x="629841" y="1878806"/>
            <a:ext cx="3868200" cy="2763300"/>
          </a:xfrm>
          <a:prstGeom prst="rect">
            <a:avLst/>
          </a:prstGeom>
        </p:spPr>
        <p:txBody>
          <a:bodyPr anchorCtr="0" anchor="t" bIns="34275" lIns="68575" spcFirstLastPara="1" rIns="68575" wrap="square" tIns="34275">
            <a:noAutofit/>
          </a:bodyPr>
          <a:lstStyle/>
          <a:p>
            <a:pPr indent="-304800" lvl="0" marL="457200" rtl="0" algn="l">
              <a:lnSpc>
                <a:spcPct val="10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Four Business Functions - Governance, Construction, Verification, Operations</a:t>
            </a:r>
            <a:endParaRPr sz="1200">
              <a:solidFill>
                <a:srgbClr val="000000"/>
              </a:solidFill>
              <a:latin typeface="Arial"/>
              <a:ea typeface="Arial"/>
              <a:cs typeface="Arial"/>
              <a:sym typeface="Arial"/>
            </a:endParaRPr>
          </a:p>
          <a:p>
            <a:pPr indent="-304800" lvl="0" marL="457200" rtl="0" algn="l">
              <a:lnSpc>
                <a:spcPct val="10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12 Security Practices</a:t>
            </a:r>
            <a:endParaRPr sz="1200">
              <a:solidFill>
                <a:srgbClr val="000000"/>
              </a:solidFill>
              <a:latin typeface="Arial"/>
              <a:ea typeface="Arial"/>
              <a:cs typeface="Arial"/>
              <a:sym typeface="Arial"/>
            </a:endParaRPr>
          </a:p>
          <a:p>
            <a:pPr indent="-304800" lvl="0" marL="457200" rtl="0" algn="l">
              <a:lnSpc>
                <a:spcPct val="100000"/>
              </a:lnSpc>
              <a:spcBef>
                <a:spcPts val="0"/>
              </a:spcBef>
              <a:spcAft>
                <a:spcPts val="0"/>
              </a:spcAft>
              <a:buClr>
                <a:srgbClr val="000000"/>
              </a:buClr>
              <a:buSzPts val="1200"/>
              <a:buChar char="•"/>
            </a:pPr>
            <a:r>
              <a:rPr lang="en" sz="1200">
                <a:latin typeface="Arial"/>
                <a:ea typeface="Arial"/>
                <a:cs typeface="Arial"/>
                <a:sym typeface="Arial"/>
              </a:rPr>
              <a:t>Very little, if any, prescriptive guidance for build and deploy domains</a:t>
            </a:r>
            <a:endParaRPr sz="1200">
              <a:latin typeface="Arial"/>
              <a:ea typeface="Arial"/>
              <a:cs typeface="Arial"/>
              <a:sym typeface="Arial"/>
            </a:endParaRPr>
          </a:p>
          <a:p>
            <a:pPr indent="0" lvl="0" marL="457200" rtl="0" algn="l">
              <a:lnSpc>
                <a:spcPct val="100000"/>
              </a:lnSpc>
              <a:spcBef>
                <a:spcPts val="0"/>
              </a:spcBef>
              <a:spcAft>
                <a:spcPts val="0"/>
              </a:spcAft>
              <a:buNone/>
            </a:pPr>
            <a:r>
              <a:rPr lang="en" sz="1200">
                <a:latin typeface="Arial"/>
                <a:ea typeface="Arial"/>
                <a:cs typeface="Arial"/>
                <a:sym typeface="Arial"/>
              </a:rPr>
              <a:t> </a:t>
            </a:r>
            <a:endParaRPr sz="1200">
              <a:latin typeface="Arial"/>
              <a:ea typeface="Arial"/>
              <a:cs typeface="Arial"/>
              <a:sym typeface="Arial"/>
            </a:endParaRPr>
          </a:p>
          <a:p>
            <a:pPr indent="0" lvl="0" marL="457200" rtl="0" algn="l">
              <a:lnSpc>
                <a:spcPct val="100000"/>
              </a:lnSpc>
              <a:spcBef>
                <a:spcPts val="0"/>
              </a:spcBef>
              <a:spcAft>
                <a:spcPts val="0"/>
              </a:spcAft>
              <a:buNone/>
            </a:pPr>
            <a:r>
              <a:t/>
            </a:r>
            <a:endParaRPr sz="1200">
              <a:solidFill>
                <a:srgbClr val="000000"/>
              </a:solidFill>
              <a:latin typeface="Arial"/>
              <a:ea typeface="Arial"/>
              <a:cs typeface="Arial"/>
              <a:sym typeface="Arial"/>
            </a:endParaRPr>
          </a:p>
          <a:p>
            <a:pPr indent="-304800" lvl="0" marL="457200" rtl="0" algn="l">
              <a:lnSpc>
                <a:spcPct val="10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Maturity level activities could be orphaned, and sometimes unrelated to each other</a:t>
            </a:r>
            <a:endParaRPr sz="1200">
              <a:solidFill>
                <a:srgbClr val="000000"/>
              </a:solidFill>
              <a:latin typeface="Arial"/>
              <a:ea typeface="Arial"/>
              <a:cs typeface="Arial"/>
              <a:sym typeface="Arial"/>
            </a:endParaRPr>
          </a:p>
          <a:p>
            <a:pPr indent="-304800" lvl="0" marL="457200" rtl="0" algn="l">
              <a:lnSpc>
                <a:spcPct val="100000"/>
              </a:lnSpc>
              <a:spcBef>
                <a:spcPts val="0"/>
              </a:spcBef>
              <a:spcAft>
                <a:spcPts val="0"/>
              </a:spcAft>
              <a:buClr>
                <a:srgbClr val="000000"/>
              </a:buClr>
              <a:buSzPts val="1200"/>
              <a:buChar char="•"/>
            </a:pPr>
            <a:r>
              <a:rPr lang="en" sz="1200">
                <a:latin typeface="Arial"/>
                <a:ea typeface="Arial"/>
                <a:cs typeface="Arial"/>
                <a:sym typeface="Arial"/>
              </a:rPr>
              <a:t>Maturity level activities not in order of increasing difficulty, cost of implementation</a:t>
            </a:r>
            <a:endParaRPr sz="1200">
              <a:latin typeface="Arial"/>
              <a:ea typeface="Arial"/>
              <a:cs typeface="Arial"/>
              <a:sym typeface="Arial"/>
            </a:endParaRPr>
          </a:p>
          <a:p>
            <a:pPr indent="0" lvl="0" marL="457200" rtl="0" algn="l">
              <a:lnSpc>
                <a:spcPct val="100000"/>
              </a:lnSpc>
              <a:spcBef>
                <a:spcPts val="0"/>
              </a:spcBef>
              <a:spcAft>
                <a:spcPts val="0"/>
              </a:spcAft>
              <a:buNone/>
            </a:pPr>
            <a:r>
              <a:t/>
            </a:r>
            <a:endParaRPr sz="1200">
              <a:latin typeface="Arial"/>
              <a:ea typeface="Arial"/>
              <a:cs typeface="Arial"/>
              <a:sym typeface="Arial"/>
            </a:endParaRPr>
          </a:p>
          <a:p>
            <a:pPr indent="-304800" lvl="0" marL="457200" rtl="0" algn="l">
              <a:lnSpc>
                <a:spcPct val="10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Coverage based measurement</a:t>
            </a:r>
            <a:endParaRPr sz="1200">
              <a:solidFill>
                <a:srgbClr val="000000"/>
              </a:solidFill>
              <a:latin typeface="Arial"/>
              <a:ea typeface="Arial"/>
              <a:cs typeface="Arial"/>
              <a:sym typeface="Arial"/>
            </a:endParaRPr>
          </a:p>
          <a:p>
            <a:pPr indent="0" lvl="0" marL="0" rtl="0" algn="l">
              <a:spcBef>
                <a:spcPts val="800"/>
              </a:spcBef>
              <a:spcAft>
                <a:spcPts val="0"/>
              </a:spcAft>
              <a:buNone/>
            </a:pPr>
            <a:r>
              <a:t/>
            </a:r>
            <a:endParaRPr sz="1400"/>
          </a:p>
        </p:txBody>
      </p:sp>
      <p:sp>
        <p:nvSpPr>
          <p:cNvPr id="325" name="Google Shape;325;p37"/>
          <p:cNvSpPr txBox="1"/>
          <p:nvPr>
            <p:ph idx="3" type="body"/>
          </p:nvPr>
        </p:nvSpPr>
        <p:spPr>
          <a:xfrm>
            <a:off x="4629150" y="1260872"/>
            <a:ext cx="3887400" cy="618000"/>
          </a:xfrm>
          <a:prstGeom prst="rect">
            <a:avLst/>
          </a:prstGeom>
        </p:spPr>
        <p:txBody>
          <a:bodyPr anchorCtr="0" anchor="b" bIns="34275" lIns="68575" spcFirstLastPara="1" rIns="68575" wrap="square" tIns="34275">
            <a:noAutofit/>
          </a:bodyPr>
          <a:lstStyle/>
          <a:p>
            <a:pPr indent="0" lvl="0" marL="0" rtl="0" algn="ctr">
              <a:spcBef>
                <a:spcPts val="800"/>
              </a:spcBef>
              <a:spcAft>
                <a:spcPts val="0"/>
              </a:spcAft>
              <a:buNone/>
            </a:pPr>
            <a:r>
              <a:rPr lang="en"/>
              <a:t>SAMM v2.0</a:t>
            </a:r>
            <a:endParaRPr/>
          </a:p>
        </p:txBody>
      </p:sp>
      <p:sp>
        <p:nvSpPr>
          <p:cNvPr id="326" name="Google Shape;326;p37"/>
          <p:cNvSpPr txBox="1"/>
          <p:nvPr>
            <p:ph idx="4" type="body"/>
          </p:nvPr>
        </p:nvSpPr>
        <p:spPr>
          <a:xfrm>
            <a:off x="4629150" y="1878806"/>
            <a:ext cx="3887400" cy="2763300"/>
          </a:xfrm>
          <a:prstGeom prst="rect">
            <a:avLst/>
          </a:prstGeom>
        </p:spPr>
        <p:txBody>
          <a:bodyPr anchorCtr="0" anchor="t" bIns="34275" lIns="68575" spcFirstLastPara="1" rIns="68575" wrap="square" tIns="34275">
            <a:noAutofit/>
          </a:bodyPr>
          <a:lstStyle/>
          <a:p>
            <a:pPr indent="-304800" lvl="0" marL="457200" rtl="0" algn="l">
              <a:lnSpc>
                <a:spcPct val="10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Five Business Functions - Governance, Design, Implementation, Verification, Operations</a:t>
            </a:r>
            <a:endParaRPr sz="1200">
              <a:solidFill>
                <a:srgbClr val="000000"/>
              </a:solidFill>
              <a:latin typeface="Arial"/>
              <a:ea typeface="Arial"/>
              <a:cs typeface="Arial"/>
              <a:sym typeface="Arial"/>
            </a:endParaRPr>
          </a:p>
          <a:p>
            <a:pPr indent="-304800" lvl="0" marL="457200" rtl="0" algn="l">
              <a:lnSpc>
                <a:spcPct val="10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15 Security Practices</a:t>
            </a:r>
            <a:endParaRPr sz="1200">
              <a:solidFill>
                <a:srgbClr val="000000"/>
              </a:solidFill>
              <a:latin typeface="Arial"/>
              <a:ea typeface="Arial"/>
              <a:cs typeface="Arial"/>
              <a:sym typeface="Arial"/>
            </a:endParaRPr>
          </a:p>
          <a:p>
            <a:pPr indent="-304800" lvl="0" marL="457200" rtl="0" algn="l">
              <a:lnSpc>
                <a:spcPct val="100000"/>
              </a:lnSpc>
              <a:spcBef>
                <a:spcPts val="0"/>
              </a:spcBef>
              <a:spcAft>
                <a:spcPts val="0"/>
              </a:spcAft>
              <a:buSzPts val="1200"/>
              <a:buChar char="•"/>
            </a:pPr>
            <a:r>
              <a:rPr lang="en" sz="1200">
                <a:latin typeface="Arial"/>
                <a:ea typeface="Arial"/>
                <a:cs typeface="Arial"/>
                <a:sym typeface="Arial"/>
              </a:rPr>
              <a:t>New Business Function "Implementation" to accommodate guidance related to build and deploy domains</a:t>
            </a:r>
            <a:endParaRPr sz="1200">
              <a:latin typeface="Arial"/>
              <a:ea typeface="Arial"/>
              <a:cs typeface="Arial"/>
              <a:sym typeface="Arial"/>
            </a:endParaRPr>
          </a:p>
          <a:p>
            <a:pPr indent="0" lvl="0" marL="457200" rtl="0" algn="l">
              <a:lnSpc>
                <a:spcPct val="100000"/>
              </a:lnSpc>
              <a:spcBef>
                <a:spcPts val="0"/>
              </a:spcBef>
              <a:spcAft>
                <a:spcPts val="0"/>
              </a:spcAft>
              <a:buNone/>
            </a:pPr>
            <a:r>
              <a:t/>
            </a:r>
            <a:endParaRPr sz="1200">
              <a:latin typeface="Arial"/>
              <a:ea typeface="Arial"/>
              <a:cs typeface="Arial"/>
              <a:sym typeface="Arial"/>
            </a:endParaRPr>
          </a:p>
          <a:p>
            <a:pPr indent="-304800" lvl="0" marL="457200" rtl="0" algn="l">
              <a:lnSpc>
                <a:spcPct val="10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Maturity level a</a:t>
            </a:r>
            <a:r>
              <a:rPr lang="en" sz="1200">
                <a:solidFill>
                  <a:srgbClr val="000000"/>
                </a:solidFill>
                <a:latin typeface="Arial"/>
                <a:ea typeface="Arial"/>
                <a:cs typeface="Arial"/>
                <a:sym typeface="Arial"/>
              </a:rPr>
              <a:t>ctivities are aligned and linked per Stream. Each streatm has a clear Objective</a:t>
            </a:r>
            <a:endParaRPr sz="1200">
              <a:solidFill>
                <a:srgbClr val="000000"/>
              </a:solidFill>
              <a:latin typeface="Arial"/>
              <a:ea typeface="Arial"/>
              <a:cs typeface="Arial"/>
              <a:sym typeface="Arial"/>
            </a:endParaRPr>
          </a:p>
          <a:p>
            <a:pPr indent="-304800" lvl="0" marL="457200" rtl="0" algn="l">
              <a:lnSpc>
                <a:spcPct val="100000"/>
              </a:lnSpc>
              <a:spcBef>
                <a:spcPts val="0"/>
              </a:spcBef>
              <a:spcAft>
                <a:spcPts val="0"/>
              </a:spcAft>
              <a:buClr>
                <a:srgbClr val="000000"/>
              </a:buClr>
              <a:buSzPts val="1200"/>
              <a:buChar char="•"/>
            </a:pPr>
            <a:r>
              <a:rPr lang="en" sz="1200">
                <a:latin typeface="Arial"/>
                <a:ea typeface="Arial"/>
                <a:cs typeface="Arial"/>
                <a:sym typeface="Arial"/>
              </a:rPr>
              <a:t>Maturity level activities designed in order of increasing difficulty, implementation cost</a:t>
            </a:r>
            <a:endParaRPr sz="1200">
              <a:latin typeface="Arial"/>
              <a:ea typeface="Arial"/>
              <a:cs typeface="Arial"/>
              <a:sym typeface="Arial"/>
            </a:endParaRPr>
          </a:p>
          <a:p>
            <a:pPr indent="0" lvl="0" marL="457200" rtl="0" algn="l">
              <a:lnSpc>
                <a:spcPct val="100000"/>
              </a:lnSpc>
              <a:spcBef>
                <a:spcPts val="0"/>
              </a:spcBef>
              <a:spcAft>
                <a:spcPts val="0"/>
              </a:spcAft>
              <a:buNone/>
            </a:pPr>
            <a:r>
              <a:t/>
            </a:r>
            <a:endParaRPr sz="1200">
              <a:latin typeface="Arial"/>
              <a:ea typeface="Arial"/>
              <a:cs typeface="Arial"/>
              <a:sym typeface="Arial"/>
            </a:endParaRPr>
          </a:p>
          <a:p>
            <a:pPr indent="-304800" lvl="0" marL="457200" rtl="0" algn="l">
              <a:lnSpc>
                <a:spcPct val="10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Coverage &amp; Quality based measurement</a:t>
            </a:r>
            <a:endParaRPr sz="1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38"/>
          <p:cNvSpPr txBox="1"/>
          <p:nvPr>
            <p:ph type="title"/>
          </p:nvPr>
        </p:nvSpPr>
        <p:spPr>
          <a:xfrm>
            <a:off x="425700" y="-99650"/>
            <a:ext cx="7886700" cy="392100"/>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chemeClr val="dk1"/>
              </a:buClr>
              <a:buSzPts val="3300"/>
              <a:buFont typeface="Calibri"/>
              <a:buNone/>
            </a:pPr>
            <a:r>
              <a:rPr lang="en" sz="2400"/>
              <a:t>SAMM v2.0 Core Framework</a:t>
            </a:r>
            <a:endParaRPr sz="2400"/>
          </a:p>
        </p:txBody>
      </p:sp>
      <p:graphicFrame>
        <p:nvGraphicFramePr>
          <p:cNvPr id="332" name="Google Shape;332;p38"/>
          <p:cNvGraphicFramePr/>
          <p:nvPr/>
        </p:nvGraphicFramePr>
        <p:xfrm>
          <a:off x="363538" y="366863"/>
          <a:ext cx="3000000" cy="3000000"/>
        </p:xfrm>
        <a:graphic>
          <a:graphicData uri="http://schemas.openxmlformats.org/drawingml/2006/table">
            <a:tbl>
              <a:tblPr>
                <a:noFill/>
                <a:tableStyleId>{8FEEF4CC-B8A9-4093-ACB2-BF81E2F37041}</a:tableStyleId>
              </a:tblPr>
              <a:tblGrid>
                <a:gridCol w="2728800"/>
                <a:gridCol w="2738350"/>
                <a:gridCol w="2949775"/>
              </a:tblGrid>
              <a:tr h="237225">
                <a:tc gridSpan="3">
                  <a:txBody>
                    <a:bodyPr/>
                    <a:lstStyle/>
                    <a:p>
                      <a:pPr indent="0" lvl="0" marL="0" rtl="0" algn="ctr">
                        <a:lnSpc>
                          <a:spcPct val="115000"/>
                        </a:lnSpc>
                        <a:spcBef>
                          <a:spcPts val="0"/>
                        </a:spcBef>
                        <a:spcAft>
                          <a:spcPts val="0"/>
                        </a:spcAft>
                        <a:buNone/>
                      </a:pPr>
                      <a:r>
                        <a:rPr b="1" lang="en" sz="800">
                          <a:solidFill>
                            <a:srgbClr val="FFFFFF"/>
                          </a:solidFill>
                        </a:rPr>
                        <a:t>Governance</a:t>
                      </a:r>
                      <a:endParaRPr b="1" sz="800">
                        <a:solidFill>
                          <a:srgbClr val="FFFFFF"/>
                        </a:solidFill>
                      </a:endParaRPr>
                    </a:p>
                  </a:txBody>
                  <a:tcPr marT="9525" marB="91425" marR="9525" marL="952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3290C4"/>
                    </a:solidFill>
                  </a:tcPr>
                </a:tc>
                <a:tc hMerge="1"/>
                <a:tc hMerge="1"/>
              </a:tr>
              <a:tr h="200150">
                <a:tc>
                  <a:txBody>
                    <a:bodyPr/>
                    <a:lstStyle/>
                    <a:p>
                      <a:pPr indent="0" lvl="0" marL="0" rtl="0" algn="ctr">
                        <a:lnSpc>
                          <a:spcPct val="115000"/>
                        </a:lnSpc>
                        <a:spcBef>
                          <a:spcPts val="0"/>
                        </a:spcBef>
                        <a:spcAft>
                          <a:spcPts val="0"/>
                        </a:spcAft>
                        <a:buNone/>
                      </a:pPr>
                      <a:r>
                        <a:rPr lang="en" sz="600"/>
                        <a:t>Strategy &amp; Metrics</a:t>
                      </a:r>
                      <a:endParaRPr sz="600"/>
                    </a:p>
                  </a:txBody>
                  <a:tcPr marT="9525" marB="91425" marR="9525" marL="952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Create and Promote</a:t>
                      </a:r>
                      <a:endParaRPr sz="600"/>
                    </a:p>
                  </a:txBody>
                  <a:tcPr marT="9525" marB="91425" marR="9525" marL="952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Measure and Improve</a:t>
                      </a:r>
                      <a:endParaRPr sz="600"/>
                    </a:p>
                  </a:txBody>
                  <a:tcPr marT="9525" marB="91425" marR="9525" marL="952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00150">
                <a:tc>
                  <a:txBody>
                    <a:bodyPr/>
                    <a:lstStyle/>
                    <a:p>
                      <a:pPr indent="0" lvl="0" marL="0" rtl="0" algn="ctr">
                        <a:lnSpc>
                          <a:spcPct val="115000"/>
                        </a:lnSpc>
                        <a:spcBef>
                          <a:spcPts val="0"/>
                        </a:spcBef>
                        <a:spcAft>
                          <a:spcPts val="0"/>
                        </a:spcAft>
                        <a:buNone/>
                      </a:pPr>
                      <a:r>
                        <a:rPr lang="en" sz="600"/>
                        <a:t>Policy &amp; Compliance</a:t>
                      </a:r>
                      <a:endParaRPr sz="600"/>
                    </a:p>
                  </a:txBody>
                  <a:tcPr marT="9525" marB="91425" marR="9525" marL="952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Policy and Standards</a:t>
                      </a:r>
                      <a:endParaRPr sz="600"/>
                    </a:p>
                  </a:txBody>
                  <a:tcPr marT="9525" marB="91425" marR="9525" marL="952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Compliance Management</a:t>
                      </a:r>
                      <a:endParaRPr sz="600"/>
                    </a:p>
                  </a:txBody>
                  <a:tcPr marT="9525" marB="91425" marR="9525" marL="952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00150">
                <a:tc>
                  <a:txBody>
                    <a:bodyPr/>
                    <a:lstStyle/>
                    <a:p>
                      <a:pPr indent="0" lvl="0" marL="0" rtl="0" algn="ctr">
                        <a:lnSpc>
                          <a:spcPct val="115000"/>
                        </a:lnSpc>
                        <a:spcBef>
                          <a:spcPts val="0"/>
                        </a:spcBef>
                        <a:spcAft>
                          <a:spcPts val="0"/>
                        </a:spcAft>
                        <a:buNone/>
                      </a:pPr>
                      <a:r>
                        <a:rPr lang="en" sz="600"/>
                        <a:t>Education &amp; Guidance</a:t>
                      </a:r>
                      <a:endParaRPr sz="600"/>
                    </a:p>
                  </a:txBody>
                  <a:tcPr marT="9525" marB="91425" marR="9525" marL="952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Training and Awareness</a:t>
                      </a:r>
                      <a:endParaRPr sz="600"/>
                    </a:p>
                  </a:txBody>
                  <a:tcPr marT="9525" marB="91425" marR="9525" marL="952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Organization and Culture</a:t>
                      </a:r>
                      <a:endParaRPr sz="600"/>
                    </a:p>
                  </a:txBody>
                  <a:tcPr marT="9525" marB="91425" marR="9525" marL="952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37225">
                <a:tc gridSpan="3">
                  <a:txBody>
                    <a:bodyPr/>
                    <a:lstStyle/>
                    <a:p>
                      <a:pPr indent="0" lvl="0" marL="0" rtl="0" algn="ctr">
                        <a:lnSpc>
                          <a:spcPct val="115000"/>
                        </a:lnSpc>
                        <a:spcBef>
                          <a:spcPts val="0"/>
                        </a:spcBef>
                        <a:spcAft>
                          <a:spcPts val="0"/>
                        </a:spcAft>
                        <a:buNone/>
                      </a:pPr>
                      <a:r>
                        <a:rPr b="1" lang="en" sz="800">
                          <a:solidFill>
                            <a:srgbClr val="FFFFFF"/>
                          </a:solidFill>
                        </a:rPr>
                        <a:t>Design</a:t>
                      </a:r>
                      <a:endParaRPr b="1" sz="800">
                        <a:solidFill>
                          <a:srgbClr val="FFFFFF"/>
                        </a:solidFill>
                      </a:endParaRPr>
                    </a:p>
                  </a:txBody>
                  <a:tcPr marT="9525" marB="91425" marR="9525" marL="952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B75727"/>
                    </a:solidFill>
                  </a:tcPr>
                </a:tc>
                <a:tc hMerge="1"/>
                <a:tc hMerge="1"/>
              </a:tr>
              <a:tr h="200150">
                <a:tc>
                  <a:txBody>
                    <a:bodyPr/>
                    <a:lstStyle/>
                    <a:p>
                      <a:pPr indent="0" lvl="0" marL="0" rtl="0" algn="ctr">
                        <a:lnSpc>
                          <a:spcPct val="115000"/>
                        </a:lnSpc>
                        <a:spcBef>
                          <a:spcPts val="0"/>
                        </a:spcBef>
                        <a:spcAft>
                          <a:spcPts val="0"/>
                        </a:spcAft>
                        <a:buNone/>
                      </a:pPr>
                      <a:r>
                        <a:rPr lang="en" sz="600"/>
                        <a:t>Threat Assessment</a:t>
                      </a:r>
                      <a:endParaRPr sz="600"/>
                    </a:p>
                  </a:txBody>
                  <a:tcPr marT="9525" marB="91425" marR="9525" marL="952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Application Risk Profile</a:t>
                      </a:r>
                      <a:endParaRPr sz="600"/>
                    </a:p>
                  </a:txBody>
                  <a:tcPr marT="9525" marB="91425" marR="9525" marL="952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Threat Modeling</a:t>
                      </a:r>
                      <a:endParaRPr sz="600"/>
                    </a:p>
                  </a:txBody>
                  <a:tcPr marT="9525" marB="91425" marR="9525" marL="952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00150">
                <a:tc>
                  <a:txBody>
                    <a:bodyPr/>
                    <a:lstStyle/>
                    <a:p>
                      <a:pPr indent="0" lvl="0" marL="0" rtl="0" algn="ctr">
                        <a:lnSpc>
                          <a:spcPct val="115000"/>
                        </a:lnSpc>
                        <a:spcBef>
                          <a:spcPts val="0"/>
                        </a:spcBef>
                        <a:spcAft>
                          <a:spcPts val="0"/>
                        </a:spcAft>
                        <a:buNone/>
                      </a:pPr>
                      <a:r>
                        <a:rPr lang="en" sz="600"/>
                        <a:t>Security Requirements</a:t>
                      </a:r>
                      <a:endParaRPr sz="600"/>
                    </a:p>
                  </a:txBody>
                  <a:tcPr marT="9525" marB="91425" marR="9525" marL="952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Software Requirements</a:t>
                      </a:r>
                      <a:endParaRPr sz="600"/>
                    </a:p>
                  </a:txBody>
                  <a:tcPr marT="9525" marB="91425" marR="9525" marL="952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Supplier Security</a:t>
                      </a:r>
                      <a:endParaRPr sz="600"/>
                    </a:p>
                  </a:txBody>
                  <a:tcPr marT="9525" marB="91425" marR="9525" marL="952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00150">
                <a:tc>
                  <a:txBody>
                    <a:bodyPr/>
                    <a:lstStyle/>
                    <a:p>
                      <a:pPr indent="0" lvl="0" marL="0" rtl="0" algn="ctr">
                        <a:lnSpc>
                          <a:spcPct val="115000"/>
                        </a:lnSpc>
                        <a:spcBef>
                          <a:spcPts val="0"/>
                        </a:spcBef>
                        <a:spcAft>
                          <a:spcPts val="0"/>
                        </a:spcAft>
                        <a:buNone/>
                      </a:pPr>
                      <a:r>
                        <a:rPr lang="en" sz="600"/>
                        <a:t>Secure Architecture</a:t>
                      </a:r>
                      <a:endParaRPr sz="600"/>
                    </a:p>
                  </a:txBody>
                  <a:tcPr marT="9525" marB="91425" marR="9525" marL="952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Architecture Design</a:t>
                      </a:r>
                      <a:endParaRPr sz="600"/>
                    </a:p>
                  </a:txBody>
                  <a:tcPr marT="9525" marB="91425" marR="9525" marL="952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Technology Management</a:t>
                      </a:r>
                      <a:endParaRPr sz="600"/>
                    </a:p>
                  </a:txBody>
                  <a:tcPr marT="9525" marB="91425" marR="9525" marL="952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37225">
                <a:tc gridSpan="3">
                  <a:txBody>
                    <a:bodyPr/>
                    <a:lstStyle/>
                    <a:p>
                      <a:pPr indent="0" lvl="0" marL="0" rtl="0" algn="ctr">
                        <a:lnSpc>
                          <a:spcPct val="115000"/>
                        </a:lnSpc>
                        <a:spcBef>
                          <a:spcPts val="0"/>
                        </a:spcBef>
                        <a:spcAft>
                          <a:spcPts val="0"/>
                        </a:spcAft>
                        <a:buNone/>
                      </a:pPr>
                      <a:r>
                        <a:rPr b="1" lang="en" sz="800">
                          <a:solidFill>
                            <a:srgbClr val="FFFFFF"/>
                          </a:solidFill>
                        </a:rPr>
                        <a:t>Implementation</a:t>
                      </a:r>
                      <a:endParaRPr b="1" sz="800">
                        <a:solidFill>
                          <a:srgbClr val="FFFFFF"/>
                        </a:solidFill>
                      </a:endParaRPr>
                    </a:p>
                  </a:txBody>
                  <a:tcPr marT="9525" marB="91425" marR="9525" marL="952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BDBF17"/>
                    </a:solidFill>
                  </a:tcPr>
                </a:tc>
                <a:tc hMerge="1"/>
                <a:tc hMerge="1"/>
              </a:tr>
              <a:tr h="200150">
                <a:tc>
                  <a:txBody>
                    <a:bodyPr/>
                    <a:lstStyle/>
                    <a:p>
                      <a:pPr indent="0" lvl="0" marL="0" rtl="0" algn="ctr">
                        <a:lnSpc>
                          <a:spcPct val="115000"/>
                        </a:lnSpc>
                        <a:spcBef>
                          <a:spcPts val="0"/>
                        </a:spcBef>
                        <a:spcAft>
                          <a:spcPts val="0"/>
                        </a:spcAft>
                        <a:buNone/>
                      </a:pPr>
                      <a:r>
                        <a:rPr lang="en" sz="600"/>
                        <a:t>Secure Build</a:t>
                      </a:r>
                      <a:endParaRPr sz="600"/>
                    </a:p>
                  </a:txBody>
                  <a:tcPr marT="9525" marB="91425" marR="9525" marL="952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Build Process</a:t>
                      </a:r>
                      <a:endParaRPr sz="600"/>
                    </a:p>
                  </a:txBody>
                  <a:tcPr marT="9525" marB="91425" marR="9525" marL="952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Software Dependencies</a:t>
                      </a:r>
                      <a:endParaRPr sz="600"/>
                    </a:p>
                  </a:txBody>
                  <a:tcPr marT="9525" marB="91425" marR="9525" marL="952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00150">
                <a:tc>
                  <a:txBody>
                    <a:bodyPr/>
                    <a:lstStyle/>
                    <a:p>
                      <a:pPr indent="0" lvl="0" marL="0" rtl="0" algn="ctr">
                        <a:lnSpc>
                          <a:spcPct val="115000"/>
                        </a:lnSpc>
                        <a:spcBef>
                          <a:spcPts val="0"/>
                        </a:spcBef>
                        <a:spcAft>
                          <a:spcPts val="0"/>
                        </a:spcAft>
                        <a:buNone/>
                      </a:pPr>
                      <a:r>
                        <a:rPr lang="en" sz="600"/>
                        <a:t>Secure Deployment</a:t>
                      </a:r>
                      <a:endParaRPr sz="600"/>
                    </a:p>
                  </a:txBody>
                  <a:tcPr marT="9525" marB="91425" marR="9525" marL="952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Deployment Process</a:t>
                      </a:r>
                      <a:endParaRPr sz="600"/>
                    </a:p>
                  </a:txBody>
                  <a:tcPr marT="9525" marB="91425" marR="9525" marL="952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Secret Management</a:t>
                      </a:r>
                      <a:endParaRPr sz="600"/>
                    </a:p>
                  </a:txBody>
                  <a:tcPr marT="9525" marB="91425" marR="9525" marL="952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00150">
                <a:tc>
                  <a:txBody>
                    <a:bodyPr/>
                    <a:lstStyle/>
                    <a:p>
                      <a:pPr indent="0" lvl="0" marL="0" rtl="0" algn="ctr">
                        <a:lnSpc>
                          <a:spcPct val="115000"/>
                        </a:lnSpc>
                        <a:spcBef>
                          <a:spcPts val="0"/>
                        </a:spcBef>
                        <a:spcAft>
                          <a:spcPts val="0"/>
                        </a:spcAft>
                        <a:buNone/>
                      </a:pPr>
                      <a:r>
                        <a:rPr lang="en" sz="600"/>
                        <a:t>Defect Management</a:t>
                      </a:r>
                      <a:endParaRPr sz="600"/>
                    </a:p>
                  </a:txBody>
                  <a:tcPr marT="9525" marB="91425" marR="9525" marL="952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Defect Tracking (Flaws/Bugs/Process)</a:t>
                      </a:r>
                      <a:endParaRPr sz="600"/>
                    </a:p>
                  </a:txBody>
                  <a:tcPr marT="9525" marB="91425" marR="9525" marL="952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Metrics and Feedback/Learning</a:t>
                      </a:r>
                      <a:endParaRPr sz="600"/>
                    </a:p>
                  </a:txBody>
                  <a:tcPr marT="9525" marB="91425" marR="9525" marL="952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37225">
                <a:tc gridSpan="3">
                  <a:txBody>
                    <a:bodyPr/>
                    <a:lstStyle/>
                    <a:p>
                      <a:pPr indent="0" lvl="0" marL="0" rtl="0" algn="ctr">
                        <a:lnSpc>
                          <a:spcPct val="115000"/>
                        </a:lnSpc>
                        <a:spcBef>
                          <a:spcPts val="0"/>
                        </a:spcBef>
                        <a:spcAft>
                          <a:spcPts val="0"/>
                        </a:spcAft>
                        <a:buNone/>
                      </a:pPr>
                      <a:r>
                        <a:rPr b="1" lang="en" sz="800">
                          <a:solidFill>
                            <a:srgbClr val="FFFFFF"/>
                          </a:solidFill>
                        </a:rPr>
                        <a:t>Verification</a:t>
                      </a:r>
                      <a:endParaRPr b="1" sz="800">
                        <a:solidFill>
                          <a:srgbClr val="FFFFFF"/>
                        </a:solidFill>
                      </a:endParaRPr>
                    </a:p>
                  </a:txBody>
                  <a:tcPr marT="9525" marB="91425" marR="9525" marL="952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37793E"/>
                    </a:solidFill>
                  </a:tcPr>
                </a:tc>
                <a:tc hMerge="1"/>
                <a:tc hMerge="1"/>
              </a:tr>
              <a:tr h="200150">
                <a:tc>
                  <a:txBody>
                    <a:bodyPr/>
                    <a:lstStyle/>
                    <a:p>
                      <a:pPr indent="0" lvl="0" marL="0" rtl="0" algn="ctr">
                        <a:lnSpc>
                          <a:spcPct val="115000"/>
                        </a:lnSpc>
                        <a:spcBef>
                          <a:spcPts val="0"/>
                        </a:spcBef>
                        <a:spcAft>
                          <a:spcPts val="0"/>
                        </a:spcAft>
                        <a:buNone/>
                      </a:pPr>
                      <a:r>
                        <a:rPr lang="en" sz="600"/>
                        <a:t>Architecture Assessment</a:t>
                      </a:r>
                      <a:endParaRPr sz="600"/>
                    </a:p>
                  </a:txBody>
                  <a:tcPr marT="9525" marB="91425" marR="9525" marL="952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19050">
                      <a:solidFill>
                        <a:srgbClr val="000000"/>
                      </a:solidFill>
                      <a:prstDash val="lgDash"/>
                      <a:round/>
                      <a:headEnd len="sm" w="sm" type="none"/>
                      <a:tailEnd len="sm" w="sm" type="none"/>
                    </a:lnB>
                  </a:tcPr>
                </a:tc>
                <a:tc>
                  <a:txBody>
                    <a:bodyPr/>
                    <a:lstStyle/>
                    <a:p>
                      <a:pPr indent="0" lvl="0" marL="0" rtl="0" algn="ctr">
                        <a:lnSpc>
                          <a:spcPct val="115000"/>
                        </a:lnSpc>
                        <a:spcBef>
                          <a:spcPts val="0"/>
                        </a:spcBef>
                        <a:spcAft>
                          <a:spcPts val="0"/>
                        </a:spcAft>
                        <a:buNone/>
                      </a:pPr>
                      <a:r>
                        <a:rPr lang="en" sz="600"/>
                        <a:t>Architecture Validation</a:t>
                      </a:r>
                      <a:endParaRPr sz="600"/>
                    </a:p>
                  </a:txBody>
                  <a:tcPr marT="9525" marB="91425" marR="9525" marL="952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19050">
                      <a:solidFill>
                        <a:srgbClr val="000000"/>
                      </a:solidFill>
                      <a:prstDash val="lgDash"/>
                      <a:round/>
                      <a:headEnd len="sm" w="sm" type="none"/>
                      <a:tailEnd len="sm" w="sm" type="none"/>
                    </a:lnB>
                  </a:tcPr>
                </a:tc>
                <a:tc>
                  <a:txBody>
                    <a:bodyPr/>
                    <a:lstStyle/>
                    <a:p>
                      <a:pPr indent="0" lvl="0" marL="0" rtl="0" algn="ctr">
                        <a:lnSpc>
                          <a:spcPct val="115000"/>
                        </a:lnSpc>
                        <a:spcBef>
                          <a:spcPts val="0"/>
                        </a:spcBef>
                        <a:spcAft>
                          <a:spcPts val="0"/>
                        </a:spcAft>
                        <a:buNone/>
                      </a:pPr>
                      <a:r>
                        <a:rPr lang="en" sz="600"/>
                        <a:t>Architecture Compliance</a:t>
                      </a:r>
                      <a:endParaRPr sz="600"/>
                    </a:p>
                  </a:txBody>
                  <a:tcPr marT="9525" marB="91425" marR="9525" marL="952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19050">
                      <a:solidFill>
                        <a:srgbClr val="000000"/>
                      </a:solidFill>
                      <a:prstDash val="lgDash"/>
                      <a:round/>
                      <a:headEnd len="sm" w="sm" type="none"/>
                      <a:tailEnd len="sm" w="sm" type="none"/>
                    </a:lnB>
                  </a:tcPr>
                </a:tc>
              </a:tr>
              <a:tr h="200150">
                <a:tc>
                  <a:txBody>
                    <a:bodyPr/>
                    <a:lstStyle/>
                    <a:p>
                      <a:pPr indent="0" lvl="0" marL="0" rtl="0" algn="ctr">
                        <a:lnSpc>
                          <a:spcPct val="115000"/>
                        </a:lnSpc>
                        <a:spcBef>
                          <a:spcPts val="0"/>
                        </a:spcBef>
                        <a:spcAft>
                          <a:spcPts val="0"/>
                        </a:spcAft>
                        <a:buNone/>
                      </a:pPr>
                      <a:r>
                        <a:rPr b="1" lang="en" sz="600"/>
                        <a:t>Requirements Driven Testing</a:t>
                      </a:r>
                      <a:endParaRPr b="1" sz="600"/>
                    </a:p>
                  </a:txBody>
                  <a:tcPr marT="9525" marB="91425" marR="9525" marL="9525" anchor="ctr">
                    <a:lnL cap="flat" cmpd="sng" w="19050">
                      <a:solidFill>
                        <a:srgbClr val="000000"/>
                      </a:solidFill>
                      <a:prstDash val="lgDash"/>
                      <a:round/>
                      <a:headEnd len="sm" w="sm" type="none"/>
                      <a:tailEnd len="sm" w="sm" type="none"/>
                    </a:lnL>
                    <a:lnR cap="flat" cmpd="sng" w="19050">
                      <a:solidFill>
                        <a:srgbClr val="000000"/>
                      </a:solidFill>
                      <a:prstDash val="lgDash"/>
                      <a:round/>
                      <a:headEnd len="sm" w="sm" type="none"/>
                      <a:tailEnd len="sm" w="sm" type="none"/>
                    </a:lnR>
                    <a:lnT cap="flat" cmpd="sng" w="19050">
                      <a:solidFill>
                        <a:srgbClr val="000000"/>
                      </a:solidFill>
                      <a:prstDash val="lgDash"/>
                      <a:round/>
                      <a:headEnd len="sm" w="sm" type="none"/>
                      <a:tailEnd len="sm" w="sm" type="none"/>
                    </a:lnT>
                    <a:lnB cap="flat" cmpd="sng" w="19050">
                      <a:solidFill>
                        <a:srgbClr val="000000"/>
                      </a:solidFill>
                      <a:prstDash val="lgDash"/>
                      <a:round/>
                      <a:headEnd len="sm" w="sm" type="none"/>
                      <a:tailEnd len="sm" w="sm" type="none"/>
                    </a:lnB>
                  </a:tcPr>
                </a:tc>
                <a:tc>
                  <a:txBody>
                    <a:bodyPr/>
                    <a:lstStyle/>
                    <a:p>
                      <a:pPr indent="0" lvl="0" marL="0" rtl="0" algn="ctr">
                        <a:lnSpc>
                          <a:spcPct val="115000"/>
                        </a:lnSpc>
                        <a:spcBef>
                          <a:spcPts val="0"/>
                        </a:spcBef>
                        <a:spcAft>
                          <a:spcPts val="0"/>
                        </a:spcAft>
                        <a:buNone/>
                      </a:pPr>
                      <a:r>
                        <a:rPr b="1" lang="en" sz="600"/>
                        <a:t>Control Verification</a:t>
                      </a:r>
                      <a:endParaRPr b="1" sz="600"/>
                    </a:p>
                  </a:txBody>
                  <a:tcPr marT="9525" marB="91425" marR="9525" marL="9525" anchor="ctr">
                    <a:lnL cap="flat" cmpd="sng" w="19050">
                      <a:solidFill>
                        <a:srgbClr val="000000"/>
                      </a:solidFill>
                      <a:prstDash val="lgDash"/>
                      <a:round/>
                      <a:headEnd len="sm" w="sm" type="none"/>
                      <a:tailEnd len="sm" w="sm" type="none"/>
                    </a:lnL>
                    <a:lnR cap="flat" cmpd="sng" w="19050">
                      <a:solidFill>
                        <a:srgbClr val="000000"/>
                      </a:solidFill>
                      <a:prstDash val="lgDash"/>
                      <a:round/>
                      <a:headEnd len="sm" w="sm" type="none"/>
                      <a:tailEnd len="sm" w="sm" type="none"/>
                    </a:lnR>
                    <a:lnT cap="flat" cmpd="sng" w="19050">
                      <a:solidFill>
                        <a:srgbClr val="000000"/>
                      </a:solidFill>
                      <a:prstDash val="lgDash"/>
                      <a:round/>
                      <a:headEnd len="sm" w="sm" type="none"/>
                      <a:tailEnd len="sm" w="sm" type="none"/>
                    </a:lnT>
                    <a:lnB cap="flat" cmpd="sng" w="19050">
                      <a:solidFill>
                        <a:srgbClr val="000000"/>
                      </a:solidFill>
                      <a:prstDash val="lgDash"/>
                      <a:round/>
                      <a:headEnd len="sm" w="sm" type="none"/>
                      <a:tailEnd len="sm" w="sm" type="none"/>
                    </a:lnB>
                  </a:tcPr>
                </a:tc>
                <a:tc>
                  <a:txBody>
                    <a:bodyPr/>
                    <a:lstStyle/>
                    <a:p>
                      <a:pPr indent="0" lvl="0" marL="0" rtl="0" algn="ctr">
                        <a:lnSpc>
                          <a:spcPct val="115000"/>
                        </a:lnSpc>
                        <a:spcBef>
                          <a:spcPts val="0"/>
                        </a:spcBef>
                        <a:spcAft>
                          <a:spcPts val="0"/>
                        </a:spcAft>
                        <a:buNone/>
                      </a:pPr>
                      <a:r>
                        <a:rPr b="1" lang="en" sz="600"/>
                        <a:t>Misuse/Abuse Testing</a:t>
                      </a:r>
                      <a:endParaRPr b="1" sz="600"/>
                    </a:p>
                  </a:txBody>
                  <a:tcPr marT="9525" marB="91425" marR="9525" marL="9525" anchor="ctr">
                    <a:lnL cap="flat" cmpd="sng" w="19050">
                      <a:solidFill>
                        <a:srgbClr val="000000"/>
                      </a:solidFill>
                      <a:prstDash val="lgDash"/>
                      <a:round/>
                      <a:headEnd len="sm" w="sm" type="none"/>
                      <a:tailEnd len="sm" w="sm" type="none"/>
                    </a:lnL>
                    <a:lnR cap="flat" cmpd="sng" w="19050">
                      <a:solidFill>
                        <a:srgbClr val="000000"/>
                      </a:solidFill>
                      <a:prstDash val="lgDash"/>
                      <a:round/>
                      <a:headEnd len="sm" w="sm" type="none"/>
                      <a:tailEnd len="sm" w="sm" type="none"/>
                    </a:lnR>
                    <a:lnT cap="flat" cmpd="sng" w="19050">
                      <a:solidFill>
                        <a:srgbClr val="000000"/>
                      </a:solidFill>
                      <a:prstDash val="lgDash"/>
                      <a:round/>
                      <a:headEnd len="sm" w="sm" type="none"/>
                      <a:tailEnd len="sm" w="sm" type="none"/>
                    </a:lnT>
                    <a:lnB cap="flat" cmpd="sng" w="19050">
                      <a:solidFill>
                        <a:srgbClr val="000000"/>
                      </a:solidFill>
                      <a:prstDash val="lgDash"/>
                      <a:round/>
                      <a:headEnd len="sm" w="sm" type="none"/>
                      <a:tailEnd len="sm" w="sm" type="none"/>
                    </a:lnB>
                  </a:tcPr>
                </a:tc>
              </a:tr>
              <a:tr h="200150">
                <a:tc>
                  <a:txBody>
                    <a:bodyPr/>
                    <a:lstStyle/>
                    <a:p>
                      <a:pPr indent="0" lvl="0" marL="0" rtl="0" algn="ctr">
                        <a:lnSpc>
                          <a:spcPct val="115000"/>
                        </a:lnSpc>
                        <a:spcBef>
                          <a:spcPts val="0"/>
                        </a:spcBef>
                        <a:spcAft>
                          <a:spcPts val="0"/>
                        </a:spcAft>
                        <a:buNone/>
                      </a:pPr>
                      <a:r>
                        <a:rPr lang="en" sz="600"/>
                        <a:t>Security Testing</a:t>
                      </a:r>
                      <a:endParaRPr sz="600"/>
                    </a:p>
                  </a:txBody>
                  <a:tcPr marT="9525" marB="91425" marR="9525" marL="952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19050">
                      <a:solidFill>
                        <a:srgbClr val="000000"/>
                      </a:solidFill>
                      <a:prstDash val="lgDash"/>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Scalable Baseline</a:t>
                      </a:r>
                      <a:endParaRPr sz="600"/>
                    </a:p>
                  </a:txBody>
                  <a:tcPr marT="9525" marB="91425" marR="9525" marL="952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19050">
                      <a:solidFill>
                        <a:srgbClr val="000000"/>
                      </a:solidFill>
                      <a:prstDash val="lgDash"/>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Deep Understanding</a:t>
                      </a:r>
                      <a:endParaRPr sz="600"/>
                    </a:p>
                  </a:txBody>
                  <a:tcPr marT="9525" marB="91425" marR="9525" marL="952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19050">
                      <a:solidFill>
                        <a:srgbClr val="000000"/>
                      </a:solidFill>
                      <a:prstDash val="lgDash"/>
                      <a:round/>
                      <a:headEnd len="sm" w="sm" type="none"/>
                      <a:tailEnd len="sm" w="sm" type="none"/>
                    </a:lnT>
                    <a:lnB cap="flat" cmpd="sng" w="6350">
                      <a:solidFill>
                        <a:srgbClr val="000000"/>
                      </a:solidFill>
                      <a:prstDash val="solid"/>
                      <a:round/>
                      <a:headEnd len="sm" w="sm" type="none"/>
                      <a:tailEnd len="sm" w="sm" type="none"/>
                    </a:lnB>
                  </a:tcPr>
                </a:tc>
              </a:tr>
              <a:tr h="237225">
                <a:tc gridSpan="3">
                  <a:txBody>
                    <a:bodyPr/>
                    <a:lstStyle/>
                    <a:p>
                      <a:pPr indent="0" lvl="0" marL="0" rtl="0" algn="ctr">
                        <a:lnSpc>
                          <a:spcPct val="115000"/>
                        </a:lnSpc>
                        <a:spcBef>
                          <a:spcPts val="0"/>
                        </a:spcBef>
                        <a:spcAft>
                          <a:spcPts val="0"/>
                        </a:spcAft>
                        <a:buNone/>
                      </a:pPr>
                      <a:r>
                        <a:rPr b="1" lang="en" sz="800">
                          <a:solidFill>
                            <a:srgbClr val="FFFFFF"/>
                          </a:solidFill>
                        </a:rPr>
                        <a:t>Operations</a:t>
                      </a:r>
                      <a:endParaRPr b="1" sz="800">
                        <a:solidFill>
                          <a:srgbClr val="FFFFFF"/>
                        </a:solidFill>
                      </a:endParaRPr>
                    </a:p>
                  </a:txBody>
                  <a:tcPr marT="9525" marB="91425" marR="9525" marL="952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791F17"/>
                    </a:solidFill>
                  </a:tcPr>
                </a:tc>
                <a:tc hMerge="1"/>
                <a:tc hMerge="1"/>
              </a:tr>
              <a:tr h="200150">
                <a:tc>
                  <a:txBody>
                    <a:bodyPr/>
                    <a:lstStyle/>
                    <a:p>
                      <a:pPr indent="0" lvl="0" marL="0" rtl="0" algn="ctr">
                        <a:lnSpc>
                          <a:spcPct val="115000"/>
                        </a:lnSpc>
                        <a:spcBef>
                          <a:spcPts val="0"/>
                        </a:spcBef>
                        <a:spcAft>
                          <a:spcPts val="0"/>
                        </a:spcAft>
                        <a:buNone/>
                      </a:pPr>
                      <a:r>
                        <a:rPr lang="en" sz="600"/>
                        <a:t>Incident Management</a:t>
                      </a:r>
                      <a:endParaRPr sz="600"/>
                    </a:p>
                  </a:txBody>
                  <a:tcPr marT="9525" marB="91425" marR="9525" marL="952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Incident Detection</a:t>
                      </a:r>
                      <a:endParaRPr sz="600"/>
                    </a:p>
                  </a:txBody>
                  <a:tcPr marT="9525" marB="91425" marR="9525" marL="952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Incident Response</a:t>
                      </a:r>
                      <a:endParaRPr sz="600"/>
                    </a:p>
                  </a:txBody>
                  <a:tcPr marT="9525" marB="91425" marR="9525" marL="952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00150">
                <a:tc>
                  <a:txBody>
                    <a:bodyPr/>
                    <a:lstStyle/>
                    <a:p>
                      <a:pPr indent="0" lvl="0" marL="0" rtl="0" algn="ctr">
                        <a:lnSpc>
                          <a:spcPct val="115000"/>
                        </a:lnSpc>
                        <a:spcBef>
                          <a:spcPts val="0"/>
                        </a:spcBef>
                        <a:spcAft>
                          <a:spcPts val="0"/>
                        </a:spcAft>
                        <a:buNone/>
                      </a:pPr>
                      <a:r>
                        <a:rPr lang="en" sz="600"/>
                        <a:t>Environment Management</a:t>
                      </a:r>
                      <a:endParaRPr sz="600"/>
                    </a:p>
                  </a:txBody>
                  <a:tcPr marT="9525" marB="91425" marR="9525" marL="952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Configuration Hardening</a:t>
                      </a:r>
                      <a:endParaRPr sz="600"/>
                    </a:p>
                  </a:txBody>
                  <a:tcPr marT="9525" marB="91425" marR="9525" marL="952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Patching and Updating</a:t>
                      </a:r>
                      <a:endParaRPr sz="600"/>
                    </a:p>
                  </a:txBody>
                  <a:tcPr marT="9525" marB="91425" marR="9525" marL="952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302075">
                <a:tc>
                  <a:txBody>
                    <a:bodyPr/>
                    <a:lstStyle/>
                    <a:p>
                      <a:pPr indent="0" lvl="0" marL="0" rtl="0" algn="ctr">
                        <a:lnSpc>
                          <a:spcPct val="115000"/>
                        </a:lnSpc>
                        <a:spcBef>
                          <a:spcPts val="0"/>
                        </a:spcBef>
                        <a:spcAft>
                          <a:spcPts val="0"/>
                        </a:spcAft>
                        <a:buNone/>
                      </a:pPr>
                      <a:r>
                        <a:rPr lang="en" sz="600"/>
                        <a:t>Operational Management</a:t>
                      </a:r>
                      <a:endParaRPr sz="600"/>
                    </a:p>
                  </a:txBody>
                  <a:tcPr marT="9525" marB="91425" marR="9525" marL="952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Data Protection</a:t>
                      </a:r>
                      <a:endParaRPr sz="600"/>
                    </a:p>
                  </a:txBody>
                  <a:tcPr marT="9525" marB="91425" marR="9525" marL="952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t>System decommissioning / Legacy management</a:t>
                      </a:r>
                      <a:endParaRPr sz="600"/>
                    </a:p>
                  </a:txBody>
                  <a:tcPr marT="9525" marB="91425" marR="9525" marL="952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32"/>
                                        </p:tgtEl>
                                        <p:attrNameLst>
                                          <p:attrName>style.visibility</p:attrName>
                                        </p:attrNameLst>
                                      </p:cBhvr>
                                      <p:to>
                                        <p:strVal val="visible"/>
                                      </p:to>
                                    </p:set>
                                    <p:anim calcmode="lin" valueType="num">
                                      <p:cBhvr additive="base">
                                        <p:cTn dur="1500"/>
                                        <p:tgtEl>
                                          <p:spTgt spid="332"/>
                                        </p:tgtEl>
                                        <p:attrNameLst>
                                          <p:attrName>ppt_w</p:attrName>
                                        </p:attrNameLst>
                                      </p:cBhvr>
                                      <p:tavLst>
                                        <p:tav fmla="" tm="0">
                                          <p:val>
                                            <p:strVal val="0"/>
                                          </p:val>
                                        </p:tav>
                                        <p:tav fmla="" tm="100000">
                                          <p:val>
                                            <p:strVal val="#ppt_w"/>
                                          </p:val>
                                        </p:tav>
                                      </p:tavLst>
                                    </p:anim>
                                    <p:anim calcmode="lin" valueType="num">
                                      <p:cBhvr additive="base">
                                        <p:cTn dur="1500"/>
                                        <p:tgtEl>
                                          <p:spTgt spid="332"/>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39"/>
          <p:cNvSpPr txBox="1"/>
          <p:nvPr>
            <p:ph type="title"/>
          </p:nvPr>
        </p:nvSpPr>
        <p:spPr>
          <a:xfrm>
            <a:off x="628650" y="104550"/>
            <a:ext cx="7886700" cy="1051800"/>
          </a:xfrm>
          <a:prstGeom prst="rect">
            <a:avLst/>
          </a:prstGeom>
          <a:noFill/>
          <a:ln>
            <a:noFill/>
          </a:ln>
        </p:spPr>
        <p:txBody>
          <a:bodyPr anchorCtr="0" anchor="ctr" bIns="34275" lIns="68575" spcFirstLastPara="1" rIns="68575" wrap="square" tIns="34275">
            <a:noAutofit/>
          </a:bodyPr>
          <a:lstStyle/>
          <a:p>
            <a:pPr indent="0" lvl="0" marL="0" rtl="0" algn="l">
              <a:lnSpc>
                <a:spcPct val="115000"/>
              </a:lnSpc>
              <a:spcBef>
                <a:spcPts val="2400"/>
              </a:spcBef>
              <a:spcAft>
                <a:spcPts val="0"/>
              </a:spcAft>
              <a:buClr>
                <a:schemeClr val="dk1"/>
              </a:buClr>
              <a:buSzPts val="1100"/>
              <a:buFont typeface="Arial"/>
              <a:buNone/>
            </a:pPr>
            <a:r>
              <a:rPr lang="en" sz="2300">
                <a:latin typeface="Arial"/>
                <a:ea typeface="Arial"/>
                <a:cs typeface="Arial"/>
                <a:sym typeface="Arial"/>
              </a:rPr>
              <a:t>Activity Streams &amp; Maturity Levels                 </a:t>
            </a:r>
            <a:endParaRPr sz="2300">
              <a:latin typeface="Arial"/>
              <a:ea typeface="Arial"/>
              <a:cs typeface="Arial"/>
              <a:sym typeface="Arial"/>
            </a:endParaRPr>
          </a:p>
          <a:p>
            <a:pPr indent="0" lvl="0" marL="0" rtl="0" algn="l">
              <a:lnSpc>
                <a:spcPct val="115000"/>
              </a:lnSpc>
              <a:spcBef>
                <a:spcPts val="2400"/>
              </a:spcBef>
              <a:spcAft>
                <a:spcPts val="0"/>
              </a:spcAft>
              <a:buClr>
                <a:schemeClr val="dk1"/>
              </a:buClr>
              <a:buSzPts val="1100"/>
              <a:buFont typeface="Arial"/>
              <a:buNone/>
            </a:pPr>
            <a:r>
              <a:rPr lang="en" sz="1400">
                <a:latin typeface="Arial"/>
                <a:ea typeface="Arial"/>
                <a:cs typeface="Arial"/>
                <a:sym typeface="Arial"/>
              </a:rPr>
              <a:t>Verification - Requirements Driven Testing</a:t>
            </a:r>
            <a:endParaRPr sz="1400">
              <a:latin typeface="Arial"/>
              <a:ea typeface="Arial"/>
              <a:cs typeface="Arial"/>
              <a:sym typeface="Arial"/>
            </a:endParaRPr>
          </a:p>
          <a:p>
            <a:pPr indent="0" lvl="0" marL="0" rtl="0" algn="l">
              <a:lnSpc>
                <a:spcPct val="90000"/>
              </a:lnSpc>
              <a:spcBef>
                <a:spcPts val="600"/>
              </a:spcBef>
              <a:spcAft>
                <a:spcPts val="0"/>
              </a:spcAft>
              <a:buClr>
                <a:schemeClr val="dk1"/>
              </a:buClr>
              <a:buSzPts val="3300"/>
              <a:buFont typeface="Calibri"/>
              <a:buNone/>
            </a:pPr>
            <a:r>
              <a:t/>
            </a:r>
            <a:endParaRPr sz="1100"/>
          </a:p>
        </p:txBody>
      </p:sp>
      <p:sp>
        <p:nvSpPr>
          <p:cNvPr id="338" name="Google Shape;338;p39"/>
          <p:cNvSpPr/>
          <p:nvPr/>
        </p:nvSpPr>
        <p:spPr>
          <a:xfrm>
            <a:off x="168250" y="1709950"/>
            <a:ext cx="624900" cy="1321800"/>
          </a:xfrm>
          <a:prstGeom prst="downArrow">
            <a:avLst>
              <a:gd fmla="val 50000" name="adj1"/>
              <a:gd fmla="val 50000" name="adj2"/>
            </a:avLst>
          </a:prstGeom>
          <a:solidFill>
            <a:srgbClr val="6FA8DC"/>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9" name="Google Shape;339;p39"/>
          <p:cNvSpPr txBox="1"/>
          <p:nvPr/>
        </p:nvSpPr>
        <p:spPr>
          <a:xfrm>
            <a:off x="43300" y="1181250"/>
            <a:ext cx="1104600" cy="4386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 sz="2000">
                <a:solidFill>
                  <a:srgbClr val="004685"/>
                </a:solidFill>
                <a:latin typeface="Calibri"/>
                <a:ea typeface="Calibri"/>
                <a:cs typeface="Calibri"/>
                <a:sym typeface="Calibri"/>
              </a:rPr>
              <a:t>Maturity</a:t>
            </a:r>
            <a:endParaRPr sz="2000"/>
          </a:p>
        </p:txBody>
      </p:sp>
      <p:sp>
        <p:nvSpPr>
          <p:cNvPr id="340" name="Google Shape;340;p39"/>
          <p:cNvSpPr txBox="1"/>
          <p:nvPr/>
        </p:nvSpPr>
        <p:spPr>
          <a:xfrm>
            <a:off x="7778000" y="2561422"/>
            <a:ext cx="1317900" cy="4386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n" sz="2000">
                <a:solidFill>
                  <a:srgbClr val="004685"/>
                </a:solidFill>
                <a:latin typeface="Calibri"/>
                <a:ea typeface="Calibri"/>
                <a:cs typeface="Calibri"/>
                <a:sym typeface="Calibri"/>
              </a:rPr>
              <a:t>Activities</a:t>
            </a:r>
            <a:endParaRPr sz="2000"/>
          </a:p>
        </p:txBody>
      </p:sp>
      <p:sp>
        <p:nvSpPr>
          <p:cNvPr id="341" name="Google Shape;341;p39"/>
          <p:cNvSpPr/>
          <p:nvPr/>
        </p:nvSpPr>
        <p:spPr>
          <a:xfrm rot="5400000">
            <a:off x="7149900" y="1667025"/>
            <a:ext cx="388200" cy="731700"/>
          </a:xfrm>
          <a:prstGeom prst="downArrow">
            <a:avLst>
              <a:gd fmla="val 50000" name="adj1"/>
              <a:gd fmla="val 50000" name="adj2"/>
            </a:avLst>
          </a:prstGeom>
          <a:solidFill>
            <a:srgbClr val="6FA8DC"/>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2" name="Google Shape;342;p39"/>
          <p:cNvSpPr/>
          <p:nvPr/>
        </p:nvSpPr>
        <p:spPr>
          <a:xfrm rot="5400000">
            <a:off x="7188025" y="2335925"/>
            <a:ext cx="363300" cy="739200"/>
          </a:xfrm>
          <a:prstGeom prst="downArrow">
            <a:avLst>
              <a:gd fmla="val 50000" name="adj1"/>
              <a:gd fmla="val 50000" name="adj2"/>
            </a:avLst>
          </a:prstGeom>
          <a:solidFill>
            <a:srgbClr val="6FA8DC"/>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3" name="Google Shape;343;p39"/>
          <p:cNvSpPr/>
          <p:nvPr/>
        </p:nvSpPr>
        <p:spPr>
          <a:xfrm rot="5400000">
            <a:off x="7221375" y="3109075"/>
            <a:ext cx="334200" cy="749700"/>
          </a:xfrm>
          <a:prstGeom prst="downArrow">
            <a:avLst>
              <a:gd fmla="val 50000" name="adj1"/>
              <a:gd fmla="val 50000" name="adj2"/>
            </a:avLst>
          </a:prstGeom>
          <a:solidFill>
            <a:srgbClr val="6FA8DC"/>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4" name="Google Shape;344;p39"/>
          <p:cNvSpPr txBox="1"/>
          <p:nvPr/>
        </p:nvSpPr>
        <p:spPr>
          <a:xfrm>
            <a:off x="6977044" y="1267208"/>
            <a:ext cx="1176300" cy="4386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 sz="2000">
                <a:solidFill>
                  <a:srgbClr val="004685"/>
                </a:solidFill>
                <a:latin typeface="Calibri"/>
                <a:ea typeface="Calibri"/>
                <a:cs typeface="Calibri"/>
                <a:sym typeface="Calibri"/>
              </a:rPr>
              <a:t>Streams</a:t>
            </a:r>
            <a:endParaRPr sz="2000"/>
          </a:p>
        </p:txBody>
      </p:sp>
      <p:graphicFrame>
        <p:nvGraphicFramePr>
          <p:cNvPr id="345" name="Google Shape;345;p39"/>
          <p:cNvGraphicFramePr/>
          <p:nvPr/>
        </p:nvGraphicFramePr>
        <p:xfrm>
          <a:off x="1060950" y="1248600"/>
          <a:ext cx="3000000" cy="3000000"/>
        </p:xfrm>
        <a:graphic>
          <a:graphicData uri="http://schemas.openxmlformats.org/drawingml/2006/table">
            <a:tbl>
              <a:tblPr>
                <a:noFill/>
                <a:tableStyleId>{8FEEF4CC-B8A9-4093-ACB2-BF81E2F37041}</a:tableStyleId>
              </a:tblPr>
              <a:tblGrid>
                <a:gridCol w="2441400"/>
                <a:gridCol w="1247675"/>
                <a:gridCol w="2211325"/>
              </a:tblGrid>
              <a:tr h="380950">
                <a:tc>
                  <a:txBody>
                    <a:bodyPr/>
                    <a:lstStyle/>
                    <a:p>
                      <a:pPr indent="0" lvl="0" marL="0" rtl="0" algn="l">
                        <a:spcBef>
                          <a:spcPts val="0"/>
                        </a:spcBef>
                        <a:spcAft>
                          <a:spcPts val="0"/>
                        </a:spcAft>
                        <a:buNone/>
                      </a:pPr>
                      <a:r>
                        <a:t/>
                      </a:r>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100"/>
                        <a:t>A: Control Verification</a:t>
                      </a:r>
                      <a:endParaRPr b="1" sz="1100"/>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100"/>
                        <a:t>B: Misuse/Abuse Testing</a:t>
                      </a:r>
                      <a:endParaRPr b="1" sz="1100"/>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588400">
                <a:tc>
                  <a:txBody>
                    <a:bodyPr/>
                    <a:lstStyle/>
                    <a:p>
                      <a:pPr indent="0" lvl="0" marL="0" rtl="0" algn="l">
                        <a:lnSpc>
                          <a:spcPct val="115000"/>
                        </a:lnSpc>
                        <a:spcBef>
                          <a:spcPts val="0"/>
                        </a:spcBef>
                        <a:spcAft>
                          <a:spcPts val="0"/>
                        </a:spcAft>
                        <a:buNone/>
                      </a:pPr>
                      <a:r>
                        <a:rPr lang="en" sz="1000"/>
                        <a:t>Maturity 1 - Opportunistically find basic vulnerabilities and other security issues.</a:t>
                      </a:r>
                      <a:endParaRPr sz="1000"/>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Test for standard security controls</a:t>
                      </a:r>
                      <a:endParaRPr sz="1000"/>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Perform security fuzzing testing</a:t>
                      </a:r>
                      <a:endParaRPr sz="1000"/>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836775">
                <a:tc>
                  <a:txBody>
                    <a:bodyPr/>
                    <a:lstStyle/>
                    <a:p>
                      <a:pPr indent="0" lvl="0" marL="0" rtl="0" algn="l">
                        <a:lnSpc>
                          <a:spcPct val="115000"/>
                        </a:lnSpc>
                        <a:spcBef>
                          <a:spcPts val="0"/>
                        </a:spcBef>
                        <a:spcAft>
                          <a:spcPts val="0"/>
                        </a:spcAft>
                        <a:buNone/>
                      </a:pPr>
                      <a:r>
                        <a:rPr lang="en" sz="1000"/>
                        <a:t>Maturity 2 - Perform implementation review to discover application-specific risks against the security requirements.</a:t>
                      </a:r>
                      <a:endParaRPr sz="1000"/>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Derive test cases from known security requirements</a:t>
                      </a:r>
                      <a:endParaRPr sz="1000"/>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Create and test abuse cases and business logic flaw test</a:t>
                      </a:r>
                      <a:endParaRPr sz="1000"/>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588400">
                <a:tc>
                  <a:txBody>
                    <a:bodyPr/>
                    <a:lstStyle/>
                    <a:p>
                      <a:pPr indent="0" lvl="0" marL="0" rtl="0" algn="l">
                        <a:lnSpc>
                          <a:spcPct val="115000"/>
                        </a:lnSpc>
                        <a:spcBef>
                          <a:spcPts val="0"/>
                        </a:spcBef>
                        <a:spcAft>
                          <a:spcPts val="0"/>
                        </a:spcAft>
                        <a:buNone/>
                      </a:pPr>
                      <a:r>
                        <a:rPr lang="en" sz="1000"/>
                        <a:t>Maturity 3 - Maintain the application security level after bug fixes, changes or during maintenance</a:t>
                      </a:r>
                      <a:endParaRPr sz="1000"/>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Perform regression testing (with security unit tests)</a:t>
                      </a:r>
                      <a:endParaRPr sz="1000"/>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Denial of service and security stress testing</a:t>
                      </a:r>
                      <a:endParaRPr sz="1000"/>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bl>
          </a:graphicData>
        </a:graphic>
      </p:graphicFrame>
      <p:sp>
        <p:nvSpPr>
          <p:cNvPr id="346" name="Google Shape;346;p39"/>
          <p:cNvSpPr/>
          <p:nvPr/>
        </p:nvSpPr>
        <p:spPr>
          <a:xfrm>
            <a:off x="4394250" y="1395325"/>
            <a:ext cx="355500" cy="588900"/>
          </a:xfrm>
          <a:prstGeom prst="downArrow">
            <a:avLst>
              <a:gd fmla="val 50000" name="adj1"/>
              <a:gd fmla="val 50000" name="adj2"/>
            </a:avLst>
          </a:prstGeom>
          <a:solidFill>
            <a:srgbClr val="6FA8DC"/>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7" name="Google Shape;347;p39"/>
          <p:cNvSpPr/>
          <p:nvPr/>
        </p:nvSpPr>
        <p:spPr>
          <a:xfrm>
            <a:off x="6589900" y="1395325"/>
            <a:ext cx="355500" cy="588900"/>
          </a:xfrm>
          <a:prstGeom prst="downArrow">
            <a:avLst>
              <a:gd fmla="val 50000" name="adj1"/>
              <a:gd fmla="val 50000" name="adj2"/>
            </a:avLst>
          </a:prstGeom>
          <a:solidFill>
            <a:srgbClr val="6FA8DC"/>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8" name="Google Shape;348;p39"/>
          <p:cNvSpPr txBox="1"/>
          <p:nvPr/>
        </p:nvSpPr>
        <p:spPr>
          <a:xfrm>
            <a:off x="1055725" y="4143850"/>
            <a:ext cx="6756600" cy="4386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lang="en" sz="1000"/>
              <a:t>This security practice focuses on creating and integrating both positive (Control Verification) and negative (Misuse/Abuse Testing) security tests based on requirements (user stories)..</a:t>
            </a:r>
            <a:endParaRPr sz="10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40"/>
          <p:cNvSpPr txBox="1"/>
          <p:nvPr>
            <p:ph type="title"/>
          </p:nvPr>
        </p:nvSpPr>
        <p:spPr>
          <a:xfrm>
            <a:off x="628650" y="162028"/>
            <a:ext cx="7886700" cy="994172"/>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sz="3000"/>
              <a:t>Pain Points with Scoring in SAMM 1.5</a:t>
            </a:r>
            <a:endParaRPr sz="3000"/>
          </a:p>
        </p:txBody>
      </p:sp>
      <p:sp>
        <p:nvSpPr>
          <p:cNvPr id="354" name="Google Shape;354;p40"/>
          <p:cNvSpPr txBox="1"/>
          <p:nvPr>
            <p:ph idx="1" type="body"/>
          </p:nvPr>
        </p:nvSpPr>
        <p:spPr>
          <a:xfrm>
            <a:off x="628650" y="909576"/>
            <a:ext cx="6172200" cy="3324300"/>
          </a:xfrm>
          <a:prstGeom prst="rect">
            <a:avLst/>
          </a:prstGeom>
          <a:noFill/>
          <a:ln>
            <a:noFill/>
          </a:ln>
        </p:spPr>
        <p:txBody>
          <a:bodyPr anchorCtr="0" anchor="t" bIns="34275" lIns="68575" spcFirstLastPara="1" rIns="68575" wrap="square" tIns="34275">
            <a:noAutofit/>
          </a:bodyPr>
          <a:lstStyle/>
          <a:p>
            <a:pPr indent="0" lvl="0" marL="0" rtl="0" algn="l">
              <a:lnSpc>
                <a:spcPct val="80000"/>
              </a:lnSpc>
              <a:spcBef>
                <a:spcPts val="0"/>
              </a:spcBef>
              <a:spcAft>
                <a:spcPts val="0"/>
              </a:spcAft>
              <a:buClr>
                <a:schemeClr val="dk1"/>
              </a:buClr>
              <a:buSzPts val="1900"/>
              <a:buNone/>
            </a:pPr>
            <a:r>
              <a:rPr b="1" lang="en" sz="1800"/>
              <a:t>Strategy &amp; Metrics, Level 1</a:t>
            </a:r>
            <a:r>
              <a:rPr lang="en" sz="1800"/>
              <a:t>: </a:t>
            </a:r>
            <a:r>
              <a:rPr i="1" lang="en" sz="1800"/>
              <a:t>Is there a software security assurance program in place?</a:t>
            </a:r>
            <a:endParaRPr sz="1800"/>
          </a:p>
          <a:p>
            <a:pPr indent="0" lvl="0" marL="0" rtl="0" algn="l">
              <a:lnSpc>
                <a:spcPct val="80000"/>
              </a:lnSpc>
              <a:spcBef>
                <a:spcPts val="800"/>
              </a:spcBef>
              <a:spcAft>
                <a:spcPts val="0"/>
              </a:spcAft>
              <a:buClr>
                <a:schemeClr val="dk1"/>
              </a:buClr>
              <a:buSzPts val="1900"/>
              <a:buNone/>
            </a:pPr>
            <a:r>
              <a:rPr lang="en" sz="1800"/>
              <a:t>Available Responses: </a:t>
            </a:r>
            <a:endParaRPr sz="1800"/>
          </a:p>
          <a:p>
            <a:pPr indent="-190500" lvl="1" marL="520700" rtl="0" algn="l">
              <a:lnSpc>
                <a:spcPct val="80000"/>
              </a:lnSpc>
              <a:spcBef>
                <a:spcPts val="400"/>
              </a:spcBef>
              <a:spcAft>
                <a:spcPts val="0"/>
              </a:spcAft>
              <a:buClr>
                <a:schemeClr val="dk1"/>
              </a:buClr>
              <a:buSzPts val="1800"/>
              <a:buChar char="•"/>
            </a:pPr>
            <a:r>
              <a:rPr i="1" lang="en"/>
              <a:t>No</a:t>
            </a:r>
            <a:endParaRPr i="1"/>
          </a:p>
          <a:p>
            <a:pPr indent="-190500" lvl="1" marL="520700" rtl="0" algn="l">
              <a:lnSpc>
                <a:spcPct val="80000"/>
              </a:lnSpc>
              <a:spcBef>
                <a:spcPts val="400"/>
              </a:spcBef>
              <a:spcAft>
                <a:spcPts val="0"/>
              </a:spcAft>
              <a:buClr>
                <a:schemeClr val="dk1"/>
              </a:buClr>
              <a:buSzPts val="1800"/>
              <a:buChar char="•"/>
            </a:pPr>
            <a:r>
              <a:rPr i="1" lang="en"/>
              <a:t>Yes, it‘s less than a year old</a:t>
            </a:r>
            <a:endParaRPr i="1"/>
          </a:p>
          <a:p>
            <a:pPr indent="-190500" lvl="1" marL="520700" rtl="0" algn="l">
              <a:lnSpc>
                <a:spcPct val="80000"/>
              </a:lnSpc>
              <a:spcBef>
                <a:spcPts val="400"/>
              </a:spcBef>
              <a:spcAft>
                <a:spcPts val="0"/>
              </a:spcAft>
              <a:buClr>
                <a:schemeClr val="dk1"/>
              </a:buClr>
              <a:buSzPts val="1800"/>
              <a:buChar char="•"/>
            </a:pPr>
            <a:r>
              <a:rPr i="1" lang="en"/>
              <a:t>Yes, it‘s a number of years old</a:t>
            </a:r>
            <a:endParaRPr i="1"/>
          </a:p>
          <a:p>
            <a:pPr indent="-190500" lvl="1" marL="520700" rtl="0" algn="l">
              <a:lnSpc>
                <a:spcPct val="80000"/>
              </a:lnSpc>
              <a:spcBef>
                <a:spcPts val="400"/>
              </a:spcBef>
              <a:spcAft>
                <a:spcPts val="0"/>
              </a:spcAft>
              <a:buClr>
                <a:schemeClr val="dk1"/>
              </a:buClr>
              <a:buSzPts val="1800"/>
              <a:buChar char="•"/>
            </a:pPr>
            <a:r>
              <a:rPr i="1" lang="en"/>
              <a:t>Yes, it‘s a pretty mature program</a:t>
            </a:r>
            <a:endParaRPr i="1"/>
          </a:p>
          <a:p>
            <a:pPr indent="0" lvl="0" marL="0" rtl="0" algn="l">
              <a:lnSpc>
                <a:spcPct val="80000"/>
              </a:lnSpc>
              <a:spcBef>
                <a:spcPts val="800"/>
              </a:spcBef>
              <a:spcAft>
                <a:spcPts val="0"/>
              </a:spcAft>
              <a:buClr>
                <a:schemeClr val="dk1"/>
              </a:buClr>
              <a:buSzPts val="1900"/>
              <a:buNone/>
            </a:pPr>
            <a:r>
              <a:rPr lang="en" sz="1800"/>
              <a:t>But, what about…</a:t>
            </a:r>
            <a:endParaRPr sz="1800"/>
          </a:p>
          <a:p>
            <a:pPr indent="-190500" lvl="1" marL="520700" rtl="0" algn="l">
              <a:lnSpc>
                <a:spcPct val="80000"/>
              </a:lnSpc>
              <a:spcBef>
                <a:spcPts val="400"/>
              </a:spcBef>
              <a:spcAft>
                <a:spcPts val="0"/>
              </a:spcAft>
              <a:buClr>
                <a:schemeClr val="dk1"/>
              </a:buClr>
              <a:buSzPts val="1800"/>
              <a:buChar char="•"/>
            </a:pPr>
            <a:r>
              <a:rPr lang="en"/>
              <a:t>Quality of the program?</a:t>
            </a:r>
            <a:endParaRPr/>
          </a:p>
          <a:p>
            <a:pPr indent="-190500" lvl="1" marL="520700" rtl="0" algn="l">
              <a:lnSpc>
                <a:spcPct val="80000"/>
              </a:lnSpc>
              <a:spcBef>
                <a:spcPts val="400"/>
              </a:spcBef>
              <a:spcAft>
                <a:spcPts val="0"/>
              </a:spcAft>
              <a:buClr>
                <a:schemeClr val="dk1"/>
              </a:buClr>
              <a:buSzPts val="1800"/>
              <a:buChar char="•"/>
            </a:pPr>
            <a:r>
              <a:rPr lang="en"/>
              <a:t>Currency of the program? Has it been reviewed/updated? </a:t>
            </a:r>
            <a:endParaRPr/>
          </a:p>
          <a:p>
            <a:pPr indent="-190500" lvl="1" marL="520700" rtl="0" algn="l">
              <a:lnSpc>
                <a:spcPct val="80000"/>
              </a:lnSpc>
              <a:spcBef>
                <a:spcPts val="400"/>
              </a:spcBef>
              <a:spcAft>
                <a:spcPts val="0"/>
              </a:spcAft>
              <a:buClr>
                <a:schemeClr val="dk1"/>
              </a:buClr>
              <a:buSzPts val="1800"/>
              <a:buChar char="•"/>
            </a:pPr>
            <a:r>
              <a:rPr lang="en"/>
              <a:t>How do you know the program is still relevant?</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4">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4">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41"/>
          <p:cNvSpPr txBox="1"/>
          <p:nvPr>
            <p:ph type="title"/>
          </p:nvPr>
        </p:nvSpPr>
        <p:spPr>
          <a:xfrm>
            <a:off x="629841" y="273844"/>
            <a:ext cx="7886700" cy="994172"/>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sz="3000"/>
              <a:t>Consider Multiple Dimensions</a:t>
            </a:r>
            <a:endParaRPr sz="3000"/>
          </a:p>
        </p:txBody>
      </p:sp>
      <p:sp>
        <p:nvSpPr>
          <p:cNvPr id="360" name="Google Shape;360;p41"/>
          <p:cNvSpPr txBox="1"/>
          <p:nvPr>
            <p:ph idx="1" type="body"/>
          </p:nvPr>
        </p:nvSpPr>
        <p:spPr>
          <a:xfrm>
            <a:off x="1633194" y="1222697"/>
            <a:ext cx="3030141" cy="479822"/>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Clr>
                <a:srgbClr val="1D7BD7"/>
              </a:buClr>
              <a:buSzPts val="1800"/>
              <a:buNone/>
            </a:pPr>
            <a:r>
              <a:rPr lang="en" sz="1100"/>
              <a:t>Coverage / Standardisation</a:t>
            </a:r>
            <a:endParaRPr sz="1100"/>
          </a:p>
        </p:txBody>
      </p:sp>
      <p:pic>
        <p:nvPicPr>
          <p:cNvPr id="361" name="Google Shape;361;p41"/>
          <p:cNvPicPr preferRelativeResize="0"/>
          <p:nvPr/>
        </p:nvPicPr>
        <p:blipFill rotWithShape="1">
          <a:blip r:embed="rId3">
            <a:alphaModFix/>
          </a:blip>
          <a:srcRect b="0" l="0" r="0" t="0"/>
          <a:stretch/>
        </p:blipFill>
        <p:spPr>
          <a:xfrm>
            <a:off x="1615381" y="1722503"/>
            <a:ext cx="2901255" cy="2072581"/>
          </a:xfrm>
          <a:prstGeom prst="rect">
            <a:avLst/>
          </a:prstGeom>
          <a:noFill/>
          <a:ln>
            <a:noFill/>
          </a:ln>
        </p:spPr>
      </p:pic>
      <p:sp>
        <p:nvSpPr>
          <p:cNvPr id="362" name="Google Shape;362;p41"/>
          <p:cNvSpPr txBox="1"/>
          <p:nvPr>
            <p:ph idx="3" type="body"/>
          </p:nvPr>
        </p:nvSpPr>
        <p:spPr>
          <a:xfrm>
            <a:off x="4556968" y="1240397"/>
            <a:ext cx="3031331" cy="479822"/>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Clr>
                <a:srgbClr val="1D7BD7"/>
              </a:buClr>
              <a:buSzPts val="1800"/>
              <a:buNone/>
            </a:pPr>
            <a:r>
              <a:rPr lang="en" sz="1100"/>
              <a:t>Quality</a:t>
            </a:r>
            <a:endParaRPr sz="1100"/>
          </a:p>
        </p:txBody>
      </p:sp>
      <p:pic>
        <p:nvPicPr>
          <p:cNvPr id="363" name="Google Shape;363;p41"/>
          <p:cNvPicPr preferRelativeResize="0"/>
          <p:nvPr/>
        </p:nvPicPr>
        <p:blipFill rotWithShape="1">
          <a:blip r:embed="rId4">
            <a:alphaModFix/>
          </a:blip>
          <a:srcRect b="0" l="0" r="0" t="0"/>
          <a:stretch/>
        </p:blipFill>
        <p:spPr>
          <a:xfrm>
            <a:off x="4614863" y="1722503"/>
            <a:ext cx="2915543" cy="207258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42"/>
          <p:cNvSpPr txBox="1"/>
          <p:nvPr>
            <p:ph type="title"/>
          </p:nvPr>
        </p:nvSpPr>
        <p:spPr>
          <a:xfrm>
            <a:off x="628650" y="162028"/>
            <a:ext cx="7886700" cy="994172"/>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sz="3000"/>
              <a:t>Considerations while designing SAMM 2.0 Scoring</a:t>
            </a:r>
            <a:endParaRPr sz="3000"/>
          </a:p>
        </p:txBody>
      </p:sp>
      <p:sp>
        <p:nvSpPr>
          <p:cNvPr id="369" name="Google Shape;369;p42"/>
          <p:cNvSpPr txBox="1"/>
          <p:nvPr>
            <p:ph idx="1" type="body"/>
          </p:nvPr>
        </p:nvSpPr>
        <p:spPr>
          <a:xfrm>
            <a:off x="628650" y="1156194"/>
            <a:ext cx="7886700" cy="3263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None/>
            </a:pPr>
            <a:r>
              <a:rPr lang="en" sz="1800"/>
              <a:t>Response scales/values for quality and coverage questions</a:t>
            </a:r>
            <a:endParaRPr sz="1800"/>
          </a:p>
          <a:p>
            <a:pPr indent="-342900" lvl="0" marL="457200" rtl="0" algn="l">
              <a:lnSpc>
                <a:spcPct val="90000"/>
              </a:lnSpc>
              <a:spcBef>
                <a:spcPts val="400"/>
              </a:spcBef>
              <a:spcAft>
                <a:spcPts val="0"/>
              </a:spcAft>
              <a:buSzPts val="1800"/>
              <a:buChar char="•"/>
            </a:pPr>
            <a:r>
              <a:rPr lang="en" sz="1800"/>
              <a:t>Four options? Five?</a:t>
            </a:r>
            <a:endParaRPr sz="1800"/>
          </a:p>
          <a:p>
            <a:pPr indent="-342900" lvl="0" marL="457200" rtl="0" algn="l">
              <a:lnSpc>
                <a:spcPct val="90000"/>
              </a:lnSpc>
              <a:spcBef>
                <a:spcPts val="0"/>
              </a:spcBef>
              <a:spcAft>
                <a:spcPts val="0"/>
              </a:spcAft>
              <a:buSzPts val="1800"/>
              <a:buChar char="•"/>
            </a:pPr>
            <a:r>
              <a:rPr lang="en" sz="1800"/>
              <a:t>Linear?</a:t>
            </a:r>
            <a:endParaRPr sz="1800"/>
          </a:p>
          <a:p>
            <a:pPr indent="0" lvl="0" marL="0" rtl="0" algn="l">
              <a:lnSpc>
                <a:spcPct val="90000"/>
              </a:lnSpc>
              <a:spcBef>
                <a:spcPts val="800"/>
              </a:spcBef>
              <a:spcAft>
                <a:spcPts val="0"/>
              </a:spcAft>
              <a:buNone/>
            </a:pPr>
            <a:r>
              <a:t/>
            </a:r>
            <a:endParaRPr sz="1800"/>
          </a:p>
          <a:p>
            <a:pPr indent="0" lvl="0" marL="0" rtl="0" algn="l">
              <a:lnSpc>
                <a:spcPct val="90000"/>
              </a:lnSpc>
              <a:spcBef>
                <a:spcPts val="800"/>
              </a:spcBef>
              <a:spcAft>
                <a:spcPts val="0"/>
              </a:spcAft>
              <a:buNone/>
            </a:pPr>
            <a:r>
              <a:rPr lang="en" sz="1800"/>
              <a:t>How to compute overall maturity score from individual metric scores across levels</a:t>
            </a:r>
            <a:endParaRPr sz="1800"/>
          </a:p>
          <a:p>
            <a:pPr indent="-342900" lvl="0" marL="457200" rtl="0" algn="l">
              <a:lnSpc>
                <a:spcPct val="90000"/>
              </a:lnSpc>
              <a:spcBef>
                <a:spcPts val="400"/>
              </a:spcBef>
              <a:spcAft>
                <a:spcPts val="0"/>
              </a:spcAft>
              <a:buSzPts val="1800"/>
              <a:buChar char="•"/>
            </a:pPr>
            <a:r>
              <a:rPr lang="en" sz="1800"/>
              <a:t>Level 2 significantly more expensive than Level 1</a:t>
            </a:r>
            <a:endParaRPr sz="1800"/>
          </a:p>
          <a:p>
            <a:pPr indent="-342900" lvl="0" marL="457200" rtl="0" algn="l">
              <a:lnSpc>
                <a:spcPct val="90000"/>
              </a:lnSpc>
              <a:spcBef>
                <a:spcPts val="0"/>
              </a:spcBef>
              <a:spcAft>
                <a:spcPts val="0"/>
              </a:spcAft>
              <a:buSzPts val="1800"/>
              <a:buChar char="•"/>
            </a:pPr>
            <a:r>
              <a:rPr lang="en" sz="1800"/>
              <a:t>Should we use weightage to represent higher maturity level?</a:t>
            </a:r>
            <a:endParaRPr sz="1800"/>
          </a:p>
          <a:p>
            <a:pPr indent="0" lvl="0" marL="0" rtl="0" algn="l">
              <a:lnSpc>
                <a:spcPct val="90000"/>
              </a:lnSpc>
              <a:spcBef>
                <a:spcPts val="800"/>
              </a:spcBef>
              <a:spcAft>
                <a:spcPts val="0"/>
              </a:spcAft>
              <a:buClr>
                <a:schemeClr val="dk1"/>
              </a:buClr>
              <a:buSzPts val="2100"/>
              <a:buNone/>
            </a:pPr>
            <a:r>
              <a:t/>
            </a:r>
            <a:endParaRPr sz="1800"/>
          </a:p>
          <a:p>
            <a:pPr indent="0" lvl="0" marL="0" rtl="0" algn="l">
              <a:lnSpc>
                <a:spcPct val="90000"/>
              </a:lnSpc>
              <a:spcBef>
                <a:spcPts val="800"/>
              </a:spcBef>
              <a:spcAft>
                <a:spcPts val="0"/>
              </a:spcAft>
              <a:buClr>
                <a:schemeClr val="dk1"/>
              </a:buClr>
              <a:buSzPts val="2100"/>
              <a:buNone/>
            </a:pPr>
            <a:r>
              <a:t/>
            </a:r>
            <a:endParaRPr sz="1800"/>
          </a:p>
          <a:p>
            <a:pPr indent="0" lvl="1" marL="254000" rtl="0" algn="l">
              <a:lnSpc>
                <a:spcPct val="90000"/>
              </a:lnSpc>
              <a:spcBef>
                <a:spcPts val="400"/>
              </a:spcBef>
              <a:spcAft>
                <a:spcPts val="0"/>
              </a:spcAft>
              <a:buClr>
                <a:schemeClr val="dk1"/>
              </a:buClr>
              <a:buSzPts val="18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9">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9">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628650" y="162028"/>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Agenda</a:t>
            </a:r>
            <a:endParaRPr/>
          </a:p>
        </p:txBody>
      </p:sp>
      <p:sp>
        <p:nvSpPr>
          <p:cNvPr id="142" name="Google Shape;142;p25"/>
          <p:cNvSpPr txBox="1"/>
          <p:nvPr>
            <p:ph idx="1" type="body"/>
          </p:nvPr>
        </p:nvSpPr>
        <p:spPr>
          <a:xfrm>
            <a:off x="628650" y="1156225"/>
            <a:ext cx="7886700" cy="3488700"/>
          </a:xfrm>
          <a:prstGeom prst="rect">
            <a:avLst/>
          </a:prstGeom>
        </p:spPr>
        <p:txBody>
          <a:bodyPr anchorCtr="0" anchor="t" bIns="34275" lIns="68575" spcFirstLastPara="1" rIns="68575" wrap="square" tIns="34275">
            <a:noAutofit/>
          </a:bodyPr>
          <a:lstStyle/>
          <a:p>
            <a:pPr indent="-317500" lvl="0" marL="457200" rtl="0" algn="l">
              <a:lnSpc>
                <a:spcPct val="200000"/>
              </a:lnSpc>
              <a:spcBef>
                <a:spcPts val="800"/>
              </a:spcBef>
              <a:spcAft>
                <a:spcPts val="0"/>
              </a:spcAft>
              <a:buClr>
                <a:srgbClr val="333333"/>
              </a:buClr>
              <a:buSzPts val="1400"/>
              <a:buFont typeface="Calibri"/>
              <a:buAutoNum type="arabicParenR"/>
            </a:pPr>
            <a:r>
              <a:rPr lang="en" sz="1400">
                <a:solidFill>
                  <a:srgbClr val="333333"/>
                </a:solidFill>
              </a:rPr>
              <a:t>OWASP SAMM Introduction</a:t>
            </a:r>
            <a:endParaRPr sz="1400">
              <a:solidFill>
                <a:srgbClr val="333333"/>
              </a:solidFill>
            </a:endParaRPr>
          </a:p>
          <a:p>
            <a:pPr indent="-317500" lvl="1" marL="914400" rtl="0" algn="l">
              <a:lnSpc>
                <a:spcPct val="200000"/>
              </a:lnSpc>
              <a:spcBef>
                <a:spcPts val="0"/>
              </a:spcBef>
              <a:spcAft>
                <a:spcPts val="0"/>
              </a:spcAft>
              <a:buClr>
                <a:srgbClr val="333333"/>
              </a:buClr>
              <a:buSzPts val="1400"/>
              <a:buFont typeface="Calibri"/>
              <a:buAutoNum type="alphaLcParenR"/>
            </a:pPr>
            <a:r>
              <a:rPr lang="en" sz="1400">
                <a:solidFill>
                  <a:srgbClr val="333333"/>
                </a:solidFill>
              </a:rPr>
              <a:t>What is OWASP SAMM</a:t>
            </a:r>
            <a:endParaRPr sz="1400">
              <a:solidFill>
                <a:srgbClr val="333333"/>
              </a:solidFill>
            </a:endParaRPr>
          </a:p>
          <a:p>
            <a:pPr indent="-317500" lvl="1" marL="914400" rtl="0" algn="l">
              <a:lnSpc>
                <a:spcPct val="200000"/>
              </a:lnSpc>
              <a:spcBef>
                <a:spcPts val="0"/>
              </a:spcBef>
              <a:spcAft>
                <a:spcPts val="0"/>
              </a:spcAft>
              <a:buClr>
                <a:srgbClr val="333333"/>
              </a:buClr>
              <a:buSzPts val="1400"/>
              <a:buFont typeface="Calibri"/>
              <a:buAutoNum type="alphaLcParenR"/>
            </a:pPr>
            <a:r>
              <a:rPr lang="en" sz="1400">
                <a:solidFill>
                  <a:srgbClr val="333333"/>
                </a:solidFill>
              </a:rPr>
              <a:t>Why OWASP SAMM</a:t>
            </a:r>
            <a:endParaRPr sz="1400">
              <a:solidFill>
                <a:srgbClr val="333333"/>
              </a:solidFill>
            </a:endParaRPr>
          </a:p>
          <a:p>
            <a:pPr indent="-317500" lvl="1" marL="914400" rtl="0" algn="l">
              <a:lnSpc>
                <a:spcPct val="200000"/>
              </a:lnSpc>
              <a:spcBef>
                <a:spcPts val="0"/>
              </a:spcBef>
              <a:spcAft>
                <a:spcPts val="0"/>
              </a:spcAft>
              <a:buClr>
                <a:srgbClr val="333333"/>
              </a:buClr>
              <a:buSzPts val="1400"/>
              <a:buFont typeface="Calibri"/>
              <a:buAutoNum type="alphaLcParenR"/>
            </a:pPr>
            <a:r>
              <a:rPr lang="en" sz="1400">
                <a:solidFill>
                  <a:srgbClr val="333333"/>
                </a:solidFill>
              </a:rPr>
              <a:t>How to use OWASP SAMM</a:t>
            </a:r>
            <a:endParaRPr sz="1400">
              <a:solidFill>
                <a:srgbClr val="333333"/>
              </a:solidFill>
            </a:endParaRPr>
          </a:p>
          <a:p>
            <a:pPr indent="-317500" lvl="0" marL="457200" rtl="0" algn="l">
              <a:lnSpc>
                <a:spcPct val="200000"/>
              </a:lnSpc>
              <a:spcBef>
                <a:spcPts val="0"/>
              </a:spcBef>
              <a:spcAft>
                <a:spcPts val="0"/>
              </a:spcAft>
              <a:buClr>
                <a:srgbClr val="333333"/>
              </a:buClr>
              <a:buSzPts val="1400"/>
              <a:buAutoNum type="arabicParenR"/>
            </a:pPr>
            <a:r>
              <a:rPr lang="en" sz="1400">
                <a:solidFill>
                  <a:srgbClr val="333333"/>
                </a:solidFill>
              </a:rPr>
              <a:t>Project History and background</a:t>
            </a:r>
            <a:endParaRPr sz="1400">
              <a:solidFill>
                <a:srgbClr val="333333"/>
              </a:solidFill>
            </a:endParaRPr>
          </a:p>
          <a:p>
            <a:pPr indent="-317500" lvl="0" marL="457200" rtl="0" algn="l">
              <a:lnSpc>
                <a:spcPct val="200000"/>
              </a:lnSpc>
              <a:spcBef>
                <a:spcPts val="0"/>
              </a:spcBef>
              <a:spcAft>
                <a:spcPts val="0"/>
              </a:spcAft>
              <a:buClr>
                <a:srgbClr val="333333"/>
              </a:buClr>
              <a:buSzPts val="1400"/>
              <a:buAutoNum type="arabicParenR"/>
            </a:pPr>
            <a:r>
              <a:rPr lang="en" sz="1400">
                <a:solidFill>
                  <a:srgbClr val="333333"/>
                </a:solidFill>
              </a:rPr>
              <a:t>OWASP SAMM v2.0 and Highlights of Changes over SAMM v1.5</a:t>
            </a:r>
            <a:endParaRPr sz="1400">
              <a:solidFill>
                <a:srgbClr val="333333"/>
              </a:solidFill>
            </a:endParaRPr>
          </a:p>
          <a:p>
            <a:pPr indent="-317500" lvl="0" marL="457200" rtl="0" algn="l">
              <a:lnSpc>
                <a:spcPct val="200000"/>
              </a:lnSpc>
              <a:spcBef>
                <a:spcPts val="0"/>
              </a:spcBef>
              <a:spcAft>
                <a:spcPts val="0"/>
              </a:spcAft>
              <a:buClr>
                <a:srgbClr val="333333"/>
              </a:buClr>
              <a:buSzPts val="1400"/>
              <a:buFont typeface="Calibri"/>
              <a:buAutoNum type="arabicParenR"/>
            </a:pPr>
            <a:r>
              <a:rPr lang="en" sz="1400"/>
              <a:t>Demo SAMM v2.0 Website and Toolbox</a:t>
            </a:r>
            <a:endParaRPr sz="1400"/>
          </a:p>
          <a:p>
            <a:pPr indent="-317500" lvl="0" marL="457200" rtl="0" algn="l">
              <a:lnSpc>
                <a:spcPct val="200000"/>
              </a:lnSpc>
              <a:spcBef>
                <a:spcPts val="0"/>
              </a:spcBef>
              <a:spcAft>
                <a:spcPts val="0"/>
              </a:spcAft>
              <a:buSzPts val="1400"/>
              <a:buAutoNum type="arabicParenR"/>
            </a:pPr>
            <a:r>
              <a:rPr lang="en" sz="1400"/>
              <a:t>Questions/Feedback</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p43"/>
          <p:cNvSpPr txBox="1"/>
          <p:nvPr>
            <p:ph type="title"/>
          </p:nvPr>
        </p:nvSpPr>
        <p:spPr>
          <a:xfrm>
            <a:off x="474275" y="28350"/>
            <a:ext cx="8430000" cy="4446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600"/>
              </a:spcAft>
              <a:buClr>
                <a:schemeClr val="dk1"/>
              </a:buClr>
              <a:buSzPts val="1100"/>
              <a:buFont typeface="Arial"/>
              <a:buNone/>
            </a:pPr>
            <a:r>
              <a:rPr lang="en" sz="1000">
                <a:latin typeface="Arial"/>
                <a:ea typeface="Arial"/>
                <a:cs typeface="Arial"/>
                <a:sym typeface="Arial"/>
              </a:rPr>
              <a:t>Maturity Score = Sum(Avg(StreamALevel1,StreamBLevel1)+Avg(StreamALevel2,StreamBLevel2)+Avg(StreamALevel3,StreamBLevel3))</a:t>
            </a:r>
            <a:endParaRPr sz="1000">
              <a:latin typeface="Arial"/>
              <a:ea typeface="Arial"/>
              <a:cs typeface="Arial"/>
              <a:sym typeface="Arial"/>
            </a:endParaRPr>
          </a:p>
        </p:txBody>
      </p:sp>
      <p:graphicFrame>
        <p:nvGraphicFramePr>
          <p:cNvPr id="375" name="Google Shape;375;p43"/>
          <p:cNvGraphicFramePr/>
          <p:nvPr/>
        </p:nvGraphicFramePr>
        <p:xfrm>
          <a:off x="474275" y="565675"/>
          <a:ext cx="3000000" cy="3000000"/>
        </p:xfrm>
        <a:graphic>
          <a:graphicData uri="http://schemas.openxmlformats.org/drawingml/2006/table">
            <a:tbl>
              <a:tblPr>
                <a:noFill/>
                <a:tableStyleId>{8FEEF4CC-B8A9-4093-ACB2-BF81E2F37041}</a:tableStyleId>
              </a:tblPr>
              <a:tblGrid>
                <a:gridCol w="758200"/>
                <a:gridCol w="382850"/>
                <a:gridCol w="3842150"/>
                <a:gridCol w="835225"/>
                <a:gridCol w="809075"/>
                <a:gridCol w="674925"/>
                <a:gridCol w="810625"/>
              </a:tblGrid>
              <a:tr h="172575">
                <a:tc>
                  <a:txBody>
                    <a:bodyPr/>
                    <a:lstStyle/>
                    <a:p>
                      <a:pPr indent="0" lvl="0" marL="0" rtl="0" algn="l">
                        <a:spcBef>
                          <a:spcPts val="0"/>
                        </a:spcBef>
                        <a:spcAft>
                          <a:spcPts val="0"/>
                        </a:spcAft>
                        <a:buNone/>
                      </a:pPr>
                      <a:r>
                        <a:rPr b="1" lang="en" sz="500">
                          <a:solidFill>
                            <a:srgbClr val="010000"/>
                          </a:solidFill>
                        </a:rPr>
                        <a:t>Stream</a:t>
                      </a:r>
                      <a:endParaRPr b="1" sz="500">
                        <a:solidFill>
                          <a:srgbClr val="010000"/>
                        </a:solidFill>
                      </a:endParaRPr>
                    </a:p>
                  </a:txBody>
                  <a:tcPr marT="9525" marB="91425" marR="9525" marL="9525" anchor="b">
                    <a:lnL cap="flat" cmpd="sng" w="6350">
                      <a:solidFill>
                        <a:srgbClr val="000000"/>
                      </a:solidFill>
                      <a:prstDash val="solid"/>
                      <a:round/>
                      <a:headEnd len="sm" w="sm" type="none"/>
                      <a:tailEnd len="sm" w="sm" type="none"/>
                    </a:lnL>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8BAA88"/>
                    </a:solidFill>
                  </a:tcPr>
                </a:tc>
                <a:tc>
                  <a:txBody>
                    <a:bodyPr/>
                    <a:lstStyle/>
                    <a:p>
                      <a:pPr indent="0" lvl="0" marL="0" rtl="0" algn="l">
                        <a:spcBef>
                          <a:spcPts val="0"/>
                        </a:spcBef>
                        <a:spcAft>
                          <a:spcPts val="0"/>
                        </a:spcAft>
                        <a:buNone/>
                      </a:pPr>
                      <a:r>
                        <a:rPr b="1" lang="en" sz="500">
                          <a:solidFill>
                            <a:srgbClr val="010000"/>
                          </a:solidFill>
                        </a:rPr>
                        <a:t>Level</a:t>
                      </a:r>
                      <a:endParaRPr b="1" sz="500">
                        <a:solidFill>
                          <a:srgbClr val="010000"/>
                        </a:solidFill>
                      </a:endParaRPr>
                    </a:p>
                  </a:txBody>
                  <a:tcPr marT="9525" marB="91425" marR="9525" marL="9525" anchor="b">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8BAA88"/>
                    </a:solidFill>
                  </a:tcPr>
                </a:tc>
                <a:tc gridSpan="2">
                  <a:txBody>
                    <a:bodyPr/>
                    <a:lstStyle/>
                    <a:p>
                      <a:pPr indent="0" lvl="0" marL="0" rtl="0" algn="ctr">
                        <a:lnSpc>
                          <a:spcPct val="115000"/>
                        </a:lnSpc>
                        <a:spcBef>
                          <a:spcPts val="0"/>
                        </a:spcBef>
                        <a:spcAft>
                          <a:spcPts val="0"/>
                        </a:spcAft>
                        <a:buNone/>
                      </a:pPr>
                      <a:r>
                        <a:rPr b="1" lang="en" sz="500">
                          <a:solidFill>
                            <a:srgbClr val="010000"/>
                          </a:solidFill>
                        </a:rPr>
                        <a:t>Requirements Testing</a:t>
                      </a:r>
                      <a:endParaRPr b="1" sz="500">
                        <a:solidFill>
                          <a:srgbClr val="010000"/>
                        </a:solidFill>
                      </a:endParaRPr>
                    </a:p>
                  </a:txBody>
                  <a:tcPr marT="9525" marB="91425" marR="9525" marL="9525" anchor="b">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8BAA88"/>
                    </a:solidFill>
                  </a:tcPr>
                </a:tc>
                <a:tc hMerge="1"/>
                <a:tc>
                  <a:txBody>
                    <a:bodyPr/>
                    <a:lstStyle/>
                    <a:p>
                      <a:pPr indent="0" lvl="0" marL="0" rtl="0" algn="ctr">
                        <a:lnSpc>
                          <a:spcPct val="115000"/>
                        </a:lnSpc>
                        <a:spcBef>
                          <a:spcPts val="0"/>
                        </a:spcBef>
                        <a:spcAft>
                          <a:spcPts val="0"/>
                        </a:spcAft>
                        <a:buNone/>
                      </a:pPr>
                      <a:r>
                        <a:rPr b="1" lang="en" sz="500">
                          <a:solidFill>
                            <a:srgbClr val="010000"/>
                          </a:solidFill>
                        </a:rPr>
                        <a:t>Answer</a:t>
                      </a:r>
                      <a:endParaRPr b="1" sz="500">
                        <a:solidFill>
                          <a:srgbClr val="010000"/>
                        </a:solidFill>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10000"/>
                      </a:solidFill>
                      <a:prstDash val="solid"/>
                      <a:round/>
                      <a:headEnd len="sm" w="sm" type="none"/>
                      <a:tailEnd len="sm" w="sm" type="none"/>
                    </a:lnR>
                    <a:lnT cap="flat" cmpd="sng" w="6350">
                      <a:solidFill>
                        <a:srgbClr val="010000"/>
                      </a:solidFill>
                      <a:prstDash val="solid"/>
                      <a:round/>
                      <a:headEnd len="sm" w="sm" type="none"/>
                      <a:tailEnd len="sm" w="sm" type="none"/>
                    </a:lnT>
                    <a:lnB cap="flat" cmpd="sng" w="6350">
                      <a:solidFill>
                        <a:srgbClr val="010000"/>
                      </a:solidFill>
                      <a:prstDash val="solid"/>
                      <a:round/>
                      <a:headEnd len="sm" w="sm" type="none"/>
                      <a:tailEnd len="sm" w="sm" type="none"/>
                    </a:lnB>
                    <a:solidFill>
                      <a:srgbClr val="8BAA88"/>
                    </a:solidFill>
                  </a:tcPr>
                </a:tc>
                <a:tc>
                  <a:txBody>
                    <a:bodyPr/>
                    <a:lstStyle/>
                    <a:p>
                      <a:pPr indent="0" lvl="0" marL="0" rtl="0" algn="ctr">
                        <a:lnSpc>
                          <a:spcPct val="115000"/>
                        </a:lnSpc>
                        <a:spcBef>
                          <a:spcPts val="0"/>
                        </a:spcBef>
                        <a:spcAft>
                          <a:spcPts val="0"/>
                        </a:spcAft>
                        <a:buNone/>
                      </a:pPr>
                      <a:r>
                        <a:rPr b="1" lang="en" sz="500">
                          <a:solidFill>
                            <a:srgbClr val="010000"/>
                          </a:solidFill>
                        </a:rPr>
                        <a:t> </a:t>
                      </a:r>
                      <a:endParaRPr b="1" sz="500">
                        <a:solidFill>
                          <a:srgbClr val="010000"/>
                        </a:solidFill>
                      </a:endParaRPr>
                    </a:p>
                  </a:txBody>
                  <a:tcPr marT="9525" marB="91425" marR="9525" marL="9525" anchor="b">
                    <a:lnL cap="flat" cmpd="sng" w="6350">
                      <a:solidFill>
                        <a:srgbClr val="010000"/>
                      </a:solidFill>
                      <a:prstDash val="solid"/>
                      <a:round/>
                      <a:headEnd len="sm" w="sm" type="none"/>
                      <a:tailEnd len="sm" w="sm" type="none"/>
                    </a:lnL>
                    <a:lnR cap="flat" cmpd="sng" w="6350">
                      <a:solidFill>
                        <a:srgbClr val="010000"/>
                      </a:solidFill>
                      <a:prstDash val="solid"/>
                      <a:round/>
                      <a:headEnd len="sm" w="sm" type="none"/>
                      <a:tailEnd len="sm" w="sm" type="none"/>
                    </a:lnR>
                    <a:lnT cap="flat" cmpd="sng" w="6350">
                      <a:solidFill>
                        <a:srgbClr val="010000"/>
                      </a:solidFill>
                      <a:prstDash val="solid"/>
                      <a:round/>
                      <a:headEnd len="sm" w="sm" type="none"/>
                      <a:tailEnd len="sm" w="sm" type="none"/>
                    </a:lnT>
                    <a:lnB cap="flat" cmpd="sng" w="6350">
                      <a:solidFill>
                        <a:srgbClr val="010000"/>
                      </a:solidFill>
                      <a:prstDash val="solid"/>
                      <a:round/>
                      <a:headEnd len="sm" w="sm" type="none"/>
                      <a:tailEnd len="sm" w="sm" type="none"/>
                    </a:lnB>
                    <a:solidFill>
                      <a:srgbClr val="8BAA88"/>
                    </a:solidFill>
                  </a:tcPr>
                </a:tc>
                <a:tc>
                  <a:txBody>
                    <a:bodyPr/>
                    <a:lstStyle/>
                    <a:p>
                      <a:pPr indent="0" lvl="0" marL="0" rtl="0" algn="ctr">
                        <a:lnSpc>
                          <a:spcPct val="115000"/>
                        </a:lnSpc>
                        <a:spcBef>
                          <a:spcPts val="0"/>
                        </a:spcBef>
                        <a:spcAft>
                          <a:spcPts val="0"/>
                        </a:spcAft>
                        <a:buNone/>
                      </a:pPr>
                      <a:r>
                        <a:rPr b="1" lang="en" sz="500">
                          <a:solidFill>
                            <a:srgbClr val="010000"/>
                          </a:solidFill>
                        </a:rPr>
                        <a:t> </a:t>
                      </a:r>
                      <a:endParaRPr b="1" sz="500">
                        <a:solidFill>
                          <a:srgbClr val="010000"/>
                        </a:solidFill>
                      </a:endParaRPr>
                    </a:p>
                  </a:txBody>
                  <a:tcPr marT="9525" marB="91425" marR="9525" marL="9525" anchor="b">
                    <a:lnL cap="flat" cmpd="sng" w="6350">
                      <a:solidFill>
                        <a:srgbClr val="010000"/>
                      </a:solidFill>
                      <a:prstDash val="solid"/>
                      <a:round/>
                      <a:headEnd len="sm" w="sm" type="none"/>
                      <a:tailEnd len="sm" w="sm" type="none"/>
                    </a:lnL>
                    <a:lnR cap="flat" cmpd="sng" w="6350">
                      <a:solidFill>
                        <a:srgbClr val="010000"/>
                      </a:solidFill>
                      <a:prstDash val="solid"/>
                      <a:round/>
                      <a:headEnd len="sm" w="sm" type="none"/>
                      <a:tailEnd len="sm" w="sm" type="none"/>
                    </a:lnR>
                    <a:lnT cap="flat" cmpd="sng" w="6350">
                      <a:solidFill>
                        <a:srgbClr val="010000"/>
                      </a:solidFill>
                      <a:prstDash val="solid"/>
                      <a:round/>
                      <a:headEnd len="sm" w="sm" type="none"/>
                      <a:tailEnd len="sm" w="sm" type="none"/>
                    </a:lnT>
                    <a:lnB cap="flat" cmpd="sng" w="6350">
                      <a:solidFill>
                        <a:srgbClr val="010000"/>
                      </a:solidFill>
                      <a:prstDash val="solid"/>
                      <a:round/>
                      <a:headEnd len="sm" w="sm" type="none"/>
                      <a:tailEnd len="sm" w="sm" type="none"/>
                    </a:lnB>
                    <a:solidFill>
                      <a:srgbClr val="8BAA88"/>
                    </a:solidFill>
                  </a:tcPr>
                </a:tc>
              </a:tr>
              <a:tr h="273950">
                <a:tc rowSpan="9">
                  <a:txBody>
                    <a:bodyPr/>
                    <a:lstStyle/>
                    <a:p>
                      <a:pPr indent="0" lvl="0" marL="0" rtl="0" algn="ctr">
                        <a:lnSpc>
                          <a:spcPct val="115000"/>
                        </a:lnSpc>
                        <a:spcBef>
                          <a:spcPts val="0"/>
                        </a:spcBef>
                        <a:spcAft>
                          <a:spcPts val="0"/>
                        </a:spcAft>
                        <a:buNone/>
                      </a:pPr>
                      <a:r>
                        <a:rPr b="1" lang="en" sz="500">
                          <a:solidFill>
                            <a:srgbClr val="010000"/>
                          </a:solidFill>
                        </a:rPr>
                        <a:t> A: Control Verification</a:t>
                      </a:r>
                      <a:endParaRPr b="1" sz="500">
                        <a:solidFill>
                          <a:srgbClr val="010000"/>
                        </a:solidFill>
                      </a:endParaRPr>
                    </a:p>
                  </a:txBody>
                  <a:tcPr marT="9525" marB="91425" marR="9525" marL="952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8BAA88"/>
                    </a:solidFill>
                  </a:tcPr>
                </a:tc>
                <a:tc>
                  <a:txBody>
                    <a:bodyPr/>
                    <a:lstStyle/>
                    <a:p>
                      <a:pPr indent="0" lvl="0" marL="0" rtl="0" algn="ctr">
                        <a:lnSpc>
                          <a:spcPct val="115000"/>
                        </a:lnSpc>
                        <a:spcBef>
                          <a:spcPts val="0"/>
                        </a:spcBef>
                        <a:spcAft>
                          <a:spcPts val="0"/>
                        </a:spcAft>
                        <a:buNone/>
                      </a:pPr>
                      <a:r>
                        <a:rPr b="1" lang="en" sz="500">
                          <a:solidFill>
                            <a:srgbClr val="010000"/>
                          </a:solidFill>
                        </a:rPr>
                        <a:t>1</a:t>
                      </a:r>
                      <a:endParaRPr b="1" sz="500">
                        <a:solidFill>
                          <a:srgbClr val="010000"/>
                        </a:solidFill>
                      </a:endParaRPr>
                    </a:p>
                  </a:txBody>
                  <a:tcPr marT="9525" marB="91425" marR="9525" marL="952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8BAA88"/>
                    </a:solidFill>
                  </a:tcPr>
                </a:tc>
                <a:tc gridSpan="2">
                  <a:txBody>
                    <a:bodyPr/>
                    <a:lstStyle/>
                    <a:p>
                      <a:pPr indent="0" lvl="0" marL="0" rtl="0" algn="l">
                        <a:spcBef>
                          <a:spcPts val="0"/>
                        </a:spcBef>
                        <a:spcAft>
                          <a:spcPts val="0"/>
                        </a:spcAft>
                        <a:buNone/>
                      </a:pPr>
                      <a:r>
                        <a:rPr b="1" lang="en" sz="500">
                          <a:solidFill>
                            <a:srgbClr val="010000"/>
                          </a:solidFill>
                        </a:rPr>
                        <a:t>Do you test applications for the correct functioning of standard security controls?</a:t>
                      </a:r>
                      <a:endParaRPr b="1" sz="500">
                        <a:solidFill>
                          <a:srgbClr val="010000"/>
                        </a:solidFill>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FFFFF"/>
                    </a:solidFill>
                  </a:tcPr>
                </a:tc>
                <a:tc hMerge="1"/>
                <a:tc>
                  <a:txBody>
                    <a:bodyPr/>
                    <a:lstStyle/>
                    <a:p>
                      <a:pPr indent="0" lvl="0" marL="0" rtl="0" algn="ctr">
                        <a:lnSpc>
                          <a:spcPct val="115000"/>
                        </a:lnSpc>
                        <a:spcBef>
                          <a:spcPts val="0"/>
                        </a:spcBef>
                        <a:spcAft>
                          <a:spcPts val="0"/>
                        </a:spcAft>
                        <a:buNone/>
                      </a:pPr>
                      <a:r>
                        <a:rPr b="1" lang="en" sz="500">
                          <a:solidFill>
                            <a:srgbClr val="010000"/>
                          </a:solidFill>
                        </a:rPr>
                        <a:t>Yes, the majority of them</a:t>
                      </a:r>
                      <a:endParaRPr b="1" sz="500">
                        <a:solidFill>
                          <a:srgbClr val="010000"/>
                        </a:solidFill>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10000"/>
                      </a:solidFill>
                      <a:prstDash val="solid"/>
                      <a:round/>
                      <a:headEnd len="sm" w="sm" type="none"/>
                      <a:tailEnd len="sm" w="sm" type="none"/>
                    </a:lnR>
                    <a:lnT cap="flat" cmpd="sng" w="6350">
                      <a:solidFill>
                        <a:srgbClr val="01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500">
                          <a:solidFill>
                            <a:srgbClr val="010000"/>
                          </a:solidFill>
                        </a:rPr>
                        <a:t>1</a:t>
                      </a:r>
                      <a:endParaRPr sz="500">
                        <a:solidFill>
                          <a:srgbClr val="010000"/>
                        </a:solidFill>
                      </a:endParaRPr>
                    </a:p>
                  </a:txBody>
                  <a:tcPr marT="9525" marB="91425" marR="9525" marL="9525" anchor="b">
                    <a:lnL cap="flat" cmpd="sng" w="6350">
                      <a:solidFill>
                        <a:srgbClr val="010000"/>
                      </a:solidFill>
                      <a:prstDash val="solid"/>
                      <a:round/>
                      <a:headEnd len="sm" w="sm" type="none"/>
                      <a:tailEnd len="sm" w="sm" type="none"/>
                    </a:lnL>
                    <a:lnR cap="flat" cmpd="sng" w="6350">
                      <a:solidFill>
                        <a:srgbClr val="010000"/>
                      </a:solidFill>
                      <a:prstDash val="solid"/>
                      <a:round/>
                      <a:headEnd len="sm" w="sm" type="none"/>
                      <a:tailEnd len="sm" w="sm" type="none"/>
                    </a:lnR>
                    <a:lnT cap="flat" cmpd="sng" w="6350">
                      <a:solidFill>
                        <a:srgbClr val="01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500">
                          <a:solidFill>
                            <a:srgbClr val="010000"/>
                          </a:solidFill>
                        </a:rPr>
                        <a:t>0.750</a:t>
                      </a:r>
                      <a:endParaRPr sz="500">
                        <a:solidFill>
                          <a:srgbClr val="010000"/>
                        </a:solidFill>
                      </a:endParaRPr>
                    </a:p>
                  </a:txBody>
                  <a:tcPr marT="9525" marB="91425" marR="9525" marL="9525" anchor="b">
                    <a:lnL cap="flat" cmpd="sng" w="6350">
                      <a:solidFill>
                        <a:srgbClr val="010000"/>
                      </a:solidFill>
                      <a:prstDash val="solid"/>
                      <a:round/>
                      <a:headEnd len="sm" w="sm" type="none"/>
                      <a:tailEnd len="sm" w="sm" type="none"/>
                    </a:lnL>
                    <a:lnR cap="flat" cmpd="sng" w="6350">
                      <a:solidFill>
                        <a:srgbClr val="010000"/>
                      </a:solidFill>
                      <a:prstDash val="solid"/>
                      <a:round/>
                      <a:headEnd len="sm" w="sm" type="none"/>
                      <a:tailEnd len="sm" w="sm" type="none"/>
                    </a:lnR>
                    <a:lnT cap="flat" cmpd="sng" w="6350">
                      <a:solidFill>
                        <a:srgbClr val="010000"/>
                      </a:solidFill>
                      <a:prstDash val="solid"/>
                      <a:round/>
                      <a:headEnd len="sm" w="sm" type="none"/>
                      <a:tailEnd len="sm" w="sm" type="none"/>
                    </a:lnT>
                    <a:lnB cap="flat" cmpd="sng" w="6350">
                      <a:solidFill>
                        <a:srgbClr val="000000"/>
                      </a:solidFill>
                      <a:prstDash val="solid"/>
                      <a:round/>
                      <a:headEnd len="sm" w="sm" type="none"/>
                      <a:tailEnd len="sm" w="sm" type="none"/>
                    </a:lnB>
                  </a:tcPr>
                </a:tc>
              </a:tr>
              <a:tr h="234225">
                <a:tc vMerge="1"/>
                <a:tc>
                  <a:txBody>
                    <a:bodyPr/>
                    <a:lstStyle/>
                    <a:p>
                      <a:pPr indent="0" lvl="0" marL="0" rtl="0" algn="r">
                        <a:lnSpc>
                          <a:spcPct val="115000"/>
                        </a:lnSpc>
                        <a:spcBef>
                          <a:spcPts val="0"/>
                        </a:spcBef>
                        <a:spcAft>
                          <a:spcPts val="0"/>
                        </a:spcAft>
                        <a:buNone/>
                      </a:pPr>
                      <a:r>
                        <a:rPr i="1" lang="en" sz="500">
                          <a:solidFill>
                            <a:srgbClr val="010000"/>
                          </a:solidFill>
                        </a:rPr>
                        <a:t>QC:</a:t>
                      </a:r>
                      <a:endParaRPr i="1" sz="500">
                        <a:solidFill>
                          <a:srgbClr val="010000"/>
                        </a:solidFill>
                      </a:endParaRPr>
                    </a:p>
                  </a:txBody>
                  <a:tcPr marT="9525" marB="91425" marR="9525" marL="9525">
                    <a:lnL cap="flat" cmpd="sng" w="6350">
                      <a:solidFill>
                        <a:srgbClr val="000000"/>
                      </a:solidFill>
                      <a:prstDash val="solid"/>
                      <a:round/>
                      <a:headEnd len="sm" w="sm" type="none"/>
                      <a:tailEnd len="sm" w="sm" type="none"/>
                    </a:lnL>
                    <a:lnT cap="flat" cmpd="sng" w="6350">
                      <a:solidFill>
                        <a:srgbClr val="000000"/>
                      </a:solidFill>
                      <a:prstDash val="solid"/>
                      <a:round/>
                      <a:headEnd len="sm" w="sm" type="none"/>
                      <a:tailEnd len="sm" w="sm" type="none"/>
                    </a:lnT>
                    <a:solidFill>
                      <a:srgbClr val="D9D9D9"/>
                    </a:solidFill>
                  </a:tcPr>
                </a:tc>
                <a:tc gridSpan="2">
                  <a:txBody>
                    <a:bodyPr/>
                    <a:lstStyle/>
                    <a:p>
                      <a:pPr indent="0" lvl="0" marL="0" rtl="0" algn="l">
                        <a:spcBef>
                          <a:spcPts val="0"/>
                        </a:spcBef>
                        <a:spcAft>
                          <a:spcPts val="0"/>
                        </a:spcAft>
                        <a:buNone/>
                      </a:pPr>
                      <a:r>
                        <a:rPr lang="en" sz="500">
                          <a:solidFill>
                            <a:srgbClr val="010000"/>
                          </a:solidFill>
                        </a:rPr>
                        <a:t>Security testing at least verifies the implementation of authentication, access control, input validation, encoding and escaping data, and encryption controls.</a:t>
                      </a:r>
                      <a:endParaRPr sz="500">
                        <a:solidFill>
                          <a:srgbClr val="010000"/>
                        </a:solidFill>
                      </a:endParaRPr>
                    </a:p>
                  </a:txBody>
                  <a:tcPr marT="9525" marB="91425" marR="9525" marL="9525" anchor="b">
                    <a:lnR cap="flat" cmpd="sng" w="6350">
                      <a:solidFill>
                        <a:srgbClr val="010000"/>
                      </a:solidFill>
                      <a:prstDash val="solid"/>
                      <a:round/>
                      <a:headEnd len="sm" w="sm" type="none"/>
                      <a:tailEnd len="sm" w="sm" type="none"/>
                    </a:lnR>
                    <a:lnT cap="flat" cmpd="sng" w="6350">
                      <a:solidFill>
                        <a:srgbClr val="000000"/>
                      </a:solidFill>
                      <a:prstDash val="solid"/>
                      <a:round/>
                      <a:headEnd len="sm" w="sm" type="none"/>
                      <a:tailEnd len="sm" w="sm" type="none"/>
                    </a:lnT>
                    <a:solidFill>
                      <a:srgbClr val="D9D9D9"/>
                    </a:solidFill>
                  </a:tcPr>
                </a:tc>
                <a:tc hMerge="1"/>
                <a:tc>
                  <a:txBody>
                    <a:bodyPr/>
                    <a:lstStyle/>
                    <a:p>
                      <a:pPr indent="0" lvl="0" marL="0" rtl="0" algn="ctr">
                        <a:lnSpc>
                          <a:spcPct val="115000"/>
                        </a:lnSpc>
                        <a:spcBef>
                          <a:spcPts val="0"/>
                        </a:spcBef>
                        <a:spcAft>
                          <a:spcPts val="0"/>
                        </a:spcAft>
                        <a:buNone/>
                      </a:pPr>
                      <a:r>
                        <a:rPr b="1" lang="en" sz="500">
                          <a:solidFill>
                            <a:srgbClr val="010000"/>
                          </a:solidFill>
                        </a:rPr>
                        <a:t> </a:t>
                      </a:r>
                      <a:endParaRPr b="1" sz="500">
                        <a:solidFill>
                          <a:srgbClr val="010000"/>
                        </a:solidFill>
                      </a:endParaRPr>
                    </a:p>
                  </a:txBody>
                  <a:tcPr marT="9525" marB="91425" marR="9525" marL="9525" anchor="b">
                    <a:lnL cap="flat" cmpd="sng" w="6350">
                      <a:solidFill>
                        <a:srgbClr val="010000"/>
                      </a:solidFill>
                      <a:prstDash val="solid"/>
                      <a:round/>
                      <a:headEnd len="sm" w="sm" type="none"/>
                      <a:tailEnd len="sm" w="sm" type="none"/>
                    </a:lnL>
                    <a:lnR cap="flat" cmpd="sng" w="6350">
                      <a:solidFill>
                        <a:srgbClr val="010000"/>
                      </a:solidFill>
                      <a:prstDash val="solid"/>
                      <a:round/>
                      <a:headEnd len="sm" w="sm" type="none"/>
                      <a:tailEnd len="sm" w="sm" type="none"/>
                    </a:lnR>
                    <a:lnT cap="flat" cmpd="sng" w="6350">
                      <a:solidFill>
                        <a:srgbClr val="000000"/>
                      </a:solidFill>
                      <a:prstDash val="solid"/>
                      <a:round/>
                      <a:headEnd len="sm" w="sm" type="none"/>
                      <a:tailEnd len="sm" w="sm" type="none"/>
                    </a:lnT>
                    <a:solidFill>
                      <a:srgbClr val="D9D9D9"/>
                    </a:solidFill>
                  </a:tcPr>
                </a:tc>
                <a:tc>
                  <a:txBody>
                    <a:bodyPr/>
                    <a:lstStyle/>
                    <a:p>
                      <a:pPr indent="0" lvl="0" marL="0" rtl="0" algn="ctr">
                        <a:lnSpc>
                          <a:spcPct val="115000"/>
                        </a:lnSpc>
                        <a:spcBef>
                          <a:spcPts val="0"/>
                        </a:spcBef>
                        <a:spcAft>
                          <a:spcPts val="0"/>
                        </a:spcAft>
                        <a:buNone/>
                      </a:pPr>
                      <a:r>
                        <a:rPr lang="en" sz="500">
                          <a:solidFill>
                            <a:srgbClr val="010000"/>
                          </a:solidFill>
                        </a:rPr>
                        <a:t> </a:t>
                      </a:r>
                      <a:endParaRPr sz="500">
                        <a:solidFill>
                          <a:srgbClr val="010000"/>
                        </a:solidFill>
                      </a:endParaRPr>
                    </a:p>
                  </a:txBody>
                  <a:tcPr marT="9525" marB="91425" marR="9525" marL="9525" anchor="b">
                    <a:lnL cap="flat" cmpd="sng" w="6350">
                      <a:solidFill>
                        <a:srgbClr val="010000"/>
                      </a:solidFill>
                      <a:prstDash val="solid"/>
                      <a:round/>
                      <a:headEnd len="sm" w="sm" type="none"/>
                      <a:tailEnd len="sm" w="sm" type="none"/>
                    </a:lnL>
                    <a:lnR cap="flat" cmpd="sng" w="6350">
                      <a:solidFill>
                        <a:srgbClr val="010000"/>
                      </a:solidFill>
                      <a:prstDash val="solid"/>
                      <a:round/>
                      <a:headEnd len="sm" w="sm" type="none"/>
                      <a:tailEnd len="sm" w="sm" type="none"/>
                    </a:lnR>
                    <a:lnT cap="flat" cmpd="sng" w="6350">
                      <a:solidFill>
                        <a:srgbClr val="000000"/>
                      </a:solidFill>
                      <a:prstDash val="solid"/>
                      <a:round/>
                      <a:headEnd len="sm" w="sm" type="none"/>
                      <a:tailEnd len="sm" w="sm" type="none"/>
                    </a:lnT>
                    <a:solidFill>
                      <a:srgbClr val="D9D9D9"/>
                    </a:solidFill>
                  </a:tcPr>
                </a:tc>
                <a:tc>
                  <a:txBody>
                    <a:bodyPr/>
                    <a:lstStyle/>
                    <a:p>
                      <a:pPr indent="0" lvl="0" marL="0" rtl="0" algn="ctr">
                        <a:lnSpc>
                          <a:spcPct val="115000"/>
                        </a:lnSpc>
                        <a:spcBef>
                          <a:spcPts val="0"/>
                        </a:spcBef>
                        <a:spcAft>
                          <a:spcPts val="0"/>
                        </a:spcAft>
                        <a:buNone/>
                      </a:pPr>
                      <a:r>
                        <a:rPr lang="en" sz="500">
                          <a:solidFill>
                            <a:srgbClr val="010000"/>
                          </a:solidFill>
                        </a:rPr>
                        <a:t> </a:t>
                      </a:r>
                      <a:endParaRPr sz="500">
                        <a:solidFill>
                          <a:srgbClr val="010000"/>
                        </a:solidFill>
                      </a:endParaRPr>
                    </a:p>
                  </a:txBody>
                  <a:tcPr marT="9525" marB="91425" marR="9525" marL="9525" anchor="b">
                    <a:lnL cap="flat" cmpd="sng" w="6350">
                      <a:solidFill>
                        <a:srgbClr val="01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solidFill>
                      <a:srgbClr val="D9D9D9"/>
                    </a:solidFill>
                  </a:tcPr>
                </a:tc>
              </a:tr>
              <a:tr h="172575">
                <a:tc vMerge="1"/>
                <a:tc>
                  <a:txBody>
                    <a:bodyPr/>
                    <a:lstStyle/>
                    <a:p>
                      <a:pPr indent="0" lvl="0" marL="0" rtl="0" algn="r">
                        <a:lnSpc>
                          <a:spcPct val="115000"/>
                        </a:lnSpc>
                        <a:spcBef>
                          <a:spcPts val="0"/>
                        </a:spcBef>
                        <a:spcAft>
                          <a:spcPts val="0"/>
                        </a:spcAft>
                        <a:buNone/>
                      </a:pPr>
                      <a:r>
                        <a:rPr i="1" lang="en" sz="500">
                          <a:solidFill>
                            <a:srgbClr val="010000"/>
                          </a:solidFill>
                        </a:rPr>
                        <a:t>QC:</a:t>
                      </a:r>
                      <a:endParaRPr i="1" sz="500">
                        <a:solidFill>
                          <a:srgbClr val="010000"/>
                        </a:solidFill>
                      </a:endParaRPr>
                    </a:p>
                  </a:txBody>
                  <a:tcPr marT="9525" marB="91425" marR="9525" marL="9525">
                    <a:lnL cap="flat" cmpd="sng" w="6350">
                      <a:solidFill>
                        <a:srgbClr val="000000"/>
                      </a:solidFill>
                      <a:prstDash val="solid"/>
                      <a:round/>
                      <a:headEnd len="sm" w="sm" type="none"/>
                      <a:tailEnd len="sm" w="sm" type="none"/>
                    </a:lnL>
                    <a:lnB cap="flat" cmpd="sng" w="6350">
                      <a:solidFill>
                        <a:srgbClr val="000000"/>
                      </a:solidFill>
                      <a:prstDash val="solid"/>
                      <a:round/>
                      <a:headEnd len="sm" w="sm" type="none"/>
                      <a:tailEnd len="sm" w="sm" type="none"/>
                    </a:lnB>
                    <a:solidFill>
                      <a:srgbClr val="D9D9D9"/>
                    </a:solidFill>
                  </a:tcPr>
                </a:tc>
                <a:tc gridSpan="2">
                  <a:txBody>
                    <a:bodyPr/>
                    <a:lstStyle/>
                    <a:p>
                      <a:pPr indent="0" lvl="0" marL="0" rtl="0" algn="l">
                        <a:spcBef>
                          <a:spcPts val="0"/>
                        </a:spcBef>
                        <a:spcAft>
                          <a:spcPts val="0"/>
                        </a:spcAft>
                        <a:buNone/>
                      </a:pPr>
                      <a:r>
                        <a:rPr lang="en" sz="500">
                          <a:solidFill>
                            <a:srgbClr val="010000"/>
                          </a:solidFill>
                        </a:rPr>
                        <a:t>Security testing executes whenever the application changes its use of the controls.</a:t>
                      </a:r>
                      <a:endParaRPr sz="500">
                        <a:solidFill>
                          <a:srgbClr val="010000"/>
                        </a:solidFill>
                      </a:endParaRPr>
                    </a:p>
                  </a:txBody>
                  <a:tcPr marT="9525" marB="91425" marR="9525" marL="9525" anchor="b">
                    <a:lnR cap="flat" cmpd="sng" w="6350">
                      <a:solidFill>
                        <a:srgbClr val="010000"/>
                      </a:solidFill>
                      <a:prstDash val="solid"/>
                      <a:round/>
                      <a:headEnd len="sm" w="sm" type="none"/>
                      <a:tailEnd len="sm" w="sm" type="none"/>
                    </a:lnR>
                    <a:lnB cap="flat" cmpd="sng" w="6350">
                      <a:solidFill>
                        <a:srgbClr val="000000"/>
                      </a:solidFill>
                      <a:prstDash val="solid"/>
                      <a:round/>
                      <a:headEnd len="sm" w="sm" type="none"/>
                      <a:tailEnd len="sm" w="sm" type="none"/>
                    </a:lnB>
                    <a:solidFill>
                      <a:srgbClr val="D9D9D9"/>
                    </a:solidFill>
                  </a:tcPr>
                </a:tc>
                <a:tc hMerge="1"/>
                <a:tc>
                  <a:txBody>
                    <a:bodyPr/>
                    <a:lstStyle/>
                    <a:p>
                      <a:pPr indent="0" lvl="0" marL="0" rtl="0" algn="ctr">
                        <a:lnSpc>
                          <a:spcPct val="115000"/>
                        </a:lnSpc>
                        <a:spcBef>
                          <a:spcPts val="0"/>
                        </a:spcBef>
                        <a:spcAft>
                          <a:spcPts val="0"/>
                        </a:spcAft>
                        <a:buNone/>
                      </a:pPr>
                      <a:r>
                        <a:rPr b="1" lang="en" sz="500">
                          <a:solidFill>
                            <a:srgbClr val="010000"/>
                          </a:solidFill>
                        </a:rPr>
                        <a:t> </a:t>
                      </a:r>
                      <a:endParaRPr b="1" sz="500">
                        <a:solidFill>
                          <a:srgbClr val="010000"/>
                        </a:solidFill>
                      </a:endParaRPr>
                    </a:p>
                  </a:txBody>
                  <a:tcPr marT="9525" marB="91425" marR="9525" marL="9525" anchor="b">
                    <a:lnL cap="flat" cmpd="sng" w="6350">
                      <a:solidFill>
                        <a:srgbClr val="010000"/>
                      </a:solidFill>
                      <a:prstDash val="solid"/>
                      <a:round/>
                      <a:headEnd len="sm" w="sm" type="none"/>
                      <a:tailEnd len="sm" w="sm" type="none"/>
                    </a:lnL>
                    <a:lnR cap="flat" cmpd="sng" w="6350">
                      <a:solidFill>
                        <a:srgbClr val="010000"/>
                      </a:solidFill>
                      <a:prstDash val="solid"/>
                      <a:round/>
                      <a:headEnd len="sm" w="sm" type="none"/>
                      <a:tailEnd len="sm" w="sm" type="none"/>
                    </a:lnR>
                    <a:solidFill>
                      <a:srgbClr val="D9D9D9"/>
                    </a:solidFill>
                  </a:tcPr>
                </a:tc>
                <a:tc>
                  <a:txBody>
                    <a:bodyPr/>
                    <a:lstStyle/>
                    <a:p>
                      <a:pPr indent="0" lvl="0" marL="0" rtl="0" algn="ctr">
                        <a:lnSpc>
                          <a:spcPct val="115000"/>
                        </a:lnSpc>
                        <a:spcBef>
                          <a:spcPts val="0"/>
                        </a:spcBef>
                        <a:spcAft>
                          <a:spcPts val="0"/>
                        </a:spcAft>
                        <a:buNone/>
                      </a:pPr>
                      <a:r>
                        <a:rPr lang="en" sz="500">
                          <a:solidFill>
                            <a:srgbClr val="010000"/>
                          </a:solidFill>
                        </a:rPr>
                        <a:t> </a:t>
                      </a:r>
                      <a:endParaRPr sz="500">
                        <a:solidFill>
                          <a:srgbClr val="010000"/>
                        </a:solidFill>
                      </a:endParaRPr>
                    </a:p>
                  </a:txBody>
                  <a:tcPr marT="9525" marB="91425" marR="9525" marL="9525" anchor="b">
                    <a:lnL cap="flat" cmpd="sng" w="6350">
                      <a:solidFill>
                        <a:srgbClr val="010000"/>
                      </a:solidFill>
                      <a:prstDash val="solid"/>
                      <a:round/>
                      <a:headEnd len="sm" w="sm" type="none"/>
                      <a:tailEnd len="sm" w="sm" type="none"/>
                    </a:lnL>
                    <a:lnR cap="flat" cmpd="sng" w="6350">
                      <a:solidFill>
                        <a:srgbClr val="010000"/>
                      </a:solidFill>
                      <a:prstDash val="solid"/>
                      <a:round/>
                      <a:headEnd len="sm" w="sm" type="none"/>
                      <a:tailEnd len="sm" w="sm" type="none"/>
                    </a:lnR>
                    <a:solidFill>
                      <a:srgbClr val="D9D9D9"/>
                    </a:solidFill>
                  </a:tcPr>
                </a:tc>
                <a:tc>
                  <a:txBody>
                    <a:bodyPr/>
                    <a:lstStyle/>
                    <a:p>
                      <a:pPr indent="0" lvl="0" marL="0" rtl="0" algn="ctr">
                        <a:lnSpc>
                          <a:spcPct val="115000"/>
                        </a:lnSpc>
                        <a:spcBef>
                          <a:spcPts val="0"/>
                        </a:spcBef>
                        <a:spcAft>
                          <a:spcPts val="0"/>
                        </a:spcAft>
                        <a:buNone/>
                      </a:pPr>
                      <a:r>
                        <a:rPr lang="en" sz="500">
                          <a:solidFill>
                            <a:srgbClr val="010000"/>
                          </a:solidFill>
                        </a:rPr>
                        <a:t> </a:t>
                      </a:r>
                      <a:endParaRPr sz="500">
                        <a:solidFill>
                          <a:srgbClr val="010000"/>
                        </a:solidFill>
                      </a:endParaRPr>
                    </a:p>
                  </a:txBody>
                  <a:tcPr marT="9525" marB="91425" marR="9525" marL="9525" anchor="b">
                    <a:lnL cap="flat" cmpd="sng" w="6350">
                      <a:solidFill>
                        <a:srgbClr val="010000"/>
                      </a:solidFill>
                      <a:prstDash val="solid"/>
                      <a:round/>
                      <a:headEnd len="sm" w="sm" type="none"/>
                      <a:tailEnd len="sm" w="sm" type="none"/>
                    </a:lnL>
                    <a:lnR cap="flat" cmpd="sng" w="6350">
                      <a:solidFill>
                        <a:srgbClr val="000000"/>
                      </a:solidFill>
                      <a:prstDash val="solid"/>
                      <a:round/>
                      <a:headEnd len="sm" w="sm" type="none"/>
                      <a:tailEnd len="sm" w="sm" type="none"/>
                    </a:lnR>
                    <a:lnB cap="flat" cmpd="sng" w="6350">
                      <a:solidFill>
                        <a:srgbClr val="010000"/>
                      </a:solidFill>
                      <a:prstDash val="solid"/>
                      <a:round/>
                      <a:headEnd len="sm" w="sm" type="none"/>
                      <a:tailEnd len="sm" w="sm" type="none"/>
                    </a:lnB>
                    <a:solidFill>
                      <a:srgbClr val="D9D9D9"/>
                    </a:solidFill>
                  </a:tcPr>
                </a:tc>
              </a:tr>
              <a:tr h="187425">
                <a:tc vMerge="1"/>
                <a:tc>
                  <a:txBody>
                    <a:bodyPr/>
                    <a:lstStyle/>
                    <a:p>
                      <a:pPr indent="0" lvl="0" marL="0" rtl="0" algn="ctr">
                        <a:lnSpc>
                          <a:spcPct val="115000"/>
                        </a:lnSpc>
                        <a:spcBef>
                          <a:spcPts val="0"/>
                        </a:spcBef>
                        <a:spcAft>
                          <a:spcPts val="0"/>
                        </a:spcAft>
                        <a:buNone/>
                      </a:pPr>
                      <a:r>
                        <a:rPr b="1" lang="en" sz="500">
                          <a:solidFill>
                            <a:srgbClr val="010000"/>
                          </a:solidFill>
                        </a:rPr>
                        <a:t>2</a:t>
                      </a:r>
                      <a:endParaRPr b="1" sz="500">
                        <a:solidFill>
                          <a:srgbClr val="010000"/>
                        </a:solidFill>
                      </a:endParaRPr>
                    </a:p>
                  </a:txBody>
                  <a:tcPr marT="9525" marB="91425" marR="9525" marL="952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8BAA88"/>
                    </a:solidFill>
                  </a:tcPr>
                </a:tc>
                <a:tc gridSpan="2">
                  <a:txBody>
                    <a:bodyPr/>
                    <a:lstStyle/>
                    <a:p>
                      <a:pPr indent="0" lvl="0" marL="0" rtl="0" algn="l">
                        <a:spcBef>
                          <a:spcPts val="0"/>
                        </a:spcBef>
                        <a:spcAft>
                          <a:spcPts val="0"/>
                        </a:spcAft>
                        <a:buNone/>
                      </a:pPr>
                      <a:r>
                        <a:rPr b="1" lang="en" sz="500">
                          <a:solidFill>
                            <a:srgbClr val="010000"/>
                          </a:solidFill>
                        </a:rPr>
                        <a:t>Do you test security controls based on the specific application security requirements?</a:t>
                      </a:r>
                      <a:endParaRPr b="1" sz="500">
                        <a:solidFill>
                          <a:srgbClr val="010000"/>
                        </a:solidFill>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hMerge="1"/>
                <a:tc>
                  <a:txBody>
                    <a:bodyPr/>
                    <a:lstStyle/>
                    <a:p>
                      <a:pPr indent="0" lvl="0" marL="0" rtl="0" algn="ctr">
                        <a:lnSpc>
                          <a:spcPct val="115000"/>
                        </a:lnSpc>
                        <a:spcBef>
                          <a:spcPts val="0"/>
                        </a:spcBef>
                        <a:spcAft>
                          <a:spcPts val="0"/>
                        </a:spcAft>
                        <a:buNone/>
                      </a:pPr>
                      <a:r>
                        <a:rPr b="1" lang="en" sz="500">
                          <a:solidFill>
                            <a:srgbClr val="010000"/>
                          </a:solidFill>
                        </a:rPr>
                        <a:t>Yes, some of them</a:t>
                      </a:r>
                      <a:endParaRPr b="1" sz="500">
                        <a:solidFill>
                          <a:srgbClr val="010000"/>
                        </a:solidFill>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10000"/>
                      </a:solidFill>
                      <a:prstDash val="solid"/>
                      <a:round/>
                      <a:headEnd len="sm" w="sm" type="none"/>
                      <a:tailEnd len="sm" w="sm" type="none"/>
                    </a:lnR>
                    <a:lnB cap="flat" cmpd="sng" w="63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500">
                          <a:solidFill>
                            <a:srgbClr val="010000"/>
                          </a:solidFill>
                        </a:rPr>
                        <a:t>0.2</a:t>
                      </a:r>
                      <a:endParaRPr sz="500">
                        <a:solidFill>
                          <a:srgbClr val="010000"/>
                        </a:solidFill>
                      </a:endParaRPr>
                    </a:p>
                  </a:txBody>
                  <a:tcPr marT="9525" marB="91425" marR="9525" marL="9525" anchor="b">
                    <a:lnL cap="flat" cmpd="sng" w="6350">
                      <a:solidFill>
                        <a:srgbClr val="010000"/>
                      </a:solidFill>
                      <a:prstDash val="solid"/>
                      <a:round/>
                      <a:headEnd len="sm" w="sm" type="none"/>
                      <a:tailEnd len="sm" w="sm" type="none"/>
                    </a:lnL>
                    <a:lnR cap="flat" cmpd="sng" w="6350">
                      <a:solidFill>
                        <a:srgbClr val="010000"/>
                      </a:solidFill>
                      <a:prstDash val="solid"/>
                      <a:round/>
                      <a:headEnd len="sm" w="sm" type="none"/>
                      <a:tailEnd len="sm" w="sm" type="none"/>
                    </a:lnR>
                    <a:lnB cap="flat" cmpd="sng" w="63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500">
                          <a:solidFill>
                            <a:srgbClr val="010000"/>
                          </a:solidFill>
                        </a:rPr>
                        <a:t>0.200</a:t>
                      </a:r>
                      <a:endParaRPr sz="500">
                        <a:solidFill>
                          <a:srgbClr val="010000"/>
                        </a:solidFill>
                      </a:endParaRPr>
                    </a:p>
                  </a:txBody>
                  <a:tcPr marT="9525" marB="91425" marR="9525" marL="9525" anchor="b">
                    <a:lnL cap="flat" cmpd="sng" w="6350">
                      <a:solidFill>
                        <a:srgbClr val="010000"/>
                      </a:solidFill>
                      <a:prstDash val="solid"/>
                      <a:round/>
                      <a:headEnd len="sm" w="sm" type="none"/>
                      <a:tailEnd len="sm" w="sm" type="none"/>
                    </a:lnL>
                    <a:lnR cap="flat" cmpd="sng" w="6350">
                      <a:solidFill>
                        <a:srgbClr val="010000"/>
                      </a:solidFill>
                      <a:prstDash val="solid"/>
                      <a:round/>
                      <a:headEnd len="sm" w="sm" type="none"/>
                      <a:tailEnd len="sm" w="sm" type="none"/>
                    </a:lnR>
                    <a:lnT cap="flat" cmpd="sng" w="6350">
                      <a:solidFill>
                        <a:srgbClr val="010000"/>
                      </a:solidFill>
                      <a:prstDash val="solid"/>
                      <a:round/>
                      <a:headEnd len="sm" w="sm" type="none"/>
                      <a:tailEnd len="sm" w="sm" type="none"/>
                    </a:lnT>
                    <a:lnB cap="flat" cmpd="sng" w="6350">
                      <a:solidFill>
                        <a:srgbClr val="000000"/>
                      </a:solidFill>
                      <a:prstDash val="solid"/>
                      <a:round/>
                      <a:headEnd len="sm" w="sm" type="none"/>
                      <a:tailEnd len="sm" w="sm" type="none"/>
                    </a:lnB>
                  </a:tcPr>
                </a:tc>
              </a:tr>
              <a:tr h="172575">
                <a:tc vMerge="1"/>
                <a:tc>
                  <a:txBody>
                    <a:bodyPr/>
                    <a:lstStyle/>
                    <a:p>
                      <a:pPr indent="0" lvl="0" marL="0" rtl="0" algn="r">
                        <a:lnSpc>
                          <a:spcPct val="115000"/>
                        </a:lnSpc>
                        <a:spcBef>
                          <a:spcPts val="0"/>
                        </a:spcBef>
                        <a:spcAft>
                          <a:spcPts val="0"/>
                        </a:spcAft>
                        <a:buNone/>
                      </a:pPr>
                      <a:r>
                        <a:rPr i="1" lang="en" sz="500">
                          <a:solidFill>
                            <a:srgbClr val="010000"/>
                          </a:solidFill>
                        </a:rPr>
                        <a:t>QC:</a:t>
                      </a:r>
                      <a:endParaRPr i="1" sz="500">
                        <a:solidFill>
                          <a:srgbClr val="010000"/>
                        </a:solidFill>
                      </a:endParaRPr>
                    </a:p>
                  </a:txBody>
                  <a:tcPr marT="9525" marB="91425" marR="9525" marL="9525">
                    <a:lnL cap="flat" cmpd="sng" w="6350">
                      <a:solidFill>
                        <a:srgbClr val="000000"/>
                      </a:solidFill>
                      <a:prstDash val="solid"/>
                      <a:round/>
                      <a:headEnd len="sm" w="sm" type="none"/>
                      <a:tailEnd len="sm" w="sm" type="none"/>
                    </a:lnL>
                    <a:lnT cap="flat" cmpd="sng" w="6350">
                      <a:solidFill>
                        <a:srgbClr val="000000"/>
                      </a:solidFill>
                      <a:prstDash val="solid"/>
                      <a:round/>
                      <a:headEnd len="sm" w="sm" type="none"/>
                      <a:tailEnd len="sm" w="sm" type="none"/>
                    </a:lnT>
                    <a:solidFill>
                      <a:srgbClr val="D9D9D9"/>
                    </a:solidFill>
                  </a:tcPr>
                </a:tc>
                <a:tc gridSpan="2">
                  <a:txBody>
                    <a:bodyPr/>
                    <a:lstStyle/>
                    <a:p>
                      <a:pPr indent="0" lvl="0" marL="0" rtl="0" algn="l">
                        <a:spcBef>
                          <a:spcPts val="0"/>
                        </a:spcBef>
                        <a:spcAft>
                          <a:spcPts val="0"/>
                        </a:spcAft>
                        <a:buNone/>
                      </a:pPr>
                      <a:r>
                        <a:rPr lang="en" sz="500">
                          <a:solidFill>
                            <a:srgbClr val="010000"/>
                          </a:solidFill>
                        </a:rPr>
                        <a:t>Tests are tailored to each application and assert expected security functionality.</a:t>
                      </a:r>
                      <a:endParaRPr sz="500">
                        <a:solidFill>
                          <a:srgbClr val="010000"/>
                        </a:solidFill>
                      </a:endParaRPr>
                    </a:p>
                  </a:txBody>
                  <a:tcPr marT="9525" marB="91425" marR="9525" marL="9525" anchor="b">
                    <a:lnR cap="flat" cmpd="sng" w="6350">
                      <a:solidFill>
                        <a:srgbClr val="010000"/>
                      </a:solidFill>
                      <a:prstDash val="solid"/>
                      <a:round/>
                      <a:headEnd len="sm" w="sm" type="none"/>
                      <a:tailEnd len="sm" w="sm" type="none"/>
                    </a:lnR>
                    <a:lnT cap="flat" cmpd="sng" w="6350">
                      <a:solidFill>
                        <a:srgbClr val="000000"/>
                      </a:solidFill>
                      <a:prstDash val="solid"/>
                      <a:round/>
                      <a:headEnd len="sm" w="sm" type="none"/>
                      <a:tailEnd len="sm" w="sm" type="none"/>
                    </a:lnT>
                    <a:solidFill>
                      <a:srgbClr val="D9D9D9"/>
                    </a:solidFill>
                  </a:tcPr>
                </a:tc>
                <a:tc hMerge="1"/>
                <a:tc>
                  <a:txBody>
                    <a:bodyPr/>
                    <a:lstStyle/>
                    <a:p>
                      <a:pPr indent="0" lvl="0" marL="0" rtl="0" algn="ctr">
                        <a:lnSpc>
                          <a:spcPct val="115000"/>
                        </a:lnSpc>
                        <a:spcBef>
                          <a:spcPts val="0"/>
                        </a:spcBef>
                        <a:spcAft>
                          <a:spcPts val="0"/>
                        </a:spcAft>
                        <a:buNone/>
                      </a:pPr>
                      <a:r>
                        <a:rPr b="1" lang="en" sz="500">
                          <a:solidFill>
                            <a:srgbClr val="010000"/>
                          </a:solidFill>
                        </a:rPr>
                        <a:t> </a:t>
                      </a:r>
                      <a:endParaRPr b="1" sz="500">
                        <a:solidFill>
                          <a:srgbClr val="010000"/>
                        </a:solidFill>
                      </a:endParaRPr>
                    </a:p>
                  </a:txBody>
                  <a:tcPr marT="9525" marB="91425" marR="9525" marL="9525" anchor="b">
                    <a:lnL cap="flat" cmpd="sng" w="6350">
                      <a:solidFill>
                        <a:srgbClr val="010000"/>
                      </a:solidFill>
                      <a:prstDash val="solid"/>
                      <a:round/>
                      <a:headEnd len="sm" w="sm" type="none"/>
                      <a:tailEnd len="sm" w="sm" type="none"/>
                    </a:lnL>
                    <a:lnR cap="flat" cmpd="sng" w="6350">
                      <a:solidFill>
                        <a:srgbClr val="010000"/>
                      </a:solidFill>
                      <a:prstDash val="solid"/>
                      <a:round/>
                      <a:headEnd len="sm" w="sm" type="none"/>
                      <a:tailEnd len="sm" w="sm" type="none"/>
                    </a:lnR>
                    <a:lnT cap="flat" cmpd="sng" w="6350">
                      <a:solidFill>
                        <a:srgbClr val="000000"/>
                      </a:solidFill>
                      <a:prstDash val="solid"/>
                      <a:round/>
                      <a:headEnd len="sm" w="sm" type="none"/>
                      <a:tailEnd len="sm" w="sm" type="none"/>
                    </a:lnT>
                    <a:solidFill>
                      <a:srgbClr val="D9D9D9"/>
                    </a:solidFill>
                  </a:tcPr>
                </a:tc>
                <a:tc>
                  <a:txBody>
                    <a:bodyPr/>
                    <a:lstStyle/>
                    <a:p>
                      <a:pPr indent="0" lvl="0" marL="0" rtl="0" algn="ctr">
                        <a:lnSpc>
                          <a:spcPct val="115000"/>
                        </a:lnSpc>
                        <a:spcBef>
                          <a:spcPts val="0"/>
                        </a:spcBef>
                        <a:spcAft>
                          <a:spcPts val="0"/>
                        </a:spcAft>
                        <a:buNone/>
                      </a:pPr>
                      <a:r>
                        <a:rPr lang="en" sz="500">
                          <a:solidFill>
                            <a:srgbClr val="010000"/>
                          </a:solidFill>
                        </a:rPr>
                        <a:t> </a:t>
                      </a:r>
                      <a:endParaRPr sz="500">
                        <a:solidFill>
                          <a:srgbClr val="010000"/>
                        </a:solidFill>
                      </a:endParaRPr>
                    </a:p>
                  </a:txBody>
                  <a:tcPr marT="9525" marB="91425" marR="9525" marL="9525" anchor="b">
                    <a:lnL cap="flat" cmpd="sng" w="6350">
                      <a:solidFill>
                        <a:srgbClr val="010000"/>
                      </a:solidFill>
                      <a:prstDash val="solid"/>
                      <a:round/>
                      <a:headEnd len="sm" w="sm" type="none"/>
                      <a:tailEnd len="sm" w="sm" type="none"/>
                    </a:lnL>
                    <a:lnR cap="flat" cmpd="sng" w="6350">
                      <a:solidFill>
                        <a:srgbClr val="010000"/>
                      </a:solidFill>
                      <a:prstDash val="solid"/>
                      <a:round/>
                      <a:headEnd len="sm" w="sm" type="none"/>
                      <a:tailEnd len="sm" w="sm" type="none"/>
                    </a:lnR>
                    <a:lnT cap="flat" cmpd="sng" w="6350">
                      <a:solidFill>
                        <a:srgbClr val="000000"/>
                      </a:solidFill>
                      <a:prstDash val="solid"/>
                      <a:round/>
                      <a:headEnd len="sm" w="sm" type="none"/>
                      <a:tailEnd len="sm" w="sm" type="none"/>
                    </a:lnT>
                    <a:solidFill>
                      <a:srgbClr val="D9D9D9"/>
                    </a:solidFill>
                  </a:tcPr>
                </a:tc>
                <a:tc>
                  <a:txBody>
                    <a:bodyPr/>
                    <a:lstStyle/>
                    <a:p>
                      <a:pPr indent="0" lvl="0" marL="0" rtl="0" algn="ctr">
                        <a:lnSpc>
                          <a:spcPct val="115000"/>
                        </a:lnSpc>
                        <a:spcBef>
                          <a:spcPts val="0"/>
                        </a:spcBef>
                        <a:spcAft>
                          <a:spcPts val="0"/>
                        </a:spcAft>
                        <a:buNone/>
                      </a:pPr>
                      <a:r>
                        <a:rPr lang="en" sz="500">
                          <a:solidFill>
                            <a:srgbClr val="010000"/>
                          </a:solidFill>
                        </a:rPr>
                        <a:t> </a:t>
                      </a:r>
                      <a:endParaRPr sz="500">
                        <a:solidFill>
                          <a:srgbClr val="010000"/>
                        </a:solidFill>
                      </a:endParaRPr>
                    </a:p>
                  </a:txBody>
                  <a:tcPr marT="9525" marB="91425" marR="9525" marL="9525" anchor="b">
                    <a:lnL cap="flat" cmpd="sng" w="6350">
                      <a:solidFill>
                        <a:srgbClr val="01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solidFill>
                      <a:srgbClr val="D9D9D9"/>
                    </a:solidFill>
                  </a:tcPr>
                </a:tc>
              </a:tr>
              <a:tr h="172575">
                <a:tc vMerge="1"/>
                <a:tc>
                  <a:txBody>
                    <a:bodyPr/>
                    <a:lstStyle/>
                    <a:p>
                      <a:pPr indent="0" lvl="0" marL="0" rtl="0" algn="r">
                        <a:lnSpc>
                          <a:spcPct val="115000"/>
                        </a:lnSpc>
                        <a:spcBef>
                          <a:spcPts val="0"/>
                        </a:spcBef>
                        <a:spcAft>
                          <a:spcPts val="0"/>
                        </a:spcAft>
                        <a:buNone/>
                      </a:pPr>
                      <a:r>
                        <a:rPr i="1" lang="en" sz="500">
                          <a:solidFill>
                            <a:srgbClr val="010000"/>
                          </a:solidFill>
                        </a:rPr>
                        <a:t>QC:</a:t>
                      </a:r>
                      <a:endParaRPr i="1" sz="500">
                        <a:solidFill>
                          <a:srgbClr val="010000"/>
                        </a:solidFill>
                      </a:endParaRPr>
                    </a:p>
                  </a:txBody>
                  <a:tcPr marT="9525" marB="91425" marR="9525" marL="9525">
                    <a:lnL cap="flat" cmpd="sng" w="6350">
                      <a:solidFill>
                        <a:srgbClr val="000000"/>
                      </a:solidFill>
                      <a:prstDash val="solid"/>
                      <a:round/>
                      <a:headEnd len="sm" w="sm" type="none"/>
                      <a:tailEnd len="sm" w="sm" type="none"/>
                    </a:lnL>
                    <a:lnB cap="flat" cmpd="sng" w="6350">
                      <a:solidFill>
                        <a:srgbClr val="000000"/>
                      </a:solidFill>
                      <a:prstDash val="solid"/>
                      <a:round/>
                      <a:headEnd len="sm" w="sm" type="none"/>
                      <a:tailEnd len="sm" w="sm" type="none"/>
                    </a:lnB>
                    <a:solidFill>
                      <a:srgbClr val="D9D9D9"/>
                    </a:solidFill>
                  </a:tcPr>
                </a:tc>
                <a:tc gridSpan="2">
                  <a:txBody>
                    <a:bodyPr/>
                    <a:lstStyle/>
                    <a:p>
                      <a:pPr indent="0" lvl="0" marL="0" rtl="0" algn="l">
                        <a:spcBef>
                          <a:spcPts val="0"/>
                        </a:spcBef>
                        <a:spcAft>
                          <a:spcPts val="0"/>
                        </a:spcAft>
                        <a:buNone/>
                      </a:pPr>
                      <a:r>
                        <a:rPr lang="en" sz="500">
                          <a:solidFill>
                            <a:srgbClr val="010000"/>
                          </a:solidFill>
                        </a:rPr>
                        <a:t>Test results are captured as a pass or fail condition</a:t>
                      </a:r>
                      <a:endParaRPr sz="500">
                        <a:solidFill>
                          <a:srgbClr val="010000"/>
                        </a:solidFill>
                      </a:endParaRPr>
                    </a:p>
                  </a:txBody>
                  <a:tcPr marT="9525" marB="91425" marR="9525" marL="9525" anchor="b">
                    <a:lnR cap="flat" cmpd="sng" w="6350">
                      <a:solidFill>
                        <a:srgbClr val="010000"/>
                      </a:solidFill>
                      <a:prstDash val="solid"/>
                      <a:round/>
                      <a:headEnd len="sm" w="sm" type="none"/>
                      <a:tailEnd len="sm" w="sm" type="none"/>
                    </a:lnR>
                    <a:lnB cap="flat" cmpd="sng" w="6350">
                      <a:solidFill>
                        <a:srgbClr val="000000"/>
                      </a:solidFill>
                      <a:prstDash val="solid"/>
                      <a:round/>
                      <a:headEnd len="sm" w="sm" type="none"/>
                      <a:tailEnd len="sm" w="sm" type="none"/>
                    </a:lnB>
                    <a:solidFill>
                      <a:srgbClr val="D9D9D9"/>
                    </a:solidFill>
                  </a:tcPr>
                </a:tc>
                <a:tc hMerge="1"/>
                <a:tc>
                  <a:txBody>
                    <a:bodyPr/>
                    <a:lstStyle/>
                    <a:p>
                      <a:pPr indent="0" lvl="0" marL="0" rtl="0" algn="ctr">
                        <a:lnSpc>
                          <a:spcPct val="115000"/>
                        </a:lnSpc>
                        <a:spcBef>
                          <a:spcPts val="0"/>
                        </a:spcBef>
                        <a:spcAft>
                          <a:spcPts val="0"/>
                        </a:spcAft>
                        <a:buNone/>
                      </a:pPr>
                      <a:r>
                        <a:rPr b="1" lang="en" sz="500">
                          <a:solidFill>
                            <a:srgbClr val="010000"/>
                          </a:solidFill>
                        </a:rPr>
                        <a:t> </a:t>
                      </a:r>
                      <a:endParaRPr b="1" sz="500">
                        <a:solidFill>
                          <a:srgbClr val="010000"/>
                        </a:solidFill>
                      </a:endParaRPr>
                    </a:p>
                  </a:txBody>
                  <a:tcPr marT="9525" marB="91425" marR="9525" marL="9525" anchor="b">
                    <a:lnL cap="flat" cmpd="sng" w="6350">
                      <a:solidFill>
                        <a:srgbClr val="010000"/>
                      </a:solidFill>
                      <a:prstDash val="solid"/>
                      <a:round/>
                      <a:headEnd len="sm" w="sm" type="none"/>
                      <a:tailEnd len="sm" w="sm" type="none"/>
                    </a:lnL>
                    <a:lnR cap="flat" cmpd="sng" w="6350">
                      <a:solidFill>
                        <a:srgbClr val="010000"/>
                      </a:solidFill>
                      <a:prstDash val="solid"/>
                      <a:round/>
                      <a:headEnd len="sm" w="sm" type="none"/>
                      <a:tailEnd len="sm" w="sm" type="none"/>
                    </a:lnR>
                    <a:solidFill>
                      <a:srgbClr val="D9D9D9"/>
                    </a:solidFill>
                  </a:tcPr>
                </a:tc>
                <a:tc>
                  <a:txBody>
                    <a:bodyPr/>
                    <a:lstStyle/>
                    <a:p>
                      <a:pPr indent="0" lvl="0" marL="0" rtl="0" algn="ctr">
                        <a:lnSpc>
                          <a:spcPct val="115000"/>
                        </a:lnSpc>
                        <a:spcBef>
                          <a:spcPts val="0"/>
                        </a:spcBef>
                        <a:spcAft>
                          <a:spcPts val="0"/>
                        </a:spcAft>
                        <a:buNone/>
                      </a:pPr>
                      <a:r>
                        <a:rPr lang="en" sz="500">
                          <a:solidFill>
                            <a:srgbClr val="010000"/>
                          </a:solidFill>
                        </a:rPr>
                        <a:t> </a:t>
                      </a:r>
                      <a:endParaRPr sz="500">
                        <a:solidFill>
                          <a:srgbClr val="010000"/>
                        </a:solidFill>
                      </a:endParaRPr>
                    </a:p>
                  </a:txBody>
                  <a:tcPr marT="9525" marB="91425" marR="9525" marL="9525" anchor="b">
                    <a:lnL cap="flat" cmpd="sng" w="6350">
                      <a:solidFill>
                        <a:srgbClr val="010000"/>
                      </a:solidFill>
                      <a:prstDash val="solid"/>
                      <a:round/>
                      <a:headEnd len="sm" w="sm" type="none"/>
                      <a:tailEnd len="sm" w="sm" type="none"/>
                    </a:lnL>
                    <a:lnR cap="flat" cmpd="sng" w="6350">
                      <a:solidFill>
                        <a:srgbClr val="010000"/>
                      </a:solidFill>
                      <a:prstDash val="solid"/>
                      <a:round/>
                      <a:headEnd len="sm" w="sm" type="none"/>
                      <a:tailEnd len="sm" w="sm" type="none"/>
                    </a:lnR>
                    <a:solidFill>
                      <a:srgbClr val="D9D9D9"/>
                    </a:solidFill>
                  </a:tcPr>
                </a:tc>
                <a:tc>
                  <a:txBody>
                    <a:bodyPr/>
                    <a:lstStyle/>
                    <a:p>
                      <a:pPr indent="0" lvl="0" marL="0" rtl="0" algn="ctr">
                        <a:lnSpc>
                          <a:spcPct val="115000"/>
                        </a:lnSpc>
                        <a:spcBef>
                          <a:spcPts val="0"/>
                        </a:spcBef>
                        <a:spcAft>
                          <a:spcPts val="0"/>
                        </a:spcAft>
                        <a:buNone/>
                      </a:pPr>
                      <a:r>
                        <a:rPr lang="en" sz="500">
                          <a:solidFill>
                            <a:srgbClr val="010000"/>
                          </a:solidFill>
                        </a:rPr>
                        <a:t> </a:t>
                      </a:r>
                      <a:endParaRPr sz="500">
                        <a:solidFill>
                          <a:srgbClr val="010000"/>
                        </a:solidFill>
                      </a:endParaRPr>
                    </a:p>
                  </a:txBody>
                  <a:tcPr marT="9525" marB="91425" marR="9525" marL="9525" anchor="b">
                    <a:lnL cap="flat" cmpd="sng" w="6350">
                      <a:solidFill>
                        <a:srgbClr val="010000"/>
                      </a:solidFill>
                      <a:prstDash val="solid"/>
                      <a:round/>
                      <a:headEnd len="sm" w="sm" type="none"/>
                      <a:tailEnd len="sm" w="sm" type="none"/>
                    </a:lnL>
                    <a:lnR cap="flat" cmpd="sng" w="6350">
                      <a:solidFill>
                        <a:srgbClr val="000000"/>
                      </a:solidFill>
                      <a:prstDash val="solid"/>
                      <a:round/>
                      <a:headEnd len="sm" w="sm" type="none"/>
                      <a:tailEnd len="sm" w="sm" type="none"/>
                    </a:lnR>
                    <a:lnB cap="flat" cmpd="sng" w="6350">
                      <a:solidFill>
                        <a:srgbClr val="010000"/>
                      </a:solidFill>
                      <a:prstDash val="solid"/>
                      <a:round/>
                      <a:headEnd len="sm" w="sm" type="none"/>
                      <a:tailEnd len="sm" w="sm" type="none"/>
                    </a:lnB>
                    <a:solidFill>
                      <a:srgbClr val="D9D9D9"/>
                    </a:solidFill>
                  </a:tcPr>
                </a:tc>
              </a:tr>
              <a:tr h="172575">
                <a:tc vMerge="1"/>
                <a:tc>
                  <a:txBody>
                    <a:bodyPr/>
                    <a:lstStyle/>
                    <a:p>
                      <a:pPr indent="0" lvl="0" marL="0" rtl="0" algn="ctr">
                        <a:lnSpc>
                          <a:spcPct val="115000"/>
                        </a:lnSpc>
                        <a:spcBef>
                          <a:spcPts val="0"/>
                        </a:spcBef>
                        <a:spcAft>
                          <a:spcPts val="0"/>
                        </a:spcAft>
                        <a:buNone/>
                      </a:pPr>
                      <a:r>
                        <a:rPr b="1" lang="en" sz="500">
                          <a:solidFill>
                            <a:srgbClr val="010000"/>
                          </a:solidFill>
                        </a:rPr>
                        <a:t>3</a:t>
                      </a:r>
                      <a:endParaRPr b="1" sz="500">
                        <a:solidFill>
                          <a:srgbClr val="010000"/>
                        </a:solidFill>
                      </a:endParaRPr>
                    </a:p>
                  </a:txBody>
                  <a:tcPr marT="9525" marB="91425" marR="9525" marL="952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8BAA88"/>
                    </a:solidFill>
                  </a:tcPr>
                </a:tc>
                <a:tc gridSpan="2">
                  <a:txBody>
                    <a:bodyPr/>
                    <a:lstStyle/>
                    <a:p>
                      <a:pPr indent="0" lvl="0" marL="0" rtl="0" algn="l">
                        <a:spcBef>
                          <a:spcPts val="0"/>
                        </a:spcBef>
                        <a:spcAft>
                          <a:spcPts val="0"/>
                        </a:spcAft>
                        <a:buNone/>
                      </a:pPr>
                      <a:r>
                        <a:rPr b="1" lang="en" sz="500">
                          <a:solidFill>
                            <a:srgbClr val="010000"/>
                          </a:solidFill>
                        </a:rPr>
                        <a:t>Do you automatically test applications for security regressions?</a:t>
                      </a:r>
                      <a:endParaRPr b="1" sz="500">
                        <a:solidFill>
                          <a:srgbClr val="010000"/>
                        </a:solidFill>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hMerge="1"/>
                <a:tc>
                  <a:txBody>
                    <a:bodyPr/>
                    <a:lstStyle/>
                    <a:p>
                      <a:pPr indent="0" lvl="0" marL="0" rtl="0" algn="ctr">
                        <a:lnSpc>
                          <a:spcPct val="115000"/>
                        </a:lnSpc>
                        <a:spcBef>
                          <a:spcPts val="0"/>
                        </a:spcBef>
                        <a:spcAft>
                          <a:spcPts val="0"/>
                        </a:spcAft>
                        <a:buNone/>
                      </a:pPr>
                      <a:r>
                        <a:rPr b="1" lang="en" sz="500">
                          <a:solidFill>
                            <a:srgbClr val="010000"/>
                          </a:solidFill>
                        </a:rPr>
                        <a:t>No</a:t>
                      </a:r>
                      <a:endParaRPr b="1" sz="500">
                        <a:solidFill>
                          <a:srgbClr val="010000"/>
                        </a:solidFill>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10000"/>
                      </a:solidFill>
                      <a:prstDash val="solid"/>
                      <a:round/>
                      <a:headEnd len="sm" w="sm" type="none"/>
                      <a:tailEnd len="sm" w="sm" type="none"/>
                    </a:lnR>
                    <a:lnB cap="flat" cmpd="sng" w="63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500">
                          <a:solidFill>
                            <a:srgbClr val="010000"/>
                          </a:solidFill>
                        </a:rPr>
                        <a:t>0</a:t>
                      </a:r>
                      <a:endParaRPr sz="500">
                        <a:solidFill>
                          <a:srgbClr val="010000"/>
                        </a:solidFill>
                      </a:endParaRPr>
                    </a:p>
                  </a:txBody>
                  <a:tcPr marT="9525" marB="91425" marR="9525" marL="9525" anchor="b">
                    <a:lnL cap="flat" cmpd="sng" w="6350">
                      <a:solidFill>
                        <a:srgbClr val="010000"/>
                      </a:solidFill>
                      <a:prstDash val="solid"/>
                      <a:round/>
                      <a:headEnd len="sm" w="sm" type="none"/>
                      <a:tailEnd len="sm" w="sm" type="none"/>
                    </a:lnL>
                    <a:lnR cap="flat" cmpd="sng" w="6350">
                      <a:solidFill>
                        <a:srgbClr val="010000"/>
                      </a:solidFill>
                      <a:prstDash val="solid"/>
                      <a:round/>
                      <a:headEnd len="sm" w="sm" type="none"/>
                      <a:tailEnd len="sm" w="sm" type="none"/>
                    </a:lnR>
                    <a:lnB cap="flat" cmpd="sng" w="63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500">
                          <a:solidFill>
                            <a:srgbClr val="010000"/>
                          </a:solidFill>
                        </a:rPr>
                        <a:t>0.000</a:t>
                      </a:r>
                      <a:endParaRPr sz="500">
                        <a:solidFill>
                          <a:srgbClr val="010000"/>
                        </a:solidFill>
                      </a:endParaRPr>
                    </a:p>
                  </a:txBody>
                  <a:tcPr marT="9525" marB="91425" marR="9525" marL="9525" anchor="b">
                    <a:lnL cap="flat" cmpd="sng" w="6350">
                      <a:solidFill>
                        <a:srgbClr val="010000"/>
                      </a:solidFill>
                      <a:prstDash val="solid"/>
                      <a:round/>
                      <a:headEnd len="sm" w="sm" type="none"/>
                      <a:tailEnd len="sm" w="sm" type="none"/>
                    </a:lnL>
                    <a:lnR cap="flat" cmpd="sng" w="6350">
                      <a:solidFill>
                        <a:srgbClr val="010000"/>
                      </a:solidFill>
                      <a:prstDash val="solid"/>
                      <a:round/>
                      <a:headEnd len="sm" w="sm" type="none"/>
                      <a:tailEnd len="sm" w="sm" type="none"/>
                    </a:lnR>
                    <a:lnT cap="flat" cmpd="sng" w="6350">
                      <a:solidFill>
                        <a:srgbClr val="010000"/>
                      </a:solidFill>
                      <a:prstDash val="solid"/>
                      <a:round/>
                      <a:headEnd len="sm" w="sm" type="none"/>
                      <a:tailEnd len="sm" w="sm" type="none"/>
                    </a:lnT>
                    <a:lnB cap="flat" cmpd="sng" w="6350">
                      <a:solidFill>
                        <a:srgbClr val="000000"/>
                      </a:solidFill>
                      <a:prstDash val="solid"/>
                      <a:round/>
                      <a:headEnd len="sm" w="sm" type="none"/>
                      <a:tailEnd len="sm" w="sm" type="none"/>
                    </a:lnB>
                  </a:tcPr>
                </a:tc>
              </a:tr>
              <a:tr h="187425">
                <a:tc vMerge="1"/>
                <a:tc>
                  <a:txBody>
                    <a:bodyPr/>
                    <a:lstStyle/>
                    <a:p>
                      <a:pPr indent="0" lvl="0" marL="0" rtl="0" algn="r">
                        <a:lnSpc>
                          <a:spcPct val="115000"/>
                        </a:lnSpc>
                        <a:spcBef>
                          <a:spcPts val="0"/>
                        </a:spcBef>
                        <a:spcAft>
                          <a:spcPts val="0"/>
                        </a:spcAft>
                        <a:buNone/>
                      </a:pPr>
                      <a:r>
                        <a:rPr i="1" lang="en" sz="500">
                          <a:solidFill>
                            <a:srgbClr val="010000"/>
                          </a:solidFill>
                        </a:rPr>
                        <a:t>QC:</a:t>
                      </a:r>
                      <a:endParaRPr i="1" sz="500">
                        <a:solidFill>
                          <a:srgbClr val="010000"/>
                        </a:solidFill>
                      </a:endParaRPr>
                    </a:p>
                  </a:txBody>
                  <a:tcPr marT="9525" marB="91425" marR="9525" marL="9525">
                    <a:lnL cap="flat" cmpd="sng" w="6350">
                      <a:solidFill>
                        <a:srgbClr val="000000"/>
                      </a:solidFill>
                      <a:prstDash val="solid"/>
                      <a:round/>
                      <a:headEnd len="sm" w="sm" type="none"/>
                      <a:tailEnd len="sm" w="sm" type="none"/>
                    </a:lnL>
                    <a:lnT cap="flat" cmpd="sng" w="6350">
                      <a:solidFill>
                        <a:srgbClr val="000000"/>
                      </a:solidFill>
                      <a:prstDash val="solid"/>
                      <a:round/>
                      <a:headEnd len="sm" w="sm" type="none"/>
                      <a:tailEnd len="sm" w="sm" type="none"/>
                    </a:lnT>
                    <a:solidFill>
                      <a:srgbClr val="D9D9D9"/>
                    </a:solidFill>
                  </a:tcPr>
                </a:tc>
                <a:tc gridSpan="2">
                  <a:txBody>
                    <a:bodyPr/>
                    <a:lstStyle/>
                    <a:p>
                      <a:pPr indent="0" lvl="0" marL="0" rtl="0" algn="l">
                        <a:spcBef>
                          <a:spcPts val="0"/>
                        </a:spcBef>
                        <a:spcAft>
                          <a:spcPts val="0"/>
                        </a:spcAft>
                        <a:buNone/>
                      </a:pPr>
                      <a:r>
                        <a:rPr lang="en" sz="500">
                          <a:solidFill>
                            <a:srgbClr val="010000"/>
                          </a:solidFill>
                        </a:rPr>
                        <a:t>Tests are consistently written for all identified bugs (possibly exceeding a pre-defined severity threshhold)</a:t>
                      </a:r>
                      <a:endParaRPr sz="500">
                        <a:solidFill>
                          <a:srgbClr val="010000"/>
                        </a:solidFill>
                      </a:endParaRPr>
                    </a:p>
                  </a:txBody>
                  <a:tcPr marT="9525" marB="91425" marR="9525" marL="9525" anchor="b">
                    <a:lnR cap="flat" cmpd="sng" w="6350">
                      <a:solidFill>
                        <a:srgbClr val="010000"/>
                      </a:solidFill>
                      <a:prstDash val="solid"/>
                      <a:round/>
                      <a:headEnd len="sm" w="sm" type="none"/>
                      <a:tailEnd len="sm" w="sm" type="none"/>
                    </a:lnR>
                    <a:lnT cap="flat" cmpd="sng" w="6350">
                      <a:solidFill>
                        <a:srgbClr val="000000"/>
                      </a:solidFill>
                      <a:prstDash val="solid"/>
                      <a:round/>
                      <a:headEnd len="sm" w="sm" type="none"/>
                      <a:tailEnd len="sm" w="sm" type="none"/>
                    </a:lnT>
                    <a:solidFill>
                      <a:srgbClr val="D9D9D9"/>
                    </a:solidFill>
                  </a:tcPr>
                </a:tc>
                <a:tc hMerge="1"/>
                <a:tc>
                  <a:txBody>
                    <a:bodyPr/>
                    <a:lstStyle/>
                    <a:p>
                      <a:pPr indent="0" lvl="0" marL="0" rtl="0" algn="ctr">
                        <a:lnSpc>
                          <a:spcPct val="115000"/>
                        </a:lnSpc>
                        <a:spcBef>
                          <a:spcPts val="0"/>
                        </a:spcBef>
                        <a:spcAft>
                          <a:spcPts val="0"/>
                        </a:spcAft>
                        <a:buNone/>
                      </a:pPr>
                      <a:r>
                        <a:rPr b="1" lang="en" sz="500">
                          <a:solidFill>
                            <a:srgbClr val="010000"/>
                          </a:solidFill>
                        </a:rPr>
                        <a:t> </a:t>
                      </a:r>
                      <a:endParaRPr b="1" sz="500">
                        <a:solidFill>
                          <a:srgbClr val="010000"/>
                        </a:solidFill>
                      </a:endParaRPr>
                    </a:p>
                  </a:txBody>
                  <a:tcPr marT="9525" marB="91425" marR="9525" marL="9525" anchor="b">
                    <a:lnL cap="flat" cmpd="sng" w="6350">
                      <a:solidFill>
                        <a:srgbClr val="010000"/>
                      </a:solidFill>
                      <a:prstDash val="solid"/>
                      <a:round/>
                      <a:headEnd len="sm" w="sm" type="none"/>
                      <a:tailEnd len="sm" w="sm" type="none"/>
                    </a:lnL>
                    <a:lnR cap="flat" cmpd="sng" w="6350">
                      <a:solidFill>
                        <a:srgbClr val="010000"/>
                      </a:solidFill>
                      <a:prstDash val="solid"/>
                      <a:round/>
                      <a:headEnd len="sm" w="sm" type="none"/>
                      <a:tailEnd len="sm" w="sm" type="none"/>
                    </a:lnR>
                    <a:lnT cap="flat" cmpd="sng" w="6350">
                      <a:solidFill>
                        <a:srgbClr val="000000"/>
                      </a:solidFill>
                      <a:prstDash val="solid"/>
                      <a:round/>
                      <a:headEnd len="sm" w="sm" type="none"/>
                      <a:tailEnd len="sm" w="sm" type="none"/>
                    </a:lnT>
                    <a:solidFill>
                      <a:srgbClr val="D9D9D9"/>
                    </a:solidFill>
                  </a:tcPr>
                </a:tc>
                <a:tc>
                  <a:txBody>
                    <a:bodyPr/>
                    <a:lstStyle/>
                    <a:p>
                      <a:pPr indent="0" lvl="0" marL="0" rtl="0" algn="ctr">
                        <a:lnSpc>
                          <a:spcPct val="115000"/>
                        </a:lnSpc>
                        <a:spcBef>
                          <a:spcPts val="0"/>
                        </a:spcBef>
                        <a:spcAft>
                          <a:spcPts val="0"/>
                        </a:spcAft>
                        <a:buNone/>
                      </a:pPr>
                      <a:r>
                        <a:rPr lang="en" sz="500">
                          <a:solidFill>
                            <a:srgbClr val="010000"/>
                          </a:solidFill>
                        </a:rPr>
                        <a:t> </a:t>
                      </a:r>
                      <a:endParaRPr sz="500">
                        <a:solidFill>
                          <a:srgbClr val="010000"/>
                        </a:solidFill>
                      </a:endParaRPr>
                    </a:p>
                  </a:txBody>
                  <a:tcPr marT="9525" marB="91425" marR="9525" marL="9525" anchor="b">
                    <a:lnL cap="flat" cmpd="sng" w="6350">
                      <a:solidFill>
                        <a:srgbClr val="010000"/>
                      </a:solidFill>
                      <a:prstDash val="solid"/>
                      <a:round/>
                      <a:headEnd len="sm" w="sm" type="none"/>
                      <a:tailEnd len="sm" w="sm" type="none"/>
                    </a:lnL>
                    <a:lnR cap="flat" cmpd="sng" w="6350">
                      <a:solidFill>
                        <a:srgbClr val="010000"/>
                      </a:solidFill>
                      <a:prstDash val="solid"/>
                      <a:round/>
                      <a:headEnd len="sm" w="sm" type="none"/>
                      <a:tailEnd len="sm" w="sm" type="none"/>
                    </a:lnR>
                    <a:lnT cap="flat" cmpd="sng" w="6350">
                      <a:solidFill>
                        <a:srgbClr val="000000"/>
                      </a:solidFill>
                      <a:prstDash val="solid"/>
                      <a:round/>
                      <a:headEnd len="sm" w="sm" type="none"/>
                      <a:tailEnd len="sm" w="sm" type="none"/>
                    </a:lnT>
                    <a:solidFill>
                      <a:srgbClr val="D9D9D9"/>
                    </a:solidFill>
                  </a:tcPr>
                </a:tc>
                <a:tc>
                  <a:txBody>
                    <a:bodyPr/>
                    <a:lstStyle/>
                    <a:p>
                      <a:pPr indent="0" lvl="0" marL="0" rtl="0" algn="ctr">
                        <a:lnSpc>
                          <a:spcPct val="115000"/>
                        </a:lnSpc>
                        <a:spcBef>
                          <a:spcPts val="0"/>
                        </a:spcBef>
                        <a:spcAft>
                          <a:spcPts val="0"/>
                        </a:spcAft>
                        <a:buNone/>
                      </a:pPr>
                      <a:r>
                        <a:rPr lang="en" sz="500">
                          <a:solidFill>
                            <a:srgbClr val="010000"/>
                          </a:solidFill>
                        </a:rPr>
                        <a:t> </a:t>
                      </a:r>
                      <a:endParaRPr sz="500">
                        <a:solidFill>
                          <a:srgbClr val="010000"/>
                        </a:solidFill>
                      </a:endParaRPr>
                    </a:p>
                  </a:txBody>
                  <a:tcPr marT="9525" marB="91425" marR="9525" marL="9525" anchor="b">
                    <a:lnL cap="flat" cmpd="sng" w="6350">
                      <a:solidFill>
                        <a:srgbClr val="01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solidFill>
                      <a:srgbClr val="D9D9D9"/>
                    </a:solidFill>
                  </a:tcPr>
                </a:tc>
              </a:tr>
              <a:tr h="172575">
                <a:tc vMerge="1"/>
                <a:tc>
                  <a:txBody>
                    <a:bodyPr/>
                    <a:lstStyle/>
                    <a:p>
                      <a:pPr indent="0" lvl="0" marL="0" rtl="0" algn="r">
                        <a:lnSpc>
                          <a:spcPct val="115000"/>
                        </a:lnSpc>
                        <a:spcBef>
                          <a:spcPts val="0"/>
                        </a:spcBef>
                        <a:spcAft>
                          <a:spcPts val="0"/>
                        </a:spcAft>
                        <a:buNone/>
                      </a:pPr>
                      <a:r>
                        <a:rPr i="1" lang="en" sz="500">
                          <a:solidFill>
                            <a:srgbClr val="010000"/>
                          </a:solidFill>
                        </a:rPr>
                        <a:t>QC:</a:t>
                      </a:r>
                      <a:endParaRPr i="1" sz="500">
                        <a:solidFill>
                          <a:srgbClr val="010000"/>
                        </a:solidFill>
                      </a:endParaRPr>
                    </a:p>
                  </a:txBody>
                  <a:tcPr marT="9525" marB="91425" marR="9525" marL="9525">
                    <a:lnL cap="flat" cmpd="sng" w="6350">
                      <a:solidFill>
                        <a:srgbClr val="000000"/>
                      </a:solidFill>
                      <a:prstDash val="solid"/>
                      <a:round/>
                      <a:headEnd len="sm" w="sm" type="none"/>
                      <a:tailEnd len="sm" w="sm" type="none"/>
                    </a:lnL>
                    <a:lnB cap="flat" cmpd="sng" w="6350">
                      <a:solidFill>
                        <a:srgbClr val="000000"/>
                      </a:solidFill>
                      <a:prstDash val="solid"/>
                      <a:round/>
                      <a:headEnd len="sm" w="sm" type="none"/>
                      <a:tailEnd len="sm" w="sm" type="none"/>
                    </a:lnB>
                    <a:solidFill>
                      <a:srgbClr val="D9D9D9"/>
                    </a:solidFill>
                  </a:tcPr>
                </a:tc>
                <a:tc gridSpan="2">
                  <a:txBody>
                    <a:bodyPr/>
                    <a:lstStyle/>
                    <a:p>
                      <a:pPr indent="0" lvl="0" marL="0" rtl="0" algn="l">
                        <a:spcBef>
                          <a:spcPts val="0"/>
                        </a:spcBef>
                        <a:spcAft>
                          <a:spcPts val="0"/>
                        </a:spcAft>
                        <a:buNone/>
                      </a:pPr>
                      <a:r>
                        <a:rPr lang="en" sz="500">
                          <a:solidFill>
                            <a:srgbClr val="010000"/>
                          </a:solidFill>
                        </a:rPr>
                        <a:t>Security tests are collected in a test suite that is part of the existing unit testing framework</a:t>
                      </a:r>
                      <a:endParaRPr sz="500">
                        <a:solidFill>
                          <a:srgbClr val="010000"/>
                        </a:solidFill>
                      </a:endParaRPr>
                    </a:p>
                  </a:txBody>
                  <a:tcPr marT="9525" marB="91425" marR="9525" marL="9525" anchor="b">
                    <a:lnR cap="flat" cmpd="sng" w="6350">
                      <a:solidFill>
                        <a:srgbClr val="010000"/>
                      </a:solidFill>
                      <a:prstDash val="solid"/>
                      <a:round/>
                      <a:headEnd len="sm" w="sm" type="none"/>
                      <a:tailEnd len="sm" w="sm" type="none"/>
                    </a:lnR>
                    <a:lnB cap="flat" cmpd="sng" w="6350">
                      <a:solidFill>
                        <a:srgbClr val="000000"/>
                      </a:solidFill>
                      <a:prstDash val="solid"/>
                      <a:round/>
                      <a:headEnd len="sm" w="sm" type="none"/>
                      <a:tailEnd len="sm" w="sm" type="none"/>
                    </a:lnB>
                    <a:solidFill>
                      <a:srgbClr val="D9D9D9"/>
                    </a:solidFill>
                  </a:tcPr>
                </a:tc>
                <a:tc hMerge="1"/>
                <a:tc>
                  <a:txBody>
                    <a:bodyPr/>
                    <a:lstStyle/>
                    <a:p>
                      <a:pPr indent="0" lvl="0" marL="0" rtl="0" algn="ctr">
                        <a:lnSpc>
                          <a:spcPct val="115000"/>
                        </a:lnSpc>
                        <a:spcBef>
                          <a:spcPts val="0"/>
                        </a:spcBef>
                        <a:spcAft>
                          <a:spcPts val="0"/>
                        </a:spcAft>
                        <a:buNone/>
                      </a:pPr>
                      <a:r>
                        <a:rPr b="1" lang="en" sz="500">
                          <a:solidFill>
                            <a:srgbClr val="010000"/>
                          </a:solidFill>
                        </a:rPr>
                        <a:t> </a:t>
                      </a:r>
                      <a:endParaRPr b="1" sz="500">
                        <a:solidFill>
                          <a:srgbClr val="010000"/>
                        </a:solidFill>
                      </a:endParaRPr>
                    </a:p>
                  </a:txBody>
                  <a:tcPr marT="9525" marB="91425" marR="9525" marL="9525" anchor="b">
                    <a:lnL cap="flat" cmpd="sng" w="6350">
                      <a:solidFill>
                        <a:srgbClr val="010000"/>
                      </a:solidFill>
                      <a:prstDash val="solid"/>
                      <a:round/>
                      <a:headEnd len="sm" w="sm" type="none"/>
                      <a:tailEnd len="sm" w="sm" type="none"/>
                    </a:lnL>
                    <a:lnR cap="flat" cmpd="sng" w="6350">
                      <a:solidFill>
                        <a:srgbClr val="010000"/>
                      </a:solidFill>
                      <a:prstDash val="solid"/>
                      <a:round/>
                      <a:headEnd len="sm" w="sm" type="none"/>
                      <a:tailEnd len="sm" w="sm" type="none"/>
                    </a:lnR>
                    <a:lnB cap="flat" cmpd="sng" w="6350">
                      <a:solidFill>
                        <a:srgbClr val="000000"/>
                      </a:solidFill>
                      <a:prstDash val="solid"/>
                      <a:round/>
                      <a:headEnd len="sm" w="sm" type="none"/>
                      <a:tailEnd len="sm" w="sm" type="none"/>
                    </a:lnB>
                    <a:solidFill>
                      <a:srgbClr val="D9D9D9"/>
                    </a:solidFill>
                  </a:tcPr>
                </a:tc>
                <a:tc>
                  <a:txBody>
                    <a:bodyPr/>
                    <a:lstStyle/>
                    <a:p>
                      <a:pPr indent="0" lvl="0" marL="0" rtl="0" algn="ctr">
                        <a:lnSpc>
                          <a:spcPct val="115000"/>
                        </a:lnSpc>
                        <a:spcBef>
                          <a:spcPts val="0"/>
                        </a:spcBef>
                        <a:spcAft>
                          <a:spcPts val="0"/>
                        </a:spcAft>
                        <a:buNone/>
                      </a:pPr>
                      <a:r>
                        <a:rPr lang="en" sz="500">
                          <a:solidFill>
                            <a:srgbClr val="010000"/>
                          </a:solidFill>
                        </a:rPr>
                        <a:t> </a:t>
                      </a:r>
                      <a:endParaRPr sz="500">
                        <a:solidFill>
                          <a:srgbClr val="010000"/>
                        </a:solidFill>
                      </a:endParaRPr>
                    </a:p>
                  </a:txBody>
                  <a:tcPr marT="9525" marB="91425" marR="9525" marL="9525" anchor="b">
                    <a:lnL cap="flat" cmpd="sng" w="6350">
                      <a:solidFill>
                        <a:srgbClr val="010000"/>
                      </a:solidFill>
                      <a:prstDash val="solid"/>
                      <a:round/>
                      <a:headEnd len="sm" w="sm" type="none"/>
                      <a:tailEnd len="sm" w="sm" type="none"/>
                    </a:lnL>
                    <a:lnR cap="flat" cmpd="sng" w="6350">
                      <a:solidFill>
                        <a:srgbClr val="010000"/>
                      </a:solidFill>
                      <a:prstDash val="solid"/>
                      <a:round/>
                      <a:headEnd len="sm" w="sm" type="none"/>
                      <a:tailEnd len="sm" w="sm" type="none"/>
                    </a:lnR>
                    <a:lnB cap="flat" cmpd="sng" w="6350">
                      <a:solidFill>
                        <a:srgbClr val="000000"/>
                      </a:solidFill>
                      <a:prstDash val="solid"/>
                      <a:round/>
                      <a:headEnd len="sm" w="sm" type="none"/>
                      <a:tailEnd len="sm" w="sm" type="none"/>
                    </a:lnB>
                    <a:solidFill>
                      <a:srgbClr val="D9D9D9"/>
                    </a:solidFill>
                  </a:tcPr>
                </a:tc>
                <a:tc>
                  <a:txBody>
                    <a:bodyPr/>
                    <a:lstStyle/>
                    <a:p>
                      <a:pPr indent="0" lvl="0" marL="0" rtl="0" algn="ctr">
                        <a:lnSpc>
                          <a:spcPct val="115000"/>
                        </a:lnSpc>
                        <a:spcBef>
                          <a:spcPts val="0"/>
                        </a:spcBef>
                        <a:spcAft>
                          <a:spcPts val="0"/>
                        </a:spcAft>
                        <a:buNone/>
                      </a:pPr>
                      <a:r>
                        <a:rPr lang="en" sz="500">
                          <a:solidFill>
                            <a:srgbClr val="010000"/>
                          </a:solidFill>
                        </a:rPr>
                        <a:t> </a:t>
                      </a:r>
                      <a:endParaRPr sz="500">
                        <a:solidFill>
                          <a:srgbClr val="010000"/>
                        </a:solidFill>
                      </a:endParaRPr>
                    </a:p>
                  </a:txBody>
                  <a:tcPr marT="9525" marB="91425" marR="9525" marL="9525" anchor="b">
                    <a:lnL cap="flat" cmpd="sng" w="6350">
                      <a:solidFill>
                        <a:srgbClr val="010000"/>
                      </a:solidFill>
                      <a:prstDash val="solid"/>
                      <a:round/>
                      <a:headEnd len="sm" w="sm" type="none"/>
                      <a:tailEnd len="sm" w="sm" type="none"/>
                    </a:lnL>
                    <a:lnR cap="flat" cmpd="sng" w="6350">
                      <a:solidFill>
                        <a:srgbClr val="000000"/>
                      </a:solidFill>
                      <a:prstDash val="solid"/>
                      <a:round/>
                      <a:headEnd len="sm" w="sm" type="none"/>
                      <a:tailEnd len="sm" w="sm" type="none"/>
                    </a:lnR>
                    <a:lnB cap="flat" cmpd="sng" w="6350">
                      <a:solidFill>
                        <a:srgbClr val="000000"/>
                      </a:solidFill>
                      <a:prstDash val="solid"/>
                      <a:round/>
                      <a:headEnd len="sm" w="sm" type="none"/>
                      <a:tailEnd len="sm" w="sm" type="none"/>
                    </a:lnB>
                    <a:solidFill>
                      <a:srgbClr val="D9D9D9"/>
                    </a:solidFill>
                  </a:tcPr>
                </a:tc>
              </a:tr>
              <a:tr h="172575">
                <a:tc gridSpan="7">
                  <a:txBody>
                    <a:bodyPr/>
                    <a:lstStyle/>
                    <a:p>
                      <a:pPr indent="0" lvl="0" marL="0" rtl="0" algn="ctr">
                        <a:lnSpc>
                          <a:spcPct val="115000"/>
                        </a:lnSpc>
                        <a:spcBef>
                          <a:spcPts val="0"/>
                        </a:spcBef>
                        <a:spcAft>
                          <a:spcPts val="0"/>
                        </a:spcAft>
                        <a:buNone/>
                      </a:pPr>
                      <a:r>
                        <a:rPr lang="en" sz="500">
                          <a:solidFill>
                            <a:srgbClr val="010000"/>
                          </a:solidFill>
                        </a:rPr>
                        <a:t> </a:t>
                      </a:r>
                      <a:endParaRPr sz="500">
                        <a:solidFill>
                          <a:srgbClr val="010000"/>
                        </a:solidFill>
                      </a:endParaRPr>
                    </a:p>
                  </a:txBody>
                  <a:tcPr marT="9525" marB="91425" marR="9525" marL="9525" anchor="b">
                    <a:lnL cap="flat" cmpd="sng" w="6350">
                      <a:solidFill>
                        <a:srgbClr val="000000"/>
                      </a:solidFill>
                      <a:prstDash val="solid"/>
                      <a:round/>
                      <a:headEnd len="sm" w="sm" type="none"/>
                      <a:tailEnd len="sm" w="sm" type="none"/>
                    </a:lnL>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DDD9C4"/>
                    </a:solidFill>
                  </a:tcPr>
                </a:tc>
                <a:tc hMerge="1"/>
                <a:tc hMerge="1"/>
                <a:tc hMerge="1"/>
                <a:tc hMerge="1"/>
                <a:tc hMerge="1"/>
                <a:tc hMerge="1"/>
              </a:tr>
              <a:tr h="187425">
                <a:tc rowSpan="10">
                  <a:txBody>
                    <a:bodyPr/>
                    <a:lstStyle/>
                    <a:p>
                      <a:pPr indent="0" lvl="0" marL="0" rtl="0" algn="ctr">
                        <a:lnSpc>
                          <a:spcPct val="115000"/>
                        </a:lnSpc>
                        <a:spcBef>
                          <a:spcPts val="0"/>
                        </a:spcBef>
                        <a:spcAft>
                          <a:spcPts val="0"/>
                        </a:spcAft>
                        <a:buNone/>
                      </a:pPr>
                      <a:r>
                        <a:rPr b="1" lang="en" sz="500">
                          <a:solidFill>
                            <a:srgbClr val="010000"/>
                          </a:solidFill>
                        </a:rPr>
                        <a:t>B: Misuse/Abuse Testing</a:t>
                      </a:r>
                      <a:endParaRPr b="1" sz="500">
                        <a:solidFill>
                          <a:srgbClr val="010000"/>
                        </a:solidFill>
                      </a:endParaRPr>
                    </a:p>
                  </a:txBody>
                  <a:tcPr marT="9525" marB="91425" marR="9525" marL="952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solidFill>
                      <a:srgbClr val="8BAA88"/>
                    </a:solidFill>
                  </a:tcPr>
                </a:tc>
                <a:tc>
                  <a:txBody>
                    <a:bodyPr/>
                    <a:lstStyle/>
                    <a:p>
                      <a:pPr indent="0" lvl="0" marL="0" rtl="0" algn="ctr">
                        <a:lnSpc>
                          <a:spcPct val="115000"/>
                        </a:lnSpc>
                        <a:spcBef>
                          <a:spcPts val="0"/>
                        </a:spcBef>
                        <a:spcAft>
                          <a:spcPts val="0"/>
                        </a:spcAft>
                        <a:buNone/>
                      </a:pPr>
                      <a:r>
                        <a:rPr b="1" lang="en" sz="500">
                          <a:solidFill>
                            <a:srgbClr val="010000"/>
                          </a:solidFill>
                        </a:rPr>
                        <a:t>1</a:t>
                      </a:r>
                      <a:endParaRPr b="1" sz="500">
                        <a:solidFill>
                          <a:srgbClr val="010000"/>
                        </a:solidFill>
                      </a:endParaRPr>
                    </a:p>
                  </a:txBody>
                  <a:tcPr marT="9525" marB="91425" marR="9525" marL="952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8BAA88"/>
                    </a:solidFill>
                  </a:tcPr>
                </a:tc>
                <a:tc gridSpan="2">
                  <a:txBody>
                    <a:bodyPr/>
                    <a:lstStyle/>
                    <a:p>
                      <a:pPr indent="0" lvl="0" marL="0" rtl="0" algn="l">
                        <a:spcBef>
                          <a:spcPts val="0"/>
                        </a:spcBef>
                        <a:spcAft>
                          <a:spcPts val="0"/>
                        </a:spcAft>
                        <a:buNone/>
                      </a:pPr>
                      <a:r>
                        <a:rPr b="1" lang="en" sz="500">
                          <a:solidFill>
                            <a:srgbClr val="010000"/>
                          </a:solidFill>
                        </a:rPr>
                        <a:t>Do you test applications using randomization techniques?</a:t>
                      </a:r>
                      <a:endParaRPr b="1" sz="500">
                        <a:solidFill>
                          <a:srgbClr val="010000"/>
                        </a:solidFill>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hMerge="1"/>
                <a:tc>
                  <a:txBody>
                    <a:bodyPr/>
                    <a:lstStyle/>
                    <a:p>
                      <a:pPr indent="0" lvl="0" marL="0" rtl="0" algn="ctr">
                        <a:lnSpc>
                          <a:spcPct val="115000"/>
                        </a:lnSpc>
                        <a:spcBef>
                          <a:spcPts val="0"/>
                        </a:spcBef>
                        <a:spcAft>
                          <a:spcPts val="0"/>
                        </a:spcAft>
                        <a:buNone/>
                      </a:pPr>
                      <a:r>
                        <a:rPr b="1" lang="en" sz="500">
                          <a:solidFill>
                            <a:srgbClr val="010000"/>
                          </a:solidFill>
                        </a:rPr>
                        <a:t>Yes, at least half of them</a:t>
                      </a:r>
                      <a:endParaRPr b="1" sz="500">
                        <a:solidFill>
                          <a:srgbClr val="010000"/>
                        </a:solidFill>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1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500">
                          <a:solidFill>
                            <a:srgbClr val="010000"/>
                          </a:solidFill>
                        </a:rPr>
                        <a:t>0.5</a:t>
                      </a:r>
                      <a:endParaRPr sz="500">
                        <a:solidFill>
                          <a:srgbClr val="010000"/>
                        </a:solidFill>
                      </a:endParaRPr>
                    </a:p>
                  </a:txBody>
                  <a:tcPr marT="9525" marB="91425" marR="9525" marL="9525" anchor="b">
                    <a:lnL cap="flat" cmpd="sng" w="6350">
                      <a:solidFill>
                        <a:srgbClr val="010000"/>
                      </a:solidFill>
                      <a:prstDash val="solid"/>
                      <a:round/>
                      <a:headEnd len="sm" w="sm" type="none"/>
                      <a:tailEnd len="sm" w="sm" type="none"/>
                    </a:lnL>
                    <a:lnR cap="flat" cmpd="sng" w="6350">
                      <a:solidFill>
                        <a:srgbClr val="01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500">
                          <a:solidFill>
                            <a:srgbClr val="010000"/>
                          </a:solidFill>
                        </a:rPr>
                        <a:t> </a:t>
                      </a:r>
                      <a:endParaRPr sz="500">
                        <a:solidFill>
                          <a:srgbClr val="010000"/>
                        </a:solidFill>
                      </a:endParaRPr>
                    </a:p>
                  </a:txBody>
                  <a:tcPr marT="9525" marB="91425" marR="9525" marL="9525" anchor="b">
                    <a:lnL cap="flat" cmpd="sng" w="6350">
                      <a:solidFill>
                        <a:srgbClr val="010000"/>
                      </a:solidFill>
                      <a:prstDash val="solid"/>
                      <a:round/>
                      <a:headEnd len="sm" w="sm" type="none"/>
                      <a:tailEnd len="sm" w="sm" type="none"/>
                    </a:lnL>
                    <a:lnR cap="flat" cmpd="sng" w="6350">
                      <a:solidFill>
                        <a:srgbClr val="01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172575">
                <a:tc vMerge="1"/>
                <a:tc>
                  <a:txBody>
                    <a:bodyPr/>
                    <a:lstStyle/>
                    <a:p>
                      <a:pPr indent="0" lvl="0" marL="0" rtl="0" algn="r">
                        <a:lnSpc>
                          <a:spcPct val="115000"/>
                        </a:lnSpc>
                        <a:spcBef>
                          <a:spcPts val="0"/>
                        </a:spcBef>
                        <a:spcAft>
                          <a:spcPts val="0"/>
                        </a:spcAft>
                        <a:buNone/>
                      </a:pPr>
                      <a:r>
                        <a:rPr i="1" lang="en" sz="500">
                          <a:solidFill>
                            <a:srgbClr val="010000"/>
                          </a:solidFill>
                        </a:rPr>
                        <a:t>QC:</a:t>
                      </a:r>
                      <a:endParaRPr i="1" sz="500">
                        <a:solidFill>
                          <a:srgbClr val="010000"/>
                        </a:solidFill>
                      </a:endParaRPr>
                    </a:p>
                  </a:txBody>
                  <a:tcPr marT="9525" marB="91425" marR="9525" marL="9525">
                    <a:lnL cap="flat" cmpd="sng" w="6350">
                      <a:solidFill>
                        <a:srgbClr val="000000"/>
                      </a:solidFill>
                      <a:prstDash val="solid"/>
                      <a:round/>
                      <a:headEnd len="sm" w="sm" type="none"/>
                      <a:tailEnd len="sm" w="sm" type="none"/>
                    </a:lnL>
                    <a:lnT cap="flat" cmpd="sng" w="6350">
                      <a:solidFill>
                        <a:srgbClr val="000000"/>
                      </a:solidFill>
                      <a:prstDash val="solid"/>
                      <a:round/>
                      <a:headEnd len="sm" w="sm" type="none"/>
                      <a:tailEnd len="sm" w="sm" type="none"/>
                    </a:lnT>
                    <a:solidFill>
                      <a:srgbClr val="D9D9D9"/>
                    </a:solidFill>
                  </a:tcPr>
                </a:tc>
                <a:tc gridSpan="2">
                  <a:txBody>
                    <a:bodyPr/>
                    <a:lstStyle/>
                    <a:p>
                      <a:pPr indent="0" lvl="0" marL="0" rtl="0" algn="l">
                        <a:spcBef>
                          <a:spcPts val="0"/>
                        </a:spcBef>
                        <a:spcAft>
                          <a:spcPts val="0"/>
                        </a:spcAft>
                        <a:buNone/>
                      </a:pPr>
                      <a:r>
                        <a:rPr lang="en" sz="500">
                          <a:solidFill>
                            <a:srgbClr val="010000"/>
                          </a:solidFill>
                        </a:rPr>
                        <a:t>Testing covers most or all of the application's main input parameters</a:t>
                      </a:r>
                      <a:endParaRPr sz="500">
                        <a:solidFill>
                          <a:srgbClr val="010000"/>
                        </a:solidFill>
                      </a:endParaRPr>
                    </a:p>
                  </a:txBody>
                  <a:tcPr marT="9525" marB="91425" marR="9525" marL="9525" anchor="b">
                    <a:lnR cap="flat" cmpd="sng" w="6350">
                      <a:solidFill>
                        <a:srgbClr val="010000"/>
                      </a:solidFill>
                      <a:prstDash val="solid"/>
                      <a:round/>
                      <a:headEnd len="sm" w="sm" type="none"/>
                      <a:tailEnd len="sm" w="sm" type="none"/>
                    </a:lnR>
                    <a:lnT cap="flat" cmpd="sng" w="6350">
                      <a:solidFill>
                        <a:srgbClr val="000000"/>
                      </a:solidFill>
                      <a:prstDash val="solid"/>
                      <a:round/>
                      <a:headEnd len="sm" w="sm" type="none"/>
                      <a:tailEnd len="sm" w="sm" type="none"/>
                    </a:lnT>
                    <a:solidFill>
                      <a:srgbClr val="D9D9D9"/>
                    </a:solidFill>
                  </a:tcPr>
                </a:tc>
                <a:tc hMerge="1"/>
                <a:tc>
                  <a:txBody>
                    <a:bodyPr/>
                    <a:lstStyle/>
                    <a:p>
                      <a:pPr indent="0" lvl="0" marL="0" rtl="0" algn="ctr">
                        <a:lnSpc>
                          <a:spcPct val="115000"/>
                        </a:lnSpc>
                        <a:spcBef>
                          <a:spcPts val="0"/>
                        </a:spcBef>
                        <a:spcAft>
                          <a:spcPts val="0"/>
                        </a:spcAft>
                        <a:buNone/>
                      </a:pPr>
                      <a:r>
                        <a:rPr b="1" lang="en" sz="500">
                          <a:solidFill>
                            <a:srgbClr val="010000"/>
                          </a:solidFill>
                        </a:rPr>
                        <a:t> </a:t>
                      </a:r>
                      <a:endParaRPr b="1" sz="500">
                        <a:solidFill>
                          <a:srgbClr val="010000"/>
                        </a:solidFill>
                      </a:endParaRPr>
                    </a:p>
                  </a:txBody>
                  <a:tcPr marT="9525" marB="91425" marR="9525" marL="9525" anchor="b">
                    <a:lnL cap="flat" cmpd="sng" w="6350">
                      <a:solidFill>
                        <a:srgbClr val="010000"/>
                      </a:solidFill>
                      <a:prstDash val="solid"/>
                      <a:round/>
                      <a:headEnd len="sm" w="sm" type="none"/>
                      <a:tailEnd len="sm" w="sm" type="none"/>
                    </a:lnL>
                    <a:lnR cap="flat" cmpd="sng" w="6350">
                      <a:solidFill>
                        <a:srgbClr val="010000"/>
                      </a:solidFill>
                      <a:prstDash val="solid"/>
                      <a:round/>
                      <a:headEnd len="sm" w="sm" type="none"/>
                      <a:tailEnd len="sm" w="sm" type="none"/>
                    </a:lnR>
                    <a:lnT cap="flat" cmpd="sng" w="6350">
                      <a:solidFill>
                        <a:srgbClr val="000000"/>
                      </a:solidFill>
                      <a:prstDash val="solid"/>
                      <a:round/>
                      <a:headEnd len="sm" w="sm" type="none"/>
                      <a:tailEnd len="sm" w="sm" type="none"/>
                    </a:lnT>
                    <a:solidFill>
                      <a:srgbClr val="D9D9D9"/>
                    </a:solidFill>
                  </a:tcPr>
                </a:tc>
                <a:tc>
                  <a:txBody>
                    <a:bodyPr/>
                    <a:lstStyle/>
                    <a:p>
                      <a:pPr indent="0" lvl="0" marL="0" rtl="0" algn="ctr">
                        <a:lnSpc>
                          <a:spcPct val="115000"/>
                        </a:lnSpc>
                        <a:spcBef>
                          <a:spcPts val="0"/>
                        </a:spcBef>
                        <a:spcAft>
                          <a:spcPts val="0"/>
                        </a:spcAft>
                        <a:buNone/>
                      </a:pPr>
                      <a:r>
                        <a:rPr lang="en" sz="500">
                          <a:solidFill>
                            <a:srgbClr val="010000"/>
                          </a:solidFill>
                        </a:rPr>
                        <a:t> </a:t>
                      </a:r>
                      <a:endParaRPr sz="500">
                        <a:solidFill>
                          <a:srgbClr val="010000"/>
                        </a:solidFill>
                      </a:endParaRPr>
                    </a:p>
                  </a:txBody>
                  <a:tcPr marT="9525" marB="91425" marR="9525" marL="9525" anchor="b">
                    <a:lnL cap="flat" cmpd="sng" w="6350">
                      <a:solidFill>
                        <a:srgbClr val="010000"/>
                      </a:solidFill>
                      <a:prstDash val="solid"/>
                      <a:round/>
                      <a:headEnd len="sm" w="sm" type="none"/>
                      <a:tailEnd len="sm" w="sm" type="none"/>
                    </a:lnL>
                    <a:lnR cap="flat" cmpd="sng" w="6350">
                      <a:solidFill>
                        <a:srgbClr val="010000"/>
                      </a:solidFill>
                      <a:prstDash val="solid"/>
                      <a:round/>
                      <a:headEnd len="sm" w="sm" type="none"/>
                      <a:tailEnd len="sm" w="sm" type="none"/>
                    </a:lnR>
                    <a:lnT cap="flat" cmpd="sng" w="6350">
                      <a:solidFill>
                        <a:srgbClr val="000000"/>
                      </a:solidFill>
                      <a:prstDash val="solid"/>
                      <a:round/>
                      <a:headEnd len="sm" w="sm" type="none"/>
                      <a:tailEnd len="sm" w="sm" type="none"/>
                    </a:lnT>
                    <a:solidFill>
                      <a:srgbClr val="D9D9D9"/>
                    </a:solidFill>
                  </a:tcPr>
                </a:tc>
                <a:tc>
                  <a:txBody>
                    <a:bodyPr/>
                    <a:lstStyle/>
                    <a:p>
                      <a:pPr indent="0" lvl="0" marL="0" rtl="0" algn="ctr">
                        <a:lnSpc>
                          <a:spcPct val="115000"/>
                        </a:lnSpc>
                        <a:spcBef>
                          <a:spcPts val="0"/>
                        </a:spcBef>
                        <a:spcAft>
                          <a:spcPts val="0"/>
                        </a:spcAft>
                        <a:buNone/>
                      </a:pPr>
                      <a:r>
                        <a:rPr lang="en" sz="500">
                          <a:solidFill>
                            <a:srgbClr val="010000"/>
                          </a:solidFill>
                        </a:rPr>
                        <a:t> </a:t>
                      </a:r>
                      <a:endParaRPr sz="500">
                        <a:solidFill>
                          <a:srgbClr val="010000"/>
                        </a:solidFill>
                      </a:endParaRPr>
                    </a:p>
                  </a:txBody>
                  <a:tcPr marT="9525" marB="91425" marR="9525" marL="9525" anchor="b">
                    <a:lnL cap="flat" cmpd="sng" w="6350">
                      <a:solidFill>
                        <a:srgbClr val="01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solidFill>
                      <a:srgbClr val="D9D9D9"/>
                    </a:solidFill>
                  </a:tcPr>
                </a:tc>
              </a:tr>
              <a:tr h="172575">
                <a:tc vMerge="1"/>
                <a:tc>
                  <a:txBody>
                    <a:bodyPr/>
                    <a:lstStyle/>
                    <a:p>
                      <a:pPr indent="0" lvl="0" marL="0" rtl="0" algn="r">
                        <a:lnSpc>
                          <a:spcPct val="115000"/>
                        </a:lnSpc>
                        <a:spcBef>
                          <a:spcPts val="0"/>
                        </a:spcBef>
                        <a:spcAft>
                          <a:spcPts val="0"/>
                        </a:spcAft>
                        <a:buNone/>
                      </a:pPr>
                      <a:r>
                        <a:rPr i="1" lang="en" sz="500">
                          <a:solidFill>
                            <a:srgbClr val="010000"/>
                          </a:solidFill>
                        </a:rPr>
                        <a:t>QC:</a:t>
                      </a:r>
                      <a:endParaRPr i="1" sz="500">
                        <a:solidFill>
                          <a:srgbClr val="010000"/>
                        </a:solidFill>
                      </a:endParaRPr>
                    </a:p>
                  </a:txBody>
                  <a:tcPr marT="9525" marB="91425" marR="9525" marL="9525">
                    <a:lnL cap="flat" cmpd="sng" w="6350">
                      <a:solidFill>
                        <a:srgbClr val="000000"/>
                      </a:solidFill>
                      <a:prstDash val="solid"/>
                      <a:round/>
                      <a:headEnd len="sm" w="sm" type="none"/>
                      <a:tailEnd len="sm" w="sm" type="none"/>
                    </a:lnL>
                    <a:solidFill>
                      <a:srgbClr val="D9D9D9"/>
                    </a:solidFill>
                  </a:tcPr>
                </a:tc>
                <a:tc gridSpan="2">
                  <a:txBody>
                    <a:bodyPr/>
                    <a:lstStyle/>
                    <a:p>
                      <a:pPr indent="0" lvl="0" marL="0" rtl="0" algn="l">
                        <a:spcBef>
                          <a:spcPts val="0"/>
                        </a:spcBef>
                        <a:spcAft>
                          <a:spcPts val="0"/>
                        </a:spcAft>
                        <a:buNone/>
                      </a:pPr>
                      <a:r>
                        <a:rPr lang="en" sz="500">
                          <a:solidFill>
                            <a:srgbClr val="010000"/>
                          </a:solidFill>
                        </a:rPr>
                        <a:t>All application crashes are recorded and systematically inspected for security impact</a:t>
                      </a:r>
                      <a:endParaRPr sz="500">
                        <a:solidFill>
                          <a:srgbClr val="010000"/>
                        </a:solidFill>
                      </a:endParaRPr>
                    </a:p>
                  </a:txBody>
                  <a:tcPr marT="9525" marB="91425" marR="9525" marL="9525" anchor="b">
                    <a:lnR cap="flat" cmpd="sng" w="6350">
                      <a:solidFill>
                        <a:srgbClr val="010000"/>
                      </a:solidFill>
                      <a:prstDash val="solid"/>
                      <a:round/>
                      <a:headEnd len="sm" w="sm" type="none"/>
                      <a:tailEnd len="sm" w="sm" type="none"/>
                    </a:lnR>
                    <a:lnB cap="flat" cmpd="sng" w="6350">
                      <a:solidFill>
                        <a:srgbClr val="000000"/>
                      </a:solidFill>
                      <a:prstDash val="solid"/>
                      <a:round/>
                      <a:headEnd len="sm" w="sm" type="none"/>
                      <a:tailEnd len="sm" w="sm" type="none"/>
                    </a:lnB>
                    <a:solidFill>
                      <a:srgbClr val="D9D9D9"/>
                    </a:solidFill>
                  </a:tcPr>
                </a:tc>
                <a:tc hMerge="1"/>
                <a:tc>
                  <a:txBody>
                    <a:bodyPr/>
                    <a:lstStyle/>
                    <a:p>
                      <a:pPr indent="0" lvl="0" marL="0" rtl="0" algn="ctr">
                        <a:lnSpc>
                          <a:spcPct val="115000"/>
                        </a:lnSpc>
                        <a:spcBef>
                          <a:spcPts val="0"/>
                        </a:spcBef>
                        <a:spcAft>
                          <a:spcPts val="0"/>
                        </a:spcAft>
                        <a:buNone/>
                      </a:pPr>
                      <a:r>
                        <a:rPr b="1" lang="en" sz="500">
                          <a:solidFill>
                            <a:srgbClr val="010000"/>
                          </a:solidFill>
                        </a:rPr>
                        <a:t> </a:t>
                      </a:r>
                      <a:endParaRPr b="1" sz="500">
                        <a:solidFill>
                          <a:srgbClr val="010000"/>
                        </a:solidFill>
                      </a:endParaRPr>
                    </a:p>
                  </a:txBody>
                  <a:tcPr marT="9525" marB="91425" marR="9525" marL="9525" anchor="b">
                    <a:lnL cap="flat" cmpd="sng" w="6350">
                      <a:solidFill>
                        <a:srgbClr val="010000"/>
                      </a:solidFill>
                      <a:prstDash val="solid"/>
                      <a:round/>
                      <a:headEnd len="sm" w="sm" type="none"/>
                      <a:tailEnd len="sm" w="sm" type="none"/>
                    </a:lnL>
                    <a:lnR cap="flat" cmpd="sng" w="6350">
                      <a:solidFill>
                        <a:srgbClr val="010000"/>
                      </a:solidFill>
                      <a:prstDash val="solid"/>
                      <a:round/>
                      <a:headEnd len="sm" w="sm" type="none"/>
                      <a:tailEnd len="sm" w="sm" type="none"/>
                    </a:lnR>
                    <a:solidFill>
                      <a:srgbClr val="D9D9D9"/>
                    </a:solidFill>
                  </a:tcPr>
                </a:tc>
                <a:tc>
                  <a:txBody>
                    <a:bodyPr/>
                    <a:lstStyle/>
                    <a:p>
                      <a:pPr indent="0" lvl="0" marL="0" rtl="0" algn="ctr">
                        <a:lnSpc>
                          <a:spcPct val="115000"/>
                        </a:lnSpc>
                        <a:spcBef>
                          <a:spcPts val="0"/>
                        </a:spcBef>
                        <a:spcAft>
                          <a:spcPts val="0"/>
                        </a:spcAft>
                        <a:buNone/>
                      </a:pPr>
                      <a:r>
                        <a:rPr lang="en" sz="500">
                          <a:solidFill>
                            <a:srgbClr val="010000"/>
                          </a:solidFill>
                        </a:rPr>
                        <a:t> </a:t>
                      </a:r>
                      <a:endParaRPr sz="500">
                        <a:solidFill>
                          <a:srgbClr val="010000"/>
                        </a:solidFill>
                      </a:endParaRPr>
                    </a:p>
                  </a:txBody>
                  <a:tcPr marT="9525" marB="91425" marR="9525" marL="9525" anchor="b">
                    <a:lnL cap="flat" cmpd="sng" w="6350">
                      <a:solidFill>
                        <a:srgbClr val="010000"/>
                      </a:solidFill>
                      <a:prstDash val="solid"/>
                      <a:round/>
                      <a:headEnd len="sm" w="sm" type="none"/>
                      <a:tailEnd len="sm" w="sm" type="none"/>
                    </a:lnL>
                    <a:lnR cap="flat" cmpd="sng" w="6350">
                      <a:solidFill>
                        <a:srgbClr val="010000"/>
                      </a:solidFill>
                      <a:prstDash val="solid"/>
                      <a:round/>
                      <a:headEnd len="sm" w="sm" type="none"/>
                      <a:tailEnd len="sm" w="sm" type="none"/>
                    </a:lnR>
                    <a:solidFill>
                      <a:srgbClr val="D9D9D9"/>
                    </a:solidFill>
                  </a:tcPr>
                </a:tc>
                <a:tc>
                  <a:txBody>
                    <a:bodyPr/>
                    <a:lstStyle/>
                    <a:p>
                      <a:pPr indent="0" lvl="0" marL="0" rtl="0" algn="ctr">
                        <a:lnSpc>
                          <a:spcPct val="115000"/>
                        </a:lnSpc>
                        <a:spcBef>
                          <a:spcPts val="0"/>
                        </a:spcBef>
                        <a:spcAft>
                          <a:spcPts val="0"/>
                        </a:spcAft>
                        <a:buNone/>
                      </a:pPr>
                      <a:r>
                        <a:rPr lang="en" sz="500">
                          <a:solidFill>
                            <a:srgbClr val="010000"/>
                          </a:solidFill>
                        </a:rPr>
                        <a:t> </a:t>
                      </a:r>
                      <a:endParaRPr sz="500">
                        <a:solidFill>
                          <a:srgbClr val="010000"/>
                        </a:solidFill>
                      </a:endParaRPr>
                    </a:p>
                  </a:txBody>
                  <a:tcPr marT="9525" marB="91425" marR="9525" marL="9525" anchor="b">
                    <a:lnL cap="flat" cmpd="sng" w="6350">
                      <a:solidFill>
                        <a:srgbClr val="010000"/>
                      </a:solidFill>
                      <a:prstDash val="solid"/>
                      <a:round/>
                      <a:headEnd len="sm" w="sm" type="none"/>
                      <a:tailEnd len="sm" w="sm" type="none"/>
                    </a:lnL>
                    <a:lnR cap="flat" cmpd="sng" w="6350">
                      <a:solidFill>
                        <a:srgbClr val="000000"/>
                      </a:solidFill>
                      <a:prstDash val="solid"/>
                      <a:round/>
                      <a:headEnd len="sm" w="sm" type="none"/>
                      <a:tailEnd len="sm" w="sm" type="none"/>
                    </a:lnR>
                    <a:solidFill>
                      <a:srgbClr val="D9D9D9"/>
                    </a:solidFill>
                  </a:tcPr>
                </a:tc>
              </a:tr>
              <a:tr h="187425">
                <a:tc vMerge="1"/>
                <a:tc>
                  <a:txBody>
                    <a:bodyPr/>
                    <a:lstStyle/>
                    <a:p>
                      <a:pPr indent="0" lvl="0" marL="0" rtl="0" algn="ctr">
                        <a:lnSpc>
                          <a:spcPct val="115000"/>
                        </a:lnSpc>
                        <a:spcBef>
                          <a:spcPts val="0"/>
                        </a:spcBef>
                        <a:spcAft>
                          <a:spcPts val="0"/>
                        </a:spcAft>
                        <a:buNone/>
                      </a:pPr>
                      <a:r>
                        <a:rPr b="1" lang="en" sz="500">
                          <a:solidFill>
                            <a:srgbClr val="010000"/>
                          </a:solidFill>
                        </a:rPr>
                        <a:t>2</a:t>
                      </a:r>
                      <a:endParaRPr b="1" sz="500">
                        <a:solidFill>
                          <a:srgbClr val="010000"/>
                        </a:solidFill>
                      </a:endParaRPr>
                    </a:p>
                  </a:txBody>
                  <a:tcPr marT="9525" marB="91425" marR="9525" marL="952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B cap="flat" cmpd="sng" w="6350">
                      <a:solidFill>
                        <a:srgbClr val="000000"/>
                      </a:solidFill>
                      <a:prstDash val="solid"/>
                      <a:round/>
                      <a:headEnd len="sm" w="sm" type="none"/>
                      <a:tailEnd len="sm" w="sm" type="none"/>
                    </a:lnB>
                    <a:solidFill>
                      <a:srgbClr val="8BAA88"/>
                    </a:solidFill>
                  </a:tcPr>
                </a:tc>
                <a:tc gridSpan="2">
                  <a:txBody>
                    <a:bodyPr/>
                    <a:lstStyle/>
                    <a:p>
                      <a:pPr indent="0" lvl="0" marL="0" rtl="0" algn="l">
                        <a:spcBef>
                          <a:spcPts val="0"/>
                        </a:spcBef>
                        <a:spcAft>
                          <a:spcPts val="0"/>
                        </a:spcAft>
                        <a:buNone/>
                      </a:pPr>
                      <a:r>
                        <a:rPr b="1" lang="en" sz="500">
                          <a:solidFill>
                            <a:srgbClr val="010000"/>
                          </a:solidFill>
                        </a:rPr>
                        <a:t>Do you create abuse cases from functional requirements and use them to drive security tests?</a:t>
                      </a:r>
                      <a:endParaRPr b="1" sz="500">
                        <a:solidFill>
                          <a:srgbClr val="010000"/>
                        </a:solidFill>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hMerge="1"/>
                <a:tc>
                  <a:txBody>
                    <a:bodyPr/>
                    <a:lstStyle/>
                    <a:p>
                      <a:pPr indent="0" lvl="0" marL="0" rtl="0" algn="ctr">
                        <a:lnSpc>
                          <a:spcPct val="115000"/>
                        </a:lnSpc>
                        <a:spcBef>
                          <a:spcPts val="0"/>
                        </a:spcBef>
                        <a:spcAft>
                          <a:spcPts val="0"/>
                        </a:spcAft>
                        <a:buNone/>
                      </a:pPr>
                      <a:r>
                        <a:rPr b="1" lang="en" sz="500">
                          <a:solidFill>
                            <a:srgbClr val="010000"/>
                          </a:solidFill>
                        </a:rPr>
                        <a:t>Yes, sometimes</a:t>
                      </a:r>
                      <a:endParaRPr b="1" sz="500">
                        <a:solidFill>
                          <a:srgbClr val="010000"/>
                        </a:solidFill>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10000"/>
                      </a:solidFill>
                      <a:prstDash val="solid"/>
                      <a:round/>
                      <a:headEnd len="sm" w="sm" type="none"/>
                      <a:tailEnd len="sm" w="sm" type="none"/>
                    </a:lnR>
                    <a:lnB cap="flat" cmpd="sng" w="6350">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500">
                          <a:solidFill>
                            <a:srgbClr val="010000"/>
                          </a:solidFill>
                        </a:rPr>
                        <a:t>0.2</a:t>
                      </a:r>
                      <a:endParaRPr sz="500">
                        <a:solidFill>
                          <a:srgbClr val="010000"/>
                        </a:solidFill>
                      </a:endParaRPr>
                    </a:p>
                  </a:txBody>
                  <a:tcPr marT="9525" marB="91425" marR="9525" marL="9525" anchor="b">
                    <a:lnL cap="flat" cmpd="sng" w="6350">
                      <a:solidFill>
                        <a:srgbClr val="010000"/>
                      </a:solidFill>
                      <a:prstDash val="solid"/>
                      <a:round/>
                      <a:headEnd len="sm" w="sm" type="none"/>
                      <a:tailEnd len="sm" w="sm" type="none"/>
                    </a:lnL>
                    <a:lnR cap="flat" cmpd="sng" w="6350">
                      <a:solidFill>
                        <a:srgbClr val="010000"/>
                      </a:solidFill>
                      <a:prstDash val="solid"/>
                      <a:round/>
                      <a:headEnd len="sm" w="sm" type="none"/>
                      <a:tailEnd len="sm" w="sm" type="none"/>
                    </a:lnR>
                    <a:lnB cap="flat" cmpd="sng" w="63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500">
                          <a:solidFill>
                            <a:srgbClr val="010000"/>
                          </a:solidFill>
                        </a:rPr>
                        <a:t> </a:t>
                      </a:r>
                      <a:endParaRPr sz="500">
                        <a:solidFill>
                          <a:srgbClr val="010000"/>
                        </a:solidFill>
                      </a:endParaRPr>
                    </a:p>
                  </a:txBody>
                  <a:tcPr marT="9525" marB="91425" marR="9525" marL="9525" anchor="b">
                    <a:lnL cap="flat" cmpd="sng" w="6350">
                      <a:solidFill>
                        <a:srgbClr val="010000"/>
                      </a:solidFill>
                      <a:prstDash val="solid"/>
                      <a:round/>
                      <a:headEnd len="sm" w="sm" type="none"/>
                      <a:tailEnd len="sm" w="sm" type="none"/>
                    </a:lnL>
                    <a:lnR cap="flat" cmpd="sng" w="6350">
                      <a:solidFill>
                        <a:srgbClr val="010000"/>
                      </a:solidFill>
                      <a:prstDash val="solid"/>
                      <a:round/>
                      <a:headEnd len="sm" w="sm" type="none"/>
                      <a:tailEnd len="sm" w="sm" type="none"/>
                    </a:lnR>
                    <a:lnB cap="flat" cmpd="sng" w="6350">
                      <a:solidFill>
                        <a:srgbClr val="000000"/>
                      </a:solidFill>
                      <a:prstDash val="solid"/>
                      <a:round/>
                      <a:headEnd len="sm" w="sm" type="none"/>
                      <a:tailEnd len="sm" w="sm" type="none"/>
                    </a:lnB>
                  </a:tcPr>
                </a:tc>
              </a:tr>
              <a:tr h="172575">
                <a:tc vMerge="1"/>
                <a:tc>
                  <a:txBody>
                    <a:bodyPr/>
                    <a:lstStyle/>
                    <a:p>
                      <a:pPr indent="0" lvl="0" marL="0" rtl="0" algn="r">
                        <a:lnSpc>
                          <a:spcPct val="115000"/>
                        </a:lnSpc>
                        <a:spcBef>
                          <a:spcPts val="0"/>
                        </a:spcBef>
                        <a:spcAft>
                          <a:spcPts val="0"/>
                        </a:spcAft>
                        <a:buNone/>
                      </a:pPr>
                      <a:r>
                        <a:rPr i="1" lang="en" sz="500">
                          <a:solidFill>
                            <a:srgbClr val="010000"/>
                          </a:solidFill>
                        </a:rPr>
                        <a:t>QC:</a:t>
                      </a:r>
                      <a:endParaRPr i="1" sz="500">
                        <a:solidFill>
                          <a:srgbClr val="010000"/>
                        </a:solidFill>
                      </a:endParaRPr>
                    </a:p>
                  </a:txBody>
                  <a:tcPr marT="9525" marB="91425" marR="9525" marL="9525">
                    <a:lnL cap="flat" cmpd="sng" w="6350">
                      <a:solidFill>
                        <a:srgbClr val="000000"/>
                      </a:solidFill>
                      <a:prstDash val="solid"/>
                      <a:round/>
                      <a:headEnd len="sm" w="sm" type="none"/>
                      <a:tailEnd len="sm" w="sm" type="none"/>
                    </a:lnL>
                    <a:lnT cap="flat" cmpd="sng" w="6350">
                      <a:solidFill>
                        <a:srgbClr val="000000"/>
                      </a:solidFill>
                      <a:prstDash val="solid"/>
                      <a:round/>
                      <a:headEnd len="sm" w="sm" type="none"/>
                      <a:tailEnd len="sm" w="sm" type="none"/>
                    </a:lnT>
                    <a:solidFill>
                      <a:srgbClr val="D9D9D9"/>
                    </a:solidFill>
                  </a:tcPr>
                </a:tc>
                <a:tc gridSpan="2">
                  <a:txBody>
                    <a:bodyPr/>
                    <a:lstStyle/>
                    <a:p>
                      <a:pPr indent="0" lvl="0" marL="0" rtl="0" algn="l">
                        <a:spcBef>
                          <a:spcPts val="0"/>
                        </a:spcBef>
                        <a:spcAft>
                          <a:spcPts val="0"/>
                        </a:spcAft>
                        <a:buNone/>
                      </a:pPr>
                      <a:r>
                        <a:rPr lang="en" sz="500">
                          <a:solidFill>
                            <a:srgbClr val="010000"/>
                          </a:solidFill>
                        </a:rPr>
                        <a:t>Important business functionality has corresponding abuse cases</a:t>
                      </a:r>
                      <a:endParaRPr sz="500">
                        <a:solidFill>
                          <a:srgbClr val="010000"/>
                        </a:solidFill>
                      </a:endParaRPr>
                    </a:p>
                  </a:txBody>
                  <a:tcPr marT="9525" marB="91425" marR="9525" marL="9525" anchor="b">
                    <a:lnR cap="flat" cmpd="sng" w="6350">
                      <a:solidFill>
                        <a:srgbClr val="010000"/>
                      </a:solidFill>
                      <a:prstDash val="solid"/>
                      <a:round/>
                      <a:headEnd len="sm" w="sm" type="none"/>
                      <a:tailEnd len="sm" w="sm" type="none"/>
                    </a:lnR>
                    <a:lnT cap="flat" cmpd="sng" w="6350">
                      <a:solidFill>
                        <a:srgbClr val="000000"/>
                      </a:solidFill>
                      <a:prstDash val="solid"/>
                      <a:round/>
                      <a:headEnd len="sm" w="sm" type="none"/>
                      <a:tailEnd len="sm" w="sm" type="none"/>
                    </a:lnT>
                    <a:solidFill>
                      <a:srgbClr val="D9D9D9"/>
                    </a:solidFill>
                  </a:tcPr>
                </a:tc>
                <a:tc hMerge="1"/>
                <a:tc>
                  <a:txBody>
                    <a:bodyPr/>
                    <a:lstStyle/>
                    <a:p>
                      <a:pPr indent="0" lvl="0" marL="0" rtl="0" algn="ctr">
                        <a:lnSpc>
                          <a:spcPct val="115000"/>
                        </a:lnSpc>
                        <a:spcBef>
                          <a:spcPts val="0"/>
                        </a:spcBef>
                        <a:spcAft>
                          <a:spcPts val="0"/>
                        </a:spcAft>
                        <a:buNone/>
                      </a:pPr>
                      <a:r>
                        <a:rPr b="1" lang="en" sz="500">
                          <a:solidFill>
                            <a:srgbClr val="010000"/>
                          </a:solidFill>
                        </a:rPr>
                        <a:t> </a:t>
                      </a:r>
                      <a:endParaRPr b="1" sz="500">
                        <a:solidFill>
                          <a:srgbClr val="010000"/>
                        </a:solidFill>
                      </a:endParaRPr>
                    </a:p>
                  </a:txBody>
                  <a:tcPr marT="9525" marB="91425" marR="9525" marL="9525" anchor="b">
                    <a:lnL cap="flat" cmpd="sng" w="6350">
                      <a:solidFill>
                        <a:srgbClr val="010000"/>
                      </a:solidFill>
                      <a:prstDash val="solid"/>
                      <a:round/>
                      <a:headEnd len="sm" w="sm" type="none"/>
                      <a:tailEnd len="sm" w="sm" type="none"/>
                    </a:lnL>
                    <a:lnR cap="flat" cmpd="sng" w="6350">
                      <a:solidFill>
                        <a:srgbClr val="010000"/>
                      </a:solidFill>
                      <a:prstDash val="solid"/>
                      <a:round/>
                      <a:headEnd len="sm" w="sm" type="none"/>
                      <a:tailEnd len="sm" w="sm" type="none"/>
                    </a:lnR>
                    <a:lnT cap="flat" cmpd="sng" w="6350">
                      <a:solidFill>
                        <a:srgbClr val="000000"/>
                      </a:solidFill>
                      <a:prstDash val="solid"/>
                      <a:round/>
                      <a:headEnd len="sm" w="sm" type="none"/>
                      <a:tailEnd len="sm" w="sm" type="none"/>
                    </a:lnT>
                    <a:solidFill>
                      <a:srgbClr val="D9D9D9"/>
                    </a:solidFill>
                  </a:tcPr>
                </a:tc>
                <a:tc>
                  <a:txBody>
                    <a:bodyPr/>
                    <a:lstStyle/>
                    <a:p>
                      <a:pPr indent="0" lvl="0" marL="0" rtl="0" algn="ctr">
                        <a:lnSpc>
                          <a:spcPct val="115000"/>
                        </a:lnSpc>
                        <a:spcBef>
                          <a:spcPts val="0"/>
                        </a:spcBef>
                        <a:spcAft>
                          <a:spcPts val="0"/>
                        </a:spcAft>
                        <a:buNone/>
                      </a:pPr>
                      <a:r>
                        <a:rPr lang="en" sz="500">
                          <a:solidFill>
                            <a:srgbClr val="010000"/>
                          </a:solidFill>
                        </a:rPr>
                        <a:t> </a:t>
                      </a:r>
                      <a:endParaRPr sz="500">
                        <a:solidFill>
                          <a:srgbClr val="010000"/>
                        </a:solidFill>
                      </a:endParaRPr>
                    </a:p>
                  </a:txBody>
                  <a:tcPr marT="9525" marB="91425" marR="9525" marL="9525" anchor="b">
                    <a:lnL cap="flat" cmpd="sng" w="6350">
                      <a:solidFill>
                        <a:srgbClr val="010000"/>
                      </a:solidFill>
                      <a:prstDash val="solid"/>
                      <a:round/>
                      <a:headEnd len="sm" w="sm" type="none"/>
                      <a:tailEnd len="sm" w="sm" type="none"/>
                    </a:lnL>
                    <a:lnR cap="flat" cmpd="sng" w="6350">
                      <a:solidFill>
                        <a:srgbClr val="010000"/>
                      </a:solidFill>
                      <a:prstDash val="solid"/>
                      <a:round/>
                      <a:headEnd len="sm" w="sm" type="none"/>
                      <a:tailEnd len="sm" w="sm" type="none"/>
                    </a:lnR>
                    <a:lnT cap="flat" cmpd="sng" w="6350">
                      <a:solidFill>
                        <a:srgbClr val="000000"/>
                      </a:solidFill>
                      <a:prstDash val="solid"/>
                      <a:round/>
                      <a:headEnd len="sm" w="sm" type="none"/>
                      <a:tailEnd len="sm" w="sm" type="none"/>
                    </a:lnT>
                    <a:solidFill>
                      <a:srgbClr val="D9D9D9"/>
                    </a:solidFill>
                  </a:tcPr>
                </a:tc>
                <a:tc>
                  <a:txBody>
                    <a:bodyPr/>
                    <a:lstStyle/>
                    <a:p>
                      <a:pPr indent="0" lvl="0" marL="0" rtl="0" algn="ctr">
                        <a:lnSpc>
                          <a:spcPct val="115000"/>
                        </a:lnSpc>
                        <a:spcBef>
                          <a:spcPts val="0"/>
                        </a:spcBef>
                        <a:spcAft>
                          <a:spcPts val="0"/>
                        </a:spcAft>
                        <a:buNone/>
                      </a:pPr>
                      <a:r>
                        <a:rPr lang="en" sz="500">
                          <a:solidFill>
                            <a:srgbClr val="010000"/>
                          </a:solidFill>
                        </a:rPr>
                        <a:t> </a:t>
                      </a:r>
                      <a:endParaRPr sz="500">
                        <a:solidFill>
                          <a:srgbClr val="010000"/>
                        </a:solidFill>
                      </a:endParaRPr>
                    </a:p>
                  </a:txBody>
                  <a:tcPr marT="9525" marB="91425" marR="9525" marL="9525" anchor="b">
                    <a:lnL cap="flat" cmpd="sng" w="6350">
                      <a:solidFill>
                        <a:srgbClr val="01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solidFill>
                      <a:srgbClr val="D9D9D9"/>
                    </a:solidFill>
                  </a:tcPr>
                </a:tc>
              </a:tr>
              <a:tr h="180225">
                <a:tc vMerge="1"/>
                <a:tc>
                  <a:txBody>
                    <a:bodyPr/>
                    <a:lstStyle/>
                    <a:p>
                      <a:pPr indent="0" lvl="0" marL="0" rtl="0" algn="r">
                        <a:lnSpc>
                          <a:spcPct val="115000"/>
                        </a:lnSpc>
                        <a:spcBef>
                          <a:spcPts val="0"/>
                        </a:spcBef>
                        <a:spcAft>
                          <a:spcPts val="0"/>
                        </a:spcAft>
                        <a:buNone/>
                      </a:pPr>
                      <a:r>
                        <a:rPr i="1" lang="en" sz="500">
                          <a:solidFill>
                            <a:srgbClr val="010000"/>
                          </a:solidFill>
                        </a:rPr>
                        <a:t>QC:</a:t>
                      </a:r>
                      <a:endParaRPr i="1" sz="500">
                        <a:solidFill>
                          <a:srgbClr val="010000"/>
                        </a:solidFill>
                      </a:endParaRPr>
                    </a:p>
                  </a:txBody>
                  <a:tcPr marT="9525" marB="91425" marR="9525" marL="9525">
                    <a:lnL cap="flat" cmpd="sng" w="6350">
                      <a:solidFill>
                        <a:srgbClr val="000000"/>
                      </a:solidFill>
                      <a:prstDash val="solid"/>
                      <a:round/>
                      <a:headEnd len="sm" w="sm" type="none"/>
                      <a:tailEnd len="sm" w="sm" type="none"/>
                    </a:lnL>
                    <a:solidFill>
                      <a:srgbClr val="D9D9D9"/>
                    </a:solidFill>
                  </a:tcPr>
                </a:tc>
                <a:tc gridSpan="2">
                  <a:txBody>
                    <a:bodyPr/>
                    <a:lstStyle/>
                    <a:p>
                      <a:pPr indent="0" lvl="0" marL="0" rtl="0" algn="l">
                        <a:spcBef>
                          <a:spcPts val="0"/>
                        </a:spcBef>
                        <a:spcAft>
                          <a:spcPts val="0"/>
                        </a:spcAft>
                        <a:buNone/>
                      </a:pPr>
                      <a:r>
                        <a:rPr lang="en" sz="500">
                          <a:solidFill>
                            <a:srgbClr val="010000"/>
                          </a:solidFill>
                        </a:rPr>
                        <a:t>You build abuse stories around relevant personas with well-defined motivations and characteristics</a:t>
                      </a:r>
                      <a:endParaRPr sz="500">
                        <a:solidFill>
                          <a:srgbClr val="010000"/>
                        </a:solidFill>
                      </a:endParaRPr>
                    </a:p>
                  </a:txBody>
                  <a:tcPr marT="9525" marB="91425" marR="9525" marL="9525" anchor="b">
                    <a:lnR cap="flat" cmpd="sng" w="6350">
                      <a:solidFill>
                        <a:srgbClr val="010000"/>
                      </a:solidFill>
                      <a:prstDash val="solid"/>
                      <a:round/>
                      <a:headEnd len="sm" w="sm" type="none"/>
                      <a:tailEnd len="sm" w="sm" type="none"/>
                    </a:lnR>
                    <a:solidFill>
                      <a:srgbClr val="D9D9D9"/>
                    </a:solidFill>
                  </a:tcPr>
                </a:tc>
                <a:tc hMerge="1"/>
                <a:tc>
                  <a:txBody>
                    <a:bodyPr/>
                    <a:lstStyle/>
                    <a:p>
                      <a:pPr indent="0" lvl="0" marL="0" rtl="0" algn="ctr">
                        <a:lnSpc>
                          <a:spcPct val="115000"/>
                        </a:lnSpc>
                        <a:spcBef>
                          <a:spcPts val="0"/>
                        </a:spcBef>
                        <a:spcAft>
                          <a:spcPts val="0"/>
                        </a:spcAft>
                        <a:buNone/>
                      </a:pPr>
                      <a:r>
                        <a:rPr b="1" lang="en" sz="500">
                          <a:solidFill>
                            <a:srgbClr val="010000"/>
                          </a:solidFill>
                        </a:rPr>
                        <a:t> </a:t>
                      </a:r>
                      <a:endParaRPr b="1" sz="500">
                        <a:solidFill>
                          <a:srgbClr val="010000"/>
                        </a:solidFill>
                      </a:endParaRPr>
                    </a:p>
                  </a:txBody>
                  <a:tcPr marT="9525" marB="91425" marR="9525" marL="9525" anchor="b">
                    <a:lnL cap="flat" cmpd="sng" w="6350">
                      <a:solidFill>
                        <a:srgbClr val="010000"/>
                      </a:solidFill>
                      <a:prstDash val="solid"/>
                      <a:round/>
                      <a:headEnd len="sm" w="sm" type="none"/>
                      <a:tailEnd len="sm" w="sm" type="none"/>
                    </a:lnL>
                    <a:lnR cap="flat" cmpd="sng" w="6350">
                      <a:solidFill>
                        <a:srgbClr val="010000"/>
                      </a:solidFill>
                      <a:prstDash val="solid"/>
                      <a:round/>
                      <a:headEnd len="sm" w="sm" type="none"/>
                      <a:tailEnd len="sm" w="sm" type="none"/>
                    </a:lnR>
                    <a:solidFill>
                      <a:srgbClr val="D9D9D9"/>
                    </a:solidFill>
                  </a:tcPr>
                </a:tc>
                <a:tc>
                  <a:txBody>
                    <a:bodyPr/>
                    <a:lstStyle/>
                    <a:p>
                      <a:pPr indent="0" lvl="0" marL="0" rtl="0" algn="ctr">
                        <a:lnSpc>
                          <a:spcPct val="115000"/>
                        </a:lnSpc>
                        <a:spcBef>
                          <a:spcPts val="0"/>
                        </a:spcBef>
                        <a:spcAft>
                          <a:spcPts val="0"/>
                        </a:spcAft>
                        <a:buNone/>
                      </a:pPr>
                      <a:r>
                        <a:rPr lang="en" sz="500">
                          <a:solidFill>
                            <a:srgbClr val="010000"/>
                          </a:solidFill>
                        </a:rPr>
                        <a:t> </a:t>
                      </a:r>
                      <a:endParaRPr sz="500">
                        <a:solidFill>
                          <a:srgbClr val="010000"/>
                        </a:solidFill>
                      </a:endParaRPr>
                    </a:p>
                  </a:txBody>
                  <a:tcPr marT="9525" marB="91425" marR="9525" marL="9525" anchor="b">
                    <a:lnL cap="flat" cmpd="sng" w="6350">
                      <a:solidFill>
                        <a:srgbClr val="010000"/>
                      </a:solidFill>
                      <a:prstDash val="solid"/>
                      <a:round/>
                      <a:headEnd len="sm" w="sm" type="none"/>
                      <a:tailEnd len="sm" w="sm" type="none"/>
                    </a:lnL>
                    <a:lnR cap="flat" cmpd="sng" w="6350">
                      <a:solidFill>
                        <a:srgbClr val="010000"/>
                      </a:solidFill>
                      <a:prstDash val="solid"/>
                      <a:round/>
                      <a:headEnd len="sm" w="sm" type="none"/>
                      <a:tailEnd len="sm" w="sm" type="none"/>
                    </a:lnR>
                    <a:solidFill>
                      <a:srgbClr val="D9D9D9"/>
                    </a:solidFill>
                  </a:tcPr>
                </a:tc>
                <a:tc>
                  <a:txBody>
                    <a:bodyPr/>
                    <a:lstStyle/>
                    <a:p>
                      <a:pPr indent="0" lvl="0" marL="0" rtl="0" algn="ctr">
                        <a:lnSpc>
                          <a:spcPct val="115000"/>
                        </a:lnSpc>
                        <a:spcBef>
                          <a:spcPts val="0"/>
                        </a:spcBef>
                        <a:spcAft>
                          <a:spcPts val="0"/>
                        </a:spcAft>
                        <a:buNone/>
                      </a:pPr>
                      <a:r>
                        <a:rPr lang="en" sz="500">
                          <a:solidFill>
                            <a:srgbClr val="010000"/>
                          </a:solidFill>
                        </a:rPr>
                        <a:t> </a:t>
                      </a:r>
                      <a:endParaRPr sz="500">
                        <a:solidFill>
                          <a:srgbClr val="010000"/>
                        </a:solidFill>
                      </a:endParaRPr>
                    </a:p>
                  </a:txBody>
                  <a:tcPr marT="9525" marB="91425" marR="9525" marL="9525" anchor="b">
                    <a:lnL cap="flat" cmpd="sng" w="6350">
                      <a:solidFill>
                        <a:srgbClr val="010000"/>
                      </a:solidFill>
                      <a:prstDash val="solid"/>
                      <a:round/>
                      <a:headEnd len="sm" w="sm" type="none"/>
                      <a:tailEnd len="sm" w="sm" type="none"/>
                    </a:lnL>
                    <a:lnR cap="flat" cmpd="sng" w="6350">
                      <a:solidFill>
                        <a:srgbClr val="000000"/>
                      </a:solidFill>
                      <a:prstDash val="solid"/>
                      <a:round/>
                      <a:headEnd len="sm" w="sm" type="none"/>
                      <a:tailEnd len="sm" w="sm" type="none"/>
                    </a:lnR>
                    <a:solidFill>
                      <a:srgbClr val="D9D9D9"/>
                    </a:solidFill>
                  </a:tcPr>
                </a:tc>
              </a:tr>
              <a:tr h="172575">
                <a:tc vMerge="1"/>
                <a:tc>
                  <a:txBody>
                    <a:bodyPr/>
                    <a:lstStyle/>
                    <a:p>
                      <a:pPr indent="0" lvl="0" marL="0" rtl="0" algn="r">
                        <a:lnSpc>
                          <a:spcPct val="115000"/>
                        </a:lnSpc>
                        <a:spcBef>
                          <a:spcPts val="0"/>
                        </a:spcBef>
                        <a:spcAft>
                          <a:spcPts val="0"/>
                        </a:spcAft>
                        <a:buNone/>
                      </a:pPr>
                      <a:r>
                        <a:rPr i="1" lang="en" sz="500">
                          <a:solidFill>
                            <a:srgbClr val="010000"/>
                          </a:solidFill>
                        </a:rPr>
                        <a:t>QC:</a:t>
                      </a:r>
                      <a:endParaRPr i="1" sz="500">
                        <a:solidFill>
                          <a:srgbClr val="010000"/>
                        </a:solidFill>
                      </a:endParaRPr>
                    </a:p>
                  </a:txBody>
                  <a:tcPr marT="9525" marB="91425" marR="9525" marL="9525">
                    <a:lnL cap="flat" cmpd="sng" w="6350">
                      <a:solidFill>
                        <a:srgbClr val="000000"/>
                      </a:solidFill>
                      <a:prstDash val="solid"/>
                      <a:round/>
                      <a:headEnd len="sm" w="sm" type="none"/>
                      <a:tailEnd len="sm" w="sm" type="none"/>
                    </a:lnL>
                    <a:solidFill>
                      <a:srgbClr val="D9D9D9"/>
                    </a:solidFill>
                  </a:tcPr>
                </a:tc>
                <a:tc gridSpan="2">
                  <a:txBody>
                    <a:bodyPr/>
                    <a:lstStyle/>
                    <a:p>
                      <a:pPr indent="0" lvl="0" marL="0" rtl="0" algn="l">
                        <a:spcBef>
                          <a:spcPts val="0"/>
                        </a:spcBef>
                        <a:spcAft>
                          <a:spcPts val="0"/>
                        </a:spcAft>
                        <a:buNone/>
                      </a:pPr>
                      <a:r>
                        <a:rPr lang="en" sz="500">
                          <a:solidFill>
                            <a:srgbClr val="010000"/>
                          </a:solidFill>
                        </a:rPr>
                        <a:t>You capture identified weaknesses as security requirements</a:t>
                      </a:r>
                      <a:endParaRPr sz="500">
                        <a:solidFill>
                          <a:srgbClr val="010000"/>
                        </a:solidFill>
                      </a:endParaRPr>
                    </a:p>
                  </a:txBody>
                  <a:tcPr marT="9525" marB="91425" marR="9525" marL="9525" anchor="b">
                    <a:lnR cap="flat" cmpd="sng" w="6350">
                      <a:solidFill>
                        <a:srgbClr val="010000"/>
                      </a:solidFill>
                      <a:prstDash val="solid"/>
                      <a:round/>
                      <a:headEnd len="sm" w="sm" type="none"/>
                      <a:tailEnd len="sm" w="sm" type="none"/>
                    </a:lnR>
                    <a:lnB cap="flat" cmpd="sng" w="6350">
                      <a:solidFill>
                        <a:srgbClr val="000000"/>
                      </a:solidFill>
                      <a:prstDash val="solid"/>
                      <a:round/>
                      <a:headEnd len="sm" w="sm" type="none"/>
                      <a:tailEnd len="sm" w="sm" type="none"/>
                    </a:lnB>
                    <a:solidFill>
                      <a:srgbClr val="D9D9D9"/>
                    </a:solidFill>
                  </a:tcPr>
                </a:tc>
                <a:tc hMerge="1"/>
                <a:tc>
                  <a:txBody>
                    <a:bodyPr/>
                    <a:lstStyle/>
                    <a:p>
                      <a:pPr indent="0" lvl="0" marL="0" rtl="0" algn="ctr">
                        <a:lnSpc>
                          <a:spcPct val="115000"/>
                        </a:lnSpc>
                        <a:spcBef>
                          <a:spcPts val="0"/>
                        </a:spcBef>
                        <a:spcAft>
                          <a:spcPts val="0"/>
                        </a:spcAft>
                        <a:buNone/>
                      </a:pPr>
                      <a:r>
                        <a:rPr b="1" lang="en" sz="500">
                          <a:solidFill>
                            <a:srgbClr val="010000"/>
                          </a:solidFill>
                        </a:rPr>
                        <a:t> </a:t>
                      </a:r>
                      <a:endParaRPr b="1" sz="500">
                        <a:solidFill>
                          <a:srgbClr val="010000"/>
                        </a:solidFill>
                      </a:endParaRPr>
                    </a:p>
                  </a:txBody>
                  <a:tcPr marT="9525" marB="91425" marR="9525" marL="9525" anchor="b">
                    <a:lnL cap="flat" cmpd="sng" w="6350">
                      <a:solidFill>
                        <a:srgbClr val="010000"/>
                      </a:solidFill>
                      <a:prstDash val="solid"/>
                      <a:round/>
                      <a:headEnd len="sm" w="sm" type="none"/>
                      <a:tailEnd len="sm" w="sm" type="none"/>
                    </a:lnL>
                    <a:lnR cap="flat" cmpd="sng" w="6350">
                      <a:solidFill>
                        <a:srgbClr val="010000"/>
                      </a:solidFill>
                      <a:prstDash val="solid"/>
                      <a:round/>
                      <a:headEnd len="sm" w="sm" type="none"/>
                      <a:tailEnd len="sm" w="sm" type="none"/>
                    </a:lnR>
                    <a:solidFill>
                      <a:srgbClr val="D9D9D9"/>
                    </a:solidFill>
                  </a:tcPr>
                </a:tc>
                <a:tc>
                  <a:txBody>
                    <a:bodyPr/>
                    <a:lstStyle/>
                    <a:p>
                      <a:pPr indent="0" lvl="0" marL="0" rtl="0" algn="ctr">
                        <a:lnSpc>
                          <a:spcPct val="115000"/>
                        </a:lnSpc>
                        <a:spcBef>
                          <a:spcPts val="0"/>
                        </a:spcBef>
                        <a:spcAft>
                          <a:spcPts val="0"/>
                        </a:spcAft>
                        <a:buNone/>
                      </a:pPr>
                      <a:r>
                        <a:rPr lang="en" sz="500">
                          <a:solidFill>
                            <a:srgbClr val="010000"/>
                          </a:solidFill>
                        </a:rPr>
                        <a:t> </a:t>
                      </a:r>
                      <a:endParaRPr sz="500">
                        <a:solidFill>
                          <a:srgbClr val="010000"/>
                        </a:solidFill>
                      </a:endParaRPr>
                    </a:p>
                  </a:txBody>
                  <a:tcPr marT="9525" marB="91425" marR="9525" marL="9525" anchor="b">
                    <a:lnL cap="flat" cmpd="sng" w="6350">
                      <a:solidFill>
                        <a:srgbClr val="010000"/>
                      </a:solidFill>
                      <a:prstDash val="solid"/>
                      <a:round/>
                      <a:headEnd len="sm" w="sm" type="none"/>
                      <a:tailEnd len="sm" w="sm" type="none"/>
                    </a:lnL>
                    <a:lnR cap="flat" cmpd="sng" w="6350">
                      <a:solidFill>
                        <a:srgbClr val="010000"/>
                      </a:solidFill>
                      <a:prstDash val="solid"/>
                      <a:round/>
                      <a:headEnd len="sm" w="sm" type="none"/>
                      <a:tailEnd len="sm" w="sm" type="none"/>
                    </a:lnR>
                    <a:solidFill>
                      <a:srgbClr val="D9D9D9"/>
                    </a:solidFill>
                  </a:tcPr>
                </a:tc>
                <a:tc>
                  <a:txBody>
                    <a:bodyPr/>
                    <a:lstStyle/>
                    <a:p>
                      <a:pPr indent="0" lvl="0" marL="0" rtl="0" algn="ctr">
                        <a:lnSpc>
                          <a:spcPct val="115000"/>
                        </a:lnSpc>
                        <a:spcBef>
                          <a:spcPts val="0"/>
                        </a:spcBef>
                        <a:spcAft>
                          <a:spcPts val="0"/>
                        </a:spcAft>
                        <a:buNone/>
                      </a:pPr>
                      <a:r>
                        <a:rPr lang="en" sz="500">
                          <a:solidFill>
                            <a:srgbClr val="010000"/>
                          </a:solidFill>
                        </a:rPr>
                        <a:t> </a:t>
                      </a:r>
                      <a:endParaRPr sz="500">
                        <a:solidFill>
                          <a:srgbClr val="010000"/>
                        </a:solidFill>
                      </a:endParaRPr>
                    </a:p>
                  </a:txBody>
                  <a:tcPr marT="9525" marB="91425" marR="9525" marL="9525" anchor="b">
                    <a:lnL cap="flat" cmpd="sng" w="6350">
                      <a:solidFill>
                        <a:srgbClr val="010000"/>
                      </a:solidFill>
                      <a:prstDash val="solid"/>
                      <a:round/>
                      <a:headEnd len="sm" w="sm" type="none"/>
                      <a:tailEnd len="sm" w="sm" type="none"/>
                    </a:lnL>
                    <a:lnR cap="flat" cmpd="sng" w="6350">
                      <a:solidFill>
                        <a:srgbClr val="000000"/>
                      </a:solidFill>
                      <a:prstDash val="solid"/>
                      <a:round/>
                      <a:headEnd len="sm" w="sm" type="none"/>
                      <a:tailEnd len="sm" w="sm" type="none"/>
                    </a:lnR>
                    <a:solidFill>
                      <a:srgbClr val="D9D9D9"/>
                    </a:solidFill>
                  </a:tcPr>
                </a:tc>
              </a:tr>
              <a:tr h="172575">
                <a:tc vMerge="1"/>
                <a:tc>
                  <a:txBody>
                    <a:bodyPr/>
                    <a:lstStyle/>
                    <a:p>
                      <a:pPr indent="0" lvl="0" marL="0" rtl="0" algn="ctr">
                        <a:lnSpc>
                          <a:spcPct val="115000"/>
                        </a:lnSpc>
                        <a:spcBef>
                          <a:spcPts val="0"/>
                        </a:spcBef>
                        <a:spcAft>
                          <a:spcPts val="0"/>
                        </a:spcAft>
                        <a:buNone/>
                      </a:pPr>
                      <a:r>
                        <a:rPr b="1" lang="en" sz="500">
                          <a:solidFill>
                            <a:srgbClr val="010000"/>
                          </a:solidFill>
                        </a:rPr>
                        <a:t>3</a:t>
                      </a:r>
                      <a:endParaRPr b="1" sz="500">
                        <a:solidFill>
                          <a:srgbClr val="010000"/>
                        </a:solidFill>
                      </a:endParaRPr>
                    </a:p>
                  </a:txBody>
                  <a:tcPr marT="9525" marB="91425" marR="9525" marL="952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B cap="flat" cmpd="sng" w="6350">
                      <a:solidFill>
                        <a:srgbClr val="000000"/>
                      </a:solidFill>
                      <a:prstDash val="solid"/>
                      <a:round/>
                      <a:headEnd len="sm" w="sm" type="none"/>
                      <a:tailEnd len="sm" w="sm" type="none"/>
                    </a:lnB>
                    <a:solidFill>
                      <a:srgbClr val="8BAA88"/>
                    </a:solidFill>
                  </a:tcPr>
                </a:tc>
                <a:tc gridSpan="2">
                  <a:txBody>
                    <a:bodyPr/>
                    <a:lstStyle/>
                    <a:p>
                      <a:pPr indent="0" lvl="0" marL="0" rtl="0" algn="l">
                        <a:spcBef>
                          <a:spcPts val="0"/>
                        </a:spcBef>
                        <a:spcAft>
                          <a:spcPts val="0"/>
                        </a:spcAft>
                        <a:buNone/>
                      </a:pPr>
                      <a:r>
                        <a:rPr b="1" lang="en" sz="500">
                          <a:solidFill>
                            <a:srgbClr val="010000"/>
                          </a:solidFill>
                        </a:rPr>
                        <a:t>Do you perform denial of service and security stress testing?</a:t>
                      </a:r>
                      <a:endParaRPr b="1" sz="500">
                        <a:solidFill>
                          <a:srgbClr val="010000"/>
                        </a:solidFill>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hMerge="1"/>
                <a:tc>
                  <a:txBody>
                    <a:bodyPr/>
                    <a:lstStyle/>
                    <a:p>
                      <a:pPr indent="0" lvl="0" marL="0" rtl="0" algn="ctr">
                        <a:lnSpc>
                          <a:spcPct val="115000"/>
                        </a:lnSpc>
                        <a:spcBef>
                          <a:spcPts val="0"/>
                        </a:spcBef>
                        <a:spcAft>
                          <a:spcPts val="0"/>
                        </a:spcAft>
                        <a:buNone/>
                      </a:pPr>
                      <a:r>
                        <a:rPr b="1" lang="en" sz="500">
                          <a:solidFill>
                            <a:srgbClr val="010000"/>
                          </a:solidFill>
                        </a:rPr>
                        <a:t>No</a:t>
                      </a:r>
                      <a:endParaRPr b="1" sz="500">
                        <a:solidFill>
                          <a:srgbClr val="010000"/>
                        </a:solidFill>
                      </a:endParaRPr>
                    </a:p>
                  </a:txBody>
                  <a:tcPr marT="9525" marB="91425" marR="9525" marL="9525" anchor="b">
                    <a:lnL cap="flat" cmpd="sng" w="6350">
                      <a:solidFill>
                        <a:srgbClr val="000000"/>
                      </a:solidFill>
                      <a:prstDash val="solid"/>
                      <a:round/>
                      <a:headEnd len="sm" w="sm" type="none"/>
                      <a:tailEnd len="sm" w="sm" type="none"/>
                    </a:lnL>
                    <a:lnR cap="flat" cmpd="sng" w="6350">
                      <a:solidFill>
                        <a:srgbClr val="010000"/>
                      </a:solidFill>
                      <a:prstDash val="solid"/>
                      <a:round/>
                      <a:headEnd len="sm" w="sm" type="none"/>
                      <a:tailEnd len="sm" w="sm" type="none"/>
                    </a:lnR>
                    <a:lnB cap="flat" cmpd="sng" w="6350">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500">
                          <a:solidFill>
                            <a:srgbClr val="010000"/>
                          </a:solidFill>
                        </a:rPr>
                        <a:t>0</a:t>
                      </a:r>
                      <a:endParaRPr sz="500">
                        <a:solidFill>
                          <a:srgbClr val="010000"/>
                        </a:solidFill>
                      </a:endParaRPr>
                    </a:p>
                  </a:txBody>
                  <a:tcPr marT="9525" marB="91425" marR="9525" marL="9525" anchor="b">
                    <a:lnL cap="flat" cmpd="sng" w="6350">
                      <a:solidFill>
                        <a:srgbClr val="010000"/>
                      </a:solidFill>
                      <a:prstDash val="solid"/>
                      <a:round/>
                      <a:headEnd len="sm" w="sm" type="none"/>
                      <a:tailEnd len="sm" w="sm" type="none"/>
                    </a:lnL>
                    <a:lnR cap="flat" cmpd="sng" w="6350">
                      <a:solidFill>
                        <a:srgbClr val="010000"/>
                      </a:solidFill>
                      <a:prstDash val="solid"/>
                      <a:round/>
                      <a:headEnd len="sm" w="sm" type="none"/>
                      <a:tailEnd len="sm" w="sm" type="none"/>
                    </a:lnR>
                    <a:lnB cap="flat" cmpd="sng" w="63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500">
                          <a:solidFill>
                            <a:srgbClr val="010000"/>
                          </a:solidFill>
                        </a:rPr>
                        <a:t> </a:t>
                      </a:r>
                      <a:endParaRPr sz="500">
                        <a:solidFill>
                          <a:srgbClr val="010000"/>
                        </a:solidFill>
                      </a:endParaRPr>
                    </a:p>
                  </a:txBody>
                  <a:tcPr marT="9525" marB="91425" marR="9525" marL="9525" anchor="b">
                    <a:lnL cap="flat" cmpd="sng" w="6350">
                      <a:solidFill>
                        <a:srgbClr val="010000"/>
                      </a:solidFill>
                      <a:prstDash val="solid"/>
                      <a:round/>
                      <a:headEnd len="sm" w="sm" type="none"/>
                      <a:tailEnd len="sm" w="sm" type="none"/>
                    </a:lnL>
                    <a:lnR cap="flat" cmpd="sng" w="6350">
                      <a:solidFill>
                        <a:srgbClr val="010000"/>
                      </a:solidFill>
                      <a:prstDash val="solid"/>
                      <a:round/>
                      <a:headEnd len="sm" w="sm" type="none"/>
                      <a:tailEnd len="sm" w="sm" type="none"/>
                    </a:lnR>
                    <a:lnB cap="flat" cmpd="sng" w="6350">
                      <a:solidFill>
                        <a:srgbClr val="000000"/>
                      </a:solidFill>
                      <a:prstDash val="solid"/>
                      <a:round/>
                      <a:headEnd len="sm" w="sm" type="none"/>
                      <a:tailEnd len="sm" w="sm" type="none"/>
                    </a:lnB>
                  </a:tcPr>
                </a:tc>
              </a:tr>
              <a:tr h="187425">
                <a:tc vMerge="1"/>
                <a:tc>
                  <a:txBody>
                    <a:bodyPr/>
                    <a:lstStyle/>
                    <a:p>
                      <a:pPr indent="0" lvl="0" marL="0" rtl="0" algn="r">
                        <a:lnSpc>
                          <a:spcPct val="115000"/>
                        </a:lnSpc>
                        <a:spcBef>
                          <a:spcPts val="0"/>
                        </a:spcBef>
                        <a:spcAft>
                          <a:spcPts val="0"/>
                        </a:spcAft>
                        <a:buNone/>
                      </a:pPr>
                      <a:r>
                        <a:rPr i="1" lang="en" sz="500">
                          <a:solidFill>
                            <a:srgbClr val="010000"/>
                          </a:solidFill>
                        </a:rPr>
                        <a:t>QC:</a:t>
                      </a:r>
                      <a:endParaRPr i="1" sz="500">
                        <a:solidFill>
                          <a:srgbClr val="010000"/>
                        </a:solidFill>
                      </a:endParaRPr>
                    </a:p>
                  </a:txBody>
                  <a:tcPr marT="9525" marB="91425" marR="9525" marL="9525">
                    <a:lnL cap="flat" cmpd="sng" w="6350">
                      <a:solidFill>
                        <a:srgbClr val="000000"/>
                      </a:solidFill>
                      <a:prstDash val="solid"/>
                      <a:round/>
                      <a:headEnd len="sm" w="sm" type="none"/>
                      <a:tailEnd len="sm" w="sm" type="none"/>
                    </a:lnL>
                    <a:lnT cap="flat" cmpd="sng" w="6350">
                      <a:solidFill>
                        <a:srgbClr val="000000"/>
                      </a:solidFill>
                      <a:prstDash val="solid"/>
                      <a:round/>
                      <a:headEnd len="sm" w="sm" type="none"/>
                      <a:tailEnd len="sm" w="sm" type="none"/>
                    </a:lnT>
                    <a:solidFill>
                      <a:srgbClr val="D9D9D9"/>
                    </a:solidFill>
                  </a:tcPr>
                </a:tc>
                <a:tc gridSpan="2">
                  <a:txBody>
                    <a:bodyPr/>
                    <a:lstStyle/>
                    <a:p>
                      <a:pPr indent="0" lvl="0" marL="0" rtl="0" algn="l">
                        <a:spcBef>
                          <a:spcPts val="0"/>
                        </a:spcBef>
                        <a:spcAft>
                          <a:spcPts val="0"/>
                        </a:spcAft>
                        <a:buNone/>
                      </a:pPr>
                      <a:r>
                        <a:rPr lang="en" sz="500">
                          <a:solidFill>
                            <a:srgbClr val="010000"/>
                          </a:solidFill>
                        </a:rPr>
                        <a:t>Stress tests target specific application resources (e.g. memory exhaustion by saving large amounts of data to a user session)</a:t>
                      </a:r>
                      <a:endParaRPr sz="500">
                        <a:solidFill>
                          <a:srgbClr val="010000"/>
                        </a:solidFill>
                      </a:endParaRPr>
                    </a:p>
                  </a:txBody>
                  <a:tcPr marT="9525" marB="91425" marR="9525" marL="9525" anchor="b">
                    <a:lnR cap="flat" cmpd="sng" w="6350">
                      <a:solidFill>
                        <a:srgbClr val="010000"/>
                      </a:solidFill>
                      <a:prstDash val="solid"/>
                      <a:round/>
                      <a:headEnd len="sm" w="sm" type="none"/>
                      <a:tailEnd len="sm" w="sm" type="none"/>
                    </a:lnR>
                    <a:lnT cap="flat" cmpd="sng" w="6350">
                      <a:solidFill>
                        <a:srgbClr val="000000"/>
                      </a:solidFill>
                      <a:prstDash val="solid"/>
                      <a:round/>
                      <a:headEnd len="sm" w="sm" type="none"/>
                      <a:tailEnd len="sm" w="sm" type="none"/>
                    </a:lnT>
                    <a:solidFill>
                      <a:srgbClr val="D9D9D9"/>
                    </a:solidFill>
                  </a:tcPr>
                </a:tc>
                <a:tc hMerge="1"/>
                <a:tc>
                  <a:txBody>
                    <a:bodyPr/>
                    <a:lstStyle/>
                    <a:p>
                      <a:pPr indent="0" lvl="0" marL="0" rtl="0" algn="ctr">
                        <a:lnSpc>
                          <a:spcPct val="115000"/>
                        </a:lnSpc>
                        <a:spcBef>
                          <a:spcPts val="0"/>
                        </a:spcBef>
                        <a:spcAft>
                          <a:spcPts val="0"/>
                        </a:spcAft>
                        <a:buNone/>
                      </a:pPr>
                      <a:r>
                        <a:rPr b="1" lang="en" sz="500">
                          <a:solidFill>
                            <a:srgbClr val="010000"/>
                          </a:solidFill>
                        </a:rPr>
                        <a:t> </a:t>
                      </a:r>
                      <a:endParaRPr b="1" sz="500">
                        <a:solidFill>
                          <a:srgbClr val="010000"/>
                        </a:solidFill>
                      </a:endParaRPr>
                    </a:p>
                  </a:txBody>
                  <a:tcPr marT="9525" marB="91425" marR="9525" marL="9525" anchor="b">
                    <a:lnL cap="flat" cmpd="sng" w="6350">
                      <a:solidFill>
                        <a:srgbClr val="010000"/>
                      </a:solidFill>
                      <a:prstDash val="solid"/>
                      <a:round/>
                      <a:headEnd len="sm" w="sm" type="none"/>
                      <a:tailEnd len="sm" w="sm" type="none"/>
                    </a:lnL>
                    <a:lnR cap="flat" cmpd="sng" w="6350">
                      <a:solidFill>
                        <a:srgbClr val="010000"/>
                      </a:solidFill>
                      <a:prstDash val="solid"/>
                      <a:round/>
                      <a:headEnd len="sm" w="sm" type="none"/>
                      <a:tailEnd len="sm" w="sm" type="none"/>
                    </a:lnR>
                    <a:lnT cap="flat" cmpd="sng" w="6350">
                      <a:solidFill>
                        <a:srgbClr val="000000"/>
                      </a:solidFill>
                      <a:prstDash val="solid"/>
                      <a:round/>
                      <a:headEnd len="sm" w="sm" type="none"/>
                      <a:tailEnd len="sm" w="sm" type="none"/>
                    </a:lnT>
                    <a:solidFill>
                      <a:srgbClr val="D9D9D9"/>
                    </a:solidFill>
                  </a:tcPr>
                </a:tc>
                <a:tc>
                  <a:txBody>
                    <a:bodyPr/>
                    <a:lstStyle/>
                    <a:p>
                      <a:pPr indent="0" lvl="0" marL="0" rtl="0" algn="ctr">
                        <a:lnSpc>
                          <a:spcPct val="115000"/>
                        </a:lnSpc>
                        <a:spcBef>
                          <a:spcPts val="0"/>
                        </a:spcBef>
                        <a:spcAft>
                          <a:spcPts val="0"/>
                        </a:spcAft>
                        <a:buNone/>
                      </a:pPr>
                      <a:r>
                        <a:rPr lang="en" sz="500">
                          <a:solidFill>
                            <a:srgbClr val="010000"/>
                          </a:solidFill>
                        </a:rPr>
                        <a:t> </a:t>
                      </a:r>
                      <a:endParaRPr sz="500">
                        <a:solidFill>
                          <a:srgbClr val="010000"/>
                        </a:solidFill>
                      </a:endParaRPr>
                    </a:p>
                  </a:txBody>
                  <a:tcPr marT="9525" marB="91425" marR="9525" marL="9525" anchor="b">
                    <a:lnL cap="flat" cmpd="sng" w="6350">
                      <a:solidFill>
                        <a:srgbClr val="010000"/>
                      </a:solidFill>
                      <a:prstDash val="solid"/>
                      <a:round/>
                      <a:headEnd len="sm" w="sm" type="none"/>
                      <a:tailEnd len="sm" w="sm" type="none"/>
                    </a:lnL>
                    <a:lnR cap="flat" cmpd="sng" w="6350">
                      <a:solidFill>
                        <a:srgbClr val="010000"/>
                      </a:solidFill>
                      <a:prstDash val="solid"/>
                      <a:round/>
                      <a:headEnd len="sm" w="sm" type="none"/>
                      <a:tailEnd len="sm" w="sm" type="none"/>
                    </a:lnR>
                    <a:lnT cap="flat" cmpd="sng" w="6350">
                      <a:solidFill>
                        <a:srgbClr val="000000"/>
                      </a:solidFill>
                      <a:prstDash val="solid"/>
                      <a:round/>
                      <a:headEnd len="sm" w="sm" type="none"/>
                      <a:tailEnd len="sm" w="sm" type="none"/>
                    </a:lnT>
                    <a:solidFill>
                      <a:srgbClr val="D9D9D9"/>
                    </a:solidFill>
                  </a:tcPr>
                </a:tc>
                <a:tc>
                  <a:txBody>
                    <a:bodyPr/>
                    <a:lstStyle/>
                    <a:p>
                      <a:pPr indent="0" lvl="0" marL="0" rtl="0" algn="ctr">
                        <a:lnSpc>
                          <a:spcPct val="115000"/>
                        </a:lnSpc>
                        <a:spcBef>
                          <a:spcPts val="0"/>
                        </a:spcBef>
                        <a:spcAft>
                          <a:spcPts val="0"/>
                        </a:spcAft>
                        <a:buNone/>
                      </a:pPr>
                      <a:r>
                        <a:rPr lang="en" sz="500">
                          <a:solidFill>
                            <a:srgbClr val="010000"/>
                          </a:solidFill>
                        </a:rPr>
                        <a:t> </a:t>
                      </a:r>
                      <a:endParaRPr sz="500">
                        <a:solidFill>
                          <a:srgbClr val="010000"/>
                        </a:solidFill>
                      </a:endParaRPr>
                    </a:p>
                  </a:txBody>
                  <a:tcPr marT="9525" marB="91425" marR="9525" marL="9525" anchor="b">
                    <a:lnL cap="flat" cmpd="sng" w="6350">
                      <a:solidFill>
                        <a:srgbClr val="01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solidFill>
                      <a:srgbClr val="D9D9D9"/>
                    </a:solidFill>
                  </a:tcPr>
                </a:tc>
              </a:tr>
              <a:tr h="180225">
                <a:tc vMerge="1"/>
                <a:tc>
                  <a:txBody>
                    <a:bodyPr/>
                    <a:lstStyle/>
                    <a:p>
                      <a:pPr indent="0" lvl="0" marL="0" rtl="0" algn="r">
                        <a:lnSpc>
                          <a:spcPct val="115000"/>
                        </a:lnSpc>
                        <a:spcBef>
                          <a:spcPts val="0"/>
                        </a:spcBef>
                        <a:spcAft>
                          <a:spcPts val="0"/>
                        </a:spcAft>
                        <a:buNone/>
                      </a:pPr>
                      <a:r>
                        <a:rPr i="1" lang="en" sz="500">
                          <a:solidFill>
                            <a:srgbClr val="010000"/>
                          </a:solidFill>
                        </a:rPr>
                        <a:t>QC:</a:t>
                      </a:r>
                      <a:endParaRPr i="1" sz="500">
                        <a:solidFill>
                          <a:srgbClr val="010000"/>
                        </a:solidFill>
                      </a:endParaRPr>
                    </a:p>
                  </a:txBody>
                  <a:tcPr marT="9525" marB="91425" marR="9525" marL="9525">
                    <a:lnL cap="flat" cmpd="sng" w="6350">
                      <a:solidFill>
                        <a:srgbClr val="000000"/>
                      </a:solidFill>
                      <a:prstDash val="solid"/>
                      <a:round/>
                      <a:headEnd len="sm" w="sm" type="none"/>
                      <a:tailEnd len="sm" w="sm" type="none"/>
                    </a:lnL>
                    <a:solidFill>
                      <a:srgbClr val="D9D9D9"/>
                    </a:solidFill>
                  </a:tcPr>
                </a:tc>
                <a:tc gridSpan="2">
                  <a:txBody>
                    <a:bodyPr/>
                    <a:lstStyle/>
                    <a:p>
                      <a:pPr indent="0" lvl="0" marL="0" rtl="0" algn="l">
                        <a:spcBef>
                          <a:spcPts val="0"/>
                        </a:spcBef>
                        <a:spcAft>
                          <a:spcPts val="0"/>
                        </a:spcAft>
                        <a:buNone/>
                      </a:pPr>
                      <a:r>
                        <a:rPr lang="en" sz="500">
                          <a:solidFill>
                            <a:srgbClr val="010000"/>
                          </a:solidFill>
                        </a:rPr>
                        <a:t>You design tests around relevant personas with well-defined capabilities (knowledge, resources)</a:t>
                      </a:r>
                      <a:endParaRPr sz="500">
                        <a:solidFill>
                          <a:srgbClr val="010000"/>
                        </a:solidFill>
                      </a:endParaRPr>
                    </a:p>
                  </a:txBody>
                  <a:tcPr marT="9525" marB="91425" marR="9525" marL="9525" anchor="b">
                    <a:lnR cap="flat" cmpd="sng" w="6350">
                      <a:solidFill>
                        <a:srgbClr val="010000"/>
                      </a:solidFill>
                      <a:prstDash val="solid"/>
                      <a:round/>
                      <a:headEnd len="sm" w="sm" type="none"/>
                      <a:tailEnd len="sm" w="sm" type="none"/>
                    </a:lnR>
                    <a:solidFill>
                      <a:srgbClr val="D9D9D9"/>
                    </a:solidFill>
                  </a:tcPr>
                </a:tc>
                <a:tc hMerge="1"/>
                <a:tc>
                  <a:txBody>
                    <a:bodyPr/>
                    <a:lstStyle/>
                    <a:p>
                      <a:pPr indent="0" lvl="0" marL="0" rtl="0" algn="ctr">
                        <a:lnSpc>
                          <a:spcPct val="115000"/>
                        </a:lnSpc>
                        <a:spcBef>
                          <a:spcPts val="0"/>
                        </a:spcBef>
                        <a:spcAft>
                          <a:spcPts val="0"/>
                        </a:spcAft>
                        <a:buNone/>
                      </a:pPr>
                      <a:r>
                        <a:rPr b="1" lang="en" sz="500">
                          <a:solidFill>
                            <a:srgbClr val="010000"/>
                          </a:solidFill>
                        </a:rPr>
                        <a:t> </a:t>
                      </a:r>
                      <a:endParaRPr b="1" sz="500">
                        <a:solidFill>
                          <a:srgbClr val="010000"/>
                        </a:solidFill>
                      </a:endParaRPr>
                    </a:p>
                  </a:txBody>
                  <a:tcPr marT="9525" marB="91425" marR="9525" marL="9525" anchor="b">
                    <a:lnL cap="flat" cmpd="sng" w="6350">
                      <a:solidFill>
                        <a:srgbClr val="010000"/>
                      </a:solidFill>
                      <a:prstDash val="solid"/>
                      <a:round/>
                      <a:headEnd len="sm" w="sm" type="none"/>
                      <a:tailEnd len="sm" w="sm" type="none"/>
                    </a:lnL>
                    <a:lnR cap="flat" cmpd="sng" w="6350">
                      <a:solidFill>
                        <a:srgbClr val="010000"/>
                      </a:solidFill>
                      <a:prstDash val="solid"/>
                      <a:round/>
                      <a:headEnd len="sm" w="sm" type="none"/>
                      <a:tailEnd len="sm" w="sm" type="none"/>
                    </a:lnR>
                    <a:solidFill>
                      <a:srgbClr val="D9D9D9"/>
                    </a:solidFill>
                  </a:tcPr>
                </a:tc>
                <a:tc>
                  <a:txBody>
                    <a:bodyPr/>
                    <a:lstStyle/>
                    <a:p>
                      <a:pPr indent="0" lvl="0" marL="0" rtl="0" algn="ctr">
                        <a:lnSpc>
                          <a:spcPct val="115000"/>
                        </a:lnSpc>
                        <a:spcBef>
                          <a:spcPts val="0"/>
                        </a:spcBef>
                        <a:spcAft>
                          <a:spcPts val="0"/>
                        </a:spcAft>
                        <a:buNone/>
                      </a:pPr>
                      <a:r>
                        <a:rPr lang="en" sz="500">
                          <a:solidFill>
                            <a:srgbClr val="010000"/>
                          </a:solidFill>
                        </a:rPr>
                        <a:t> </a:t>
                      </a:r>
                      <a:endParaRPr sz="500">
                        <a:solidFill>
                          <a:srgbClr val="010000"/>
                        </a:solidFill>
                      </a:endParaRPr>
                    </a:p>
                  </a:txBody>
                  <a:tcPr marT="9525" marB="91425" marR="9525" marL="9525" anchor="b">
                    <a:lnL cap="flat" cmpd="sng" w="6350">
                      <a:solidFill>
                        <a:srgbClr val="010000"/>
                      </a:solidFill>
                      <a:prstDash val="solid"/>
                      <a:round/>
                      <a:headEnd len="sm" w="sm" type="none"/>
                      <a:tailEnd len="sm" w="sm" type="none"/>
                    </a:lnL>
                    <a:lnR cap="flat" cmpd="sng" w="6350">
                      <a:solidFill>
                        <a:srgbClr val="010000"/>
                      </a:solidFill>
                      <a:prstDash val="solid"/>
                      <a:round/>
                      <a:headEnd len="sm" w="sm" type="none"/>
                      <a:tailEnd len="sm" w="sm" type="none"/>
                    </a:lnR>
                    <a:solidFill>
                      <a:srgbClr val="D9D9D9"/>
                    </a:solidFill>
                  </a:tcPr>
                </a:tc>
                <a:tc>
                  <a:txBody>
                    <a:bodyPr/>
                    <a:lstStyle/>
                    <a:p>
                      <a:pPr indent="0" lvl="0" marL="0" rtl="0" algn="ctr">
                        <a:lnSpc>
                          <a:spcPct val="115000"/>
                        </a:lnSpc>
                        <a:spcBef>
                          <a:spcPts val="0"/>
                        </a:spcBef>
                        <a:spcAft>
                          <a:spcPts val="0"/>
                        </a:spcAft>
                        <a:buNone/>
                      </a:pPr>
                      <a:r>
                        <a:rPr lang="en" sz="500">
                          <a:solidFill>
                            <a:srgbClr val="010000"/>
                          </a:solidFill>
                        </a:rPr>
                        <a:t> </a:t>
                      </a:r>
                      <a:endParaRPr sz="500">
                        <a:solidFill>
                          <a:srgbClr val="010000"/>
                        </a:solidFill>
                      </a:endParaRPr>
                    </a:p>
                  </a:txBody>
                  <a:tcPr marT="9525" marB="91425" marR="9525" marL="9525" anchor="b">
                    <a:lnL cap="flat" cmpd="sng" w="6350">
                      <a:solidFill>
                        <a:srgbClr val="010000"/>
                      </a:solidFill>
                      <a:prstDash val="solid"/>
                      <a:round/>
                      <a:headEnd len="sm" w="sm" type="none"/>
                      <a:tailEnd len="sm" w="sm" type="none"/>
                    </a:lnL>
                    <a:lnR cap="flat" cmpd="sng" w="6350">
                      <a:solidFill>
                        <a:srgbClr val="000000"/>
                      </a:solidFill>
                      <a:prstDash val="solid"/>
                      <a:round/>
                      <a:headEnd len="sm" w="sm" type="none"/>
                      <a:tailEnd len="sm" w="sm" type="none"/>
                    </a:lnR>
                    <a:solidFill>
                      <a:srgbClr val="D9D9D9"/>
                    </a:solidFill>
                  </a:tcPr>
                </a:tc>
              </a:tr>
            </a:tbl>
          </a:graphicData>
        </a:graphic>
      </p:graphicFrame>
      <p:graphicFrame>
        <p:nvGraphicFramePr>
          <p:cNvPr id="376" name="Google Shape;376;p43"/>
          <p:cNvGraphicFramePr/>
          <p:nvPr/>
        </p:nvGraphicFramePr>
        <p:xfrm>
          <a:off x="8587325" y="548600"/>
          <a:ext cx="3000000" cy="3000000"/>
        </p:xfrm>
        <a:graphic>
          <a:graphicData uri="http://schemas.openxmlformats.org/drawingml/2006/table">
            <a:tbl>
              <a:tblPr>
                <a:noFill/>
                <a:tableStyleId>{8FEEF4CC-B8A9-4093-ACB2-BF81E2F37041}</a:tableStyleId>
              </a:tblPr>
              <a:tblGrid>
                <a:gridCol w="556675"/>
              </a:tblGrid>
              <a:tr h="352600">
                <a:tc>
                  <a:txBody>
                    <a:bodyPr/>
                    <a:lstStyle/>
                    <a:p>
                      <a:pPr indent="0" lvl="0" marL="0" rtl="0" algn="ctr">
                        <a:lnSpc>
                          <a:spcPct val="115000"/>
                        </a:lnSpc>
                        <a:spcBef>
                          <a:spcPts val="0"/>
                        </a:spcBef>
                        <a:spcAft>
                          <a:spcPts val="0"/>
                        </a:spcAft>
                        <a:buNone/>
                      </a:pPr>
                      <a:r>
                        <a:rPr b="1" lang="en" sz="800">
                          <a:solidFill>
                            <a:srgbClr val="010000"/>
                          </a:solidFill>
                        </a:rPr>
                        <a:t>Rating</a:t>
                      </a:r>
                      <a:endParaRPr b="1" sz="800">
                        <a:solidFill>
                          <a:srgbClr val="010000"/>
                        </a:solidFill>
                      </a:endParaRPr>
                    </a:p>
                  </a:txBody>
                  <a:tcPr marT="91425" marB="91425" marR="91425" marL="91425" anchor="b">
                    <a:lnL cap="flat" cmpd="sng" w="6350">
                      <a:solidFill>
                        <a:srgbClr val="010000"/>
                      </a:solidFill>
                      <a:prstDash val="solid"/>
                      <a:round/>
                      <a:headEnd len="sm" w="sm" type="none"/>
                      <a:tailEnd len="sm" w="sm" type="none"/>
                    </a:lnL>
                    <a:lnR cap="flat" cmpd="sng" w="6350">
                      <a:solidFill>
                        <a:srgbClr val="010000"/>
                      </a:solidFill>
                      <a:prstDash val="solid"/>
                      <a:round/>
                      <a:headEnd len="sm" w="sm" type="none"/>
                      <a:tailEnd len="sm" w="sm" type="none"/>
                    </a:lnR>
                    <a:lnT cap="flat" cmpd="sng" w="6350">
                      <a:solidFill>
                        <a:srgbClr val="010000"/>
                      </a:solidFill>
                      <a:prstDash val="solid"/>
                      <a:round/>
                      <a:headEnd len="sm" w="sm" type="none"/>
                      <a:tailEnd len="sm" w="sm" type="none"/>
                    </a:lnT>
                    <a:lnB cap="flat" cmpd="sng" w="6350">
                      <a:solidFill>
                        <a:srgbClr val="010000"/>
                      </a:solidFill>
                      <a:prstDash val="solid"/>
                      <a:round/>
                      <a:headEnd len="sm" w="sm" type="none"/>
                      <a:tailEnd len="sm" w="sm" type="none"/>
                    </a:lnB>
                    <a:solidFill>
                      <a:srgbClr val="8BAA88"/>
                    </a:solidFill>
                  </a:tcPr>
                </a:tc>
              </a:tr>
              <a:tr h="18750">
                <a:tc rowSpan="3">
                  <a:txBody>
                    <a:bodyPr/>
                    <a:lstStyle/>
                    <a:p>
                      <a:pPr indent="0" lvl="0" marL="0" rtl="0" algn="ctr">
                        <a:lnSpc>
                          <a:spcPct val="115000"/>
                        </a:lnSpc>
                        <a:spcBef>
                          <a:spcPts val="0"/>
                        </a:spcBef>
                        <a:spcAft>
                          <a:spcPts val="0"/>
                        </a:spcAft>
                        <a:buNone/>
                      </a:pPr>
                      <a:r>
                        <a:rPr b="1" lang="en" sz="800">
                          <a:solidFill>
                            <a:srgbClr val="010000"/>
                          </a:solidFill>
                        </a:rPr>
                        <a:t>0.95</a:t>
                      </a:r>
                      <a:endParaRPr b="1" sz="800">
                        <a:solidFill>
                          <a:srgbClr val="010000"/>
                        </a:solidFill>
                      </a:endParaRPr>
                    </a:p>
                  </a:txBody>
                  <a:tcPr marT="91425" marB="91425" marR="91425" marL="91425" anchor="ctr">
                    <a:lnL cap="flat" cmpd="sng" w="6350">
                      <a:solidFill>
                        <a:srgbClr val="010000"/>
                      </a:solidFill>
                      <a:prstDash val="solid"/>
                      <a:round/>
                      <a:headEnd len="sm" w="sm" type="none"/>
                      <a:tailEnd len="sm" w="sm" type="none"/>
                    </a:lnL>
                    <a:lnT cap="flat" cmpd="sng" w="6350">
                      <a:solidFill>
                        <a:srgbClr val="010000"/>
                      </a:solidFill>
                      <a:prstDash val="solid"/>
                      <a:round/>
                      <a:headEnd len="sm" w="sm" type="none"/>
                      <a:tailEnd len="sm" w="sm" type="none"/>
                    </a:lnT>
                    <a:solidFill>
                      <a:srgbClr val="8BAA88"/>
                    </a:solidFill>
                  </a:tcPr>
                </a:tc>
              </a:tr>
              <a:tr h="10800">
                <a:tc vMerge="1"/>
              </a:tr>
              <a:tr h="337975">
                <a:tc vMerge="1"/>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44"/>
          <p:cNvSpPr txBox="1"/>
          <p:nvPr>
            <p:ph type="title"/>
          </p:nvPr>
        </p:nvSpPr>
        <p:spPr>
          <a:xfrm>
            <a:off x="628650" y="0"/>
            <a:ext cx="7886700" cy="561600"/>
          </a:xfrm>
          <a:prstGeom prst="rect">
            <a:avLst/>
          </a:prstGeom>
          <a:noFill/>
          <a:ln>
            <a:noFill/>
          </a:ln>
        </p:spPr>
        <p:txBody>
          <a:bodyPr anchorCtr="0" anchor="ctr" bIns="34275" lIns="68575" spcFirstLastPara="1" rIns="68575" wrap="square" tIns="34275">
            <a:noAutofit/>
          </a:bodyPr>
          <a:lstStyle/>
          <a:p>
            <a:pPr indent="0" lvl="0" marL="0" rtl="0" algn="l">
              <a:lnSpc>
                <a:spcPct val="115000"/>
              </a:lnSpc>
              <a:spcBef>
                <a:spcPts val="2400"/>
              </a:spcBef>
              <a:spcAft>
                <a:spcPts val="0"/>
              </a:spcAft>
              <a:buClr>
                <a:schemeClr val="dk1"/>
              </a:buClr>
              <a:buSzPts val="1100"/>
              <a:buFont typeface="Arial"/>
              <a:buNone/>
            </a:pPr>
            <a:r>
              <a:rPr lang="en" sz="2300">
                <a:latin typeface="Arial"/>
                <a:ea typeface="Arial"/>
                <a:cs typeface="Arial"/>
                <a:sym typeface="Arial"/>
              </a:rPr>
              <a:t>Implementation - Secure Build</a:t>
            </a:r>
            <a:r>
              <a:rPr lang="en" sz="2300">
                <a:latin typeface="Arial"/>
                <a:ea typeface="Arial"/>
                <a:cs typeface="Arial"/>
                <a:sym typeface="Arial"/>
              </a:rPr>
              <a:t>                </a:t>
            </a:r>
            <a:endParaRPr sz="1400">
              <a:latin typeface="Arial"/>
              <a:ea typeface="Arial"/>
              <a:cs typeface="Arial"/>
              <a:sym typeface="Arial"/>
            </a:endParaRPr>
          </a:p>
          <a:p>
            <a:pPr indent="0" lvl="0" marL="0" rtl="0" algn="l">
              <a:lnSpc>
                <a:spcPct val="90000"/>
              </a:lnSpc>
              <a:spcBef>
                <a:spcPts val="600"/>
              </a:spcBef>
              <a:spcAft>
                <a:spcPts val="0"/>
              </a:spcAft>
              <a:buClr>
                <a:schemeClr val="dk1"/>
              </a:buClr>
              <a:buSzPts val="3300"/>
              <a:buFont typeface="Calibri"/>
              <a:buNone/>
            </a:pPr>
            <a:r>
              <a:t/>
            </a:r>
            <a:endParaRPr sz="1100"/>
          </a:p>
        </p:txBody>
      </p:sp>
      <p:sp>
        <p:nvSpPr>
          <p:cNvPr id="382" name="Google Shape;382;p44"/>
          <p:cNvSpPr txBox="1"/>
          <p:nvPr/>
        </p:nvSpPr>
        <p:spPr>
          <a:xfrm>
            <a:off x="628650" y="467775"/>
            <a:ext cx="7735800" cy="4386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lang="en" sz="1000"/>
              <a:t>This security practice focuses on creating a consistently repeatable secure build process and accounting for the security of application dependencies.</a:t>
            </a:r>
            <a:endParaRPr sz="1000"/>
          </a:p>
        </p:txBody>
      </p:sp>
      <p:graphicFrame>
        <p:nvGraphicFramePr>
          <p:cNvPr id="383" name="Google Shape;383;p44"/>
          <p:cNvGraphicFramePr/>
          <p:nvPr/>
        </p:nvGraphicFramePr>
        <p:xfrm>
          <a:off x="903888" y="885150"/>
          <a:ext cx="3000000" cy="3000000"/>
        </p:xfrm>
        <a:graphic>
          <a:graphicData uri="http://schemas.openxmlformats.org/drawingml/2006/table">
            <a:tbl>
              <a:tblPr>
                <a:solidFill>
                  <a:srgbClr val="FFFFFF"/>
                </a:solidFill>
                <a:tableStyleId>{8FEEF4CC-B8A9-4093-ACB2-BF81E2F37041}</a:tableStyleId>
              </a:tblPr>
              <a:tblGrid>
                <a:gridCol w="2738675"/>
                <a:gridCol w="2120650"/>
                <a:gridCol w="3067950"/>
              </a:tblGrid>
              <a:tr h="713575">
                <a:tc>
                  <a:txBody>
                    <a:bodyPr/>
                    <a:lstStyle/>
                    <a:p>
                      <a:pPr indent="0" lvl="0" marL="0" rtl="0" algn="l">
                        <a:lnSpc>
                          <a:spcPct val="100000"/>
                        </a:lnSpc>
                        <a:spcBef>
                          <a:spcPts val="0"/>
                        </a:spcBef>
                        <a:spcAft>
                          <a:spcPts val="0"/>
                        </a:spcAft>
                        <a:buNone/>
                      </a:pPr>
                      <a:r>
                        <a:t/>
                      </a:r>
                      <a:endParaRPr/>
                    </a:p>
                  </a:txBody>
                  <a:tcPr marT="141525" marB="141525" marR="119750" marL="119750"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F9FAFB"/>
                    </a:solidFill>
                  </a:tcPr>
                </a:tc>
                <a:tc>
                  <a:txBody>
                    <a:bodyPr/>
                    <a:lstStyle/>
                    <a:p>
                      <a:pPr indent="0" lvl="0" marL="0" rtl="0" algn="l">
                        <a:lnSpc>
                          <a:spcPct val="100000"/>
                        </a:lnSpc>
                        <a:spcBef>
                          <a:spcPts val="1200"/>
                        </a:spcBef>
                        <a:spcAft>
                          <a:spcPts val="1200"/>
                        </a:spcAft>
                        <a:buNone/>
                      </a:pPr>
                      <a:r>
                        <a:rPr b="1" lang="en" sz="1000">
                          <a:highlight>
                            <a:srgbClr val="FFFFFF"/>
                          </a:highlight>
                        </a:rPr>
                        <a:t>A: Build Process</a:t>
                      </a:r>
                      <a:endParaRPr b="1" sz="1000">
                        <a:highlight>
                          <a:srgbClr val="FFFFFF"/>
                        </a:highlight>
                      </a:endParaRPr>
                    </a:p>
                  </a:txBody>
                  <a:tcPr marT="141525" marB="141525" marR="119750" marL="119750"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F9FAFB"/>
                    </a:solidFill>
                  </a:tcPr>
                </a:tc>
                <a:tc>
                  <a:txBody>
                    <a:bodyPr/>
                    <a:lstStyle/>
                    <a:p>
                      <a:pPr indent="0" lvl="0" marL="0" rtl="0" algn="l">
                        <a:lnSpc>
                          <a:spcPct val="100000"/>
                        </a:lnSpc>
                        <a:spcBef>
                          <a:spcPts val="1200"/>
                        </a:spcBef>
                        <a:spcAft>
                          <a:spcPts val="1200"/>
                        </a:spcAft>
                        <a:buNone/>
                      </a:pPr>
                      <a:r>
                        <a:rPr b="1" lang="en" sz="1000">
                          <a:highlight>
                            <a:srgbClr val="FFFFFF"/>
                          </a:highlight>
                        </a:rPr>
                        <a:t>B: Software Dependencies</a:t>
                      </a:r>
                      <a:endParaRPr b="1" sz="1000">
                        <a:highlight>
                          <a:srgbClr val="FFFFFF"/>
                        </a:highlight>
                      </a:endParaRPr>
                    </a:p>
                  </a:txBody>
                  <a:tcPr marT="141525" marB="141525" marR="119750" marL="119750"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F9FAFB"/>
                    </a:solidFill>
                  </a:tcPr>
                </a:tc>
              </a:tr>
              <a:tr h="818500">
                <a:tc>
                  <a:txBody>
                    <a:bodyPr/>
                    <a:lstStyle/>
                    <a:p>
                      <a:pPr indent="0" lvl="0" marL="0" rtl="0" algn="just">
                        <a:lnSpc>
                          <a:spcPct val="100000"/>
                        </a:lnSpc>
                        <a:spcBef>
                          <a:spcPts val="1200"/>
                        </a:spcBef>
                        <a:spcAft>
                          <a:spcPts val="1200"/>
                        </a:spcAft>
                        <a:buNone/>
                      </a:pPr>
                      <a:r>
                        <a:rPr lang="en" sz="1000">
                          <a:highlight>
                            <a:srgbClr val="FFFFFF"/>
                          </a:highlight>
                        </a:rPr>
                        <a:t>Maturity 1 - Build process is repeatable and consistent</a:t>
                      </a:r>
                      <a:endParaRPr sz="1000">
                        <a:highlight>
                          <a:srgbClr val="FFFFFF"/>
                        </a:highlight>
                      </a:endParaRPr>
                    </a:p>
                  </a:txBody>
                  <a:tcPr marT="119750" marB="119750" marR="119750" marL="119750"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just">
                        <a:lnSpc>
                          <a:spcPct val="100000"/>
                        </a:lnSpc>
                        <a:spcBef>
                          <a:spcPts val="1200"/>
                        </a:spcBef>
                        <a:spcAft>
                          <a:spcPts val="1200"/>
                        </a:spcAft>
                        <a:buNone/>
                      </a:pPr>
                      <a:r>
                        <a:rPr lang="en" sz="1000">
                          <a:highlight>
                            <a:srgbClr val="FFFFFF"/>
                          </a:highlight>
                        </a:rPr>
                        <a:t>The build process is defined and consistent.</a:t>
                      </a:r>
                      <a:endParaRPr sz="1000">
                        <a:highlight>
                          <a:srgbClr val="FFFFFF"/>
                        </a:highlight>
                      </a:endParaRPr>
                    </a:p>
                  </a:txBody>
                  <a:tcPr marT="119750" marB="119750" marR="119750" marL="119750"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just">
                        <a:lnSpc>
                          <a:spcPct val="100000"/>
                        </a:lnSpc>
                        <a:spcBef>
                          <a:spcPts val="1200"/>
                        </a:spcBef>
                        <a:spcAft>
                          <a:spcPts val="1200"/>
                        </a:spcAft>
                        <a:buNone/>
                      </a:pPr>
                      <a:r>
                        <a:rPr lang="en" sz="1000">
                          <a:highlight>
                            <a:srgbClr val="FFFFFF"/>
                          </a:highlight>
                        </a:rPr>
                        <a:t>All application dependencies are identified and documented</a:t>
                      </a:r>
                      <a:endParaRPr sz="1000">
                        <a:highlight>
                          <a:srgbClr val="FFFFFF"/>
                        </a:highlight>
                      </a:endParaRPr>
                    </a:p>
                  </a:txBody>
                  <a:tcPr marT="119750" marB="119750" marR="119750" marL="119750"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1112325">
                <a:tc>
                  <a:txBody>
                    <a:bodyPr/>
                    <a:lstStyle/>
                    <a:p>
                      <a:pPr indent="0" lvl="0" marL="0" rtl="0" algn="just">
                        <a:lnSpc>
                          <a:spcPct val="100000"/>
                        </a:lnSpc>
                        <a:spcBef>
                          <a:spcPts val="1200"/>
                        </a:spcBef>
                        <a:spcAft>
                          <a:spcPts val="1200"/>
                        </a:spcAft>
                        <a:buNone/>
                      </a:pPr>
                      <a:r>
                        <a:rPr lang="en" sz="1000">
                          <a:highlight>
                            <a:srgbClr val="FFFFFF"/>
                          </a:highlight>
                        </a:rPr>
                        <a:t>Maturity 2 - Build process is optimized and fully integrated into the workflow</a:t>
                      </a:r>
                      <a:endParaRPr sz="1000">
                        <a:highlight>
                          <a:srgbClr val="FFFFFF"/>
                        </a:highlight>
                      </a:endParaRPr>
                    </a:p>
                  </a:txBody>
                  <a:tcPr marT="119750" marB="119750" marR="119750" marL="119750"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just">
                        <a:lnSpc>
                          <a:spcPct val="100000"/>
                        </a:lnSpc>
                        <a:spcBef>
                          <a:spcPts val="1200"/>
                        </a:spcBef>
                        <a:spcAft>
                          <a:spcPts val="1200"/>
                        </a:spcAft>
                        <a:buNone/>
                      </a:pPr>
                      <a:r>
                        <a:rPr lang="en" sz="1000">
                          <a:highlight>
                            <a:srgbClr val="FFFFFF"/>
                          </a:highlight>
                        </a:rPr>
                        <a:t>The build process is fully automated and does not require intervention by the developer.</a:t>
                      </a:r>
                      <a:endParaRPr sz="1000">
                        <a:highlight>
                          <a:srgbClr val="FFFFFF"/>
                        </a:highlight>
                      </a:endParaRPr>
                    </a:p>
                  </a:txBody>
                  <a:tcPr marT="119750" marB="119750" marR="119750" marL="119750"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just">
                        <a:lnSpc>
                          <a:spcPct val="100000"/>
                        </a:lnSpc>
                        <a:spcBef>
                          <a:spcPts val="1200"/>
                        </a:spcBef>
                        <a:spcAft>
                          <a:spcPts val="1200"/>
                        </a:spcAft>
                        <a:buNone/>
                      </a:pPr>
                      <a:r>
                        <a:rPr lang="en" sz="1000">
                          <a:highlight>
                            <a:srgbClr val="FFFFFF"/>
                          </a:highlight>
                        </a:rPr>
                        <a:t>All components and libraries are periodically reviewed for known security vulnerabilities and licensing issues</a:t>
                      </a:r>
                      <a:endParaRPr sz="1000">
                        <a:highlight>
                          <a:srgbClr val="FFFFFF"/>
                        </a:highlight>
                      </a:endParaRPr>
                    </a:p>
                  </a:txBody>
                  <a:tcPr marT="119750" marB="119750" marR="119750" marL="119750"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965425">
                <a:tc>
                  <a:txBody>
                    <a:bodyPr/>
                    <a:lstStyle/>
                    <a:p>
                      <a:pPr indent="0" lvl="0" marL="0" rtl="0" algn="just">
                        <a:lnSpc>
                          <a:spcPct val="100000"/>
                        </a:lnSpc>
                        <a:spcBef>
                          <a:spcPts val="1200"/>
                        </a:spcBef>
                        <a:spcAft>
                          <a:spcPts val="1200"/>
                        </a:spcAft>
                        <a:buNone/>
                      </a:pPr>
                      <a:r>
                        <a:rPr lang="en" sz="1000">
                          <a:highlight>
                            <a:srgbClr val="FFFFFF"/>
                          </a:highlight>
                        </a:rPr>
                        <a:t>Maturity 3 - Build process helps prevent known defects from entering the production environment.</a:t>
                      </a:r>
                      <a:endParaRPr sz="1000">
                        <a:highlight>
                          <a:srgbClr val="FFFFFF"/>
                        </a:highlight>
                      </a:endParaRPr>
                    </a:p>
                  </a:txBody>
                  <a:tcPr marT="119750" marB="119750" marR="119750" marL="119750"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just">
                        <a:lnSpc>
                          <a:spcPct val="100000"/>
                        </a:lnSpc>
                        <a:spcBef>
                          <a:spcPts val="1200"/>
                        </a:spcBef>
                        <a:spcAft>
                          <a:spcPts val="1200"/>
                        </a:spcAft>
                        <a:buNone/>
                      </a:pPr>
                      <a:r>
                        <a:rPr lang="en" sz="1000">
                          <a:highlight>
                            <a:srgbClr val="FFFFFF"/>
                          </a:highlight>
                        </a:rPr>
                        <a:t>Security defects may trigger the build to stop executing</a:t>
                      </a:r>
                      <a:endParaRPr sz="1000">
                        <a:highlight>
                          <a:srgbClr val="FFFFFF"/>
                        </a:highlight>
                      </a:endParaRPr>
                    </a:p>
                  </a:txBody>
                  <a:tcPr marT="119750" marB="119750" marR="119750" marL="119750"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just">
                        <a:lnSpc>
                          <a:spcPct val="100000"/>
                        </a:lnSpc>
                        <a:spcBef>
                          <a:spcPts val="1200"/>
                        </a:spcBef>
                        <a:spcAft>
                          <a:spcPts val="1200"/>
                        </a:spcAft>
                        <a:buNone/>
                      </a:pPr>
                      <a:r>
                        <a:rPr lang="en" sz="1000">
                          <a:highlight>
                            <a:srgbClr val="FFFFFF"/>
                          </a:highlight>
                        </a:rPr>
                        <a:t>Components and libraries are independently scanned for vulnerabilities</a:t>
                      </a:r>
                      <a:endParaRPr sz="1000">
                        <a:highlight>
                          <a:srgbClr val="FFFFFF"/>
                        </a:highlight>
                      </a:endParaRPr>
                    </a:p>
                  </a:txBody>
                  <a:tcPr marT="119750" marB="119750" marR="119750" marL="119750"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Google Shape;388;p45"/>
          <p:cNvSpPr txBox="1"/>
          <p:nvPr>
            <p:ph type="title"/>
          </p:nvPr>
        </p:nvSpPr>
        <p:spPr>
          <a:xfrm>
            <a:off x="628650" y="0"/>
            <a:ext cx="7886700" cy="561600"/>
          </a:xfrm>
          <a:prstGeom prst="rect">
            <a:avLst/>
          </a:prstGeom>
          <a:noFill/>
          <a:ln>
            <a:noFill/>
          </a:ln>
        </p:spPr>
        <p:txBody>
          <a:bodyPr anchorCtr="0" anchor="ctr" bIns="34275" lIns="68575" spcFirstLastPara="1" rIns="68575" wrap="square" tIns="34275">
            <a:noAutofit/>
          </a:bodyPr>
          <a:lstStyle/>
          <a:p>
            <a:pPr indent="0" lvl="0" marL="0" rtl="0" algn="l">
              <a:lnSpc>
                <a:spcPct val="115000"/>
              </a:lnSpc>
              <a:spcBef>
                <a:spcPts val="2400"/>
              </a:spcBef>
              <a:spcAft>
                <a:spcPts val="0"/>
              </a:spcAft>
              <a:buClr>
                <a:schemeClr val="dk1"/>
              </a:buClr>
              <a:buSzPts val="1100"/>
              <a:buFont typeface="Arial"/>
              <a:buNone/>
            </a:pPr>
            <a:r>
              <a:rPr lang="en" sz="2300">
                <a:latin typeface="Arial"/>
                <a:ea typeface="Arial"/>
                <a:cs typeface="Arial"/>
                <a:sym typeface="Arial"/>
              </a:rPr>
              <a:t>Implementation - Secure Deployment                </a:t>
            </a:r>
            <a:endParaRPr sz="1400">
              <a:latin typeface="Arial"/>
              <a:ea typeface="Arial"/>
              <a:cs typeface="Arial"/>
              <a:sym typeface="Arial"/>
            </a:endParaRPr>
          </a:p>
          <a:p>
            <a:pPr indent="0" lvl="0" marL="0" rtl="0" algn="l">
              <a:lnSpc>
                <a:spcPct val="90000"/>
              </a:lnSpc>
              <a:spcBef>
                <a:spcPts val="600"/>
              </a:spcBef>
              <a:spcAft>
                <a:spcPts val="0"/>
              </a:spcAft>
              <a:buClr>
                <a:schemeClr val="dk1"/>
              </a:buClr>
              <a:buSzPts val="3300"/>
              <a:buFont typeface="Calibri"/>
              <a:buNone/>
            </a:pPr>
            <a:r>
              <a:t/>
            </a:r>
            <a:endParaRPr sz="1100"/>
          </a:p>
        </p:txBody>
      </p:sp>
      <p:sp>
        <p:nvSpPr>
          <p:cNvPr id="389" name="Google Shape;389;p45"/>
          <p:cNvSpPr txBox="1"/>
          <p:nvPr/>
        </p:nvSpPr>
        <p:spPr>
          <a:xfrm>
            <a:off x="628650" y="467775"/>
            <a:ext cx="7735800" cy="4386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lang="en" sz="1000"/>
              <a:t>This security practice focuses on </a:t>
            </a:r>
            <a:r>
              <a:rPr lang="en" sz="1000">
                <a:solidFill>
                  <a:schemeClr val="dk1"/>
                </a:solidFill>
                <a:highlight>
                  <a:srgbClr val="FFFFFF"/>
                </a:highlight>
              </a:rPr>
              <a:t>automatically securing deployments to the production environment and all required secrets.</a:t>
            </a:r>
            <a:endParaRPr sz="1000"/>
          </a:p>
        </p:txBody>
      </p:sp>
      <p:graphicFrame>
        <p:nvGraphicFramePr>
          <p:cNvPr id="390" name="Google Shape;390;p45"/>
          <p:cNvGraphicFramePr/>
          <p:nvPr/>
        </p:nvGraphicFramePr>
        <p:xfrm>
          <a:off x="520500" y="918725"/>
          <a:ext cx="3000000" cy="3000000"/>
        </p:xfrm>
        <a:graphic>
          <a:graphicData uri="http://schemas.openxmlformats.org/drawingml/2006/table">
            <a:tbl>
              <a:tblPr>
                <a:solidFill>
                  <a:srgbClr val="FFFFFF"/>
                </a:solidFill>
                <a:tableStyleId>{8FEEF4CC-B8A9-4093-ACB2-BF81E2F37041}</a:tableStyleId>
              </a:tblPr>
              <a:tblGrid>
                <a:gridCol w="3257425"/>
                <a:gridCol w="2608275"/>
                <a:gridCol w="2372225"/>
              </a:tblGrid>
              <a:tr h="768850">
                <a:tc>
                  <a:txBody>
                    <a:bodyPr/>
                    <a:lstStyle/>
                    <a:p>
                      <a:pPr indent="0" lvl="0" marL="0" rtl="0" algn="l">
                        <a:lnSpc>
                          <a:spcPct val="100000"/>
                        </a:lnSpc>
                        <a:spcBef>
                          <a:spcPts val="0"/>
                        </a:spcBef>
                        <a:spcAft>
                          <a:spcPts val="0"/>
                        </a:spcAft>
                        <a:buNone/>
                      </a:pPr>
                      <a:r>
                        <a:t/>
                      </a:r>
                      <a:endParaRPr sz="1000"/>
                    </a:p>
                  </a:txBody>
                  <a:tcPr marT="141525" marB="141525" marR="119750" marL="1197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F9FAFB"/>
                    </a:solidFill>
                  </a:tcPr>
                </a:tc>
                <a:tc>
                  <a:txBody>
                    <a:bodyPr/>
                    <a:lstStyle/>
                    <a:p>
                      <a:pPr indent="0" lvl="0" marL="0" rtl="0" algn="l">
                        <a:lnSpc>
                          <a:spcPct val="100000"/>
                        </a:lnSpc>
                        <a:spcBef>
                          <a:spcPts val="1200"/>
                        </a:spcBef>
                        <a:spcAft>
                          <a:spcPts val="1200"/>
                        </a:spcAft>
                        <a:buNone/>
                      </a:pPr>
                      <a:r>
                        <a:rPr b="1" lang="en" sz="1000">
                          <a:highlight>
                            <a:srgbClr val="FFFFFF"/>
                          </a:highlight>
                        </a:rPr>
                        <a:t>A: Deployment Process</a:t>
                      </a:r>
                      <a:endParaRPr b="1" sz="1000">
                        <a:highlight>
                          <a:srgbClr val="FFFFFF"/>
                        </a:highlight>
                      </a:endParaRPr>
                    </a:p>
                  </a:txBody>
                  <a:tcPr marT="141525" marB="141525" marR="119750" marL="1197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F9FAFB"/>
                    </a:solidFill>
                  </a:tcPr>
                </a:tc>
                <a:tc>
                  <a:txBody>
                    <a:bodyPr/>
                    <a:lstStyle/>
                    <a:p>
                      <a:pPr indent="0" lvl="0" marL="0" rtl="0" algn="l">
                        <a:lnSpc>
                          <a:spcPct val="100000"/>
                        </a:lnSpc>
                        <a:spcBef>
                          <a:spcPts val="1200"/>
                        </a:spcBef>
                        <a:spcAft>
                          <a:spcPts val="1200"/>
                        </a:spcAft>
                        <a:buNone/>
                      </a:pPr>
                      <a:r>
                        <a:rPr b="1" lang="en" sz="1000">
                          <a:highlight>
                            <a:srgbClr val="FFFFFF"/>
                          </a:highlight>
                        </a:rPr>
                        <a:t>B: Secret Management</a:t>
                      </a:r>
                      <a:endParaRPr b="1" sz="1000">
                        <a:highlight>
                          <a:srgbClr val="FFFFFF"/>
                        </a:highlight>
                      </a:endParaRPr>
                    </a:p>
                  </a:txBody>
                  <a:tcPr marT="141525" marB="141525" marR="119750" marL="1197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F9FAFB"/>
                    </a:solidFill>
                  </a:tcPr>
                </a:tc>
              </a:tr>
              <a:tr h="849125">
                <a:tc>
                  <a:txBody>
                    <a:bodyPr/>
                    <a:lstStyle/>
                    <a:p>
                      <a:pPr indent="0" lvl="0" marL="0" rtl="0" algn="l">
                        <a:lnSpc>
                          <a:spcPct val="100000"/>
                        </a:lnSpc>
                        <a:spcBef>
                          <a:spcPts val="1200"/>
                        </a:spcBef>
                        <a:spcAft>
                          <a:spcPts val="1200"/>
                        </a:spcAft>
                        <a:buNone/>
                      </a:pPr>
                      <a:r>
                        <a:rPr lang="en" sz="1000">
                          <a:highlight>
                            <a:srgbClr val="FFFFFF"/>
                          </a:highlight>
                        </a:rPr>
                        <a:t>Maturity 1 - Deployment processes are fully documented</a:t>
                      </a:r>
                      <a:endParaRPr sz="1000">
                        <a:highlight>
                          <a:srgbClr val="FFFFFF"/>
                        </a:highlight>
                      </a:endParaRPr>
                    </a:p>
                  </a:txBody>
                  <a:tcPr marT="119750" marB="119750" marR="119750" marL="1197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lnSpc>
                          <a:spcPct val="100000"/>
                        </a:lnSpc>
                        <a:spcBef>
                          <a:spcPts val="1200"/>
                        </a:spcBef>
                        <a:spcAft>
                          <a:spcPts val="1200"/>
                        </a:spcAft>
                        <a:buNone/>
                      </a:pPr>
                      <a:r>
                        <a:rPr lang="en" sz="1000">
                          <a:highlight>
                            <a:srgbClr val="FFFFFF"/>
                          </a:highlight>
                        </a:rPr>
                        <a:t>Deployment is automated or done by someone other than the developer.</a:t>
                      </a:r>
                      <a:endParaRPr sz="1000">
                        <a:highlight>
                          <a:srgbClr val="FFFFFF"/>
                        </a:highlight>
                      </a:endParaRPr>
                    </a:p>
                  </a:txBody>
                  <a:tcPr marT="119750" marB="119750" marR="119750" marL="1197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lnSpc>
                          <a:spcPct val="100000"/>
                        </a:lnSpc>
                        <a:spcBef>
                          <a:spcPts val="1200"/>
                        </a:spcBef>
                        <a:spcAft>
                          <a:spcPts val="1200"/>
                        </a:spcAft>
                        <a:buNone/>
                      </a:pPr>
                      <a:r>
                        <a:rPr lang="en" sz="1000">
                          <a:highlight>
                            <a:srgbClr val="FFFFFF"/>
                          </a:highlight>
                        </a:rPr>
                        <a:t>Production secrets are encrypted and not handled by developers</a:t>
                      </a:r>
                      <a:endParaRPr sz="1000">
                        <a:highlight>
                          <a:srgbClr val="FFFFFF"/>
                        </a:highlight>
                      </a:endParaRPr>
                    </a:p>
                  </a:txBody>
                  <a:tcPr marT="119750" marB="119750" marR="119750" marL="1197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1001475">
                <a:tc>
                  <a:txBody>
                    <a:bodyPr/>
                    <a:lstStyle/>
                    <a:p>
                      <a:pPr indent="0" lvl="0" marL="0" rtl="0" algn="l">
                        <a:lnSpc>
                          <a:spcPct val="100000"/>
                        </a:lnSpc>
                        <a:spcBef>
                          <a:spcPts val="1200"/>
                        </a:spcBef>
                        <a:spcAft>
                          <a:spcPts val="1200"/>
                        </a:spcAft>
                        <a:buNone/>
                      </a:pPr>
                      <a:r>
                        <a:rPr lang="en" sz="1000">
                          <a:highlight>
                            <a:srgbClr val="FFFFFF"/>
                          </a:highlight>
                        </a:rPr>
                        <a:t>Maturity 2 - Deployment processes include security verification milestores</a:t>
                      </a:r>
                      <a:endParaRPr sz="1000">
                        <a:highlight>
                          <a:srgbClr val="FFFFFF"/>
                        </a:highlight>
                      </a:endParaRPr>
                    </a:p>
                  </a:txBody>
                  <a:tcPr marT="119750" marB="119750" marR="119750" marL="1197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lnSpc>
                          <a:spcPct val="100000"/>
                        </a:lnSpc>
                        <a:spcBef>
                          <a:spcPts val="1200"/>
                        </a:spcBef>
                        <a:spcAft>
                          <a:spcPts val="1200"/>
                        </a:spcAft>
                        <a:buNone/>
                      </a:pPr>
                      <a:r>
                        <a:rPr lang="en" sz="1000">
                          <a:highlight>
                            <a:srgbClr val="FFFFFF"/>
                          </a:highlight>
                        </a:rPr>
                        <a:t>Integration of security verification in deployment (e.g. binary static code analysis / AV scan)</a:t>
                      </a:r>
                      <a:endParaRPr sz="1000">
                        <a:highlight>
                          <a:srgbClr val="FFFFFF"/>
                        </a:highlight>
                      </a:endParaRPr>
                    </a:p>
                  </a:txBody>
                  <a:tcPr marT="119750" marB="119750" marR="119750" marL="1197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lnSpc>
                          <a:spcPct val="100000"/>
                        </a:lnSpc>
                        <a:spcBef>
                          <a:spcPts val="1200"/>
                        </a:spcBef>
                        <a:spcAft>
                          <a:spcPts val="1200"/>
                        </a:spcAft>
                        <a:buNone/>
                      </a:pPr>
                      <a:r>
                        <a:rPr lang="en" sz="1000">
                          <a:highlight>
                            <a:srgbClr val="FFFFFF"/>
                          </a:highlight>
                        </a:rPr>
                        <a:t>Secrets are dynamically included during the deployment process</a:t>
                      </a:r>
                      <a:endParaRPr sz="1000">
                        <a:highlight>
                          <a:srgbClr val="FFFFFF"/>
                        </a:highlight>
                      </a:endParaRPr>
                    </a:p>
                  </a:txBody>
                  <a:tcPr marT="119750" marB="119750" marR="119750" marL="1197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1001475">
                <a:tc>
                  <a:txBody>
                    <a:bodyPr/>
                    <a:lstStyle/>
                    <a:p>
                      <a:pPr indent="0" lvl="0" marL="0" rtl="0" algn="l">
                        <a:lnSpc>
                          <a:spcPct val="100000"/>
                        </a:lnSpc>
                        <a:spcBef>
                          <a:spcPts val="1200"/>
                        </a:spcBef>
                        <a:spcAft>
                          <a:spcPts val="1200"/>
                        </a:spcAft>
                        <a:buNone/>
                      </a:pPr>
                      <a:r>
                        <a:rPr lang="en" sz="1000">
                          <a:highlight>
                            <a:srgbClr val="FFFFFF"/>
                          </a:highlight>
                        </a:rPr>
                        <a:t>Maturity 3 - Deployment process is fully automated and incorporates automated verification of all critical milestones</a:t>
                      </a:r>
                      <a:endParaRPr sz="1000">
                        <a:highlight>
                          <a:srgbClr val="FFFFFF"/>
                        </a:highlight>
                      </a:endParaRPr>
                    </a:p>
                  </a:txBody>
                  <a:tcPr marT="119750" marB="119750" marR="119750" marL="1197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lnSpc>
                          <a:spcPct val="100000"/>
                        </a:lnSpc>
                        <a:spcBef>
                          <a:spcPts val="1200"/>
                        </a:spcBef>
                        <a:spcAft>
                          <a:spcPts val="1200"/>
                        </a:spcAft>
                        <a:buNone/>
                      </a:pPr>
                      <a:r>
                        <a:rPr lang="en" sz="1000">
                          <a:highlight>
                            <a:srgbClr val="FFFFFF"/>
                          </a:highlight>
                        </a:rPr>
                        <a:t>Integrity of the code is verified prior to deployment</a:t>
                      </a:r>
                      <a:endParaRPr sz="1000">
                        <a:highlight>
                          <a:srgbClr val="FFFFFF"/>
                        </a:highlight>
                      </a:endParaRPr>
                    </a:p>
                  </a:txBody>
                  <a:tcPr marT="119750" marB="119750" marR="119750" marL="1197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lnSpc>
                          <a:spcPct val="100000"/>
                        </a:lnSpc>
                        <a:spcBef>
                          <a:spcPts val="1200"/>
                        </a:spcBef>
                        <a:spcAft>
                          <a:spcPts val="1200"/>
                        </a:spcAft>
                        <a:buNone/>
                      </a:pPr>
                      <a:r>
                        <a:rPr lang="en" sz="1000">
                          <a:highlight>
                            <a:srgbClr val="FFFFFF"/>
                          </a:highlight>
                        </a:rPr>
                        <a:t>Files and repositories are checked periodically for secrets that should be protected</a:t>
                      </a:r>
                      <a:endParaRPr sz="1000">
                        <a:highlight>
                          <a:srgbClr val="FFFFFF"/>
                        </a:highlight>
                      </a:endParaRPr>
                    </a:p>
                  </a:txBody>
                  <a:tcPr marT="119750" marB="119750" marR="119750" marL="1197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46"/>
          <p:cNvSpPr txBox="1"/>
          <p:nvPr>
            <p:ph type="title"/>
          </p:nvPr>
        </p:nvSpPr>
        <p:spPr>
          <a:xfrm>
            <a:off x="628650" y="162028"/>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000"/>
              <a:buFont typeface="Calibri"/>
              <a:buNone/>
            </a:pPr>
            <a:r>
              <a:rPr lang="en" sz="3000"/>
              <a:t>O</a:t>
            </a:r>
            <a:r>
              <a:rPr lang="en" sz="3000"/>
              <a:t>waspsamm.org and toolbox demo</a:t>
            </a:r>
            <a:endParaRPr sz="1100"/>
          </a:p>
        </p:txBody>
      </p:sp>
      <p:pic>
        <p:nvPicPr>
          <p:cNvPr id="397" name="Google Shape;397;p46"/>
          <p:cNvPicPr preferRelativeResize="0"/>
          <p:nvPr/>
        </p:nvPicPr>
        <p:blipFill rotWithShape="1">
          <a:blip r:embed="rId3">
            <a:alphaModFix/>
          </a:blip>
          <a:srcRect b="0" l="0" r="0" t="0"/>
          <a:stretch/>
        </p:blipFill>
        <p:spPr>
          <a:xfrm>
            <a:off x="292577" y="1920240"/>
            <a:ext cx="3274702" cy="2232488"/>
          </a:xfrm>
          <a:prstGeom prst="rect">
            <a:avLst/>
          </a:prstGeom>
          <a:noFill/>
          <a:ln>
            <a:noFill/>
          </a:ln>
          <a:effectLst>
            <a:outerShdw blurRad="292100" rotWithShape="0" algn="tl" dir="2700000" dist="139700">
              <a:srgbClr val="333333">
                <a:alpha val="64709"/>
              </a:srgbClr>
            </a:outerShdw>
          </a:effectLst>
        </p:spPr>
      </p:pic>
      <p:pic>
        <p:nvPicPr>
          <p:cNvPr id="398" name="Google Shape;398;p46"/>
          <p:cNvPicPr preferRelativeResize="0"/>
          <p:nvPr/>
        </p:nvPicPr>
        <p:blipFill rotWithShape="1">
          <a:blip r:embed="rId4">
            <a:alphaModFix/>
          </a:blip>
          <a:srcRect b="0" l="0" r="0" t="0"/>
          <a:stretch/>
        </p:blipFill>
        <p:spPr>
          <a:xfrm>
            <a:off x="3056824" y="739833"/>
            <a:ext cx="5930048" cy="351892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Google Shape;404;p47"/>
          <p:cNvSpPr txBox="1"/>
          <p:nvPr>
            <p:ph type="title"/>
          </p:nvPr>
        </p:nvSpPr>
        <p:spPr>
          <a:xfrm>
            <a:off x="628650" y="162028"/>
            <a:ext cx="7886700" cy="994172"/>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sz="3000"/>
              <a:t>Thank You to Our Sponsors</a:t>
            </a:r>
            <a:endParaRPr sz="3000"/>
          </a:p>
        </p:txBody>
      </p:sp>
      <p:pic>
        <p:nvPicPr>
          <p:cNvPr id="405" name="Google Shape;405;p47"/>
          <p:cNvPicPr preferRelativeResize="0"/>
          <p:nvPr>
            <p:ph idx="1" type="body"/>
          </p:nvPr>
        </p:nvPicPr>
        <p:blipFill rotWithShape="1">
          <a:blip r:embed="rId3">
            <a:alphaModFix/>
          </a:blip>
          <a:srcRect b="0" l="0" r="0" t="0"/>
          <a:stretch/>
        </p:blipFill>
        <p:spPr>
          <a:xfrm>
            <a:off x="1762125" y="1293614"/>
            <a:ext cx="2381250" cy="1200150"/>
          </a:xfrm>
          <a:prstGeom prst="rect">
            <a:avLst/>
          </a:prstGeom>
          <a:noFill/>
          <a:ln>
            <a:noFill/>
          </a:ln>
        </p:spPr>
      </p:pic>
      <p:pic>
        <p:nvPicPr>
          <p:cNvPr id="406" name="Google Shape;406;p47"/>
          <p:cNvPicPr preferRelativeResize="0"/>
          <p:nvPr/>
        </p:nvPicPr>
        <p:blipFill rotWithShape="1">
          <a:blip r:embed="rId4">
            <a:alphaModFix/>
          </a:blip>
          <a:srcRect b="0" l="0" r="0" t="0"/>
          <a:stretch/>
        </p:blipFill>
        <p:spPr>
          <a:xfrm>
            <a:off x="4572001" y="2650232"/>
            <a:ext cx="2887579" cy="857250"/>
          </a:xfrm>
          <a:prstGeom prst="rect">
            <a:avLst/>
          </a:prstGeom>
          <a:noFill/>
          <a:ln>
            <a:noFill/>
          </a:ln>
        </p:spPr>
      </p:pic>
      <p:sp>
        <p:nvSpPr>
          <p:cNvPr id="407" name="Google Shape;407;p47"/>
          <p:cNvSpPr txBox="1"/>
          <p:nvPr/>
        </p:nvSpPr>
        <p:spPr>
          <a:xfrm>
            <a:off x="1485900" y="3693915"/>
            <a:ext cx="6172200" cy="484748"/>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2700">
                <a:solidFill>
                  <a:schemeClr val="dk1"/>
                </a:solidFill>
                <a:latin typeface="Calibri"/>
                <a:ea typeface="Calibri"/>
                <a:cs typeface="Calibri"/>
                <a:sym typeface="Calibri"/>
              </a:rPr>
              <a:t>Sponsorship opportunities still available!</a:t>
            </a:r>
            <a:endParaRPr sz="1100"/>
          </a:p>
        </p:txBody>
      </p:sp>
      <p:pic>
        <p:nvPicPr>
          <p:cNvPr id="408" name="Google Shape;408;p47"/>
          <p:cNvPicPr preferRelativeResize="0"/>
          <p:nvPr/>
        </p:nvPicPr>
        <p:blipFill rotWithShape="1">
          <a:blip r:embed="rId5">
            <a:alphaModFix/>
          </a:blip>
          <a:srcRect b="0" l="0" r="0" t="0"/>
          <a:stretch/>
        </p:blipFill>
        <p:spPr>
          <a:xfrm>
            <a:off x="4494296" y="1308030"/>
            <a:ext cx="3162300" cy="889631"/>
          </a:xfrm>
          <a:prstGeom prst="rect">
            <a:avLst/>
          </a:prstGeom>
          <a:noFill/>
          <a:ln>
            <a:noFill/>
          </a:ln>
        </p:spPr>
      </p:pic>
      <p:pic>
        <p:nvPicPr>
          <p:cNvPr id="409" name="Google Shape;409;p47"/>
          <p:cNvPicPr preferRelativeResize="0"/>
          <p:nvPr/>
        </p:nvPicPr>
        <p:blipFill rotWithShape="1">
          <a:blip r:embed="rId6">
            <a:alphaModFix/>
          </a:blip>
          <a:srcRect b="0" l="0" r="0" t="0"/>
          <a:stretch/>
        </p:blipFill>
        <p:spPr>
          <a:xfrm>
            <a:off x="1485901" y="2724151"/>
            <a:ext cx="2794000" cy="70941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Google Shape;415;p48"/>
          <p:cNvSpPr txBox="1"/>
          <p:nvPr>
            <p:ph type="title"/>
          </p:nvPr>
        </p:nvSpPr>
        <p:spPr>
          <a:xfrm>
            <a:off x="628650" y="162028"/>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sz="3000"/>
              <a:t>Thank You to OWASP Community and Volunteers</a:t>
            </a:r>
            <a:endParaRPr sz="30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sp>
        <p:nvSpPr>
          <p:cNvPr id="420" name="Google Shape;420;p49"/>
          <p:cNvSpPr txBox="1"/>
          <p:nvPr>
            <p:ph type="title"/>
          </p:nvPr>
        </p:nvSpPr>
        <p:spPr>
          <a:xfrm>
            <a:off x="628650" y="162028"/>
            <a:ext cx="7886700" cy="9942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t/>
            </a:r>
            <a:endParaRPr/>
          </a:p>
        </p:txBody>
      </p:sp>
      <p:sp>
        <p:nvSpPr>
          <p:cNvPr id="421" name="Google Shape;421;p49"/>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0" lvl="0" marL="0" rtl="0" algn="ctr">
              <a:spcBef>
                <a:spcPts val="0"/>
              </a:spcBef>
              <a:spcAft>
                <a:spcPts val="0"/>
              </a:spcAft>
              <a:buClr>
                <a:schemeClr val="dk1"/>
              </a:buClr>
              <a:buSzPts val="1100"/>
              <a:buFont typeface="Arial"/>
              <a:buNone/>
            </a:pPr>
            <a:r>
              <a:rPr b="1" lang="en" sz="4800"/>
              <a:t>Questions/Feedback</a:t>
            </a:r>
            <a:endParaRPr b="1" sz="4800"/>
          </a:p>
          <a:p>
            <a:pPr indent="0" lvl="0" marL="0" rtl="0" algn="l">
              <a:spcBef>
                <a:spcPts val="80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Google Shape;426;p50"/>
          <p:cNvSpPr txBox="1"/>
          <p:nvPr>
            <p:ph type="ctrTitle"/>
          </p:nvPr>
        </p:nvSpPr>
        <p:spPr>
          <a:xfrm>
            <a:off x="3973167" y="1209067"/>
            <a:ext cx="4857750" cy="812573"/>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Clr>
                <a:srgbClr val="1D7BD7"/>
              </a:buClr>
              <a:buSzPts val="2400"/>
              <a:buFont typeface="Calibri"/>
              <a:buNone/>
            </a:pPr>
            <a:r>
              <a:rPr lang="en" sz="1100"/>
              <a:t>OWASP Software Assurance Maturity Model (SAMM)</a:t>
            </a:r>
            <a:endParaRPr sz="1100"/>
          </a:p>
        </p:txBody>
      </p:sp>
      <p:sp>
        <p:nvSpPr>
          <p:cNvPr id="427" name="Google Shape;427;p50"/>
          <p:cNvSpPr txBox="1"/>
          <p:nvPr>
            <p:ph idx="1" type="subTitle"/>
          </p:nvPr>
        </p:nvSpPr>
        <p:spPr>
          <a:xfrm>
            <a:off x="3973167" y="2072308"/>
            <a:ext cx="4857750" cy="1021556"/>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1800"/>
              <a:buNone/>
            </a:pPr>
            <a:r>
              <a:rPr lang="en" sz="1100"/>
              <a:t>Project Update</a:t>
            </a:r>
            <a:endParaRPr sz="11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628650" y="162028"/>
            <a:ext cx="7886700" cy="994172"/>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sz="3000"/>
              <a:t>About John Ellingsworth</a:t>
            </a:r>
            <a:endParaRPr sz="3000"/>
          </a:p>
        </p:txBody>
      </p:sp>
      <p:sp>
        <p:nvSpPr>
          <p:cNvPr id="148" name="Google Shape;148;p26"/>
          <p:cNvSpPr txBox="1"/>
          <p:nvPr>
            <p:ph idx="1" type="body"/>
          </p:nvPr>
        </p:nvSpPr>
        <p:spPr>
          <a:xfrm>
            <a:off x="628650" y="1156200"/>
            <a:ext cx="7886700" cy="3343800"/>
          </a:xfrm>
          <a:prstGeom prst="rect">
            <a:avLst/>
          </a:prstGeom>
          <a:noFill/>
          <a:ln>
            <a:noFill/>
          </a:ln>
        </p:spPr>
        <p:txBody>
          <a:bodyPr anchorCtr="0" anchor="t" bIns="34275" lIns="68575" spcFirstLastPara="1" rIns="68575" wrap="square" tIns="34275">
            <a:noAutofit/>
          </a:bodyPr>
          <a:lstStyle/>
          <a:p>
            <a:pPr indent="-311150" lvl="0" marL="457200" rtl="0" algn="l">
              <a:lnSpc>
                <a:spcPct val="150000"/>
              </a:lnSpc>
              <a:spcBef>
                <a:spcPts val="800"/>
              </a:spcBef>
              <a:spcAft>
                <a:spcPts val="0"/>
              </a:spcAft>
              <a:buSzPts val="1300"/>
              <a:buChar char="•"/>
            </a:pPr>
            <a:r>
              <a:rPr lang="en" sz="1300"/>
              <a:t>Education: </a:t>
            </a:r>
            <a:endParaRPr sz="1300"/>
          </a:p>
          <a:p>
            <a:pPr indent="-311150" lvl="1" marL="914400" rtl="0" algn="l">
              <a:lnSpc>
                <a:spcPct val="150000"/>
              </a:lnSpc>
              <a:spcBef>
                <a:spcPts val="0"/>
              </a:spcBef>
              <a:spcAft>
                <a:spcPts val="0"/>
              </a:spcAft>
              <a:buSzPts val="1300"/>
              <a:buChar char="•"/>
            </a:pPr>
            <a:r>
              <a:rPr lang="en" sz="1300"/>
              <a:t>Temple University (BA)</a:t>
            </a:r>
            <a:endParaRPr sz="1300"/>
          </a:p>
          <a:p>
            <a:pPr indent="-311150" lvl="1" marL="914400" rtl="0" algn="l">
              <a:lnSpc>
                <a:spcPct val="150000"/>
              </a:lnSpc>
              <a:spcBef>
                <a:spcPts val="0"/>
              </a:spcBef>
              <a:spcAft>
                <a:spcPts val="0"/>
              </a:spcAft>
              <a:buSzPts val="1300"/>
              <a:buChar char="•"/>
            </a:pPr>
            <a:r>
              <a:rPr lang="en" sz="1300"/>
              <a:t>Drexel University (MS)</a:t>
            </a:r>
            <a:endParaRPr sz="1300"/>
          </a:p>
          <a:p>
            <a:pPr indent="-311150" lvl="1" marL="914400" rtl="0" algn="l">
              <a:lnSpc>
                <a:spcPct val="150000"/>
              </a:lnSpc>
              <a:spcBef>
                <a:spcPts val="0"/>
              </a:spcBef>
              <a:spcAft>
                <a:spcPts val="0"/>
              </a:spcAft>
              <a:buSzPts val="1300"/>
              <a:buChar char="•"/>
            </a:pPr>
            <a:r>
              <a:rPr lang="en" sz="1300"/>
              <a:t>M.I.T. Sloan (Executive Program - </a:t>
            </a:r>
            <a:r>
              <a:rPr i="1" lang="en" sz="1300"/>
              <a:t>currently enrolled</a:t>
            </a:r>
            <a:r>
              <a:rPr lang="en" sz="1300"/>
              <a:t>)</a:t>
            </a:r>
            <a:endParaRPr sz="1300"/>
          </a:p>
          <a:p>
            <a:pPr indent="-311150" lvl="0" marL="457200" rtl="0" algn="l">
              <a:lnSpc>
                <a:spcPct val="150000"/>
              </a:lnSpc>
              <a:spcBef>
                <a:spcPts val="0"/>
              </a:spcBef>
              <a:spcAft>
                <a:spcPts val="0"/>
              </a:spcAft>
              <a:buSzPts val="1300"/>
              <a:buChar char="•"/>
            </a:pPr>
            <a:r>
              <a:rPr lang="en" sz="1300"/>
              <a:t>Career:</a:t>
            </a:r>
            <a:endParaRPr sz="1300"/>
          </a:p>
          <a:p>
            <a:pPr indent="-311150" lvl="1" marL="914400" rtl="0" algn="l">
              <a:lnSpc>
                <a:spcPct val="150000"/>
              </a:lnSpc>
              <a:spcBef>
                <a:spcPts val="0"/>
              </a:spcBef>
              <a:spcAft>
                <a:spcPts val="0"/>
              </a:spcAft>
              <a:buSzPts val="1300"/>
              <a:buChar char="•"/>
            </a:pPr>
            <a:r>
              <a:rPr lang="en" sz="1300"/>
              <a:t>Startups (pre-2000): Developer/Tech Lead, Security</a:t>
            </a:r>
            <a:endParaRPr sz="1300"/>
          </a:p>
          <a:p>
            <a:pPr indent="-311150" lvl="1" marL="914400" rtl="0" algn="l">
              <a:lnSpc>
                <a:spcPct val="150000"/>
              </a:lnSpc>
              <a:spcBef>
                <a:spcPts val="0"/>
              </a:spcBef>
              <a:spcAft>
                <a:spcPts val="0"/>
              </a:spcAft>
              <a:buSzPts val="1300"/>
              <a:buChar char="•"/>
            </a:pPr>
            <a:r>
              <a:rPr lang="en" sz="1300"/>
              <a:t>Higher Ed (1999-2009): Software Development / Architecture / Security / Management</a:t>
            </a:r>
            <a:endParaRPr sz="1300"/>
          </a:p>
          <a:p>
            <a:pPr indent="-311150" lvl="1" marL="914400" rtl="0" algn="l">
              <a:lnSpc>
                <a:spcPct val="150000"/>
              </a:lnSpc>
              <a:spcBef>
                <a:spcPts val="0"/>
              </a:spcBef>
              <a:spcAft>
                <a:spcPts val="0"/>
              </a:spcAft>
              <a:buSzPts val="1300"/>
              <a:buChar char="•"/>
            </a:pPr>
            <a:r>
              <a:rPr lang="en" sz="1300"/>
              <a:t>Corporate (2009-Present): Software Development / Architecture / Security / Management</a:t>
            </a:r>
            <a:endParaRPr sz="1300"/>
          </a:p>
          <a:p>
            <a:pPr indent="-311150" lvl="0" marL="457200" rtl="0" algn="l">
              <a:lnSpc>
                <a:spcPct val="150000"/>
              </a:lnSpc>
              <a:spcBef>
                <a:spcPts val="0"/>
              </a:spcBef>
              <a:spcAft>
                <a:spcPts val="0"/>
              </a:spcAft>
              <a:buSzPts val="1300"/>
              <a:buChar char="•"/>
            </a:pPr>
            <a:r>
              <a:rPr lang="en" sz="1300"/>
              <a:t>Membership: </a:t>
            </a:r>
            <a:endParaRPr sz="1300"/>
          </a:p>
          <a:p>
            <a:pPr indent="-311150" lvl="1" marL="914400" rtl="0" algn="l">
              <a:lnSpc>
                <a:spcPct val="150000"/>
              </a:lnSpc>
              <a:spcBef>
                <a:spcPts val="0"/>
              </a:spcBef>
              <a:spcAft>
                <a:spcPts val="0"/>
              </a:spcAft>
              <a:buSzPts val="1300"/>
              <a:buChar char="•"/>
            </a:pPr>
            <a:r>
              <a:rPr lang="en" sz="1300"/>
              <a:t>Infragard; OWASP: Maine Chapter, SAMM Project</a:t>
            </a:r>
            <a:endParaRPr sz="1300"/>
          </a:p>
          <a:p>
            <a:pPr indent="-317500" lvl="0" marL="457200" rtl="0" algn="l">
              <a:lnSpc>
                <a:spcPct val="150000"/>
              </a:lnSpc>
              <a:spcBef>
                <a:spcPts val="0"/>
              </a:spcBef>
              <a:spcAft>
                <a:spcPts val="0"/>
              </a:spcAft>
              <a:buSzPts val="1400"/>
              <a:buChar char="•"/>
            </a:pPr>
            <a:r>
              <a:rPr lang="en" sz="1300" u="sng">
                <a:solidFill>
                  <a:schemeClr val="hlink"/>
                </a:solidFill>
                <a:hlinkClick r:id="rId3"/>
              </a:rPr>
              <a:t>https://johnellingsworth.com</a:t>
            </a:r>
            <a:r>
              <a:rPr lang="en" sz="1400"/>
              <a:t> </a:t>
            </a:r>
            <a:endParaRPr sz="1400"/>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48">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8">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8">
                                            <p:txEl>
                                              <p:pRg end="2" st="2"/>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8">
                                            <p:txEl>
                                              <p:pRg end="3" st="3"/>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8">
                                            <p:txEl>
                                              <p:pRg end="4" st="4"/>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8">
                                            <p:txEl>
                                              <p:pRg end="5" st="5"/>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8">
                                            <p:txEl>
                                              <p:pRg end="6" st="6"/>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8">
                                            <p:txEl>
                                              <p:pRg end="7" st="7"/>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8">
                                            <p:txEl>
                                              <p:pRg end="8" st="8"/>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8">
                                            <p:txEl>
                                              <p:pRg end="9" st="9"/>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8">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628650" y="162028"/>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3300"/>
              <a:buFont typeface="Calibri"/>
              <a:buNone/>
            </a:pPr>
            <a:r>
              <a:rPr lang="en" sz="3000"/>
              <a:t>About Hardik Parekh</a:t>
            </a:r>
            <a:endParaRPr/>
          </a:p>
        </p:txBody>
      </p:sp>
      <p:sp>
        <p:nvSpPr>
          <p:cNvPr id="154" name="Google Shape;154;p27"/>
          <p:cNvSpPr txBox="1"/>
          <p:nvPr>
            <p:ph idx="1" type="body"/>
          </p:nvPr>
        </p:nvSpPr>
        <p:spPr>
          <a:xfrm>
            <a:off x="628650" y="908175"/>
            <a:ext cx="8368200" cy="37245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a:t> </a:t>
            </a:r>
            <a:endParaRPr/>
          </a:p>
        </p:txBody>
      </p:sp>
      <p:cxnSp>
        <p:nvCxnSpPr>
          <p:cNvPr id="155" name="Google Shape;155;p27"/>
          <p:cNvCxnSpPr/>
          <p:nvPr/>
        </p:nvCxnSpPr>
        <p:spPr>
          <a:xfrm flipH="1">
            <a:off x="710350" y="1842975"/>
            <a:ext cx="300" cy="2237400"/>
          </a:xfrm>
          <a:prstGeom prst="straightConnector1">
            <a:avLst/>
          </a:prstGeom>
          <a:noFill/>
          <a:ln cap="flat" cmpd="sng" w="9525">
            <a:solidFill>
              <a:schemeClr val="dk2"/>
            </a:solidFill>
            <a:prstDash val="solid"/>
            <a:round/>
            <a:headEnd len="med" w="med" type="none"/>
            <a:tailEnd len="med" w="med" type="none"/>
          </a:ln>
        </p:spPr>
      </p:cxnSp>
      <p:cxnSp>
        <p:nvCxnSpPr>
          <p:cNvPr id="156" name="Google Shape;156;p27"/>
          <p:cNvCxnSpPr/>
          <p:nvPr/>
        </p:nvCxnSpPr>
        <p:spPr>
          <a:xfrm flipH="1" rot="10800000">
            <a:off x="729075" y="4031700"/>
            <a:ext cx="8199900" cy="22200"/>
          </a:xfrm>
          <a:prstGeom prst="straightConnector1">
            <a:avLst/>
          </a:prstGeom>
          <a:noFill/>
          <a:ln cap="flat" cmpd="sng" w="9525">
            <a:solidFill>
              <a:schemeClr val="dk2"/>
            </a:solidFill>
            <a:prstDash val="solid"/>
            <a:round/>
            <a:headEnd len="med" w="med" type="none"/>
            <a:tailEnd len="med" w="med" type="none"/>
          </a:ln>
        </p:spPr>
      </p:cxnSp>
      <p:pic>
        <p:nvPicPr>
          <p:cNvPr id="157" name="Google Shape;157;p27"/>
          <p:cNvPicPr preferRelativeResize="0"/>
          <p:nvPr/>
        </p:nvPicPr>
        <p:blipFill>
          <a:blip r:embed="rId3">
            <a:alphaModFix/>
          </a:blip>
          <a:stretch>
            <a:fillRect/>
          </a:stretch>
        </p:blipFill>
        <p:spPr>
          <a:xfrm>
            <a:off x="1942000" y="3649042"/>
            <a:ext cx="472800" cy="337983"/>
          </a:xfrm>
          <a:prstGeom prst="rect">
            <a:avLst/>
          </a:prstGeom>
          <a:noFill/>
          <a:ln>
            <a:noFill/>
          </a:ln>
        </p:spPr>
      </p:pic>
      <p:pic>
        <p:nvPicPr>
          <p:cNvPr id="158" name="Google Shape;158;p27"/>
          <p:cNvPicPr preferRelativeResize="0"/>
          <p:nvPr/>
        </p:nvPicPr>
        <p:blipFill>
          <a:blip r:embed="rId4">
            <a:alphaModFix/>
          </a:blip>
          <a:stretch>
            <a:fillRect/>
          </a:stretch>
        </p:blipFill>
        <p:spPr>
          <a:xfrm>
            <a:off x="2626888" y="3649050"/>
            <a:ext cx="506963" cy="337975"/>
          </a:xfrm>
          <a:prstGeom prst="rect">
            <a:avLst/>
          </a:prstGeom>
          <a:noFill/>
          <a:ln>
            <a:noFill/>
          </a:ln>
        </p:spPr>
      </p:pic>
      <p:pic>
        <p:nvPicPr>
          <p:cNvPr id="159" name="Google Shape;159;p27"/>
          <p:cNvPicPr preferRelativeResize="0"/>
          <p:nvPr/>
        </p:nvPicPr>
        <p:blipFill>
          <a:blip r:embed="rId5">
            <a:alphaModFix/>
          </a:blip>
          <a:stretch>
            <a:fillRect/>
          </a:stretch>
        </p:blipFill>
        <p:spPr>
          <a:xfrm>
            <a:off x="4184775" y="3600994"/>
            <a:ext cx="893019" cy="206081"/>
          </a:xfrm>
          <a:prstGeom prst="rect">
            <a:avLst/>
          </a:prstGeom>
          <a:noFill/>
          <a:ln>
            <a:noFill/>
          </a:ln>
        </p:spPr>
      </p:pic>
      <p:pic>
        <p:nvPicPr>
          <p:cNvPr id="160" name="Google Shape;160;p27"/>
          <p:cNvPicPr preferRelativeResize="0"/>
          <p:nvPr/>
        </p:nvPicPr>
        <p:blipFill>
          <a:blip r:embed="rId6">
            <a:alphaModFix/>
          </a:blip>
          <a:stretch>
            <a:fillRect/>
          </a:stretch>
        </p:blipFill>
        <p:spPr>
          <a:xfrm>
            <a:off x="4317050" y="3807081"/>
            <a:ext cx="706564" cy="206081"/>
          </a:xfrm>
          <a:prstGeom prst="rect">
            <a:avLst/>
          </a:prstGeom>
          <a:noFill/>
          <a:ln>
            <a:noFill/>
          </a:ln>
        </p:spPr>
      </p:pic>
      <p:pic>
        <p:nvPicPr>
          <p:cNvPr id="161" name="Google Shape;161;p27"/>
          <p:cNvPicPr preferRelativeResize="0"/>
          <p:nvPr/>
        </p:nvPicPr>
        <p:blipFill>
          <a:blip r:embed="rId7">
            <a:alphaModFix/>
          </a:blip>
          <a:stretch>
            <a:fillRect/>
          </a:stretch>
        </p:blipFill>
        <p:spPr>
          <a:xfrm>
            <a:off x="3345950" y="3791194"/>
            <a:ext cx="657497" cy="206081"/>
          </a:xfrm>
          <a:prstGeom prst="rect">
            <a:avLst/>
          </a:prstGeom>
          <a:noFill/>
          <a:ln>
            <a:noFill/>
          </a:ln>
        </p:spPr>
      </p:pic>
      <p:pic>
        <p:nvPicPr>
          <p:cNvPr id="162" name="Google Shape;162;p27"/>
          <p:cNvPicPr preferRelativeResize="0"/>
          <p:nvPr/>
        </p:nvPicPr>
        <p:blipFill>
          <a:blip r:embed="rId8">
            <a:alphaModFix/>
          </a:blip>
          <a:stretch>
            <a:fillRect/>
          </a:stretch>
        </p:blipFill>
        <p:spPr>
          <a:xfrm>
            <a:off x="5519575" y="3747335"/>
            <a:ext cx="706575" cy="173740"/>
          </a:xfrm>
          <a:prstGeom prst="rect">
            <a:avLst/>
          </a:prstGeom>
          <a:noFill/>
          <a:ln>
            <a:noFill/>
          </a:ln>
        </p:spPr>
      </p:pic>
      <p:pic>
        <p:nvPicPr>
          <p:cNvPr id="163" name="Google Shape;163;p27"/>
          <p:cNvPicPr preferRelativeResize="0"/>
          <p:nvPr/>
        </p:nvPicPr>
        <p:blipFill>
          <a:blip r:embed="rId9">
            <a:alphaModFix/>
          </a:blip>
          <a:stretch>
            <a:fillRect/>
          </a:stretch>
        </p:blipFill>
        <p:spPr>
          <a:xfrm>
            <a:off x="6402600" y="3703825"/>
            <a:ext cx="581080" cy="337975"/>
          </a:xfrm>
          <a:prstGeom prst="rect">
            <a:avLst/>
          </a:prstGeom>
          <a:noFill/>
          <a:ln>
            <a:noFill/>
          </a:ln>
        </p:spPr>
      </p:pic>
      <p:pic>
        <p:nvPicPr>
          <p:cNvPr id="164" name="Google Shape;164;p27"/>
          <p:cNvPicPr preferRelativeResize="0"/>
          <p:nvPr/>
        </p:nvPicPr>
        <p:blipFill>
          <a:blip r:embed="rId10">
            <a:alphaModFix/>
          </a:blip>
          <a:stretch>
            <a:fillRect/>
          </a:stretch>
        </p:blipFill>
        <p:spPr>
          <a:xfrm>
            <a:off x="7212275" y="3541175"/>
            <a:ext cx="789425" cy="472000"/>
          </a:xfrm>
          <a:prstGeom prst="rect">
            <a:avLst/>
          </a:prstGeom>
          <a:noFill/>
          <a:ln>
            <a:noFill/>
          </a:ln>
        </p:spPr>
      </p:pic>
      <p:sp>
        <p:nvSpPr>
          <p:cNvPr id="165" name="Google Shape;165;p27"/>
          <p:cNvSpPr txBox="1"/>
          <p:nvPr/>
        </p:nvSpPr>
        <p:spPr>
          <a:xfrm>
            <a:off x="632725" y="4041800"/>
            <a:ext cx="472800" cy="2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alibri"/>
                <a:ea typeface="Calibri"/>
                <a:cs typeface="Calibri"/>
                <a:sym typeface="Calibri"/>
              </a:rPr>
              <a:t>1993</a:t>
            </a:r>
            <a:endParaRPr sz="1000">
              <a:latin typeface="Calibri"/>
              <a:ea typeface="Calibri"/>
              <a:cs typeface="Calibri"/>
              <a:sym typeface="Calibri"/>
            </a:endParaRPr>
          </a:p>
        </p:txBody>
      </p:sp>
      <p:sp>
        <p:nvSpPr>
          <p:cNvPr id="166" name="Google Shape;166;p27"/>
          <p:cNvSpPr txBox="1"/>
          <p:nvPr/>
        </p:nvSpPr>
        <p:spPr>
          <a:xfrm>
            <a:off x="1484800" y="4041800"/>
            <a:ext cx="472800" cy="2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alibri"/>
                <a:ea typeface="Calibri"/>
                <a:cs typeface="Calibri"/>
                <a:sym typeface="Calibri"/>
              </a:rPr>
              <a:t>1999</a:t>
            </a:r>
            <a:endParaRPr sz="1000">
              <a:latin typeface="Calibri"/>
              <a:ea typeface="Calibri"/>
              <a:cs typeface="Calibri"/>
              <a:sym typeface="Calibri"/>
            </a:endParaRPr>
          </a:p>
        </p:txBody>
      </p:sp>
      <p:sp>
        <p:nvSpPr>
          <p:cNvPr id="167" name="Google Shape;167;p27"/>
          <p:cNvSpPr txBox="1"/>
          <p:nvPr/>
        </p:nvSpPr>
        <p:spPr>
          <a:xfrm>
            <a:off x="2323000" y="4041800"/>
            <a:ext cx="472800" cy="2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alibri"/>
                <a:ea typeface="Calibri"/>
                <a:cs typeface="Calibri"/>
                <a:sym typeface="Calibri"/>
              </a:rPr>
              <a:t>2002</a:t>
            </a:r>
            <a:endParaRPr sz="1000">
              <a:latin typeface="Calibri"/>
              <a:ea typeface="Calibri"/>
              <a:cs typeface="Calibri"/>
              <a:sym typeface="Calibri"/>
            </a:endParaRPr>
          </a:p>
        </p:txBody>
      </p:sp>
      <p:sp>
        <p:nvSpPr>
          <p:cNvPr id="168" name="Google Shape;168;p27"/>
          <p:cNvSpPr txBox="1"/>
          <p:nvPr/>
        </p:nvSpPr>
        <p:spPr>
          <a:xfrm>
            <a:off x="3085000" y="4041800"/>
            <a:ext cx="472800" cy="2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alibri"/>
                <a:ea typeface="Calibri"/>
                <a:cs typeface="Calibri"/>
                <a:sym typeface="Calibri"/>
              </a:rPr>
              <a:t>2005</a:t>
            </a:r>
            <a:endParaRPr sz="1000">
              <a:latin typeface="Calibri"/>
              <a:ea typeface="Calibri"/>
              <a:cs typeface="Calibri"/>
              <a:sym typeface="Calibri"/>
            </a:endParaRPr>
          </a:p>
        </p:txBody>
      </p:sp>
      <p:sp>
        <p:nvSpPr>
          <p:cNvPr id="169" name="Google Shape;169;p27"/>
          <p:cNvSpPr txBox="1"/>
          <p:nvPr/>
        </p:nvSpPr>
        <p:spPr>
          <a:xfrm>
            <a:off x="3847000" y="4041800"/>
            <a:ext cx="472800" cy="2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alibri"/>
                <a:ea typeface="Calibri"/>
                <a:cs typeface="Calibri"/>
                <a:sym typeface="Calibri"/>
              </a:rPr>
              <a:t>2007</a:t>
            </a:r>
            <a:endParaRPr sz="1000">
              <a:latin typeface="Calibri"/>
              <a:ea typeface="Calibri"/>
              <a:cs typeface="Calibri"/>
              <a:sym typeface="Calibri"/>
            </a:endParaRPr>
          </a:p>
        </p:txBody>
      </p:sp>
      <p:sp>
        <p:nvSpPr>
          <p:cNvPr id="170" name="Google Shape;170;p27"/>
          <p:cNvSpPr txBox="1"/>
          <p:nvPr/>
        </p:nvSpPr>
        <p:spPr>
          <a:xfrm>
            <a:off x="5294800" y="4041800"/>
            <a:ext cx="472800" cy="2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alibri"/>
                <a:ea typeface="Calibri"/>
                <a:cs typeface="Calibri"/>
                <a:sym typeface="Calibri"/>
              </a:rPr>
              <a:t>2014</a:t>
            </a:r>
            <a:endParaRPr sz="1000">
              <a:latin typeface="Calibri"/>
              <a:ea typeface="Calibri"/>
              <a:cs typeface="Calibri"/>
              <a:sym typeface="Calibri"/>
            </a:endParaRPr>
          </a:p>
        </p:txBody>
      </p:sp>
      <p:sp>
        <p:nvSpPr>
          <p:cNvPr id="171" name="Google Shape;171;p27"/>
          <p:cNvSpPr txBox="1"/>
          <p:nvPr/>
        </p:nvSpPr>
        <p:spPr>
          <a:xfrm>
            <a:off x="6209200" y="4041800"/>
            <a:ext cx="472800" cy="2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alibri"/>
                <a:ea typeface="Calibri"/>
                <a:cs typeface="Calibri"/>
                <a:sym typeface="Calibri"/>
              </a:rPr>
              <a:t>2017</a:t>
            </a:r>
            <a:endParaRPr sz="1000">
              <a:latin typeface="Calibri"/>
              <a:ea typeface="Calibri"/>
              <a:cs typeface="Calibri"/>
              <a:sym typeface="Calibri"/>
            </a:endParaRPr>
          </a:p>
        </p:txBody>
      </p:sp>
      <p:sp>
        <p:nvSpPr>
          <p:cNvPr id="172" name="Google Shape;172;p27"/>
          <p:cNvSpPr txBox="1"/>
          <p:nvPr/>
        </p:nvSpPr>
        <p:spPr>
          <a:xfrm>
            <a:off x="6895000" y="4041800"/>
            <a:ext cx="472800" cy="2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alibri"/>
                <a:ea typeface="Calibri"/>
                <a:cs typeface="Calibri"/>
                <a:sym typeface="Calibri"/>
              </a:rPr>
              <a:t>2018</a:t>
            </a:r>
            <a:endParaRPr sz="1000">
              <a:latin typeface="Calibri"/>
              <a:ea typeface="Calibri"/>
              <a:cs typeface="Calibri"/>
              <a:sym typeface="Calibri"/>
            </a:endParaRPr>
          </a:p>
        </p:txBody>
      </p:sp>
      <p:sp>
        <p:nvSpPr>
          <p:cNvPr id="173" name="Google Shape;173;p27"/>
          <p:cNvSpPr txBox="1"/>
          <p:nvPr/>
        </p:nvSpPr>
        <p:spPr>
          <a:xfrm>
            <a:off x="1732775" y="1216250"/>
            <a:ext cx="971400" cy="127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latin typeface="Calibri"/>
                <a:ea typeface="Calibri"/>
                <a:cs typeface="Calibri"/>
                <a:sym typeface="Calibri"/>
              </a:rPr>
              <a:t>MS Computer Science, Exposed to security by cryptography</a:t>
            </a:r>
            <a:endParaRPr sz="800">
              <a:latin typeface="Calibri"/>
              <a:ea typeface="Calibri"/>
              <a:cs typeface="Calibri"/>
              <a:sym typeface="Calibri"/>
            </a:endParaRPr>
          </a:p>
        </p:txBody>
      </p:sp>
      <p:sp>
        <p:nvSpPr>
          <p:cNvPr id="174" name="Google Shape;174;p27"/>
          <p:cNvSpPr txBox="1"/>
          <p:nvPr/>
        </p:nvSpPr>
        <p:spPr>
          <a:xfrm>
            <a:off x="692075" y="1196775"/>
            <a:ext cx="932700" cy="99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Calibri"/>
                <a:ea typeface="Calibri"/>
                <a:cs typeface="Calibri"/>
                <a:sym typeface="Calibri"/>
              </a:rPr>
              <a:t>Engineering studies</a:t>
            </a:r>
            <a:endParaRPr sz="1000">
              <a:latin typeface="Calibri"/>
              <a:ea typeface="Calibri"/>
              <a:cs typeface="Calibri"/>
              <a:sym typeface="Calibri"/>
            </a:endParaRPr>
          </a:p>
          <a:p>
            <a:pPr indent="0" lvl="0" marL="0" rtl="0" algn="ctr">
              <a:spcBef>
                <a:spcPts val="0"/>
              </a:spcBef>
              <a:spcAft>
                <a:spcPts val="0"/>
              </a:spcAft>
              <a:buNone/>
            </a:pPr>
            <a:r>
              <a:rPr lang="en" sz="1000">
                <a:latin typeface="Calibri"/>
                <a:ea typeface="Calibri"/>
                <a:cs typeface="Calibri"/>
                <a:sym typeface="Calibri"/>
              </a:rPr>
              <a:t>Started as Developer</a:t>
            </a:r>
            <a:endParaRPr sz="1000">
              <a:latin typeface="Calibri"/>
              <a:ea typeface="Calibri"/>
              <a:cs typeface="Calibri"/>
              <a:sym typeface="Calibri"/>
            </a:endParaRPr>
          </a:p>
        </p:txBody>
      </p:sp>
      <p:sp>
        <p:nvSpPr>
          <p:cNvPr id="175" name="Google Shape;175;p27"/>
          <p:cNvSpPr txBox="1"/>
          <p:nvPr/>
        </p:nvSpPr>
        <p:spPr>
          <a:xfrm>
            <a:off x="2520875" y="1196775"/>
            <a:ext cx="789300" cy="56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Calibri"/>
                <a:ea typeface="Calibri"/>
                <a:cs typeface="Calibri"/>
                <a:sym typeface="Calibri"/>
              </a:rPr>
              <a:t>Security Software</a:t>
            </a:r>
            <a:r>
              <a:rPr lang="en" sz="1000">
                <a:latin typeface="Calibri"/>
                <a:ea typeface="Calibri"/>
                <a:cs typeface="Calibri"/>
                <a:sym typeface="Calibri"/>
              </a:rPr>
              <a:t> Developer</a:t>
            </a:r>
            <a:endParaRPr sz="1000">
              <a:latin typeface="Calibri"/>
              <a:ea typeface="Calibri"/>
              <a:cs typeface="Calibri"/>
              <a:sym typeface="Calibri"/>
            </a:endParaRPr>
          </a:p>
        </p:txBody>
      </p:sp>
      <p:sp>
        <p:nvSpPr>
          <p:cNvPr id="176" name="Google Shape;176;p27"/>
          <p:cNvSpPr txBox="1"/>
          <p:nvPr/>
        </p:nvSpPr>
        <p:spPr>
          <a:xfrm>
            <a:off x="3206675" y="1196775"/>
            <a:ext cx="789300" cy="127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Calibri"/>
                <a:ea typeface="Calibri"/>
                <a:cs typeface="Calibri"/>
                <a:sym typeface="Calibri"/>
              </a:rPr>
              <a:t>Tech lead </a:t>
            </a:r>
            <a:endParaRPr sz="1000">
              <a:latin typeface="Calibri"/>
              <a:ea typeface="Calibri"/>
              <a:cs typeface="Calibri"/>
              <a:sym typeface="Calibri"/>
            </a:endParaRPr>
          </a:p>
          <a:p>
            <a:pPr indent="0" lvl="0" marL="0" rtl="0" algn="ctr">
              <a:spcBef>
                <a:spcPts val="0"/>
              </a:spcBef>
              <a:spcAft>
                <a:spcPts val="0"/>
              </a:spcAft>
              <a:buNone/>
            </a:pPr>
            <a:r>
              <a:rPr lang="en" sz="1000">
                <a:latin typeface="Calibri"/>
                <a:ea typeface="Calibri"/>
                <a:cs typeface="Calibri"/>
                <a:sym typeface="Calibri"/>
              </a:rPr>
              <a:t>Built Pen Testing, Security Testing teams</a:t>
            </a:r>
            <a:endParaRPr sz="1000">
              <a:latin typeface="Calibri"/>
              <a:ea typeface="Calibri"/>
              <a:cs typeface="Calibri"/>
              <a:sym typeface="Calibri"/>
            </a:endParaRPr>
          </a:p>
        </p:txBody>
      </p:sp>
      <p:sp>
        <p:nvSpPr>
          <p:cNvPr id="177" name="Google Shape;177;p27"/>
          <p:cNvSpPr txBox="1"/>
          <p:nvPr/>
        </p:nvSpPr>
        <p:spPr>
          <a:xfrm>
            <a:off x="3939675" y="1208463"/>
            <a:ext cx="1449900" cy="234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Calibri"/>
                <a:ea typeface="Calibri"/>
                <a:cs typeface="Calibri"/>
                <a:sym typeface="Calibri"/>
              </a:rPr>
              <a:t>Tech Lead &amp; Manager Secure SDLC program</a:t>
            </a:r>
            <a:endParaRPr sz="1000">
              <a:solidFill>
                <a:schemeClr val="dk1"/>
              </a:solidFill>
              <a:latin typeface="Calibri"/>
              <a:ea typeface="Calibri"/>
              <a:cs typeface="Calibri"/>
              <a:sym typeface="Calibri"/>
            </a:endParaRPr>
          </a:p>
          <a:p>
            <a:pPr indent="0" lvl="0" marL="0" rtl="0" algn="ctr">
              <a:spcBef>
                <a:spcPts val="0"/>
              </a:spcBef>
              <a:spcAft>
                <a:spcPts val="0"/>
              </a:spcAft>
              <a:buNone/>
            </a:pPr>
            <a:r>
              <a:rPr lang="en" sz="1000">
                <a:solidFill>
                  <a:schemeClr val="dk1"/>
                </a:solidFill>
                <a:latin typeface="Calibri"/>
                <a:ea typeface="Calibri"/>
                <a:cs typeface="Calibri"/>
                <a:sym typeface="Calibri"/>
              </a:rPr>
              <a:t>Built &amp; Managed </a:t>
            </a:r>
            <a:endParaRPr sz="1000">
              <a:solidFill>
                <a:schemeClr val="dk1"/>
              </a:solidFill>
              <a:latin typeface="Calibri"/>
              <a:ea typeface="Calibri"/>
              <a:cs typeface="Calibri"/>
              <a:sym typeface="Calibri"/>
            </a:endParaRPr>
          </a:p>
          <a:p>
            <a:pPr indent="0" lvl="0" marL="0" rtl="0" algn="ctr">
              <a:spcBef>
                <a:spcPts val="0"/>
              </a:spcBef>
              <a:spcAft>
                <a:spcPts val="0"/>
              </a:spcAft>
              <a:buNone/>
            </a:pPr>
            <a:r>
              <a:rPr lang="en" sz="1000">
                <a:solidFill>
                  <a:schemeClr val="dk1"/>
                </a:solidFill>
                <a:latin typeface="Calibri"/>
                <a:ea typeface="Calibri"/>
                <a:cs typeface="Calibri"/>
                <a:sym typeface="Calibri"/>
              </a:rPr>
              <a:t>$60 B+ enterprise security program. several contributions to industry - SAFECode publications, </a:t>
            </a:r>
            <a:endParaRPr sz="1000">
              <a:solidFill>
                <a:schemeClr val="dk1"/>
              </a:solidFill>
              <a:latin typeface="Calibri"/>
              <a:ea typeface="Calibri"/>
              <a:cs typeface="Calibri"/>
              <a:sym typeface="Calibri"/>
            </a:endParaRPr>
          </a:p>
          <a:p>
            <a:pPr indent="0" lvl="0" marL="0" rtl="0" algn="ctr">
              <a:spcBef>
                <a:spcPts val="0"/>
              </a:spcBef>
              <a:spcAft>
                <a:spcPts val="0"/>
              </a:spcAft>
              <a:buNone/>
            </a:pPr>
            <a:r>
              <a:rPr lang="en" sz="1000">
                <a:solidFill>
                  <a:schemeClr val="dk1"/>
                </a:solidFill>
                <a:latin typeface="Calibri"/>
                <a:ea typeface="Calibri"/>
                <a:cs typeface="Calibri"/>
                <a:sym typeface="Calibri"/>
              </a:rPr>
              <a:t>SANS Top 25 programming errors, Supply-Chain Security, CVSS v3.0, </a:t>
            </a:r>
            <a:endParaRPr sz="1000">
              <a:solidFill>
                <a:schemeClr val="dk1"/>
              </a:solidFill>
              <a:latin typeface="Calibri"/>
              <a:ea typeface="Calibri"/>
              <a:cs typeface="Calibri"/>
              <a:sym typeface="Calibri"/>
            </a:endParaRPr>
          </a:p>
          <a:p>
            <a:pPr indent="0" lvl="0" marL="0" rtl="0" algn="ctr">
              <a:spcBef>
                <a:spcPts val="0"/>
              </a:spcBef>
              <a:spcAft>
                <a:spcPts val="0"/>
              </a:spcAft>
              <a:buNone/>
            </a:pPr>
            <a:r>
              <a:rPr lang="en" sz="1000">
                <a:solidFill>
                  <a:schemeClr val="dk1"/>
                </a:solidFill>
                <a:latin typeface="Calibri"/>
                <a:ea typeface="Calibri"/>
                <a:cs typeface="Calibri"/>
                <a:sym typeface="Calibri"/>
              </a:rPr>
              <a:t>BSIMM v 1.0</a:t>
            </a:r>
            <a:endParaRPr sz="1000">
              <a:latin typeface="Calibri"/>
              <a:ea typeface="Calibri"/>
              <a:cs typeface="Calibri"/>
              <a:sym typeface="Calibri"/>
            </a:endParaRPr>
          </a:p>
        </p:txBody>
      </p:sp>
      <p:sp>
        <p:nvSpPr>
          <p:cNvPr id="178" name="Google Shape;178;p27"/>
          <p:cNvSpPr txBox="1"/>
          <p:nvPr/>
        </p:nvSpPr>
        <p:spPr>
          <a:xfrm>
            <a:off x="5362275" y="1212800"/>
            <a:ext cx="971400" cy="23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latin typeface="Calibri"/>
                <a:ea typeface="Calibri"/>
                <a:cs typeface="Calibri"/>
                <a:sym typeface="Calibri"/>
              </a:rPr>
              <a:t>Head of Security &amp; Privacy - </a:t>
            </a:r>
            <a:r>
              <a:rPr lang="en" sz="900">
                <a:solidFill>
                  <a:schemeClr val="dk1"/>
                </a:solidFill>
                <a:latin typeface="Calibri"/>
                <a:ea typeface="Calibri"/>
                <a:cs typeface="Calibri"/>
                <a:sym typeface="Calibri"/>
              </a:rPr>
              <a:t>Intuit Canada</a:t>
            </a:r>
            <a:endParaRPr sz="900">
              <a:solidFill>
                <a:schemeClr val="dk1"/>
              </a:solidFill>
              <a:latin typeface="Calibri"/>
              <a:ea typeface="Calibri"/>
              <a:cs typeface="Calibri"/>
              <a:sym typeface="Calibri"/>
            </a:endParaRPr>
          </a:p>
          <a:p>
            <a:pPr indent="0" lvl="0" marL="0" rtl="0" algn="ctr">
              <a:spcBef>
                <a:spcPts val="0"/>
              </a:spcBef>
              <a:spcAft>
                <a:spcPts val="0"/>
              </a:spcAft>
              <a:buNone/>
            </a:pPr>
            <a:r>
              <a:rPr lang="en" sz="900">
                <a:latin typeface="Calibri"/>
                <a:ea typeface="Calibri"/>
                <a:cs typeface="Calibri"/>
                <a:sym typeface="Calibri"/>
              </a:rPr>
              <a:t>Championed DevSecOps &amp; consumer Privacy</a:t>
            </a:r>
            <a:endParaRPr sz="900">
              <a:latin typeface="Calibri"/>
              <a:ea typeface="Calibri"/>
              <a:cs typeface="Calibri"/>
              <a:sym typeface="Calibri"/>
            </a:endParaRPr>
          </a:p>
          <a:p>
            <a:pPr indent="0" lvl="0" marL="0" rtl="0" algn="ctr">
              <a:spcBef>
                <a:spcPts val="0"/>
              </a:spcBef>
              <a:spcAft>
                <a:spcPts val="0"/>
              </a:spcAft>
              <a:buNone/>
            </a:pPr>
            <a:r>
              <a:rPr b="1" lang="en" sz="900">
                <a:latin typeface="Calibri"/>
                <a:ea typeface="Calibri"/>
                <a:cs typeface="Calibri"/>
                <a:sym typeface="Calibri"/>
              </a:rPr>
              <a:t>Started contribution to </a:t>
            </a:r>
            <a:endParaRPr b="1" sz="900">
              <a:latin typeface="Calibri"/>
              <a:ea typeface="Calibri"/>
              <a:cs typeface="Calibri"/>
              <a:sym typeface="Calibri"/>
            </a:endParaRPr>
          </a:p>
          <a:p>
            <a:pPr indent="0" lvl="0" marL="0" rtl="0" algn="ctr">
              <a:spcBef>
                <a:spcPts val="0"/>
              </a:spcBef>
              <a:spcAft>
                <a:spcPts val="0"/>
              </a:spcAft>
              <a:buNone/>
            </a:pPr>
            <a:r>
              <a:rPr b="1" lang="en" sz="900">
                <a:latin typeface="Calibri"/>
                <a:ea typeface="Calibri"/>
                <a:cs typeface="Calibri"/>
                <a:sym typeface="Calibri"/>
              </a:rPr>
              <a:t>OWASP SAMM</a:t>
            </a:r>
            <a:endParaRPr b="1" sz="900">
              <a:latin typeface="Calibri"/>
              <a:ea typeface="Calibri"/>
              <a:cs typeface="Calibri"/>
              <a:sym typeface="Calibri"/>
            </a:endParaRPr>
          </a:p>
        </p:txBody>
      </p:sp>
      <p:sp>
        <p:nvSpPr>
          <p:cNvPr id="179" name="Google Shape;179;p27"/>
          <p:cNvSpPr txBox="1"/>
          <p:nvPr/>
        </p:nvSpPr>
        <p:spPr>
          <a:xfrm>
            <a:off x="6248150" y="1212800"/>
            <a:ext cx="932700" cy="2199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900">
                <a:solidFill>
                  <a:schemeClr val="dk1"/>
                </a:solidFill>
                <a:latin typeface="Calibri"/>
                <a:ea typeface="Calibri"/>
                <a:cs typeface="Calibri"/>
                <a:sym typeface="Calibri"/>
              </a:rPr>
              <a:t>Head of Security Engg. $13B+ program</a:t>
            </a:r>
            <a:endParaRPr sz="900">
              <a:solidFill>
                <a:schemeClr val="dk1"/>
              </a:solidFill>
              <a:latin typeface="Calibri"/>
              <a:ea typeface="Calibri"/>
              <a:cs typeface="Calibri"/>
              <a:sym typeface="Calibri"/>
            </a:endParaRPr>
          </a:p>
          <a:p>
            <a:pPr indent="0" lvl="0" marL="0" rtl="0" algn="ctr">
              <a:lnSpc>
                <a:spcPct val="115000"/>
              </a:lnSpc>
              <a:spcBef>
                <a:spcPts val="0"/>
              </a:spcBef>
              <a:spcAft>
                <a:spcPts val="0"/>
              </a:spcAft>
              <a:buClr>
                <a:schemeClr val="dk1"/>
              </a:buClr>
              <a:buSzPts val="1100"/>
              <a:buFont typeface="Arial"/>
              <a:buNone/>
            </a:pPr>
            <a:r>
              <a:rPr lang="en" sz="900">
                <a:solidFill>
                  <a:schemeClr val="dk1"/>
                </a:solidFill>
                <a:latin typeface="Calibri"/>
                <a:ea typeface="Calibri"/>
                <a:cs typeface="Calibri"/>
                <a:sym typeface="Calibri"/>
              </a:rPr>
              <a:t>Launched Amazon Go,</a:t>
            </a:r>
            <a:endParaRPr sz="900">
              <a:solidFill>
                <a:schemeClr val="dk1"/>
              </a:solidFill>
              <a:latin typeface="Calibri"/>
              <a:ea typeface="Calibri"/>
              <a:cs typeface="Calibri"/>
              <a:sym typeface="Calibri"/>
            </a:endParaRPr>
          </a:p>
          <a:p>
            <a:pPr indent="0" lvl="0" marL="0" rtl="0" algn="ctr">
              <a:lnSpc>
                <a:spcPct val="115000"/>
              </a:lnSpc>
              <a:spcBef>
                <a:spcPts val="0"/>
              </a:spcBef>
              <a:spcAft>
                <a:spcPts val="0"/>
              </a:spcAft>
              <a:buClr>
                <a:schemeClr val="dk1"/>
              </a:buClr>
              <a:buSzPts val="1100"/>
              <a:buFont typeface="Arial"/>
              <a:buNone/>
            </a:pPr>
            <a:r>
              <a:rPr lang="en" sz="900">
                <a:solidFill>
                  <a:schemeClr val="dk1"/>
                </a:solidFill>
                <a:latin typeface="Calibri"/>
                <a:ea typeface="Calibri"/>
                <a:cs typeface="Calibri"/>
                <a:sym typeface="Calibri"/>
              </a:rPr>
              <a:t>Post Breach Strategy for WholeFoods Built SOC of 2020 </a:t>
            </a:r>
            <a:endParaRPr sz="900">
              <a:solidFill>
                <a:schemeClr val="dk1"/>
              </a:solidFill>
              <a:latin typeface="Calibri"/>
              <a:ea typeface="Calibri"/>
              <a:cs typeface="Calibri"/>
              <a:sym typeface="Calibri"/>
            </a:endParaRPr>
          </a:p>
        </p:txBody>
      </p:sp>
      <p:sp>
        <p:nvSpPr>
          <p:cNvPr id="180" name="Google Shape;180;p27"/>
          <p:cNvSpPr txBox="1"/>
          <p:nvPr/>
        </p:nvSpPr>
        <p:spPr>
          <a:xfrm>
            <a:off x="7075400" y="1216250"/>
            <a:ext cx="869100" cy="104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00">
                <a:latin typeface="Calibri"/>
                <a:ea typeface="Calibri"/>
                <a:cs typeface="Calibri"/>
                <a:sym typeface="Calibri"/>
              </a:rPr>
              <a:t>Sr Director, Head of Product &amp; Application Security</a:t>
            </a:r>
            <a:endParaRPr b="1" sz="900">
              <a:latin typeface="Calibri"/>
              <a:ea typeface="Calibri"/>
              <a:cs typeface="Calibri"/>
              <a:sym typeface="Calibri"/>
            </a:endParaRPr>
          </a:p>
        </p:txBody>
      </p:sp>
      <p:pic>
        <p:nvPicPr>
          <p:cNvPr id="181" name="Google Shape;181;p27"/>
          <p:cNvPicPr preferRelativeResize="0"/>
          <p:nvPr/>
        </p:nvPicPr>
        <p:blipFill>
          <a:blip r:embed="rId11">
            <a:alphaModFix/>
          </a:blip>
          <a:stretch>
            <a:fillRect/>
          </a:stretch>
        </p:blipFill>
        <p:spPr>
          <a:xfrm>
            <a:off x="8059875" y="2988950"/>
            <a:ext cx="869100" cy="472000"/>
          </a:xfrm>
          <a:prstGeom prst="rect">
            <a:avLst/>
          </a:prstGeom>
          <a:noFill/>
          <a:ln>
            <a:noFill/>
          </a:ln>
        </p:spPr>
      </p:pic>
      <p:pic>
        <p:nvPicPr>
          <p:cNvPr id="182" name="Google Shape;182;p27"/>
          <p:cNvPicPr preferRelativeResize="0"/>
          <p:nvPr/>
        </p:nvPicPr>
        <p:blipFill>
          <a:blip r:embed="rId12">
            <a:alphaModFix/>
          </a:blip>
          <a:stretch>
            <a:fillRect/>
          </a:stretch>
        </p:blipFill>
        <p:spPr>
          <a:xfrm>
            <a:off x="8041300" y="3555079"/>
            <a:ext cx="893100" cy="419171"/>
          </a:xfrm>
          <a:prstGeom prst="rect">
            <a:avLst/>
          </a:prstGeom>
          <a:noFill/>
          <a:ln>
            <a:noFill/>
          </a:ln>
        </p:spPr>
      </p:pic>
      <p:sp>
        <p:nvSpPr>
          <p:cNvPr id="183" name="Google Shape;183;p27"/>
          <p:cNvSpPr txBox="1"/>
          <p:nvPr/>
        </p:nvSpPr>
        <p:spPr>
          <a:xfrm>
            <a:off x="8039425" y="1882750"/>
            <a:ext cx="971400" cy="53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alibri"/>
                <a:ea typeface="Calibri"/>
                <a:cs typeface="Calibri"/>
                <a:sym typeface="Calibri"/>
              </a:rPr>
              <a:t>Advisory board member</a:t>
            </a:r>
            <a:endParaRPr sz="1000">
              <a:latin typeface="Calibri"/>
              <a:ea typeface="Calibri"/>
              <a:cs typeface="Calibri"/>
              <a:sym typeface="Calibri"/>
            </a:endParaRPr>
          </a:p>
        </p:txBody>
      </p:sp>
      <p:pic>
        <p:nvPicPr>
          <p:cNvPr id="184" name="Google Shape;184;p27"/>
          <p:cNvPicPr preferRelativeResize="0"/>
          <p:nvPr/>
        </p:nvPicPr>
        <p:blipFill>
          <a:blip r:embed="rId13">
            <a:alphaModFix/>
          </a:blip>
          <a:stretch>
            <a:fillRect/>
          </a:stretch>
        </p:blipFill>
        <p:spPr>
          <a:xfrm>
            <a:off x="7880475" y="2526263"/>
            <a:ext cx="1117100" cy="419175"/>
          </a:xfrm>
          <a:prstGeom prst="rect">
            <a:avLst/>
          </a:prstGeom>
          <a:noFill/>
          <a:ln>
            <a:noFill/>
          </a:ln>
        </p:spPr>
      </p:pic>
      <p:sp>
        <p:nvSpPr>
          <p:cNvPr id="185" name="Google Shape;185;p27"/>
          <p:cNvSpPr txBox="1"/>
          <p:nvPr/>
        </p:nvSpPr>
        <p:spPr>
          <a:xfrm>
            <a:off x="7580800" y="4041800"/>
            <a:ext cx="472800" cy="2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alibri"/>
                <a:ea typeface="Calibri"/>
                <a:cs typeface="Calibri"/>
                <a:sym typeface="Calibri"/>
              </a:rPr>
              <a:t>2019</a:t>
            </a:r>
            <a:endParaRPr sz="10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8"/>
          <p:cNvSpPr txBox="1"/>
          <p:nvPr>
            <p:ph type="title"/>
          </p:nvPr>
        </p:nvSpPr>
        <p:spPr>
          <a:xfrm>
            <a:off x="628650" y="162028"/>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3000"/>
              <a:t>Legal Disclaimer:</a:t>
            </a:r>
            <a:endParaRPr sz="3000"/>
          </a:p>
        </p:txBody>
      </p:sp>
      <p:sp>
        <p:nvSpPr>
          <p:cNvPr id="191" name="Google Shape;191;p28"/>
          <p:cNvSpPr txBox="1"/>
          <p:nvPr>
            <p:ph idx="1" type="body"/>
          </p:nvPr>
        </p:nvSpPr>
        <p:spPr>
          <a:xfrm>
            <a:off x="628650" y="1156219"/>
            <a:ext cx="7886700" cy="3263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Clr>
                <a:schemeClr val="dk1"/>
              </a:buClr>
              <a:buSzPts val="1100"/>
              <a:buFont typeface="Arial"/>
              <a:buNone/>
            </a:pPr>
            <a:r>
              <a:rPr i="1" lang="en" sz="1800"/>
              <a:t>We are not speaking on behalf of our current or previous employers, nor we are here as a representative of our current or previous employers.</a:t>
            </a:r>
            <a:endParaRPr i="1" sz="1800"/>
          </a:p>
          <a:p>
            <a:pPr indent="0" lvl="0" marL="0" rtl="0" algn="l">
              <a:spcBef>
                <a:spcPts val="800"/>
              </a:spcBef>
              <a:spcAft>
                <a:spcPts val="0"/>
              </a:spcAft>
              <a:buClr>
                <a:schemeClr val="dk1"/>
              </a:buClr>
              <a:buSzPts val="1100"/>
              <a:buFont typeface="Arial"/>
              <a:buNone/>
            </a:pPr>
            <a:r>
              <a:rPr i="1" lang="en" sz="1800"/>
              <a:t>Our opinions </a:t>
            </a:r>
            <a:r>
              <a:rPr i="1" lang="en" sz="1800"/>
              <a:t>are solely our own, and </a:t>
            </a:r>
            <a:r>
              <a:rPr i="1" lang="en" sz="1800"/>
              <a:t>do not reflect those of our current or previous employers.</a:t>
            </a:r>
            <a:endParaRPr i="1"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9"/>
          <p:cNvSpPr txBox="1"/>
          <p:nvPr>
            <p:ph type="title"/>
          </p:nvPr>
        </p:nvSpPr>
        <p:spPr>
          <a:xfrm>
            <a:off x="628650" y="162028"/>
            <a:ext cx="7886700" cy="994172"/>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sz="3000"/>
              <a:t>What is SAMM?</a:t>
            </a:r>
            <a:endParaRPr sz="3000"/>
          </a:p>
        </p:txBody>
      </p:sp>
      <p:sp>
        <p:nvSpPr>
          <p:cNvPr id="198" name="Google Shape;198;p29"/>
          <p:cNvSpPr txBox="1"/>
          <p:nvPr>
            <p:ph idx="1" type="body"/>
          </p:nvPr>
        </p:nvSpPr>
        <p:spPr>
          <a:xfrm>
            <a:off x="628650" y="1156200"/>
            <a:ext cx="7509600" cy="3232500"/>
          </a:xfrm>
          <a:prstGeom prst="rect">
            <a:avLst/>
          </a:prstGeom>
          <a:noFill/>
          <a:ln>
            <a:noFill/>
          </a:ln>
        </p:spPr>
        <p:txBody>
          <a:bodyPr anchorCtr="0" anchor="t" bIns="34275" lIns="68575" spcFirstLastPara="1" rIns="68575" wrap="square" tIns="34275">
            <a:noAutofit/>
          </a:bodyPr>
          <a:lstStyle/>
          <a:p>
            <a:pPr indent="-241300" lvl="0" marL="279400" rtl="0" algn="l">
              <a:lnSpc>
                <a:spcPct val="100000"/>
              </a:lnSpc>
              <a:spcBef>
                <a:spcPts val="0"/>
              </a:spcBef>
              <a:spcAft>
                <a:spcPts val="0"/>
              </a:spcAft>
              <a:buClr>
                <a:schemeClr val="dk1"/>
              </a:buClr>
              <a:buSzPts val="2100"/>
              <a:buNone/>
            </a:pPr>
            <a:r>
              <a:t/>
            </a:r>
            <a:endParaRPr i="1" sz="1800"/>
          </a:p>
          <a:p>
            <a:pPr indent="-241300" lvl="0" marL="279400" rtl="0" algn="l">
              <a:lnSpc>
                <a:spcPct val="100000"/>
              </a:lnSpc>
              <a:spcBef>
                <a:spcPts val="0"/>
              </a:spcBef>
              <a:spcAft>
                <a:spcPts val="0"/>
              </a:spcAft>
              <a:buClr>
                <a:schemeClr val="dk1"/>
              </a:buClr>
              <a:buSzPts val="2100"/>
              <a:buNone/>
            </a:pPr>
            <a:r>
              <a:t/>
            </a:r>
            <a:endParaRPr i="1" sz="1800"/>
          </a:p>
          <a:p>
            <a:pPr indent="-241300" lvl="0" marL="279400" rtl="0" algn="l">
              <a:lnSpc>
                <a:spcPct val="100000"/>
              </a:lnSpc>
              <a:spcBef>
                <a:spcPts val="0"/>
              </a:spcBef>
              <a:spcAft>
                <a:spcPts val="0"/>
              </a:spcAft>
              <a:buClr>
                <a:schemeClr val="dk1"/>
              </a:buClr>
              <a:buSzPts val="2100"/>
              <a:buNone/>
            </a:pPr>
            <a:r>
              <a:rPr i="1" lang="en" sz="1800"/>
              <a:t>“The Software Assurance Maturity Model (SAMM) is an open framework to help organizations formulate and implement a strategy for software security that is tailored to the specific risks facing the organization.”</a:t>
            </a:r>
            <a:endParaRPr i="1" sz="1800"/>
          </a:p>
          <a:p>
            <a:pPr indent="-241300" lvl="0" marL="279400" rtl="0" algn="l">
              <a:lnSpc>
                <a:spcPct val="100000"/>
              </a:lnSpc>
              <a:spcBef>
                <a:spcPts val="0"/>
              </a:spcBef>
              <a:spcAft>
                <a:spcPts val="0"/>
              </a:spcAft>
              <a:buClr>
                <a:schemeClr val="dk1"/>
              </a:buClr>
              <a:buSzPts val="2100"/>
              <a:buNone/>
            </a:pPr>
            <a:r>
              <a:t/>
            </a:r>
            <a:endParaRPr i="1" sz="1800"/>
          </a:p>
          <a:p>
            <a:pPr indent="0" lvl="0" marL="457200" rtl="0" algn="l">
              <a:lnSpc>
                <a:spcPct val="100000"/>
              </a:lnSpc>
              <a:spcBef>
                <a:spcPts val="0"/>
              </a:spcBef>
              <a:spcAft>
                <a:spcPts val="0"/>
              </a:spcAft>
              <a:buNone/>
            </a:pPr>
            <a:r>
              <a:t/>
            </a:r>
            <a:endParaRPr sz="1800"/>
          </a:p>
          <a:p>
            <a:pPr indent="0" lvl="0" marL="457200" rtl="0" algn="l">
              <a:lnSpc>
                <a:spcPct val="100000"/>
              </a:lnSpc>
              <a:spcBef>
                <a:spcPts val="0"/>
              </a:spcBef>
              <a:spcAft>
                <a:spcPts val="0"/>
              </a:spcAft>
              <a:buNone/>
            </a:pPr>
            <a:r>
              <a:t/>
            </a:r>
            <a:endParaRPr sz="1800"/>
          </a:p>
          <a:p>
            <a:pPr indent="0" lvl="0" marL="0" rtl="0" algn="l">
              <a:lnSpc>
                <a:spcPct val="100000"/>
              </a:lnSpc>
              <a:spcBef>
                <a:spcPts val="0"/>
              </a:spcBef>
              <a:spcAft>
                <a:spcPts val="0"/>
              </a:spcAft>
              <a:buNone/>
            </a:pPr>
            <a:r>
              <a:t/>
            </a:r>
            <a:endParaRPr sz="1800"/>
          </a:p>
        </p:txBody>
      </p:sp>
      <p:pic>
        <p:nvPicPr>
          <p:cNvPr id="199" name="Google Shape;199;p29"/>
          <p:cNvPicPr preferRelativeResize="0"/>
          <p:nvPr/>
        </p:nvPicPr>
        <p:blipFill>
          <a:blip r:embed="rId3">
            <a:alphaModFix/>
          </a:blip>
          <a:stretch>
            <a:fillRect/>
          </a:stretch>
        </p:blipFill>
        <p:spPr>
          <a:xfrm>
            <a:off x="628649" y="1156200"/>
            <a:ext cx="7509600" cy="3598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0"/>
          <p:cNvSpPr txBox="1"/>
          <p:nvPr>
            <p:ph type="title"/>
          </p:nvPr>
        </p:nvSpPr>
        <p:spPr>
          <a:xfrm>
            <a:off x="628650" y="162003"/>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000"/>
              <a:buFont typeface="Calibri"/>
              <a:buNone/>
            </a:pPr>
            <a:r>
              <a:rPr lang="en" sz="3000"/>
              <a:t>Core Principles of SAMM</a:t>
            </a:r>
            <a:endParaRPr sz="1100"/>
          </a:p>
        </p:txBody>
      </p:sp>
      <p:grpSp>
        <p:nvGrpSpPr>
          <p:cNvPr id="206" name="Google Shape;206;p30"/>
          <p:cNvGrpSpPr/>
          <p:nvPr/>
        </p:nvGrpSpPr>
        <p:grpSpPr>
          <a:xfrm>
            <a:off x="844500" y="1156200"/>
            <a:ext cx="3830344" cy="3075058"/>
            <a:chOff x="0" y="877"/>
            <a:chExt cx="4366060" cy="2994214"/>
          </a:xfrm>
        </p:grpSpPr>
        <p:sp>
          <p:nvSpPr>
            <p:cNvPr id="207" name="Google Shape;207;p30"/>
            <p:cNvSpPr/>
            <p:nvPr/>
          </p:nvSpPr>
          <p:spPr>
            <a:xfrm>
              <a:off x="1746424" y="877"/>
              <a:ext cx="2619636" cy="696328"/>
            </a:xfrm>
            <a:prstGeom prst="rightArrow">
              <a:avLst>
                <a:gd fmla="val 75000" name="adj1"/>
                <a:gd fmla="val 50000" name="adj2"/>
              </a:avLst>
            </a:prstGeom>
            <a:solidFill>
              <a:srgbClr val="CCD3EA">
                <a:alpha val="89803"/>
              </a:srgbClr>
            </a:solid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08" name="Google Shape;208;p30"/>
            <p:cNvSpPr txBox="1"/>
            <p:nvPr/>
          </p:nvSpPr>
          <p:spPr>
            <a:xfrm>
              <a:off x="1746424" y="87918"/>
              <a:ext cx="2358513" cy="522246"/>
            </a:xfrm>
            <a:prstGeom prst="rect">
              <a:avLst/>
            </a:prstGeom>
            <a:noFill/>
            <a:ln>
              <a:noFill/>
            </a:ln>
          </p:spPr>
          <p:txBody>
            <a:bodyPr anchorCtr="0" anchor="ctr" bIns="5700" lIns="5700" spcFirstLastPara="1" rIns="5700" wrap="square" tIns="5700">
              <a:noAutofit/>
            </a:bodyPr>
            <a:lstStyle/>
            <a:p>
              <a:pPr indent="-82550" lvl="1" marL="88900" marR="0" rtl="0" algn="l">
                <a:lnSpc>
                  <a:spcPct val="90000"/>
                </a:lnSpc>
                <a:spcBef>
                  <a:spcPts val="0"/>
                </a:spcBef>
                <a:spcAft>
                  <a:spcPts val="0"/>
                </a:spcAft>
                <a:buClr>
                  <a:schemeClr val="dk1"/>
                </a:buClr>
                <a:buSzPts val="900"/>
                <a:buFont typeface="Calibri"/>
                <a:buChar char="•"/>
              </a:pPr>
              <a:r>
                <a:rPr b="0" i="0" lang="en" sz="900" u="none" cap="none" strike="noStrike">
                  <a:solidFill>
                    <a:schemeClr val="dk1"/>
                  </a:solidFill>
                  <a:latin typeface="Calibri"/>
                  <a:ea typeface="Calibri"/>
                  <a:cs typeface="Calibri"/>
                  <a:sym typeface="Calibri"/>
                </a:rPr>
                <a:t>Changes must be </a:t>
              </a:r>
              <a:r>
                <a:rPr b="0" i="0" lang="en" sz="900" u="sng" cap="none" strike="noStrike">
                  <a:solidFill>
                    <a:schemeClr val="dk1"/>
                  </a:solidFill>
                  <a:latin typeface="Calibri"/>
                  <a:ea typeface="Calibri"/>
                  <a:cs typeface="Calibri"/>
                  <a:sym typeface="Calibri"/>
                </a:rPr>
                <a:t>iterative</a:t>
              </a:r>
              <a:r>
                <a:rPr b="0" i="0" lang="en" sz="900" u="none" cap="none" strike="noStrike">
                  <a:solidFill>
                    <a:schemeClr val="dk1"/>
                  </a:solidFill>
                  <a:latin typeface="Calibri"/>
                  <a:ea typeface="Calibri"/>
                  <a:cs typeface="Calibri"/>
                  <a:sym typeface="Calibri"/>
                </a:rPr>
                <a:t> while working toward long-term goals</a:t>
              </a:r>
              <a:endParaRPr b="0" i="0" sz="900" u="none" cap="none" strike="noStrike">
                <a:solidFill>
                  <a:schemeClr val="dk1"/>
                </a:solidFill>
                <a:latin typeface="Calibri"/>
                <a:ea typeface="Calibri"/>
                <a:cs typeface="Calibri"/>
                <a:sym typeface="Calibri"/>
              </a:endParaRPr>
            </a:p>
          </p:txBody>
        </p:sp>
        <p:sp>
          <p:nvSpPr>
            <p:cNvPr id="209" name="Google Shape;209;p30"/>
            <p:cNvSpPr/>
            <p:nvPr/>
          </p:nvSpPr>
          <p:spPr>
            <a:xfrm>
              <a:off x="0" y="877"/>
              <a:ext cx="1746424" cy="696328"/>
            </a:xfrm>
            <a:prstGeom prst="roundRect">
              <a:avLst>
                <a:gd fmla="val 16667" name="adj"/>
              </a:avLst>
            </a:prstGeom>
            <a:solidFill>
              <a:srgbClr val="4372C3">
                <a:alpha val="89803"/>
              </a:srgbClr>
            </a:solidFill>
            <a:ln cap="flat" cmpd="sng" w="1905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10" name="Google Shape;210;p30"/>
            <p:cNvSpPr txBox="1"/>
            <p:nvPr/>
          </p:nvSpPr>
          <p:spPr>
            <a:xfrm>
              <a:off x="33992" y="34869"/>
              <a:ext cx="1678440" cy="628344"/>
            </a:xfrm>
            <a:prstGeom prst="rect">
              <a:avLst/>
            </a:prstGeom>
            <a:noFill/>
            <a:ln>
              <a:noFill/>
            </a:ln>
          </p:spPr>
          <p:txBody>
            <a:bodyPr anchorCtr="0" anchor="ctr" bIns="18575" lIns="37150" spcFirstLastPara="1" rIns="37150" wrap="square" tIns="18575">
              <a:noAutofit/>
            </a:bodyPr>
            <a:lstStyle/>
            <a:p>
              <a:pPr indent="0" lvl="0" marL="0" marR="0" rtl="0" algn="ctr">
                <a:lnSpc>
                  <a:spcPct val="90000"/>
                </a:lnSpc>
                <a:spcBef>
                  <a:spcPts val="0"/>
                </a:spcBef>
                <a:spcAft>
                  <a:spcPts val="0"/>
                </a:spcAft>
                <a:buClr>
                  <a:schemeClr val="lt1"/>
                </a:buClr>
                <a:buSzPts val="1000"/>
                <a:buFont typeface="Calibri"/>
                <a:buNone/>
              </a:pPr>
              <a:r>
                <a:rPr lang="en" sz="1000">
                  <a:solidFill>
                    <a:schemeClr val="lt1"/>
                  </a:solidFill>
                  <a:latin typeface="Calibri"/>
                  <a:ea typeface="Calibri"/>
                  <a:cs typeface="Calibri"/>
                  <a:sym typeface="Calibri"/>
                </a:rPr>
                <a:t>An organization’s behavior changes slowly over time</a:t>
              </a:r>
              <a:endParaRPr sz="1000">
                <a:solidFill>
                  <a:schemeClr val="lt1"/>
                </a:solidFill>
                <a:latin typeface="Calibri"/>
                <a:ea typeface="Calibri"/>
                <a:cs typeface="Calibri"/>
                <a:sym typeface="Calibri"/>
              </a:endParaRPr>
            </a:p>
          </p:txBody>
        </p:sp>
        <p:sp>
          <p:nvSpPr>
            <p:cNvPr id="211" name="Google Shape;211;p30"/>
            <p:cNvSpPr/>
            <p:nvPr/>
          </p:nvSpPr>
          <p:spPr>
            <a:xfrm>
              <a:off x="1746424" y="766839"/>
              <a:ext cx="2619636" cy="696328"/>
            </a:xfrm>
            <a:prstGeom prst="rightArrow">
              <a:avLst>
                <a:gd fmla="val 75000" name="adj1"/>
                <a:gd fmla="val 50000" name="adj2"/>
              </a:avLst>
            </a:prstGeom>
            <a:solidFill>
              <a:srgbClr val="CCD3EA">
                <a:alpha val="89803"/>
              </a:srgbClr>
            </a:solid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12" name="Google Shape;212;p30"/>
            <p:cNvSpPr txBox="1"/>
            <p:nvPr/>
          </p:nvSpPr>
          <p:spPr>
            <a:xfrm>
              <a:off x="1746424" y="853880"/>
              <a:ext cx="2358513" cy="522246"/>
            </a:xfrm>
            <a:prstGeom prst="rect">
              <a:avLst/>
            </a:prstGeom>
            <a:noFill/>
            <a:ln>
              <a:noFill/>
            </a:ln>
          </p:spPr>
          <p:txBody>
            <a:bodyPr anchorCtr="0" anchor="ctr" bIns="5700" lIns="5700" spcFirstLastPara="1" rIns="5700" wrap="square" tIns="5700">
              <a:noAutofit/>
            </a:bodyPr>
            <a:lstStyle/>
            <a:p>
              <a:pPr indent="-82550" lvl="1" marL="88900" marR="0" rtl="0" algn="l">
                <a:lnSpc>
                  <a:spcPct val="90000"/>
                </a:lnSpc>
                <a:spcBef>
                  <a:spcPts val="0"/>
                </a:spcBef>
                <a:spcAft>
                  <a:spcPts val="0"/>
                </a:spcAft>
                <a:buClr>
                  <a:schemeClr val="dk1"/>
                </a:buClr>
                <a:buSzPts val="900"/>
                <a:buFont typeface="Calibri"/>
                <a:buChar char="•"/>
              </a:pPr>
              <a:r>
                <a:rPr b="0" i="0" lang="en" sz="900" u="none" cap="none" strike="noStrike">
                  <a:solidFill>
                    <a:schemeClr val="dk1"/>
                  </a:solidFill>
                  <a:latin typeface="Calibri"/>
                  <a:ea typeface="Calibri"/>
                  <a:cs typeface="Calibri"/>
                  <a:sym typeface="Calibri"/>
                </a:rPr>
                <a:t>A solution must enable </a:t>
              </a:r>
              <a:r>
                <a:rPr b="0" i="0" lang="en" sz="900" u="sng" cap="none" strike="noStrike">
                  <a:solidFill>
                    <a:schemeClr val="dk1"/>
                  </a:solidFill>
                  <a:latin typeface="Calibri"/>
                  <a:ea typeface="Calibri"/>
                  <a:cs typeface="Calibri"/>
                  <a:sym typeface="Calibri"/>
                </a:rPr>
                <a:t>risk-based</a:t>
              </a:r>
              <a:r>
                <a:rPr b="0" i="0" lang="en" sz="900" u="none" cap="none" strike="noStrike">
                  <a:solidFill>
                    <a:schemeClr val="dk1"/>
                  </a:solidFill>
                  <a:latin typeface="Calibri"/>
                  <a:ea typeface="Calibri"/>
                  <a:cs typeface="Calibri"/>
                  <a:sym typeface="Calibri"/>
                </a:rPr>
                <a:t> choices tailored to the organization</a:t>
              </a:r>
              <a:endParaRPr b="0" i="0" sz="900" u="none" cap="none" strike="noStrike">
                <a:solidFill>
                  <a:schemeClr val="dk1"/>
                </a:solidFill>
                <a:latin typeface="Calibri"/>
                <a:ea typeface="Calibri"/>
                <a:cs typeface="Calibri"/>
                <a:sym typeface="Calibri"/>
              </a:endParaRPr>
            </a:p>
          </p:txBody>
        </p:sp>
        <p:sp>
          <p:nvSpPr>
            <p:cNvPr id="213" name="Google Shape;213;p30"/>
            <p:cNvSpPr/>
            <p:nvPr/>
          </p:nvSpPr>
          <p:spPr>
            <a:xfrm>
              <a:off x="0" y="766839"/>
              <a:ext cx="1746424" cy="696328"/>
            </a:xfrm>
            <a:prstGeom prst="roundRect">
              <a:avLst>
                <a:gd fmla="val 16667" name="adj"/>
              </a:avLst>
            </a:prstGeom>
            <a:solidFill>
              <a:srgbClr val="4372C3">
                <a:alpha val="76862"/>
              </a:srgbClr>
            </a:solidFill>
            <a:ln cap="flat" cmpd="sng" w="1905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14" name="Google Shape;214;p30"/>
            <p:cNvSpPr txBox="1"/>
            <p:nvPr/>
          </p:nvSpPr>
          <p:spPr>
            <a:xfrm>
              <a:off x="33992" y="800831"/>
              <a:ext cx="1678440" cy="628344"/>
            </a:xfrm>
            <a:prstGeom prst="rect">
              <a:avLst/>
            </a:prstGeom>
            <a:noFill/>
            <a:ln>
              <a:noFill/>
            </a:ln>
          </p:spPr>
          <p:txBody>
            <a:bodyPr anchorCtr="0" anchor="ctr" bIns="18575" lIns="37150" spcFirstLastPara="1" rIns="37150" wrap="square" tIns="18575">
              <a:noAutofit/>
            </a:bodyPr>
            <a:lstStyle/>
            <a:p>
              <a:pPr indent="0" lvl="0" marL="0" marR="0" rtl="0" algn="ctr">
                <a:lnSpc>
                  <a:spcPct val="90000"/>
                </a:lnSpc>
                <a:spcBef>
                  <a:spcPts val="0"/>
                </a:spcBef>
                <a:spcAft>
                  <a:spcPts val="0"/>
                </a:spcAft>
                <a:buClr>
                  <a:schemeClr val="lt1"/>
                </a:buClr>
                <a:buSzPts val="1000"/>
                <a:buFont typeface="Calibri"/>
                <a:buNone/>
              </a:pPr>
              <a:r>
                <a:rPr lang="en" sz="1000">
                  <a:solidFill>
                    <a:schemeClr val="lt1"/>
                  </a:solidFill>
                  <a:latin typeface="Calibri"/>
                  <a:ea typeface="Calibri"/>
                  <a:cs typeface="Calibri"/>
                  <a:sym typeface="Calibri"/>
                </a:rPr>
                <a:t>There is no single recipe that works for all organizations</a:t>
              </a:r>
              <a:endParaRPr sz="1000">
                <a:solidFill>
                  <a:schemeClr val="lt1"/>
                </a:solidFill>
                <a:latin typeface="Calibri"/>
                <a:ea typeface="Calibri"/>
                <a:cs typeface="Calibri"/>
                <a:sym typeface="Calibri"/>
              </a:endParaRPr>
            </a:p>
          </p:txBody>
        </p:sp>
        <p:sp>
          <p:nvSpPr>
            <p:cNvPr id="215" name="Google Shape;215;p30"/>
            <p:cNvSpPr/>
            <p:nvPr/>
          </p:nvSpPr>
          <p:spPr>
            <a:xfrm>
              <a:off x="1746424" y="1532801"/>
              <a:ext cx="2619636" cy="696328"/>
            </a:xfrm>
            <a:prstGeom prst="rightArrow">
              <a:avLst>
                <a:gd fmla="val 75000" name="adj1"/>
                <a:gd fmla="val 50000" name="adj2"/>
              </a:avLst>
            </a:prstGeom>
            <a:solidFill>
              <a:srgbClr val="CCD3EA">
                <a:alpha val="89803"/>
              </a:srgbClr>
            </a:solid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16" name="Google Shape;216;p30"/>
            <p:cNvSpPr txBox="1"/>
            <p:nvPr/>
          </p:nvSpPr>
          <p:spPr>
            <a:xfrm>
              <a:off x="1746424" y="1619842"/>
              <a:ext cx="2358513" cy="522246"/>
            </a:xfrm>
            <a:prstGeom prst="rect">
              <a:avLst/>
            </a:prstGeom>
            <a:noFill/>
            <a:ln>
              <a:noFill/>
            </a:ln>
          </p:spPr>
          <p:txBody>
            <a:bodyPr anchorCtr="0" anchor="ctr" bIns="5700" lIns="5700" spcFirstLastPara="1" rIns="5700" wrap="square" tIns="5700">
              <a:noAutofit/>
            </a:bodyPr>
            <a:lstStyle/>
            <a:p>
              <a:pPr indent="-82550" lvl="1" marL="88900" marR="0" rtl="0" algn="l">
                <a:lnSpc>
                  <a:spcPct val="90000"/>
                </a:lnSpc>
                <a:spcBef>
                  <a:spcPts val="0"/>
                </a:spcBef>
                <a:spcAft>
                  <a:spcPts val="0"/>
                </a:spcAft>
                <a:buClr>
                  <a:schemeClr val="dk1"/>
                </a:buClr>
                <a:buSzPts val="900"/>
                <a:buFont typeface="Calibri"/>
                <a:buChar char="•"/>
              </a:pPr>
              <a:r>
                <a:rPr b="0" i="0" lang="en" sz="900" u="none" cap="none" strike="noStrike">
                  <a:solidFill>
                    <a:schemeClr val="dk1"/>
                  </a:solidFill>
                  <a:latin typeface="Calibri"/>
                  <a:ea typeface="Calibri"/>
                  <a:cs typeface="Calibri"/>
                  <a:sym typeface="Calibri"/>
                </a:rPr>
                <a:t>A solution must provide enough </a:t>
              </a:r>
              <a:r>
                <a:rPr b="0" i="0" lang="en" sz="900" u="sng" cap="none" strike="noStrike">
                  <a:solidFill>
                    <a:schemeClr val="dk1"/>
                  </a:solidFill>
                  <a:latin typeface="Calibri"/>
                  <a:ea typeface="Calibri"/>
                  <a:cs typeface="Calibri"/>
                  <a:sym typeface="Calibri"/>
                </a:rPr>
                <a:t>details</a:t>
              </a:r>
              <a:r>
                <a:rPr b="0" i="0" lang="en" sz="900" u="none" cap="none" strike="noStrike">
                  <a:solidFill>
                    <a:schemeClr val="dk1"/>
                  </a:solidFill>
                  <a:latin typeface="Calibri"/>
                  <a:ea typeface="Calibri"/>
                  <a:cs typeface="Calibri"/>
                  <a:sym typeface="Calibri"/>
                </a:rPr>
                <a:t> for non-security-people</a:t>
              </a:r>
              <a:endParaRPr b="0" i="0" sz="900" u="none" cap="none" strike="noStrike">
                <a:solidFill>
                  <a:schemeClr val="dk1"/>
                </a:solidFill>
                <a:latin typeface="Calibri"/>
                <a:ea typeface="Calibri"/>
                <a:cs typeface="Calibri"/>
                <a:sym typeface="Calibri"/>
              </a:endParaRPr>
            </a:p>
          </p:txBody>
        </p:sp>
        <p:sp>
          <p:nvSpPr>
            <p:cNvPr id="217" name="Google Shape;217;p30"/>
            <p:cNvSpPr/>
            <p:nvPr/>
          </p:nvSpPr>
          <p:spPr>
            <a:xfrm>
              <a:off x="0" y="1532801"/>
              <a:ext cx="1746424" cy="696328"/>
            </a:xfrm>
            <a:prstGeom prst="roundRect">
              <a:avLst>
                <a:gd fmla="val 16667" name="adj"/>
              </a:avLst>
            </a:prstGeom>
            <a:solidFill>
              <a:srgbClr val="4372C3">
                <a:alpha val="63137"/>
              </a:srgbClr>
            </a:solidFill>
            <a:ln cap="flat" cmpd="sng" w="1905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18" name="Google Shape;218;p30"/>
            <p:cNvSpPr txBox="1"/>
            <p:nvPr/>
          </p:nvSpPr>
          <p:spPr>
            <a:xfrm>
              <a:off x="33992" y="1566793"/>
              <a:ext cx="1678440" cy="628344"/>
            </a:xfrm>
            <a:prstGeom prst="rect">
              <a:avLst/>
            </a:prstGeom>
            <a:noFill/>
            <a:ln>
              <a:noFill/>
            </a:ln>
          </p:spPr>
          <p:txBody>
            <a:bodyPr anchorCtr="0" anchor="ctr" bIns="18575" lIns="37150" spcFirstLastPara="1" rIns="37150" wrap="square" tIns="18575">
              <a:noAutofit/>
            </a:bodyPr>
            <a:lstStyle/>
            <a:p>
              <a:pPr indent="0" lvl="0" marL="0" marR="0" rtl="0" algn="ctr">
                <a:lnSpc>
                  <a:spcPct val="90000"/>
                </a:lnSpc>
                <a:spcBef>
                  <a:spcPts val="0"/>
                </a:spcBef>
                <a:spcAft>
                  <a:spcPts val="0"/>
                </a:spcAft>
                <a:buClr>
                  <a:schemeClr val="lt1"/>
                </a:buClr>
                <a:buSzPts val="1000"/>
                <a:buFont typeface="Calibri"/>
                <a:buNone/>
              </a:pPr>
              <a:r>
                <a:rPr lang="en" sz="1000">
                  <a:solidFill>
                    <a:schemeClr val="lt1"/>
                  </a:solidFill>
                  <a:latin typeface="Calibri"/>
                  <a:ea typeface="Calibri"/>
                  <a:cs typeface="Calibri"/>
                  <a:sym typeface="Calibri"/>
                </a:rPr>
                <a:t>Guidance related to security activities must be prescriptive</a:t>
              </a:r>
              <a:endParaRPr sz="1000">
                <a:solidFill>
                  <a:schemeClr val="lt1"/>
                </a:solidFill>
                <a:latin typeface="Calibri"/>
                <a:ea typeface="Calibri"/>
                <a:cs typeface="Calibri"/>
                <a:sym typeface="Calibri"/>
              </a:endParaRPr>
            </a:p>
          </p:txBody>
        </p:sp>
        <p:sp>
          <p:nvSpPr>
            <p:cNvPr id="219" name="Google Shape;219;p30"/>
            <p:cNvSpPr/>
            <p:nvPr/>
          </p:nvSpPr>
          <p:spPr>
            <a:xfrm>
              <a:off x="1746424" y="2298763"/>
              <a:ext cx="2619636" cy="696328"/>
            </a:xfrm>
            <a:prstGeom prst="rightArrow">
              <a:avLst>
                <a:gd fmla="val 75000" name="adj1"/>
                <a:gd fmla="val 50000" name="adj2"/>
              </a:avLst>
            </a:prstGeom>
            <a:solidFill>
              <a:srgbClr val="CCD3EA">
                <a:alpha val="89803"/>
              </a:srgbClr>
            </a:solid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20" name="Google Shape;220;p30"/>
            <p:cNvSpPr txBox="1"/>
            <p:nvPr/>
          </p:nvSpPr>
          <p:spPr>
            <a:xfrm>
              <a:off x="1746424" y="2385804"/>
              <a:ext cx="2358513" cy="522246"/>
            </a:xfrm>
            <a:prstGeom prst="rect">
              <a:avLst/>
            </a:prstGeom>
            <a:noFill/>
            <a:ln>
              <a:noFill/>
            </a:ln>
          </p:spPr>
          <p:txBody>
            <a:bodyPr anchorCtr="0" anchor="ctr" bIns="5700" lIns="5700" spcFirstLastPara="1" rIns="5700" wrap="square" tIns="5700">
              <a:noAutofit/>
            </a:bodyPr>
            <a:lstStyle/>
            <a:p>
              <a:pPr indent="-82550" lvl="1" marL="88900" marR="0" rtl="0" algn="l">
                <a:lnSpc>
                  <a:spcPct val="90000"/>
                </a:lnSpc>
                <a:spcBef>
                  <a:spcPts val="0"/>
                </a:spcBef>
                <a:spcAft>
                  <a:spcPts val="0"/>
                </a:spcAft>
                <a:buClr>
                  <a:schemeClr val="dk1"/>
                </a:buClr>
                <a:buSzPts val="900"/>
                <a:buFont typeface="Calibri"/>
                <a:buChar char="•"/>
              </a:pPr>
              <a:r>
                <a:rPr b="0" i="0" lang="en" sz="900" u="none" cap="none" strike="noStrike">
                  <a:solidFill>
                    <a:schemeClr val="dk1"/>
                  </a:solidFill>
                  <a:latin typeface="Calibri"/>
                  <a:ea typeface="Calibri"/>
                  <a:cs typeface="Calibri"/>
                  <a:sym typeface="Calibri"/>
                </a:rPr>
                <a:t>OWASP Software Assurance Maturity Model (SAMM)</a:t>
              </a:r>
              <a:endParaRPr sz="1100"/>
            </a:p>
          </p:txBody>
        </p:sp>
        <p:sp>
          <p:nvSpPr>
            <p:cNvPr id="221" name="Google Shape;221;p30"/>
            <p:cNvSpPr/>
            <p:nvPr/>
          </p:nvSpPr>
          <p:spPr>
            <a:xfrm>
              <a:off x="0" y="2298763"/>
              <a:ext cx="1746424" cy="696328"/>
            </a:xfrm>
            <a:prstGeom prst="roundRect">
              <a:avLst>
                <a:gd fmla="val 16667" name="adj"/>
              </a:avLst>
            </a:prstGeom>
            <a:solidFill>
              <a:srgbClr val="4372C3">
                <a:alpha val="49803"/>
              </a:srgbClr>
            </a:solidFill>
            <a:ln cap="flat" cmpd="sng" w="1905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22" name="Google Shape;222;p30"/>
            <p:cNvSpPr txBox="1"/>
            <p:nvPr/>
          </p:nvSpPr>
          <p:spPr>
            <a:xfrm>
              <a:off x="33992" y="2332755"/>
              <a:ext cx="1678440" cy="628344"/>
            </a:xfrm>
            <a:prstGeom prst="rect">
              <a:avLst/>
            </a:prstGeom>
            <a:noFill/>
            <a:ln>
              <a:noFill/>
            </a:ln>
          </p:spPr>
          <p:txBody>
            <a:bodyPr anchorCtr="0" anchor="ctr" bIns="18575" lIns="37150" spcFirstLastPara="1" rIns="37150" wrap="square" tIns="18575">
              <a:noAutofit/>
            </a:bodyPr>
            <a:lstStyle/>
            <a:p>
              <a:pPr indent="0" lvl="0" marL="0" marR="0" rtl="0" algn="ctr">
                <a:lnSpc>
                  <a:spcPct val="90000"/>
                </a:lnSpc>
                <a:spcBef>
                  <a:spcPts val="0"/>
                </a:spcBef>
                <a:spcAft>
                  <a:spcPts val="0"/>
                </a:spcAft>
                <a:buClr>
                  <a:schemeClr val="lt1"/>
                </a:buClr>
                <a:buSzPts val="1000"/>
                <a:buFont typeface="Calibri"/>
                <a:buNone/>
              </a:pPr>
              <a:r>
                <a:rPr lang="en" sz="1000">
                  <a:solidFill>
                    <a:schemeClr val="lt1"/>
                  </a:solidFill>
                  <a:latin typeface="Calibri"/>
                  <a:ea typeface="Calibri"/>
                  <a:cs typeface="Calibri"/>
                  <a:sym typeface="Calibri"/>
                </a:rPr>
                <a:t>Overall, must be simple, well-defined, and measurable</a:t>
              </a:r>
              <a:endParaRPr sz="1000">
                <a:solidFill>
                  <a:schemeClr val="lt1"/>
                </a:solidFill>
                <a:latin typeface="Calibri"/>
                <a:ea typeface="Calibri"/>
                <a:cs typeface="Calibri"/>
                <a:sym typeface="Calibri"/>
              </a:endParaRPr>
            </a:p>
          </p:txBody>
        </p:sp>
      </p:grpSp>
      <p:pic>
        <p:nvPicPr>
          <p:cNvPr id="223" name="Google Shape;223;p30"/>
          <p:cNvPicPr preferRelativeResize="0"/>
          <p:nvPr/>
        </p:nvPicPr>
        <p:blipFill rotWithShape="1">
          <a:blip r:embed="rId3">
            <a:alphaModFix/>
          </a:blip>
          <a:srcRect b="0" l="0" r="0" t="0"/>
          <a:stretch/>
        </p:blipFill>
        <p:spPr>
          <a:xfrm>
            <a:off x="4491315" y="1435819"/>
            <a:ext cx="3808160" cy="264565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1"/>
          <p:cNvSpPr txBox="1"/>
          <p:nvPr>
            <p:ph type="title"/>
          </p:nvPr>
        </p:nvSpPr>
        <p:spPr>
          <a:xfrm>
            <a:off x="628650" y="162028"/>
            <a:ext cx="7886700" cy="994172"/>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sz="3000"/>
              <a:t>What is SAMM?</a:t>
            </a:r>
            <a:endParaRPr sz="3000"/>
          </a:p>
        </p:txBody>
      </p:sp>
      <p:sp>
        <p:nvSpPr>
          <p:cNvPr id="230" name="Google Shape;230;p31"/>
          <p:cNvSpPr txBox="1"/>
          <p:nvPr>
            <p:ph idx="1" type="body"/>
          </p:nvPr>
        </p:nvSpPr>
        <p:spPr>
          <a:xfrm>
            <a:off x="628650" y="1156200"/>
            <a:ext cx="7886700" cy="3518400"/>
          </a:xfrm>
          <a:prstGeom prst="rect">
            <a:avLst/>
          </a:prstGeom>
          <a:noFill/>
          <a:ln>
            <a:noFill/>
          </a:ln>
        </p:spPr>
        <p:txBody>
          <a:bodyPr anchorCtr="0" anchor="t" bIns="34275" lIns="68575" spcFirstLastPara="1" rIns="68575" wrap="square" tIns="34275">
            <a:noAutofit/>
          </a:bodyPr>
          <a:lstStyle/>
          <a:p>
            <a:pPr indent="0" lvl="0" marL="0" rtl="0" algn="l">
              <a:lnSpc>
                <a:spcPct val="150000"/>
              </a:lnSpc>
              <a:spcBef>
                <a:spcPts val="0"/>
              </a:spcBef>
              <a:spcAft>
                <a:spcPts val="0"/>
              </a:spcAft>
              <a:buClr>
                <a:schemeClr val="dk1"/>
              </a:buClr>
              <a:buSzPts val="2100"/>
              <a:buNone/>
            </a:pPr>
            <a:r>
              <a:rPr lang="en" sz="1800"/>
              <a:t>SAMM will aid in: </a:t>
            </a:r>
            <a:endParaRPr sz="1800"/>
          </a:p>
          <a:p>
            <a:pPr indent="-342900" lvl="0" marL="457200" rtl="0" algn="l">
              <a:lnSpc>
                <a:spcPct val="150000"/>
              </a:lnSpc>
              <a:spcBef>
                <a:spcPts val="400"/>
              </a:spcBef>
              <a:spcAft>
                <a:spcPts val="0"/>
              </a:spcAft>
              <a:buSzPts val="1800"/>
              <a:buFont typeface="Calibri"/>
              <a:buChar char="•"/>
            </a:pPr>
            <a:r>
              <a:rPr i="1" lang="en" sz="1800"/>
              <a:t>Evaluating an organization’s existing software security practices.</a:t>
            </a:r>
            <a:endParaRPr sz="1800"/>
          </a:p>
          <a:p>
            <a:pPr indent="-342900" lvl="0" marL="457200" rtl="0" algn="l">
              <a:lnSpc>
                <a:spcPct val="150000"/>
              </a:lnSpc>
              <a:spcBef>
                <a:spcPts val="0"/>
              </a:spcBef>
              <a:spcAft>
                <a:spcPts val="0"/>
              </a:spcAft>
              <a:buSzPts val="1800"/>
              <a:buFont typeface="Calibri"/>
              <a:buChar char="•"/>
            </a:pPr>
            <a:r>
              <a:rPr i="1" lang="en" sz="1800"/>
              <a:t>Building a balanced software security assurance program in well-defined iterations.</a:t>
            </a:r>
            <a:endParaRPr sz="1800"/>
          </a:p>
          <a:p>
            <a:pPr indent="-342900" lvl="0" marL="457200" rtl="0" algn="l">
              <a:lnSpc>
                <a:spcPct val="150000"/>
              </a:lnSpc>
              <a:spcBef>
                <a:spcPts val="0"/>
              </a:spcBef>
              <a:spcAft>
                <a:spcPts val="0"/>
              </a:spcAft>
              <a:buSzPts val="1800"/>
              <a:buFont typeface="Calibri"/>
              <a:buChar char="•"/>
            </a:pPr>
            <a:r>
              <a:rPr i="1" lang="en" sz="1800"/>
              <a:t>Demonstrating concrete improvements to a security assurance program.</a:t>
            </a:r>
            <a:endParaRPr sz="1800"/>
          </a:p>
          <a:p>
            <a:pPr indent="-342900" lvl="0" marL="457200" rtl="0" algn="l">
              <a:lnSpc>
                <a:spcPct val="150000"/>
              </a:lnSpc>
              <a:spcBef>
                <a:spcPts val="0"/>
              </a:spcBef>
              <a:spcAft>
                <a:spcPts val="0"/>
              </a:spcAft>
              <a:buSzPts val="1800"/>
              <a:buFont typeface="Calibri"/>
              <a:buChar char="•"/>
            </a:pPr>
            <a:r>
              <a:rPr i="1" lang="en" sz="1800"/>
              <a:t>Defining and measuring security-related activities throughout an organization.</a:t>
            </a:r>
            <a:endParaRPr sz="1800"/>
          </a:p>
          <a:p>
            <a:pPr indent="-38100" lvl="0" marL="177800" rtl="0" algn="l">
              <a:lnSpc>
                <a:spcPct val="150000"/>
              </a:lnSpc>
              <a:spcBef>
                <a:spcPts val="800"/>
              </a:spcBef>
              <a:spcAft>
                <a:spcPts val="0"/>
              </a:spcAft>
              <a:buClr>
                <a:schemeClr val="dk1"/>
              </a:buClr>
              <a:buSzPts val="2100"/>
              <a:buNone/>
            </a:pPr>
            <a:r>
              <a:t/>
            </a:r>
            <a:endParaRPr sz="18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2"/>
          <p:cNvSpPr txBox="1"/>
          <p:nvPr>
            <p:ph type="title"/>
          </p:nvPr>
        </p:nvSpPr>
        <p:spPr>
          <a:xfrm>
            <a:off x="628650" y="162028"/>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lang="en" sz="3000"/>
              <a:t>What is SAMM?</a:t>
            </a:r>
            <a:endParaRPr sz="3000"/>
          </a:p>
        </p:txBody>
      </p:sp>
      <p:sp>
        <p:nvSpPr>
          <p:cNvPr id="237" name="Google Shape;237;p32"/>
          <p:cNvSpPr/>
          <p:nvPr/>
        </p:nvSpPr>
        <p:spPr>
          <a:xfrm>
            <a:off x="3332500" y="1156225"/>
            <a:ext cx="2478000" cy="541500"/>
          </a:xfrm>
          <a:prstGeom prst="roundRect">
            <a:avLst>
              <a:gd fmla="val 50000" name="adj"/>
            </a:avLst>
          </a:prstGeom>
          <a:solidFill>
            <a:srgbClr val="0944A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Calibri"/>
                <a:ea typeface="Calibri"/>
                <a:cs typeface="Calibri"/>
                <a:sym typeface="Calibri"/>
              </a:rPr>
              <a:t>Business Functions</a:t>
            </a:r>
            <a:endParaRPr sz="1200">
              <a:solidFill>
                <a:srgbClr val="FFFFFF"/>
              </a:solidFill>
              <a:latin typeface="Calibri"/>
              <a:ea typeface="Calibri"/>
              <a:cs typeface="Calibri"/>
              <a:sym typeface="Calibri"/>
            </a:endParaRPr>
          </a:p>
        </p:txBody>
      </p:sp>
      <p:sp>
        <p:nvSpPr>
          <p:cNvPr id="238" name="Google Shape;238;p32"/>
          <p:cNvSpPr/>
          <p:nvPr/>
        </p:nvSpPr>
        <p:spPr>
          <a:xfrm>
            <a:off x="3332500" y="1859561"/>
            <a:ext cx="2478000" cy="541500"/>
          </a:xfrm>
          <a:prstGeom prst="roundRect">
            <a:avLst>
              <a:gd fmla="val 50000" name="adj"/>
            </a:avLst>
          </a:prstGeom>
          <a:solidFill>
            <a:srgbClr val="0D5D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Calibri"/>
                <a:ea typeface="Calibri"/>
                <a:cs typeface="Calibri"/>
                <a:sym typeface="Calibri"/>
              </a:rPr>
              <a:t>Security Practices</a:t>
            </a:r>
            <a:endParaRPr sz="1200">
              <a:solidFill>
                <a:srgbClr val="FFFFFF"/>
              </a:solidFill>
              <a:latin typeface="Calibri"/>
              <a:ea typeface="Calibri"/>
              <a:cs typeface="Calibri"/>
              <a:sym typeface="Calibri"/>
            </a:endParaRPr>
          </a:p>
        </p:txBody>
      </p:sp>
      <p:sp>
        <p:nvSpPr>
          <p:cNvPr id="239" name="Google Shape;239;p32"/>
          <p:cNvSpPr/>
          <p:nvPr/>
        </p:nvSpPr>
        <p:spPr>
          <a:xfrm>
            <a:off x="3332500" y="2562896"/>
            <a:ext cx="2478000" cy="541500"/>
          </a:xfrm>
          <a:prstGeom prst="roundRect">
            <a:avLst>
              <a:gd fmla="val 50000" name="adj"/>
            </a:avLst>
          </a:prstGeom>
          <a:solidFill>
            <a:srgbClr val="307B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Calibri"/>
                <a:ea typeface="Calibri"/>
                <a:cs typeface="Calibri"/>
                <a:sym typeface="Calibri"/>
              </a:rPr>
              <a:t>Maturity Level I</a:t>
            </a:r>
            <a:endParaRPr sz="1200">
              <a:solidFill>
                <a:srgbClr val="FFFFFF"/>
              </a:solidFill>
              <a:latin typeface="Calibri"/>
              <a:ea typeface="Calibri"/>
              <a:cs typeface="Calibri"/>
              <a:sym typeface="Calibri"/>
            </a:endParaRPr>
          </a:p>
          <a:p>
            <a:pPr indent="0" lvl="0" marL="0" rtl="0" algn="ctr">
              <a:spcBef>
                <a:spcPts val="0"/>
              </a:spcBef>
              <a:spcAft>
                <a:spcPts val="0"/>
              </a:spcAft>
              <a:buNone/>
            </a:pPr>
            <a:r>
              <a:rPr lang="en" sz="1200">
                <a:solidFill>
                  <a:srgbClr val="FFFFFF"/>
                </a:solidFill>
                <a:latin typeface="Calibri"/>
                <a:ea typeface="Calibri"/>
                <a:cs typeface="Calibri"/>
                <a:sym typeface="Calibri"/>
              </a:rPr>
              <a:t>Activities</a:t>
            </a:r>
            <a:endParaRPr sz="1200">
              <a:solidFill>
                <a:srgbClr val="FFFFFF"/>
              </a:solidFill>
              <a:latin typeface="Calibri"/>
              <a:ea typeface="Calibri"/>
              <a:cs typeface="Calibri"/>
              <a:sym typeface="Calibri"/>
            </a:endParaRPr>
          </a:p>
        </p:txBody>
      </p:sp>
      <p:sp>
        <p:nvSpPr>
          <p:cNvPr id="240" name="Google Shape;240;p32"/>
          <p:cNvSpPr/>
          <p:nvPr/>
        </p:nvSpPr>
        <p:spPr>
          <a:xfrm>
            <a:off x="3332500" y="3266232"/>
            <a:ext cx="2478000" cy="541500"/>
          </a:xfrm>
          <a:prstGeom prst="roundRect">
            <a:avLst>
              <a:gd fmla="val 50000" name="adj"/>
            </a:avLst>
          </a:prstGeom>
          <a:solidFill>
            <a:srgbClr val="307B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rgbClr val="FFFFFF"/>
              </a:solidFill>
              <a:latin typeface="Calibri"/>
              <a:ea typeface="Calibri"/>
              <a:cs typeface="Calibri"/>
              <a:sym typeface="Calibri"/>
            </a:endParaRPr>
          </a:p>
          <a:p>
            <a:pPr indent="0" lvl="0" marL="0" rtl="0" algn="ctr">
              <a:spcBef>
                <a:spcPts val="0"/>
              </a:spcBef>
              <a:spcAft>
                <a:spcPts val="0"/>
              </a:spcAft>
              <a:buNone/>
            </a:pPr>
            <a:r>
              <a:rPr lang="en" sz="1200">
                <a:solidFill>
                  <a:srgbClr val="FFFFFF"/>
                </a:solidFill>
                <a:latin typeface="Calibri"/>
                <a:ea typeface="Calibri"/>
                <a:cs typeface="Calibri"/>
                <a:sym typeface="Calibri"/>
              </a:rPr>
              <a:t>Maturity Level II</a:t>
            </a:r>
            <a:endParaRPr sz="1200">
              <a:solidFill>
                <a:srgbClr val="FFFFFF"/>
              </a:solidFill>
              <a:latin typeface="Calibri"/>
              <a:ea typeface="Calibri"/>
              <a:cs typeface="Calibri"/>
              <a:sym typeface="Calibri"/>
            </a:endParaRPr>
          </a:p>
          <a:p>
            <a:pPr indent="0" lvl="0" marL="0" rtl="0" algn="ctr">
              <a:spcBef>
                <a:spcPts val="0"/>
              </a:spcBef>
              <a:spcAft>
                <a:spcPts val="0"/>
              </a:spcAft>
              <a:buNone/>
            </a:pPr>
            <a:r>
              <a:rPr lang="en" sz="1200">
                <a:solidFill>
                  <a:srgbClr val="FFFFFF"/>
                </a:solidFill>
                <a:latin typeface="Calibri"/>
                <a:ea typeface="Calibri"/>
                <a:cs typeface="Calibri"/>
                <a:sym typeface="Calibri"/>
              </a:rPr>
              <a:t>Activities</a:t>
            </a:r>
            <a:endParaRPr sz="1200">
              <a:solidFill>
                <a:srgbClr val="FFFFFF"/>
              </a:solidFill>
              <a:latin typeface="Calibri"/>
              <a:ea typeface="Calibri"/>
              <a:cs typeface="Calibri"/>
              <a:sym typeface="Calibri"/>
            </a:endParaRPr>
          </a:p>
          <a:p>
            <a:pPr indent="0" lvl="0" marL="0" rtl="0" algn="l">
              <a:spcBef>
                <a:spcPts val="0"/>
              </a:spcBef>
              <a:spcAft>
                <a:spcPts val="0"/>
              </a:spcAft>
              <a:buNone/>
            </a:pPr>
            <a:r>
              <a:t/>
            </a:r>
            <a:endParaRPr sz="1200">
              <a:solidFill>
                <a:srgbClr val="FFFFFF"/>
              </a:solidFill>
              <a:latin typeface="Calibri"/>
              <a:ea typeface="Calibri"/>
              <a:cs typeface="Calibri"/>
              <a:sym typeface="Calibri"/>
            </a:endParaRPr>
          </a:p>
        </p:txBody>
      </p:sp>
      <p:sp>
        <p:nvSpPr>
          <p:cNvPr id="241" name="Google Shape;241;p32"/>
          <p:cNvSpPr/>
          <p:nvPr/>
        </p:nvSpPr>
        <p:spPr>
          <a:xfrm>
            <a:off x="3332500" y="3969567"/>
            <a:ext cx="2478000" cy="541500"/>
          </a:xfrm>
          <a:prstGeom prst="roundRect">
            <a:avLst>
              <a:gd fmla="val 50000" name="adj"/>
            </a:avLst>
          </a:prstGeom>
          <a:solidFill>
            <a:srgbClr val="307BF3"/>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200">
              <a:solidFill>
                <a:schemeClr val="lt1"/>
              </a:solidFill>
              <a:latin typeface="Roboto"/>
              <a:ea typeface="Roboto"/>
              <a:cs typeface="Roboto"/>
              <a:sym typeface="Roboto"/>
            </a:endParaRPr>
          </a:p>
          <a:p>
            <a:pPr indent="0" lvl="0" marL="0" rtl="0" algn="ctr">
              <a:spcBef>
                <a:spcPts val="0"/>
              </a:spcBef>
              <a:spcAft>
                <a:spcPts val="0"/>
              </a:spcAft>
              <a:buNone/>
            </a:pPr>
            <a:r>
              <a:rPr lang="en" sz="1200">
                <a:solidFill>
                  <a:schemeClr val="lt1"/>
                </a:solidFill>
                <a:latin typeface="Roboto"/>
                <a:ea typeface="Roboto"/>
                <a:cs typeface="Roboto"/>
                <a:sym typeface="Roboto"/>
              </a:rPr>
              <a:t>Maturity Level III</a:t>
            </a:r>
            <a:endParaRPr sz="1200">
              <a:solidFill>
                <a:schemeClr val="lt1"/>
              </a:solidFill>
              <a:latin typeface="Roboto"/>
              <a:ea typeface="Roboto"/>
              <a:cs typeface="Roboto"/>
              <a:sym typeface="Roboto"/>
            </a:endParaRPr>
          </a:p>
          <a:p>
            <a:pPr indent="0" lvl="0" marL="0" rtl="0" algn="ctr">
              <a:spcBef>
                <a:spcPts val="0"/>
              </a:spcBef>
              <a:spcAft>
                <a:spcPts val="0"/>
              </a:spcAft>
              <a:buClr>
                <a:schemeClr val="dk1"/>
              </a:buClr>
              <a:buSzPts val="1100"/>
              <a:buFont typeface="Arial"/>
              <a:buNone/>
            </a:pPr>
            <a:r>
              <a:rPr lang="en" sz="1200">
                <a:solidFill>
                  <a:schemeClr val="lt1"/>
                </a:solidFill>
                <a:latin typeface="Roboto"/>
                <a:ea typeface="Roboto"/>
                <a:cs typeface="Roboto"/>
                <a:sym typeface="Roboto"/>
              </a:rPr>
              <a:t>Activities</a:t>
            </a:r>
            <a:endParaRPr sz="1200">
              <a:solidFill>
                <a:schemeClr val="lt1"/>
              </a:solidFill>
              <a:latin typeface="Roboto"/>
              <a:ea typeface="Roboto"/>
              <a:cs typeface="Roboto"/>
              <a:sym typeface="Roboto"/>
            </a:endParaRPr>
          </a:p>
          <a:p>
            <a:pPr indent="0" lvl="0" marL="0" rtl="0" algn="l">
              <a:spcBef>
                <a:spcPts val="0"/>
              </a:spcBef>
              <a:spcAft>
                <a:spcPts val="0"/>
              </a:spcAft>
              <a:buNone/>
            </a:pPr>
            <a:r>
              <a:t/>
            </a:r>
            <a:endParaRPr sz="1200">
              <a:solidFill>
                <a:srgbClr val="FFFFFF"/>
              </a:solidFill>
              <a:latin typeface="Roboto"/>
              <a:ea typeface="Roboto"/>
              <a:cs typeface="Roboto"/>
              <a:sym typeface="Roboto"/>
            </a:endParaRPr>
          </a:p>
        </p:txBody>
      </p:sp>
      <p:cxnSp>
        <p:nvCxnSpPr>
          <p:cNvPr id="242" name="Google Shape;242;p32"/>
          <p:cNvCxnSpPr>
            <a:stCxn id="238" idx="0"/>
            <a:endCxn id="237" idx="2"/>
          </p:cNvCxnSpPr>
          <p:nvPr/>
        </p:nvCxnSpPr>
        <p:spPr>
          <a:xfrm rot="-5400000">
            <a:off x="4490950" y="1778411"/>
            <a:ext cx="161700" cy="600"/>
          </a:xfrm>
          <a:prstGeom prst="bentConnector3">
            <a:avLst>
              <a:gd fmla="val 50028" name="adj1"/>
            </a:avLst>
          </a:prstGeom>
          <a:noFill/>
          <a:ln cap="flat" cmpd="sng" w="9525">
            <a:solidFill>
              <a:srgbClr val="C2C2C2"/>
            </a:solidFill>
            <a:prstDash val="solid"/>
            <a:round/>
            <a:headEnd len="sm" w="sm" type="stealth"/>
            <a:tailEnd len="sm" w="sm" type="none"/>
          </a:ln>
        </p:spPr>
      </p:cxnSp>
      <p:cxnSp>
        <p:nvCxnSpPr>
          <p:cNvPr id="243" name="Google Shape;243;p32"/>
          <p:cNvCxnSpPr>
            <a:stCxn id="239" idx="2"/>
            <a:endCxn id="240" idx="0"/>
          </p:cNvCxnSpPr>
          <p:nvPr/>
        </p:nvCxnSpPr>
        <p:spPr>
          <a:xfrm flipH="1" rot="-5400000">
            <a:off x="4490950" y="3184946"/>
            <a:ext cx="161700" cy="600"/>
          </a:xfrm>
          <a:prstGeom prst="bentConnector3">
            <a:avLst>
              <a:gd fmla="val 50038" name="adj1"/>
            </a:avLst>
          </a:prstGeom>
          <a:noFill/>
          <a:ln cap="flat" cmpd="sng" w="9525">
            <a:solidFill>
              <a:srgbClr val="C2C2C2"/>
            </a:solidFill>
            <a:prstDash val="solid"/>
            <a:round/>
            <a:headEnd len="sm" w="sm" type="none"/>
            <a:tailEnd len="sm" w="sm" type="stealth"/>
          </a:ln>
        </p:spPr>
      </p:cxnSp>
      <p:cxnSp>
        <p:nvCxnSpPr>
          <p:cNvPr id="244" name="Google Shape;244;p32"/>
          <p:cNvCxnSpPr>
            <a:stCxn id="239" idx="0"/>
            <a:endCxn id="238" idx="2"/>
          </p:cNvCxnSpPr>
          <p:nvPr/>
        </p:nvCxnSpPr>
        <p:spPr>
          <a:xfrm rot="-5400000">
            <a:off x="4490950" y="2481746"/>
            <a:ext cx="161700" cy="600"/>
          </a:xfrm>
          <a:prstGeom prst="bentConnector3">
            <a:avLst>
              <a:gd fmla="val 50031" name="adj1"/>
            </a:avLst>
          </a:prstGeom>
          <a:noFill/>
          <a:ln cap="flat" cmpd="sng" w="9525">
            <a:solidFill>
              <a:srgbClr val="C2C2C2"/>
            </a:solidFill>
            <a:prstDash val="solid"/>
            <a:round/>
            <a:headEnd len="sm" w="sm" type="stealth"/>
            <a:tailEnd len="sm" w="sm" type="none"/>
          </a:ln>
        </p:spPr>
      </p:cxnSp>
      <p:cxnSp>
        <p:nvCxnSpPr>
          <p:cNvPr id="245" name="Google Shape;245;p32"/>
          <p:cNvCxnSpPr>
            <a:stCxn id="241" idx="0"/>
            <a:endCxn id="240" idx="2"/>
          </p:cNvCxnSpPr>
          <p:nvPr/>
        </p:nvCxnSpPr>
        <p:spPr>
          <a:xfrm rot="-5400000">
            <a:off x="4490950" y="3888417"/>
            <a:ext cx="161700" cy="600"/>
          </a:xfrm>
          <a:prstGeom prst="bentConnector3">
            <a:avLst>
              <a:gd fmla="val 50038" name="adj1"/>
            </a:avLst>
          </a:prstGeom>
          <a:noFill/>
          <a:ln cap="flat" cmpd="sng" w="9525">
            <a:solidFill>
              <a:srgbClr val="C2C2C2"/>
            </a:solidFill>
            <a:prstDash val="solid"/>
            <a:round/>
            <a:headEnd len="sm" w="sm" type="stealth"/>
            <a:tailEnd len="sm" w="sm" type="none"/>
          </a:ln>
        </p:spPr>
      </p:cxn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