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46" r:id="rId3"/>
    <p:sldId id="360" r:id="rId4"/>
    <p:sldId id="347" r:id="rId5"/>
    <p:sldId id="348" r:id="rId6"/>
    <p:sldId id="258" r:id="rId7"/>
    <p:sldId id="261" r:id="rId8"/>
    <p:sldId id="350" r:id="rId9"/>
    <p:sldId id="352" r:id="rId10"/>
    <p:sldId id="353" r:id="rId11"/>
    <p:sldId id="354" r:id="rId12"/>
    <p:sldId id="361" r:id="rId13"/>
    <p:sldId id="351" r:id="rId14"/>
    <p:sldId id="259" r:id="rId15"/>
    <p:sldId id="271" r:id="rId16"/>
    <p:sldId id="272" r:id="rId17"/>
    <p:sldId id="263" r:id="rId18"/>
    <p:sldId id="362" r:id="rId19"/>
    <p:sldId id="355" r:id="rId20"/>
    <p:sldId id="3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85"/>
    <a:srgbClr val="D8A5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99"/>
    <p:restoredTop sz="82514"/>
  </p:normalViewPr>
  <p:slideViewPr>
    <p:cSldViewPr snapToGrid="0" snapToObjects="1" showGuides="1">
      <p:cViewPr varScale="1">
        <p:scale>
          <a:sx n="96" d="100"/>
          <a:sy n="96" d="100"/>
        </p:scale>
        <p:origin x="168" y="2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Costs</c:v>
                </c:pt>
              </c:strCache>
            </c:strRef>
          </c:tx>
          <c:spPr>
            <a:ln w="28575" cap="rnd">
              <a:solidFill>
                <a:schemeClr val="accent1"/>
              </a:solidFill>
              <a:round/>
            </a:ln>
            <a:effectLst/>
          </c:spPr>
          <c:marker>
            <c:symbol val="none"/>
          </c:marker>
          <c:cat>
            <c:strRef>
              <c:f>Tabelle1!$A$2:$A$5</c:f>
              <c:strCache>
                <c:ptCount val="4"/>
                <c:pt idx="0">
                  <c:v>None</c:v>
                </c:pt>
                <c:pt idx="1">
                  <c:v>Champions</c:v>
                </c:pt>
                <c:pt idx="2">
                  <c:v>Well spread</c:v>
                </c:pt>
                <c:pt idx="3">
                  <c:v>Standardized</c:v>
                </c:pt>
              </c:strCache>
            </c:strRef>
          </c:cat>
          <c:val>
            <c:numRef>
              <c:f>Tabelle1!$B$2:$B$5</c:f>
              <c:numCache>
                <c:formatCode>General</c:formatCode>
                <c:ptCount val="4"/>
                <c:pt idx="0">
                  <c:v>0</c:v>
                </c:pt>
                <c:pt idx="1">
                  <c:v>0.5</c:v>
                </c:pt>
                <c:pt idx="2">
                  <c:v>0.8</c:v>
                </c:pt>
                <c:pt idx="3">
                  <c:v>1</c:v>
                </c:pt>
              </c:numCache>
            </c:numRef>
          </c:val>
          <c:smooth val="0"/>
          <c:extLst>
            <c:ext xmlns:c16="http://schemas.microsoft.com/office/drawing/2014/chart" uri="{C3380CC4-5D6E-409C-BE32-E72D297353CC}">
              <c16:uniqueId val="{00000000-8761-A54B-A26A-4854390A0382}"/>
            </c:ext>
          </c:extLst>
        </c:ser>
        <c:dLbls>
          <c:showLegendKey val="0"/>
          <c:showVal val="0"/>
          <c:showCatName val="0"/>
          <c:showSerName val="0"/>
          <c:showPercent val="0"/>
          <c:showBubbleSize val="0"/>
        </c:dLbls>
        <c:smooth val="0"/>
        <c:axId val="13734864"/>
        <c:axId val="13736040"/>
      </c:lineChart>
      <c:catAx>
        <c:axId val="1373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6040"/>
        <c:crosses val="autoZero"/>
        <c:auto val="1"/>
        <c:lblAlgn val="ctr"/>
        <c:lblOffset val="100"/>
        <c:noMultiLvlLbl val="0"/>
      </c:catAx>
      <c:valAx>
        <c:axId val="137360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Costs</c:v>
                </c:pt>
              </c:strCache>
            </c:strRef>
          </c:tx>
          <c:spPr>
            <a:ln w="28575" cap="rnd">
              <a:solidFill>
                <a:schemeClr val="accent1"/>
              </a:solidFill>
              <a:round/>
            </a:ln>
            <a:effectLst/>
          </c:spPr>
          <c:marker>
            <c:symbol val="none"/>
          </c:marker>
          <c:cat>
            <c:strRef>
              <c:f>Tabelle1!$A$2:$A$5</c:f>
              <c:strCache>
                <c:ptCount val="4"/>
                <c:pt idx="0">
                  <c:v>Poor</c:v>
                </c:pt>
                <c:pt idx="1">
                  <c:v>Useful</c:v>
                </c:pt>
                <c:pt idx="2">
                  <c:v>Solid</c:v>
                </c:pt>
                <c:pt idx="3">
                  <c:v>Appropriate</c:v>
                </c:pt>
              </c:strCache>
            </c:strRef>
          </c:cat>
          <c:val>
            <c:numRef>
              <c:f>Tabelle1!$B$2:$B$5</c:f>
              <c:numCache>
                <c:formatCode>General</c:formatCode>
                <c:ptCount val="4"/>
                <c:pt idx="0">
                  <c:v>0</c:v>
                </c:pt>
                <c:pt idx="1">
                  <c:v>0.2</c:v>
                </c:pt>
                <c:pt idx="2">
                  <c:v>0.5</c:v>
                </c:pt>
                <c:pt idx="3">
                  <c:v>1</c:v>
                </c:pt>
              </c:numCache>
            </c:numRef>
          </c:val>
          <c:smooth val="0"/>
          <c:extLst>
            <c:ext xmlns:c16="http://schemas.microsoft.com/office/drawing/2014/chart" uri="{C3380CC4-5D6E-409C-BE32-E72D297353CC}">
              <c16:uniqueId val="{00000000-470F-8946-83C7-68AA0B4FCB52}"/>
            </c:ext>
          </c:extLst>
        </c:ser>
        <c:dLbls>
          <c:showLegendKey val="0"/>
          <c:showVal val="0"/>
          <c:showCatName val="0"/>
          <c:showSerName val="0"/>
          <c:showPercent val="0"/>
          <c:showBubbleSize val="0"/>
        </c:dLbls>
        <c:smooth val="0"/>
        <c:axId val="13738784"/>
        <c:axId val="13734080"/>
      </c:lineChart>
      <c:catAx>
        <c:axId val="13738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4080"/>
        <c:crosses val="autoZero"/>
        <c:auto val="1"/>
        <c:lblAlgn val="ctr"/>
        <c:lblOffset val="100"/>
        <c:noMultiLvlLbl val="0"/>
      </c:catAx>
      <c:valAx>
        <c:axId val="1373408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8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691E7-C08E-433D-8D34-38FE02B0A069}" type="doc">
      <dgm:prSet loTypeId="urn:microsoft.com/office/officeart/2005/8/layout/vList6" loCatId="process" qsTypeId="urn:microsoft.com/office/officeart/2005/8/quickstyle/simple2" qsCatId="simple" csTypeId="urn:microsoft.com/office/officeart/2005/8/colors/accent1_5" csCatId="accent1" phldr="1"/>
      <dgm:spPr/>
      <dgm:t>
        <a:bodyPr/>
        <a:lstStyle/>
        <a:p>
          <a:endParaRPr lang="nl-BE"/>
        </a:p>
      </dgm:t>
    </dgm:pt>
    <dgm:pt modelId="{6AB7F8FF-10CE-4FD7-BA3A-6C6D45301499}">
      <dgm:prSet/>
      <dgm:spPr/>
      <dgm:t>
        <a:bodyPr/>
        <a:lstStyle/>
        <a:p>
          <a:pPr rtl="0"/>
          <a:r>
            <a:rPr lang="en-US"/>
            <a:t>An organization’s behavior changes slowly over time</a:t>
          </a:r>
          <a:endParaRPr lang="nl-BE"/>
        </a:p>
      </dgm:t>
    </dgm:pt>
    <dgm:pt modelId="{9801876C-4D9E-4483-A05B-D1F14BA586C5}" type="parTrans" cxnId="{05CEF0F2-2CBC-4BC6-9D44-435A24A2E238}">
      <dgm:prSet/>
      <dgm:spPr/>
      <dgm:t>
        <a:bodyPr/>
        <a:lstStyle/>
        <a:p>
          <a:endParaRPr lang="nl-BE"/>
        </a:p>
      </dgm:t>
    </dgm:pt>
    <dgm:pt modelId="{EC5DDE1D-40CE-44F0-B18A-552514460DEC}" type="sibTrans" cxnId="{05CEF0F2-2CBC-4BC6-9D44-435A24A2E238}">
      <dgm:prSet/>
      <dgm:spPr/>
      <dgm:t>
        <a:bodyPr/>
        <a:lstStyle/>
        <a:p>
          <a:endParaRPr lang="nl-BE"/>
        </a:p>
      </dgm:t>
    </dgm:pt>
    <dgm:pt modelId="{C514A6AC-761E-46F3-812D-1D1C5C56C41B}">
      <dgm:prSet/>
      <dgm:spPr/>
      <dgm:t>
        <a:bodyPr anchor="ctr" anchorCtr="0"/>
        <a:lstStyle/>
        <a:p>
          <a:pPr rtl="0"/>
          <a:r>
            <a:rPr lang="en-US" dirty="0"/>
            <a:t>Changes must be </a:t>
          </a:r>
          <a:r>
            <a:rPr lang="en-US" u="sng" dirty="0"/>
            <a:t>iterative</a:t>
          </a:r>
          <a:r>
            <a:rPr lang="en-US" dirty="0"/>
            <a:t> while working toward long-term goals</a:t>
          </a:r>
          <a:endParaRPr lang="nl-BE" dirty="0"/>
        </a:p>
      </dgm:t>
    </dgm:pt>
    <dgm:pt modelId="{2EF97DD2-4DB2-4EB3-9647-8E3679F8739F}" type="parTrans" cxnId="{7F8637F1-1009-47EA-9451-0850DCD9C22D}">
      <dgm:prSet/>
      <dgm:spPr/>
      <dgm:t>
        <a:bodyPr/>
        <a:lstStyle/>
        <a:p>
          <a:endParaRPr lang="nl-BE"/>
        </a:p>
      </dgm:t>
    </dgm:pt>
    <dgm:pt modelId="{6DFAC33A-8C79-48E8-B7E8-041680BE3439}" type="sibTrans" cxnId="{7F8637F1-1009-47EA-9451-0850DCD9C22D}">
      <dgm:prSet/>
      <dgm:spPr/>
      <dgm:t>
        <a:bodyPr/>
        <a:lstStyle/>
        <a:p>
          <a:endParaRPr lang="nl-BE"/>
        </a:p>
      </dgm:t>
    </dgm:pt>
    <dgm:pt modelId="{CE16E0DD-1CF9-4BA6-A205-0B99CC7856A4}">
      <dgm:prSet/>
      <dgm:spPr/>
      <dgm:t>
        <a:bodyPr/>
        <a:lstStyle/>
        <a:p>
          <a:pPr rtl="0"/>
          <a:r>
            <a:rPr lang="en-US"/>
            <a:t>There is no single recipe that works for all organizations</a:t>
          </a:r>
          <a:endParaRPr lang="nl-BE"/>
        </a:p>
      </dgm:t>
    </dgm:pt>
    <dgm:pt modelId="{E7764EF5-34AC-482E-AB82-A5AE47E28A7B}" type="parTrans" cxnId="{3F329A44-D44E-4752-A7BD-57834FA76170}">
      <dgm:prSet/>
      <dgm:spPr/>
      <dgm:t>
        <a:bodyPr/>
        <a:lstStyle/>
        <a:p>
          <a:endParaRPr lang="nl-BE"/>
        </a:p>
      </dgm:t>
    </dgm:pt>
    <dgm:pt modelId="{596DDE3B-03FF-4222-AB91-736855C640EF}" type="sibTrans" cxnId="{3F329A44-D44E-4752-A7BD-57834FA76170}">
      <dgm:prSet/>
      <dgm:spPr/>
      <dgm:t>
        <a:bodyPr/>
        <a:lstStyle/>
        <a:p>
          <a:endParaRPr lang="nl-BE"/>
        </a:p>
      </dgm:t>
    </dgm:pt>
    <dgm:pt modelId="{D671E191-B784-4461-80A0-5572D4621264}">
      <dgm:prSet/>
      <dgm:spPr/>
      <dgm:t>
        <a:bodyPr anchor="ctr" anchorCtr="0"/>
        <a:lstStyle/>
        <a:p>
          <a:pPr rtl="0"/>
          <a:r>
            <a:rPr lang="en-US" dirty="0"/>
            <a:t>A solution must enable </a:t>
          </a:r>
          <a:r>
            <a:rPr lang="en-US" u="sng" dirty="0"/>
            <a:t>risk-based</a:t>
          </a:r>
          <a:r>
            <a:rPr lang="en-US" dirty="0"/>
            <a:t> choices tailored to the organization</a:t>
          </a:r>
          <a:endParaRPr lang="nl-BE" dirty="0"/>
        </a:p>
      </dgm:t>
    </dgm:pt>
    <dgm:pt modelId="{A4AF3248-EA18-4ABD-BFDC-9DE926B626F8}" type="parTrans" cxnId="{C397E4DD-DD3F-45F4-B97A-0B9BA9D8B212}">
      <dgm:prSet/>
      <dgm:spPr/>
      <dgm:t>
        <a:bodyPr/>
        <a:lstStyle/>
        <a:p>
          <a:endParaRPr lang="nl-BE"/>
        </a:p>
      </dgm:t>
    </dgm:pt>
    <dgm:pt modelId="{C01B90F3-A504-4986-AD98-C13A934CD4AA}" type="sibTrans" cxnId="{C397E4DD-DD3F-45F4-B97A-0B9BA9D8B212}">
      <dgm:prSet/>
      <dgm:spPr/>
      <dgm:t>
        <a:bodyPr/>
        <a:lstStyle/>
        <a:p>
          <a:endParaRPr lang="nl-BE"/>
        </a:p>
      </dgm:t>
    </dgm:pt>
    <dgm:pt modelId="{D5427E35-361D-4509-BB9C-6E876B0738B7}">
      <dgm:prSet/>
      <dgm:spPr/>
      <dgm:t>
        <a:bodyPr/>
        <a:lstStyle/>
        <a:p>
          <a:pPr rtl="0"/>
          <a:r>
            <a:rPr lang="en-US"/>
            <a:t>Guidance related to security activities must be prescriptive</a:t>
          </a:r>
          <a:endParaRPr lang="nl-BE"/>
        </a:p>
      </dgm:t>
    </dgm:pt>
    <dgm:pt modelId="{E2DA1367-B414-4EF5-AA62-BE6983D1FB42}" type="parTrans" cxnId="{48798901-AD50-4903-8E1C-0D9B29E82A13}">
      <dgm:prSet/>
      <dgm:spPr/>
      <dgm:t>
        <a:bodyPr/>
        <a:lstStyle/>
        <a:p>
          <a:endParaRPr lang="nl-BE"/>
        </a:p>
      </dgm:t>
    </dgm:pt>
    <dgm:pt modelId="{34FE3B16-E22F-4D41-A3F1-8296934B8238}" type="sibTrans" cxnId="{48798901-AD50-4903-8E1C-0D9B29E82A13}">
      <dgm:prSet/>
      <dgm:spPr/>
      <dgm:t>
        <a:bodyPr/>
        <a:lstStyle/>
        <a:p>
          <a:endParaRPr lang="nl-BE"/>
        </a:p>
      </dgm:t>
    </dgm:pt>
    <dgm:pt modelId="{6D6E1633-FFE4-41D1-A4F4-5FC24A6699CA}">
      <dgm:prSet/>
      <dgm:spPr/>
      <dgm:t>
        <a:bodyPr anchor="ctr" anchorCtr="0"/>
        <a:lstStyle/>
        <a:p>
          <a:pPr rtl="0"/>
          <a:r>
            <a:rPr lang="en-US" dirty="0"/>
            <a:t>A solution must provide enough </a:t>
          </a:r>
          <a:r>
            <a:rPr lang="en-US" u="sng" dirty="0"/>
            <a:t>details</a:t>
          </a:r>
          <a:r>
            <a:rPr lang="en-US" dirty="0"/>
            <a:t> for non-security-people</a:t>
          </a:r>
          <a:endParaRPr lang="nl-BE" dirty="0"/>
        </a:p>
      </dgm:t>
    </dgm:pt>
    <dgm:pt modelId="{2729C525-2481-4E0B-884C-8886A45FD209}" type="parTrans" cxnId="{8C9AADE8-9D44-4EE7-988C-0B37A1E73462}">
      <dgm:prSet/>
      <dgm:spPr/>
      <dgm:t>
        <a:bodyPr/>
        <a:lstStyle/>
        <a:p>
          <a:endParaRPr lang="nl-BE"/>
        </a:p>
      </dgm:t>
    </dgm:pt>
    <dgm:pt modelId="{3B712D5F-6395-4AA9-97C6-188AB7B40D2A}" type="sibTrans" cxnId="{8C9AADE8-9D44-4EE7-988C-0B37A1E73462}">
      <dgm:prSet/>
      <dgm:spPr/>
      <dgm:t>
        <a:bodyPr/>
        <a:lstStyle/>
        <a:p>
          <a:endParaRPr lang="nl-BE"/>
        </a:p>
      </dgm:t>
    </dgm:pt>
    <dgm:pt modelId="{A6A4214C-9EB3-4FFE-B4D8-B03146D13C44}">
      <dgm:prSet/>
      <dgm:spPr/>
      <dgm:t>
        <a:bodyPr/>
        <a:lstStyle/>
        <a:p>
          <a:pPr rtl="0"/>
          <a:r>
            <a:rPr lang="en-US" dirty="0"/>
            <a:t>Overall, must be simple, well-defined, and measurable</a:t>
          </a:r>
          <a:endParaRPr lang="nl-BE" dirty="0"/>
        </a:p>
      </dgm:t>
    </dgm:pt>
    <dgm:pt modelId="{86C2D5C3-29ED-455B-B5DD-C64DF11ED0CD}" type="parTrans" cxnId="{A51E3A9B-EF3B-46E4-9310-07BA6692D205}">
      <dgm:prSet/>
      <dgm:spPr/>
      <dgm:t>
        <a:bodyPr/>
        <a:lstStyle/>
        <a:p>
          <a:endParaRPr lang="nl-BE"/>
        </a:p>
      </dgm:t>
    </dgm:pt>
    <dgm:pt modelId="{12AC2D79-899F-4110-9710-C7948156504F}" type="sibTrans" cxnId="{A51E3A9B-EF3B-46E4-9310-07BA6692D205}">
      <dgm:prSet/>
      <dgm:spPr/>
      <dgm:t>
        <a:bodyPr/>
        <a:lstStyle/>
        <a:p>
          <a:endParaRPr lang="nl-BE"/>
        </a:p>
      </dgm:t>
    </dgm:pt>
    <dgm:pt modelId="{9209C2EA-F802-428C-9BBA-391B345D8B35}">
      <dgm:prSet/>
      <dgm:spPr/>
      <dgm:t>
        <a:bodyPr anchor="ctr" anchorCtr="0"/>
        <a:lstStyle/>
        <a:p>
          <a:pPr rtl="0"/>
          <a:r>
            <a:rPr lang="nl-BE" dirty="0"/>
            <a:t>OWASP Software Assurance Maturity Model (SAMM)</a:t>
          </a:r>
        </a:p>
      </dgm:t>
    </dgm:pt>
    <dgm:pt modelId="{19EFB94D-27E3-4CC3-8E09-AC8EC5BECC59}" type="parTrans" cxnId="{B12716B6-9F0C-4668-9336-DB780CAD6C17}">
      <dgm:prSet/>
      <dgm:spPr/>
      <dgm:t>
        <a:bodyPr/>
        <a:lstStyle/>
        <a:p>
          <a:endParaRPr lang="nl-BE"/>
        </a:p>
      </dgm:t>
    </dgm:pt>
    <dgm:pt modelId="{FC4256A1-8A6F-4562-9BFF-DC15120B7FB4}" type="sibTrans" cxnId="{B12716B6-9F0C-4668-9336-DB780CAD6C17}">
      <dgm:prSet/>
      <dgm:spPr/>
      <dgm:t>
        <a:bodyPr/>
        <a:lstStyle/>
        <a:p>
          <a:endParaRPr lang="nl-BE"/>
        </a:p>
      </dgm:t>
    </dgm:pt>
    <dgm:pt modelId="{EF4C8442-FC20-3240-B474-CE6A135BFB76}" type="pres">
      <dgm:prSet presAssocID="{3D1691E7-C08E-433D-8D34-38FE02B0A069}" presName="Name0" presStyleCnt="0">
        <dgm:presLayoutVars>
          <dgm:dir/>
          <dgm:animLvl val="lvl"/>
          <dgm:resizeHandles/>
        </dgm:presLayoutVars>
      </dgm:prSet>
      <dgm:spPr/>
    </dgm:pt>
    <dgm:pt modelId="{34BACEC3-F7BC-D54D-9EEA-9CDE1BB30934}" type="pres">
      <dgm:prSet presAssocID="{6AB7F8FF-10CE-4FD7-BA3A-6C6D45301499}" presName="linNode" presStyleCnt="0"/>
      <dgm:spPr/>
    </dgm:pt>
    <dgm:pt modelId="{6D6153F4-B6FA-9349-9B8F-D167611FA62E}" type="pres">
      <dgm:prSet presAssocID="{6AB7F8FF-10CE-4FD7-BA3A-6C6D45301499}" presName="parentShp" presStyleLbl="node1" presStyleIdx="0" presStyleCnt="4">
        <dgm:presLayoutVars>
          <dgm:bulletEnabled val="1"/>
        </dgm:presLayoutVars>
      </dgm:prSet>
      <dgm:spPr/>
    </dgm:pt>
    <dgm:pt modelId="{AA94AB43-14BB-D246-9F6A-927AAF7C1D1F}" type="pres">
      <dgm:prSet presAssocID="{6AB7F8FF-10CE-4FD7-BA3A-6C6D45301499}" presName="childShp" presStyleLbl="bgAccFollowNode1" presStyleIdx="0" presStyleCnt="4">
        <dgm:presLayoutVars>
          <dgm:bulletEnabled val="1"/>
        </dgm:presLayoutVars>
      </dgm:prSet>
      <dgm:spPr/>
    </dgm:pt>
    <dgm:pt modelId="{590D23AE-A6C1-CC46-92AD-3C060DCC2827}" type="pres">
      <dgm:prSet presAssocID="{EC5DDE1D-40CE-44F0-B18A-552514460DEC}" presName="spacing" presStyleCnt="0"/>
      <dgm:spPr/>
    </dgm:pt>
    <dgm:pt modelId="{F7259B11-09B0-E643-A9F7-501DBB395D6F}" type="pres">
      <dgm:prSet presAssocID="{CE16E0DD-1CF9-4BA6-A205-0B99CC7856A4}" presName="linNode" presStyleCnt="0"/>
      <dgm:spPr/>
    </dgm:pt>
    <dgm:pt modelId="{3AC203A0-C900-FD46-8392-090E2583BF4F}" type="pres">
      <dgm:prSet presAssocID="{CE16E0DD-1CF9-4BA6-A205-0B99CC7856A4}" presName="parentShp" presStyleLbl="node1" presStyleIdx="1" presStyleCnt="4">
        <dgm:presLayoutVars>
          <dgm:bulletEnabled val="1"/>
        </dgm:presLayoutVars>
      </dgm:prSet>
      <dgm:spPr/>
    </dgm:pt>
    <dgm:pt modelId="{1DEBC480-FC8E-2A4C-8A55-2F478CF59E4F}" type="pres">
      <dgm:prSet presAssocID="{CE16E0DD-1CF9-4BA6-A205-0B99CC7856A4}" presName="childShp" presStyleLbl="bgAccFollowNode1" presStyleIdx="1" presStyleCnt="4">
        <dgm:presLayoutVars>
          <dgm:bulletEnabled val="1"/>
        </dgm:presLayoutVars>
      </dgm:prSet>
      <dgm:spPr/>
    </dgm:pt>
    <dgm:pt modelId="{F39C0CBD-704B-9043-A5F8-D1324959EDB9}" type="pres">
      <dgm:prSet presAssocID="{596DDE3B-03FF-4222-AB91-736855C640EF}" presName="spacing" presStyleCnt="0"/>
      <dgm:spPr/>
    </dgm:pt>
    <dgm:pt modelId="{43E67609-8145-2A4D-8319-5226990FE0D2}" type="pres">
      <dgm:prSet presAssocID="{D5427E35-361D-4509-BB9C-6E876B0738B7}" presName="linNode" presStyleCnt="0"/>
      <dgm:spPr/>
    </dgm:pt>
    <dgm:pt modelId="{192DAFD4-EADF-E14C-BE7D-C142C3DFAD14}" type="pres">
      <dgm:prSet presAssocID="{D5427E35-361D-4509-BB9C-6E876B0738B7}" presName="parentShp" presStyleLbl="node1" presStyleIdx="2" presStyleCnt="4">
        <dgm:presLayoutVars>
          <dgm:bulletEnabled val="1"/>
        </dgm:presLayoutVars>
      </dgm:prSet>
      <dgm:spPr/>
    </dgm:pt>
    <dgm:pt modelId="{49A909A1-095B-D040-B764-67680D7BC609}" type="pres">
      <dgm:prSet presAssocID="{D5427E35-361D-4509-BB9C-6E876B0738B7}" presName="childShp" presStyleLbl="bgAccFollowNode1" presStyleIdx="2" presStyleCnt="4">
        <dgm:presLayoutVars>
          <dgm:bulletEnabled val="1"/>
        </dgm:presLayoutVars>
      </dgm:prSet>
      <dgm:spPr/>
    </dgm:pt>
    <dgm:pt modelId="{CF1AE59E-C7BC-2943-8FEF-018FE47F27D5}" type="pres">
      <dgm:prSet presAssocID="{34FE3B16-E22F-4D41-A3F1-8296934B8238}" presName="spacing" presStyleCnt="0"/>
      <dgm:spPr/>
    </dgm:pt>
    <dgm:pt modelId="{F49ED52D-713D-264E-BBD7-03CE4C494AED}" type="pres">
      <dgm:prSet presAssocID="{A6A4214C-9EB3-4FFE-B4D8-B03146D13C44}" presName="linNode" presStyleCnt="0"/>
      <dgm:spPr/>
    </dgm:pt>
    <dgm:pt modelId="{A51ED352-813E-FA4B-BA37-E390700DE867}" type="pres">
      <dgm:prSet presAssocID="{A6A4214C-9EB3-4FFE-B4D8-B03146D13C44}" presName="parentShp" presStyleLbl="node1" presStyleIdx="3" presStyleCnt="4">
        <dgm:presLayoutVars>
          <dgm:bulletEnabled val="1"/>
        </dgm:presLayoutVars>
      </dgm:prSet>
      <dgm:spPr/>
    </dgm:pt>
    <dgm:pt modelId="{89621453-9E58-E648-B59B-2266DA9BE622}" type="pres">
      <dgm:prSet presAssocID="{A6A4214C-9EB3-4FFE-B4D8-B03146D13C44}" presName="childShp" presStyleLbl="bgAccFollowNode1" presStyleIdx="3" presStyleCnt="4">
        <dgm:presLayoutVars>
          <dgm:bulletEnabled val="1"/>
        </dgm:presLayoutVars>
      </dgm:prSet>
      <dgm:spPr/>
    </dgm:pt>
  </dgm:ptLst>
  <dgm:cxnLst>
    <dgm:cxn modelId="{48798901-AD50-4903-8E1C-0D9B29E82A13}" srcId="{3D1691E7-C08E-433D-8D34-38FE02B0A069}" destId="{D5427E35-361D-4509-BB9C-6E876B0738B7}" srcOrd="2" destOrd="0" parTransId="{E2DA1367-B414-4EF5-AA62-BE6983D1FB42}" sibTransId="{34FE3B16-E22F-4D41-A3F1-8296934B8238}"/>
    <dgm:cxn modelId="{71BB620A-1A7D-7843-8F2F-0E0F5863E566}" type="presOf" srcId="{9209C2EA-F802-428C-9BBA-391B345D8B35}" destId="{89621453-9E58-E648-B59B-2266DA9BE622}" srcOrd="0" destOrd="0" presId="urn:microsoft.com/office/officeart/2005/8/layout/vList6"/>
    <dgm:cxn modelId="{3B4E5541-AA28-CD4D-BFA5-15912A1B250D}" type="presOf" srcId="{A6A4214C-9EB3-4FFE-B4D8-B03146D13C44}" destId="{A51ED352-813E-FA4B-BA37-E390700DE867}" srcOrd="0" destOrd="0" presId="urn:microsoft.com/office/officeart/2005/8/layout/vList6"/>
    <dgm:cxn modelId="{3F329A44-D44E-4752-A7BD-57834FA76170}" srcId="{3D1691E7-C08E-433D-8D34-38FE02B0A069}" destId="{CE16E0DD-1CF9-4BA6-A205-0B99CC7856A4}" srcOrd="1" destOrd="0" parTransId="{E7764EF5-34AC-482E-AB82-A5AE47E28A7B}" sibTransId="{596DDE3B-03FF-4222-AB91-736855C640EF}"/>
    <dgm:cxn modelId="{B3FC2E4C-6FF3-B746-9F82-5B3F743A42F1}" type="presOf" srcId="{6AB7F8FF-10CE-4FD7-BA3A-6C6D45301499}" destId="{6D6153F4-B6FA-9349-9B8F-D167611FA62E}" srcOrd="0" destOrd="0" presId="urn:microsoft.com/office/officeart/2005/8/layout/vList6"/>
    <dgm:cxn modelId="{20666D92-06EE-8D4E-B0C6-D77845131A35}" type="presOf" srcId="{D671E191-B784-4461-80A0-5572D4621264}" destId="{1DEBC480-FC8E-2A4C-8A55-2F478CF59E4F}" srcOrd="0" destOrd="0" presId="urn:microsoft.com/office/officeart/2005/8/layout/vList6"/>
    <dgm:cxn modelId="{E3E55F93-6C71-284A-B1F7-6AB564BDCED5}" type="presOf" srcId="{3D1691E7-C08E-433D-8D34-38FE02B0A069}" destId="{EF4C8442-FC20-3240-B474-CE6A135BFB76}" srcOrd="0" destOrd="0" presId="urn:microsoft.com/office/officeart/2005/8/layout/vList6"/>
    <dgm:cxn modelId="{A51E3A9B-EF3B-46E4-9310-07BA6692D205}" srcId="{3D1691E7-C08E-433D-8D34-38FE02B0A069}" destId="{A6A4214C-9EB3-4FFE-B4D8-B03146D13C44}" srcOrd="3" destOrd="0" parTransId="{86C2D5C3-29ED-455B-B5DD-C64DF11ED0CD}" sibTransId="{12AC2D79-899F-4110-9710-C7948156504F}"/>
    <dgm:cxn modelId="{B12716B6-9F0C-4668-9336-DB780CAD6C17}" srcId="{A6A4214C-9EB3-4FFE-B4D8-B03146D13C44}" destId="{9209C2EA-F802-428C-9BBA-391B345D8B35}" srcOrd="0" destOrd="0" parTransId="{19EFB94D-27E3-4CC3-8E09-AC8EC5BECC59}" sibTransId="{FC4256A1-8A6F-4562-9BFF-DC15120B7FB4}"/>
    <dgm:cxn modelId="{BE94F7B8-C87D-5D43-8897-5DDF47C0B649}" type="presOf" srcId="{CE16E0DD-1CF9-4BA6-A205-0B99CC7856A4}" destId="{3AC203A0-C900-FD46-8392-090E2583BF4F}" srcOrd="0" destOrd="0" presId="urn:microsoft.com/office/officeart/2005/8/layout/vList6"/>
    <dgm:cxn modelId="{13057CC5-F734-6942-8817-D83031536B1A}" type="presOf" srcId="{D5427E35-361D-4509-BB9C-6E876B0738B7}" destId="{192DAFD4-EADF-E14C-BE7D-C142C3DFAD14}" srcOrd="0" destOrd="0" presId="urn:microsoft.com/office/officeart/2005/8/layout/vList6"/>
    <dgm:cxn modelId="{C397E4DD-DD3F-45F4-B97A-0B9BA9D8B212}" srcId="{CE16E0DD-1CF9-4BA6-A205-0B99CC7856A4}" destId="{D671E191-B784-4461-80A0-5572D4621264}" srcOrd="0" destOrd="0" parTransId="{A4AF3248-EA18-4ABD-BFDC-9DE926B626F8}" sibTransId="{C01B90F3-A504-4986-AD98-C13A934CD4AA}"/>
    <dgm:cxn modelId="{CD4B7CE3-2BAC-BA4B-8ABA-7F29E2251828}" type="presOf" srcId="{6D6E1633-FFE4-41D1-A4F4-5FC24A6699CA}" destId="{49A909A1-095B-D040-B764-67680D7BC609}" srcOrd="0" destOrd="0" presId="urn:microsoft.com/office/officeart/2005/8/layout/vList6"/>
    <dgm:cxn modelId="{E81A99E7-985C-DE4A-81DC-D7D0A6E2C504}" type="presOf" srcId="{C514A6AC-761E-46F3-812D-1D1C5C56C41B}" destId="{AA94AB43-14BB-D246-9F6A-927AAF7C1D1F}" srcOrd="0" destOrd="0" presId="urn:microsoft.com/office/officeart/2005/8/layout/vList6"/>
    <dgm:cxn modelId="{8C9AADE8-9D44-4EE7-988C-0B37A1E73462}" srcId="{D5427E35-361D-4509-BB9C-6E876B0738B7}" destId="{6D6E1633-FFE4-41D1-A4F4-5FC24A6699CA}" srcOrd="0" destOrd="0" parTransId="{2729C525-2481-4E0B-884C-8886A45FD209}" sibTransId="{3B712D5F-6395-4AA9-97C6-188AB7B40D2A}"/>
    <dgm:cxn modelId="{7F8637F1-1009-47EA-9451-0850DCD9C22D}" srcId="{6AB7F8FF-10CE-4FD7-BA3A-6C6D45301499}" destId="{C514A6AC-761E-46F3-812D-1D1C5C56C41B}" srcOrd="0" destOrd="0" parTransId="{2EF97DD2-4DB2-4EB3-9647-8E3679F8739F}" sibTransId="{6DFAC33A-8C79-48E8-B7E8-041680BE3439}"/>
    <dgm:cxn modelId="{05CEF0F2-2CBC-4BC6-9D44-435A24A2E238}" srcId="{3D1691E7-C08E-433D-8D34-38FE02B0A069}" destId="{6AB7F8FF-10CE-4FD7-BA3A-6C6D45301499}" srcOrd="0" destOrd="0" parTransId="{9801876C-4D9E-4483-A05B-D1F14BA586C5}" sibTransId="{EC5DDE1D-40CE-44F0-B18A-552514460DEC}"/>
    <dgm:cxn modelId="{E46FA8C4-F215-9E40-ADE9-2248F2A1EAFB}" type="presParOf" srcId="{EF4C8442-FC20-3240-B474-CE6A135BFB76}" destId="{34BACEC3-F7BC-D54D-9EEA-9CDE1BB30934}" srcOrd="0" destOrd="0" presId="urn:microsoft.com/office/officeart/2005/8/layout/vList6"/>
    <dgm:cxn modelId="{486418CB-1672-8E4A-97D1-1BCD32C1BDA0}" type="presParOf" srcId="{34BACEC3-F7BC-D54D-9EEA-9CDE1BB30934}" destId="{6D6153F4-B6FA-9349-9B8F-D167611FA62E}" srcOrd="0" destOrd="0" presId="urn:microsoft.com/office/officeart/2005/8/layout/vList6"/>
    <dgm:cxn modelId="{A476D6A4-546B-2442-BD88-D6B71F234264}" type="presParOf" srcId="{34BACEC3-F7BC-D54D-9EEA-9CDE1BB30934}" destId="{AA94AB43-14BB-D246-9F6A-927AAF7C1D1F}" srcOrd="1" destOrd="0" presId="urn:microsoft.com/office/officeart/2005/8/layout/vList6"/>
    <dgm:cxn modelId="{57333EB5-46C0-0E4A-BD47-D7DDF4F4870C}" type="presParOf" srcId="{EF4C8442-FC20-3240-B474-CE6A135BFB76}" destId="{590D23AE-A6C1-CC46-92AD-3C060DCC2827}" srcOrd="1" destOrd="0" presId="urn:microsoft.com/office/officeart/2005/8/layout/vList6"/>
    <dgm:cxn modelId="{ACB4C8CB-75C4-CB46-A435-541611FFA9C6}" type="presParOf" srcId="{EF4C8442-FC20-3240-B474-CE6A135BFB76}" destId="{F7259B11-09B0-E643-A9F7-501DBB395D6F}" srcOrd="2" destOrd="0" presId="urn:microsoft.com/office/officeart/2005/8/layout/vList6"/>
    <dgm:cxn modelId="{0F933129-FAA3-B142-85A7-F0DBCFF3B96F}" type="presParOf" srcId="{F7259B11-09B0-E643-A9F7-501DBB395D6F}" destId="{3AC203A0-C900-FD46-8392-090E2583BF4F}" srcOrd="0" destOrd="0" presId="urn:microsoft.com/office/officeart/2005/8/layout/vList6"/>
    <dgm:cxn modelId="{491F89A2-3390-8B4F-A7A5-74219677CA0A}" type="presParOf" srcId="{F7259B11-09B0-E643-A9F7-501DBB395D6F}" destId="{1DEBC480-FC8E-2A4C-8A55-2F478CF59E4F}" srcOrd="1" destOrd="0" presId="urn:microsoft.com/office/officeart/2005/8/layout/vList6"/>
    <dgm:cxn modelId="{FE1A52FF-6C53-D440-AD96-3D294392838A}" type="presParOf" srcId="{EF4C8442-FC20-3240-B474-CE6A135BFB76}" destId="{F39C0CBD-704B-9043-A5F8-D1324959EDB9}" srcOrd="3" destOrd="0" presId="urn:microsoft.com/office/officeart/2005/8/layout/vList6"/>
    <dgm:cxn modelId="{AC094131-8F6B-DA40-AF31-31C63ACB2BA9}" type="presParOf" srcId="{EF4C8442-FC20-3240-B474-CE6A135BFB76}" destId="{43E67609-8145-2A4D-8319-5226990FE0D2}" srcOrd="4" destOrd="0" presId="urn:microsoft.com/office/officeart/2005/8/layout/vList6"/>
    <dgm:cxn modelId="{2D7C1396-5369-FF44-A473-5B46D1C318DC}" type="presParOf" srcId="{43E67609-8145-2A4D-8319-5226990FE0D2}" destId="{192DAFD4-EADF-E14C-BE7D-C142C3DFAD14}" srcOrd="0" destOrd="0" presId="urn:microsoft.com/office/officeart/2005/8/layout/vList6"/>
    <dgm:cxn modelId="{0DF5A9D5-0D47-D548-A433-3D91A7919097}" type="presParOf" srcId="{43E67609-8145-2A4D-8319-5226990FE0D2}" destId="{49A909A1-095B-D040-B764-67680D7BC609}" srcOrd="1" destOrd="0" presId="urn:microsoft.com/office/officeart/2005/8/layout/vList6"/>
    <dgm:cxn modelId="{F1200D49-2B47-1A4D-A2A1-CF958F220951}" type="presParOf" srcId="{EF4C8442-FC20-3240-B474-CE6A135BFB76}" destId="{CF1AE59E-C7BC-2943-8FEF-018FE47F27D5}" srcOrd="5" destOrd="0" presId="urn:microsoft.com/office/officeart/2005/8/layout/vList6"/>
    <dgm:cxn modelId="{11AD2DF7-7613-F146-84FF-CC22CAFA4EF9}" type="presParOf" srcId="{EF4C8442-FC20-3240-B474-CE6A135BFB76}" destId="{F49ED52D-713D-264E-BBD7-03CE4C494AED}" srcOrd="6" destOrd="0" presId="urn:microsoft.com/office/officeart/2005/8/layout/vList6"/>
    <dgm:cxn modelId="{A83428E7-628F-644D-B06E-0DCF71798BA6}" type="presParOf" srcId="{F49ED52D-713D-264E-BBD7-03CE4C494AED}" destId="{A51ED352-813E-FA4B-BA37-E390700DE867}" srcOrd="0" destOrd="0" presId="urn:microsoft.com/office/officeart/2005/8/layout/vList6"/>
    <dgm:cxn modelId="{9B26D97E-9541-2D4B-BA8A-A5385B17DDF6}" type="presParOf" srcId="{F49ED52D-713D-264E-BBD7-03CE4C494AED}" destId="{89621453-9E58-E648-B59B-2266DA9BE62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4AB43-14BB-D246-9F6A-927AAF7C1D1F}">
      <dsp:nvSpPr>
        <dsp:cNvPr id="0" name=""/>
        <dsp:cNvSpPr/>
      </dsp:nvSpPr>
      <dsp:spPr>
        <a:xfrm>
          <a:off x="1746424" y="877"/>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Changes must be </a:t>
          </a:r>
          <a:r>
            <a:rPr lang="en-US" sz="1200" u="sng" kern="1200" dirty="0"/>
            <a:t>iterative</a:t>
          </a:r>
          <a:r>
            <a:rPr lang="en-US" sz="1200" kern="1200" dirty="0"/>
            <a:t> while working toward long-term goals</a:t>
          </a:r>
          <a:endParaRPr lang="nl-BE" sz="1200" kern="1200" dirty="0"/>
        </a:p>
      </dsp:txBody>
      <dsp:txXfrm>
        <a:off x="1746424" y="87918"/>
        <a:ext cx="2358513" cy="522246"/>
      </dsp:txXfrm>
    </dsp:sp>
    <dsp:sp modelId="{6D6153F4-B6FA-9349-9B8F-D167611FA62E}">
      <dsp:nvSpPr>
        <dsp:cNvPr id="0" name=""/>
        <dsp:cNvSpPr/>
      </dsp:nvSpPr>
      <dsp:spPr>
        <a:xfrm>
          <a:off x="0" y="877"/>
          <a:ext cx="1746424" cy="696328"/>
        </a:xfrm>
        <a:prstGeom prst="roundRect">
          <a:avLst/>
        </a:prstGeom>
        <a:solidFill>
          <a:schemeClr val="accent1">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t>An organization’s behavior changes slowly over time</a:t>
          </a:r>
          <a:endParaRPr lang="nl-BE" sz="1300" kern="1200"/>
        </a:p>
      </dsp:txBody>
      <dsp:txXfrm>
        <a:off x="33992" y="34869"/>
        <a:ext cx="1678440" cy="628344"/>
      </dsp:txXfrm>
    </dsp:sp>
    <dsp:sp modelId="{1DEBC480-FC8E-2A4C-8A55-2F478CF59E4F}">
      <dsp:nvSpPr>
        <dsp:cNvPr id="0" name=""/>
        <dsp:cNvSpPr/>
      </dsp:nvSpPr>
      <dsp:spPr>
        <a:xfrm>
          <a:off x="1746424" y="766839"/>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A solution must enable </a:t>
          </a:r>
          <a:r>
            <a:rPr lang="en-US" sz="1200" u="sng" kern="1200" dirty="0"/>
            <a:t>risk-based</a:t>
          </a:r>
          <a:r>
            <a:rPr lang="en-US" sz="1200" kern="1200" dirty="0"/>
            <a:t> choices tailored to the organization</a:t>
          </a:r>
          <a:endParaRPr lang="nl-BE" sz="1200" kern="1200" dirty="0"/>
        </a:p>
      </dsp:txBody>
      <dsp:txXfrm>
        <a:off x="1746424" y="853880"/>
        <a:ext cx="2358513" cy="522246"/>
      </dsp:txXfrm>
    </dsp:sp>
    <dsp:sp modelId="{3AC203A0-C900-FD46-8392-090E2583BF4F}">
      <dsp:nvSpPr>
        <dsp:cNvPr id="0" name=""/>
        <dsp:cNvSpPr/>
      </dsp:nvSpPr>
      <dsp:spPr>
        <a:xfrm>
          <a:off x="0" y="766839"/>
          <a:ext cx="1746424" cy="696328"/>
        </a:xfrm>
        <a:prstGeom prst="roundRect">
          <a:avLst/>
        </a:prstGeom>
        <a:solidFill>
          <a:schemeClr val="accent1">
            <a:alpha val="90000"/>
            <a:hueOff val="0"/>
            <a:satOff val="0"/>
            <a:lumOff val="0"/>
            <a:alphaOff val="-13333"/>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t>There is no single recipe that works for all organizations</a:t>
          </a:r>
          <a:endParaRPr lang="nl-BE" sz="1300" kern="1200"/>
        </a:p>
      </dsp:txBody>
      <dsp:txXfrm>
        <a:off x="33992" y="800831"/>
        <a:ext cx="1678440" cy="628344"/>
      </dsp:txXfrm>
    </dsp:sp>
    <dsp:sp modelId="{49A909A1-095B-D040-B764-67680D7BC609}">
      <dsp:nvSpPr>
        <dsp:cNvPr id="0" name=""/>
        <dsp:cNvSpPr/>
      </dsp:nvSpPr>
      <dsp:spPr>
        <a:xfrm>
          <a:off x="1746424" y="1532801"/>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A solution must provide enough </a:t>
          </a:r>
          <a:r>
            <a:rPr lang="en-US" sz="1200" u="sng" kern="1200" dirty="0"/>
            <a:t>details</a:t>
          </a:r>
          <a:r>
            <a:rPr lang="en-US" sz="1200" kern="1200" dirty="0"/>
            <a:t> for non-security-people</a:t>
          </a:r>
          <a:endParaRPr lang="nl-BE" sz="1200" kern="1200" dirty="0"/>
        </a:p>
      </dsp:txBody>
      <dsp:txXfrm>
        <a:off x="1746424" y="1619842"/>
        <a:ext cx="2358513" cy="522246"/>
      </dsp:txXfrm>
    </dsp:sp>
    <dsp:sp modelId="{192DAFD4-EADF-E14C-BE7D-C142C3DFAD14}">
      <dsp:nvSpPr>
        <dsp:cNvPr id="0" name=""/>
        <dsp:cNvSpPr/>
      </dsp:nvSpPr>
      <dsp:spPr>
        <a:xfrm>
          <a:off x="0" y="1532801"/>
          <a:ext cx="1746424" cy="696328"/>
        </a:xfrm>
        <a:prstGeom prst="roundRect">
          <a:avLst/>
        </a:prstGeom>
        <a:solidFill>
          <a:schemeClr val="accent1">
            <a:alpha val="90000"/>
            <a:hueOff val="0"/>
            <a:satOff val="0"/>
            <a:lumOff val="0"/>
            <a:alphaOff val="-26667"/>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t>Guidance related to security activities must be prescriptive</a:t>
          </a:r>
          <a:endParaRPr lang="nl-BE" sz="1300" kern="1200"/>
        </a:p>
      </dsp:txBody>
      <dsp:txXfrm>
        <a:off x="33992" y="1566793"/>
        <a:ext cx="1678440" cy="628344"/>
      </dsp:txXfrm>
    </dsp:sp>
    <dsp:sp modelId="{89621453-9E58-E648-B59B-2266DA9BE622}">
      <dsp:nvSpPr>
        <dsp:cNvPr id="0" name=""/>
        <dsp:cNvSpPr/>
      </dsp:nvSpPr>
      <dsp:spPr>
        <a:xfrm>
          <a:off x="1746424" y="2298763"/>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nl-BE" sz="1200" kern="1200" dirty="0"/>
            <a:t>OWASP Software Assurance Maturity Model (SAMM)</a:t>
          </a:r>
        </a:p>
      </dsp:txBody>
      <dsp:txXfrm>
        <a:off x="1746424" y="2385804"/>
        <a:ext cx="2358513" cy="522246"/>
      </dsp:txXfrm>
    </dsp:sp>
    <dsp:sp modelId="{A51ED352-813E-FA4B-BA37-E390700DE867}">
      <dsp:nvSpPr>
        <dsp:cNvPr id="0" name=""/>
        <dsp:cNvSpPr/>
      </dsp:nvSpPr>
      <dsp:spPr>
        <a:xfrm>
          <a:off x="0" y="2298763"/>
          <a:ext cx="1746424" cy="696328"/>
        </a:xfrm>
        <a:prstGeom prst="roundRect">
          <a:avLst/>
        </a:prstGeom>
        <a:solidFill>
          <a:schemeClr val="accent1">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Overall, must be simple, well-defined, and measurable</a:t>
          </a:r>
          <a:endParaRPr lang="nl-BE" sz="1300" kern="1200" dirty="0"/>
        </a:p>
      </dsp:txBody>
      <dsp:txXfrm>
        <a:off x="33992" y="2332755"/>
        <a:ext cx="1678440" cy="62834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95C78-1701-314D-A76F-C5C688587E37}" type="datetimeFigureOut">
              <a:rPr lang="en-US" smtClean="0"/>
              <a:t>6/3/19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B2246-D6DC-2849-8170-15ACDF686333}" type="slidenum">
              <a:rPr lang="en-US" smtClean="0"/>
              <a:t>‹#›</a:t>
            </a:fld>
            <a:endParaRPr lang="en-US"/>
          </a:p>
        </p:txBody>
      </p:sp>
    </p:spTree>
    <p:extLst>
      <p:ext uri="{BB962C8B-B14F-4D97-AF65-F5344CB8AC3E}">
        <p14:creationId xmlns:p14="http://schemas.microsoft.com/office/powerpoint/2010/main" val="3699728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SAMM?</a:t>
            </a:r>
          </a:p>
          <a:p>
            <a:r>
              <a:rPr lang="en-US" dirty="0"/>
              <a:t>SAMM</a:t>
            </a:r>
            <a:r>
              <a:rPr lang="en-US" baseline="0" dirty="0"/>
              <a:t> about trying to help you structure what you have/are doing and build a plan for how to improve software security</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was defined with flexibility in mind such that it can be utilized by small, medium, and large organizations using any style of development. Additionally, this model can be applied organization-wide, for a single line-of-business, or even for an individual project.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is full of useful resources that will</a:t>
            </a:r>
            <a:r>
              <a:rPr lang="en-US" sz="1200" kern="1200" baseline="0" dirty="0">
                <a:solidFill>
                  <a:schemeClr val="tx1"/>
                </a:solidFill>
                <a:effectLst/>
                <a:latin typeface="+mn-lt"/>
                <a:ea typeface="+mn-ea"/>
                <a:cs typeface="+mn-cs"/>
              </a:rPr>
              <a:t> help with evaluating an organization's current practices, recommendations or suggestions for growing and maturing those practices, providing a way to demonstrate concrete improvements, and defining and measures security activities throughout the lifecycle.</a:t>
            </a:r>
            <a:endParaRPr lang="en-US" dirty="0"/>
          </a:p>
          <a:p>
            <a:endParaRPr lang="en-US" dirty="0"/>
          </a:p>
          <a:p>
            <a:r>
              <a:rPr lang="en-US" dirty="0"/>
              <a:t>One of the big benefits</a:t>
            </a:r>
            <a:r>
              <a:rPr lang="en-US" baseline="0" dirty="0"/>
              <a:t> of SAMM is that it is vendor agnostic.</a:t>
            </a:r>
            <a:endParaRPr lang="en-US" dirty="0"/>
          </a:p>
          <a:p>
            <a:r>
              <a:rPr lang="en-US" dirty="0"/>
              <a:t>SAMM can be done in-house</a:t>
            </a:r>
            <a:r>
              <a:rPr lang="en-US" baseline="0" dirty="0"/>
              <a:t> or you can have one of several </a:t>
            </a:r>
            <a:r>
              <a:rPr lang="en-US" baseline="0" dirty="0" err="1"/>
              <a:t>appsec</a:t>
            </a:r>
            <a:r>
              <a:rPr lang="en-US" baseline="0" dirty="0"/>
              <a:t> consulting firms help you with the assessment, goals, plans, roadmaps, etc.</a:t>
            </a:r>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2</a:t>
            </a:fld>
            <a:endParaRPr lang="en-GB"/>
          </a:p>
        </p:txBody>
      </p:sp>
    </p:spTree>
    <p:extLst>
      <p:ext uri="{BB962C8B-B14F-4D97-AF65-F5344CB8AC3E}">
        <p14:creationId xmlns:p14="http://schemas.microsoft.com/office/powerpoint/2010/main" val="9943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SAMM?</a:t>
            </a:r>
          </a:p>
          <a:p>
            <a:r>
              <a:rPr lang="en-US" dirty="0"/>
              <a:t>SAMM</a:t>
            </a:r>
            <a:r>
              <a:rPr lang="en-US" baseline="0" dirty="0"/>
              <a:t> about trying to help you structure what you have/are doing and build a plan for how to improve software security</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was defined with flexibility in mind such that it can be utilized by small, medium, and large organizations using any style of development. Additionally, this model can be applied organization-wide, for a single line-of-business, or even for an individual project.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is full of useful resources that will</a:t>
            </a:r>
            <a:r>
              <a:rPr lang="en-US" sz="1200" kern="1200" baseline="0" dirty="0">
                <a:solidFill>
                  <a:schemeClr val="tx1"/>
                </a:solidFill>
                <a:effectLst/>
                <a:latin typeface="+mn-lt"/>
                <a:ea typeface="+mn-ea"/>
                <a:cs typeface="+mn-cs"/>
              </a:rPr>
              <a:t> help with evaluating an organization's current practices, recommendations or suggestions for growing and maturing those practices, providing a way to demonstrate concrete improvements, and defining and measures security activities throughout the lifecycle.</a:t>
            </a:r>
            <a:endParaRPr lang="en-US" dirty="0"/>
          </a:p>
          <a:p>
            <a:endParaRPr lang="en-US" dirty="0"/>
          </a:p>
          <a:p>
            <a:r>
              <a:rPr lang="en-US" dirty="0"/>
              <a:t>One of the big benefits</a:t>
            </a:r>
            <a:r>
              <a:rPr lang="en-US" baseline="0" dirty="0"/>
              <a:t> of SAMM is that it is vendor agnostic.</a:t>
            </a:r>
            <a:endParaRPr lang="en-US" dirty="0"/>
          </a:p>
          <a:p>
            <a:r>
              <a:rPr lang="en-US" dirty="0"/>
              <a:t>SAMM can be done in-house</a:t>
            </a:r>
            <a:r>
              <a:rPr lang="en-US" baseline="0" dirty="0"/>
              <a:t> or you can have one of several </a:t>
            </a:r>
            <a:r>
              <a:rPr lang="en-US" baseline="0" dirty="0" err="1"/>
              <a:t>appsec</a:t>
            </a:r>
            <a:r>
              <a:rPr lang="en-US" baseline="0" dirty="0"/>
              <a:t> consulting firms help you with the assessment, goals, plans, roadmaps, etc.</a:t>
            </a:r>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3</a:t>
            </a:fld>
            <a:endParaRPr lang="en-GB"/>
          </a:p>
        </p:txBody>
      </p:sp>
    </p:spTree>
    <p:extLst>
      <p:ext uri="{BB962C8B-B14F-4D97-AF65-F5344CB8AC3E}">
        <p14:creationId xmlns:p14="http://schemas.microsoft.com/office/powerpoint/2010/main" val="386311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this quote from George Box, who has </a:t>
            </a:r>
            <a:r>
              <a:rPr lang="en-US" baseline="0" dirty="0"/>
              <a:t>been called one of the great statistical minds of the 20</a:t>
            </a:r>
            <a:r>
              <a:rPr lang="en-US" baseline="30000" dirty="0"/>
              <a:t>th</a:t>
            </a:r>
            <a:r>
              <a:rPr lang="en-US" baseline="0" dirty="0"/>
              <a:t> century.</a:t>
            </a:r>
          </a:p>
          <a:p>
            <a:endParaRPr lang="en-US" baseline="0" dirty="0"/>
          </a:p>
          <a:p>
            <a:r>
              <a:rPr lang="en-US" baseline="0" dirty="0"/>
              <a:t>&lt;quote&gt;</a:t>
            </a:r>
          </a:p>
          <a:p>
            <a:endParaRPr lang="en-US" baseline="0" dirty="0"/>
          </a:p>
          <a:p>
            <a:r>
              <a:rPr lang="en-US" baseline="0" dirty="0"/>
              <a:t>The point is that you can’t find a model that will exactly describe reality, there too many variables.  Models are built in the academic world, we live in the real world.</a:t>
            </a:r>
          </a:p>
          <a:p>
            <a:r>
              <a:rPr lang="en-US" baseline="0" dirty="0"/>
              <a:t>But, you can have a model that is close enough to be useful, and that is what SAMM is.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4</a:t>
            </a:fld>
            <a:endParaRPr lang="en-GB"/>
          </a:p>
        </p:txBody>
      </p:sp>
    </p:spTree>
    <p:extLst>
      <p:ext uri="{BB962C8B-B14F-4D97-AF65-F5344CB8AC3E}">
        <p14:creationId xmlns:p14="http://schemas.microsoft.com/office/powerpoint/2010/main" val="285138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SAMM is built</a:t>
            </a:r>
            <a:r>
              <a:rPr lang="en-GB" baseline="0" dirty="0"/>
              <a:t> on a few core principles.</a:t>
            </a:r>
          </a:p>
          <a:p>
            <a:endParaRPr lang="en-GB" baseline="0" dirty="0"/>
          </a:p>
          <a:p>
            <a:r>
              <a:rPr lang="en-GB" baseline="0" dirty="0"/>
              <a:t>First, an organization's behaviour changes slowly over time. Changes need to be smaller and iterative to really take hold and make a difference.  </a:t>
            </a:r>
          </a:p>
          <a:p>
            <a:endParaRPr lang="en-GB" baseline="0" dirty="0"/>
          </a:p>
          <a:p>
            <a:r>
              <a:rPr lang="en-GB" baseline="0" dirty="0"/>
              <a:t>Second, there is no single recipe that works for all organizations.  SAMM is built with this in mind, and supports an organization building a program that is tailored to their risk profile, culture, IT maturity, etc.</a:t>
            </a:r>
          </a:p>
          <a:p>
            <a:endParaRPr lang="en-GB" baseline="0" dirty="0"/>
          </a:p>
          <a:p>
            <a:r>
              <a:rPr lang="en-GB" baseline="0" dirty="0"/>
              <a:t>Thirdly, Guidance related to security activities must be prescriptive.  Too often, security initiatives fail due to poor details, lack of communication, or invalid assumptions.</a:t>
            </a:r>
          </a:p>
          <a:p>
            <a:endParaRPr lang="en-GB" baseline="0" dirty="0"/>
          </a:p>
          <a:p>
            <a:r>
              <a:rPr lang="en-GB" dirty="0"/>
              <a:t>Overall, the success of the program will be based on being simple, well-defined, and measurable.</a:t>
            </a:r>
          </a:p>
        </p:txBody>
      </p:sp>
      <p:sp>
        <p:nvSpPr>
          <p:cNvPr id="4" name="Slide Number Placeholder 3"/>
          <p:cNvSpPr>
            <a:spLocks noGrp="1"/>
          </p:cNvSpPr>
          <p:nvPr>
            <p:ph type="sldNum" idx="10"/>
          </p:nvPr>
        </p:nvSpPr>
        <p:spPr/>
        <p:txBody>
          <a:bodyPr/>
          <a:lstStyle/>
          <a:p>
            <a:endParaRPr lang="en-GB"/>
          </a:p>
        </p:txBody>
      </p:sp>
    </p:spTree>
    <p:extLst>
      <p:ext uri="{BB962C8B-B14F-4D97-AF65-F5344CB8AC3E}">
        <p14:creationId xmlns:p14="http://schemas.microsoft.com/office/powerpoint/2010/main" val="99072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Version 1.0 of </a:t>
            </a:r>
            <a:r>
              <a:rPr lang="en-US" baseline="0" dirty="0" err="1"/>
              <a:t>OpenSAMM</a:t>
            </a:r>
            <a:r>
              <a:rPr lang="en-US" baseline="0" dirty="0"/>
              <a:t> was </a:t>
            </a:r>
            <a:r>
              <a:rPr lang="en-US" sz="1200" b="0" kern="1200" dirty="0">
                <a:solidFill>
                  <a:schemeClr val="tx1"/>
                </a:solidFill>
                <a:effectLst/>
                <a:latin typeface="+mn-lt"/>
                <a:ea typeface="+mn-ea"/>
                <a:cs typeface="+mn-cs"/>
              </a:rPr>
              <a:t>originally created </a:t>
            </a:r>
            <a:r>
              <a:rPr lang="en-US" sz="1200" kern="1200" dirty="0">
                <a:solidFill>
                  <a:schemeClr val="tx1"/>
                </a:solidFill>
                <a:effectLst/>
                <a:latin typeface="+mn-lt"/>
                <a:ea typeface="+mn-ea"/>
                <a:cs typeface="+mn-cs"/>
              </a:rPr>
              <a:t>through the </a:t>
            </a:r>
            <a:r>
              <a:rPr lang="en-US" sz="1200" kern="1200" dirty="0" err="1">
                <a:solidFill>
                  <a:schemeClr val="tx1"/>
                </a:solidFill>
                <a:effectLst/>
                <a:latin typeface="+mn-lt"/>
                <a:ea typeface="+mn-ea"/>
                <a:cs typeface="+mn-cs"/>
              </a:rPr>
              <a:t>OpenSAMM</a:t>
            </a:r>
            <a:r>
              <a:rPr lang="en-US" sz="1200" kern="1200" dirty="0">
                <a:solidFill>
                  <a:schemeClr val="tx1"/>
                </a:solidFill>
                <a:effectLst/>
                <a:latin typeface="+mn-lt"/>
                <a:ea typeface="+mn-ea"/>
                <a:cs typeface="+mn-cs"/>
              </a:rPr>
              <a:t> Project led by </a:t>
            </a:r>
            <a:r>
              <a:rPr lang="en-US" sz="1200" kern="1200" dirty="0" err="1">
                <a:solidFill>
                  <a:schemeClr val="tx1"/>
                </a:solidFill>
                <a:effectLst/>
                <a:latin typeface="+mn-lt"/>
                <a:ea typeface="+mn-ea"/>
                <a:cs typeface="+mn-cs"/>
              </a:rPr>
              <a:t>Pravir</a:t>
            </a:r>
            <a:r>
              <a:rPr lang="en-US" sz="1200" kern="1200" dirty="0">
                <a:solidFill>
                  <a:schemeClr val="tx1"/>
                </a:solidFill>
                <a:effectLst/>
                <a:latin typeface="+mn-lt"/>
                <a:ea typeface="+mn-ea"/>
                <a:cs typeface="+mn-cs"/>
              </a:rPr>
              <a:t> Chandra (</a:t>
            </a:r>
            <a:r>
              <a:rPr lang="en-US" sz="1200" kern="1200" dirty="0" err="1">
                <a:solidFill>
                  <a:schemeClr val="tx1"/>
                </a:solidFill>
                <a:effectLst/>
                <a:latin typeface="+mn-lt"/>
                <a:ea typeface="+mn-ea"/>
                <a:cs typeface="+mn-cs"/>
              </a:rPr>
              <a:t>chandra@owasp.org</a:t>
            </a:r>
            <a:r>
              <a:rPr lang="en-US" sz="1200" kern="1200" dirty="0">
                <a:solidFill>
                  <a:schemeClr val="tx1"/>
                </a:solidFill>
                <a:effectLst/>
                <a:latin typeface="+mn-lt"/>
                <a:ea typeface="+mn-ea"/>
                <a:cs typeface="+mn-cs"/>
              </a:rPr>
              <a:t>), an independent software security consultant. Creation of the first draft was made possible through funding from Fortify Software, Inc. </a:t>
            </a:r>
            <a:endParaRPr lang="en-US" dirty="0">
              <a:effectLst/>
            </a:endParaRPr>
          </a:p>
          <a:p>
            <a:endParaRPr lang="en-US" baseline="0" dirty="0"/>
          </a:p>
          <a:p>
            <a:r>
              <a:rPr lang="en-US" baseline="0" dirty="0"/>
              <a:t>After a number of years, a small group got together at OWASP and worked together to breathe some life into SAMM as an OWASP project.</a:t>
            </a:r>
          </a:p>
          <a:p>
            <a:endParaRPr lang="en-US" baseline="0" dirty="0"/>
          </a:p>
          <a:p>
            <a:r>
              <a:rPr lang="en-US" sz="1200" kern="1200" dirty="0">
                <a:solidFill>
                  <a:schemeClr val="tx1"/>
                </a:solidFill>
                <a:effectLst/>
                <a:latin typeface="+mn-lt"/>
                <a:ea typeface="+mn-ea"/>
                <a:cs typeface="+mn-cs"/>
              </a:rPr>
              <a:t>Version 1.1 of SAMM expand</a:t>
            </a:r>
            <a:r>
              <a:rPr lang="en-US" sz="1200" b="0" kern="1200" dirty="0">
                <a:solidFill>
                  <a:schemeClr val="tx1"/>
                </a:solidFill>
                <a:effectLst/>
                <a:latin typeface="+mn-lt"/>
                <a:ea typeface="+mn-ea"/>
                <a:cs typeface="+mn-cs"/>
              </a:rPr>
              <a:t>ed </a:t>
            </a:r>
            <a:r>
              <a:rPr lang="en-US" sz="1200" kern="1200" dirty="0">
                <a:solidFill>
                  <a:schemeClr val="tx1"/>
                </a:solidFill>
                <a:effectLst/>
                <a:latin typeface="+mn-lt"/>
                <a:ea typeface="+mn-ea"/>
                <a:cs typeface="+mn-cs"/>
              </a:rPr>
              <a:t>and restructure</a:t>
            </a:r>
            <a:r>
              <a:rPr lang="en-US" sz="1200" b="0" kern="1200" dirty="0">
                <a:solidFill>
                  <a:schemeClr val="tx1"/>
                </a:solidFill>
                <a:effectLst/>
                <a:latin typeface="+mn-lt"/>
                <a:ea typeface="+mn-ea"/>
                <a:cs typeface="+mn-cs"/>
              </a:rPr>
              <a:t>d </a:t>
            </a:r>
            <a:r>
              <a:rPr lang="en-US" sz="1200" kern="1200" dirty="0">
                <a:solidFill>
                  <a:schemeClr val="tx1"/>
                </a:solidFill>
                <a:effectLst/>
                <a:latin typeface="+mn-lt"/>
                <a:ea typeface="+mn-ea"/>
                <a:cs typeface="+mn-cs"/>
              </a:rPr>
              <a:t>its predecessor into </a:t>
            </a:r>
            <a:r>
              <a:rPr lang="en-US" sz="1200" b="0" kern="1200" dirty="0">
                <a:solidFill>
                  <a:schemeClr val="tx1"/>
                </a:solidFill>
                <a:effectLst/>
                <a:latin typeface="+mn-lt"/>
                <a:ea typeface="+mn-ea"/>
                <a:cs typeface="+mn-cs"/>
              </a:rPr>
              <a:t>four </a:t>
            </a:r>
            <a:r>
              <a:rPr lang="en-US" sz="1200" kern="1200" dirty="0">
                <a:solidFill>
                  <a:schemeClr val="tx1"/>
                </a:solidFill>
                <a:effectLst/>
                <a:latin typeface="+mn-lt"/>
                <a:ea typeface="+mn-ea"/>
                <a:cs typeface="+mn-cs"/>
              </a:rPr>
              <a:t>complementary resources: </a:t>
            </a:r>
          </a:p>
          <a:p>
            <a:r>
              <a:rPr lang="en-US" sz="1200" kern="1200" dirty="0">
                <a:solidFill>
                  <a:schemeClr val="tx1"/>
                </a:solidFill>
                <a:effectLst/>
                <a:latin typeface="+mn-lt"/>
                <a:ea typeface="+mn-ea"/>
                <a:cs typeface="+mn-cs"/>
              </a:rPr>
              <a:t>Core Document: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describes the core SAMM model </a:t>
            </a:r>
          </a:p>
          <a:p>
            <a:r>
              <a:rPr lang="en-US" sz="1200" kern="1200" dirty="0">
                <a:solidFill>
                  <a:schemeClr val="tx1"/>
                </a:solidFill>
                <a:effectLst/>
                <a:latin typeface="+mn-lt"/>
                <a:ea typeface="+mn-ea"/>
                <a:cs typeface="+mn-cs"/>
              </a:rPr>
              <a:t>How</a:t>
            </a:r>
            <a:r>
              <a:rPr lang="en-US" sz="1200" b="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To Guide: that explains how to apply the model</a:t>
            </a:r>
          </a:p>
          <a:p>
            <a:r>
              <a:rPr lang="en-US" sz="1200" kern="1200" dirty="0">
                <a:solidFill>
                  <a:schemeClr val="tx1"/>
                </a:solidFill>
                <a:effectLst/>
                <a:latin typeface="+mn-lt"/>
                <a:ea typeface="+mn-ea"/>
                <a:cs typeface="+mn-cs"/>
              </a:rPr>
              <a:t>Quick Start Guide: </a:t>
            </a:r>
            <a:r>
              <a:rPr lang="en-US" sz="1200" b="0" kern="1200" dirty="0">
                <a:solidFill>
                  <a:schemeClr val="tx1"/>
                </a:solidFill>
                <a:effectLst/>
                <a:latin typeface="+mn-lt"/>
                <a:ea typeface="+mn-ea"/>
                <a:cs typeface="+mn-cs"/>
              </a:rPr>
              <a:t>to help accelerate learning and adoption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Toolbox (spreadsheet): that </a:t>
            </a:r>
            <a:r>
              <a:rPr lang="en-US" sz="1200" b="0" kern="1200" dirty="0">
                <a:solidFill>
                  <a:schemeClr val="tx1"/>
                </a:solidFill>
                <a:effectLst/>
                <a:latin typeface="+mn-lt"/>
                <a:ea typeface="+mn-ea"/>
                <a:cs typeface="+mn-cs"/>
              </a:rPr>
              <a:t>provides simple automation for data collection, metrics, and graphs</a:t>
            </a:r>
            <a:r>
              <a:rPr lang="en-US" sz="1200" kern="1200" dirty="0">
                <a:solidFill>
                  <a:schemeClr val="tx1"/>
                </a:solidFill>
                <a:effectLst/>
                <a:latin typeface="+mn-lt"/>
                <a:ea typeface="+mn-ea"/>
                <a:cs typeface="+mn-cs"/>
              </a:rPr>
              <a:t>. </a:t>
            </a:r>
          </a:p>
          <a:p>
            <a:endParaRPr lang="en-US" dirty="0"/>
          </a:p>
          <a:p>
            <a:r>
              <a:rPr lang="en-US" dirty="0"/>
              <a:t>The project team released v1.5 of SAMM in February 2017, which </a:t>
            </a:r>
            <a:r>
              <a:rPr lang="en-US" sz="1200" b="0" kern="1200" dirty="0">
                <a:solidFill>
                  <a:schemeClr val="tx1"/>
                </a:solidFill>
                <a:effectLst/>
                <a:latin typeface="+mn-lt"/>
                <a:ea typeface="+mn-ea"/>
                <a:cs typeface="+mn-cs"/>
              </a:rPr>
              <a:t>incorporated a refinement of the scoring model, to provide more granularity to the scoring in an assessment. Now an organization will get credit for all the related work done in a practice rather than having the base number held at the highest completed maturity level.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updated scoring model was designed to help SAMM assessors and organizations avoid the awkward discussion on whether to mark an answer yes or no when it is honestly something in between, and to show incremental improvements.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project team began working in earnest on Version 2.0 in late 2017, and officially released the Beta draft for comment at the end of January. In this update, we’ve expanded the breadth of business functions and practices covered, and are working through improvements to the the scoring model to include additional factors.</a:t>
            </a:r>
            <a:endParaRPr lang="en-US" dirty="0"/>
          </a:p>
          <a:p>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6</a:t>
            </a:fld>
            <a:endParaRPr lang="en-GB"/>
          </a:p>
        </p:txBody>
      </p:sp>
    </p:spTree>
    <p:extLst>
      <p:ext uri="{BB962C8B-B14F-4D97-AF65-F5344CB8AC3E}">
        <p14:creationId xmlns:p14="http://schemas.microsoft.com/office/powerpoint/2010/main" val="141651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on Version 2.0 has been performed mostly by a core team of seven volunteers. Since starting on the new version, the team has met in person three times, and have coordinated our work through fortnightly team calls.</a:t>
            </a:r>
          </a:p>
          <a:p>
            <a:endParaRPr lang="en-US" dirty="0"/>
          </a:p>
        </p:txBody>
      </p:sp>
      <p:sp>
        <p:nvSpPr>
          <p:cNvPr id="4" name="Slide Number Placeholder 3"/>
          <p:cNvSpPr>
            <a:spLocks noGrp="1"/>
          </p:cNvSpPr>
          <p:nvPr>
            <p:ph type="sldNum" sz="quarter" idx="5"/>
          </p:nvPr>
        </p:nvSpPr>
        <p:spPr/>
        <p:txBody>
          <a:bodyPr/>
          <a:lstStyle/>
          <a:p>
            <a:fld id="{BEAB2246-D6DC-2849-8170-15ACDF686333}" type="slidenum">
              <a:rPr lang="en-US" smtClean="0"/>
              <a:t>7</a:t>
            </a:fld>
            <a:endParaRPr lang="en-US"/>
          </a:p>
        </p:txBody>
      </p:sp>
    </p:spTree>
    <p:extLst>
      <p:ext uri="{BB962C8B-B14F-4D97-AF65-F5344CB8AC3E}">
        <p14:creationId xmlns:p14="http://schemas.microsoft.com/office/powerpoint/2010/main" val="29670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team provides monthly updates to the large community, as well.</a:t>
            </a:r>
          </a:p>
        </p:txBody>
      </p:sp>
      <p:sp>
        <p:nvSpPr>
          <p:cNvPr id="4" name="Slide Number Placeholder 3"/>
          <p:cNvSpPr>
            <a:spLocks noGrp="1"/>
          </p:cNvSpPr>
          <p:nvPr>
            <p:ph type="sldNum" sz="quarter" idx="5"/>
          </p:nvPr>
        </p:nvSpPr>
        <p:spPr/>
        <p:txBody>
          <a:bodyPr/>
          <a:lstStyle/>
          <a:p>
            <a:fld id="{BEAB2246-D6DC-2849-8170-15ACDF686333}" type="slidenum">
              <a:rPr lang="en-US" smtClean="0"/>
              <a:t>12</a:t>
            </a:fld>
            <a:endParaRPr lang="en-US"/>
          </a:p>
        </p:txBody>
      </p:sp>
    </p:spTree>
    <p:extLst>
      <p:ext uri="{BB962C8B-B14F-4D97-AF65-F5344CB8AC3E}">
        <p14:creationId xmlns:p14="http://schemas.microsoft.com/office/powerpoint/2010/main" val="221960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team provides monthly updates to the large community, as well.</a:t>
            </a:r>
          </a:p>
        </p:txBody>
      </p:sp>
      <p:sp>
        <p:nvSpPr>
          <p:cNvPr id="4" name="Slide Number Placeholder 3"/>
          <p:cNvSpPr>
            <a:spLocks noGrp="1"/>
          </p:cNvSpPr>
          <p:nvPr>
            <p:ph type="sldNum" sz="quarter" idx="5"/>
          </p:nvPr>
        </p:nvSpPr>
        <p:spPr/>
        <p:txBody>
          <a:bodyPr/>
          <a:lstStyle/>
          <a:p>
            <a:fld id="{BEAB2246-D6DC-2849-8170-15ACDF686333}" type="slidenum">
              <a:rPr lang="en-US" smtClean="0"/>
              <a:t>19</a:t>
            </a:fld>
            <a:endParaRPr lang="en-US"/>
          </a:p>
        </p:txBody>
      </p:sp>
    </p:spTree>
    <p:extLst>
      <p:ext uri="{BB962C8B-B14F-4D97-AF65-F5344CB8AC3E}">
        <p14:creationId xmlns:p14="http://schemas.microsoft.com/office/powerpoint/2010/main" val="3843562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B2246-D6DC-2849-8170-15ACDF686333}" type="slidenum">
              <a:rPr lang="en-US" smtClean="0"/>
              <a:t>20</a:t>
            </a:fld>
            <a:endParaRPr lang="en-US"/>
          </a:p>
        </p:txBody>
      </p:sp>
    </p:spTree>
    <p:extLst>
      <p:ext uri="{BB962C8B-B14F-4D97-AF65-F5344CB8AC3E}">
        <p14:creationId xmlns:p14="http://schemas.microsoft.com/office/powerpoint/2010/main" val="877528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2620" y="2279035"/>
            <a:ext cx="6809780" cy="1470025"/>
          </a:xfrm>
        </p:spPr>
        <p:txBody>
          <a:bodyPr/>
          <a:lstStyle>
            <a:lvl1pPr algn="l">
              <a:defRPr>
                <a:solidFill>
                  <a:srgbClr val="D8A519"/>
                </a:solidFill>
              </a:defRPr>
            </a:lvl1pPr>
          </a:lstStyle>
          <a:p>
            <a:r>
              <a:rPr lang="en-US"/>
              <a:t>Click to edit Master title style</a:t>
            </a:r>
            <a:endParaRPr lang="en-US" dirty="0"/>
          </a:p>
        </p:txBody>
      </p:sp>
      <p:sp>
        <p:nvSpPr>
          <p:cNvPr id="3" name="Subtitle 2"/>
          <p:cNvSpPr>
            <a:spLocks noGrp="1"/>
          </p:cNvSpPr>
          <p:nvPr>
            <p:ph type="subTitle" idx="1"/>
          </p:nvPr>
        </p:nvSpPr>
        <p:spPr>
          <a:xfrm>
            <a:off x="962620" y="4034810"/>
            <a:ext cx="6123980" cy="1752600"/>
          </a:xfrm>
        </p:spPr>
        <p:txBody>
          <a:bodyPr/>
          <a:lstStyle>
            <a:lvl1pPr marL="0" indent="0" algn="l">
              <a:buNone/>
              <a:defRPr>
                <a:solidFill>
                  <a:srgbClr val="0046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98518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0340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1412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91080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12644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2902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1662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64797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031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03456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6/3/19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4962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1280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917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kern="1200">
          <a:solidFill>
            <a:srgbClr val="004685"/>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owaspsamm.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WASP/sam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WASP/sam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eepurl.com/gl9fb9" TargetMode="External"/><Relationship Id="rId4" Type="http://schemas.openxmlformats.org/officeDocument/2006/relationships/hyperlink" Target="https://owasp.slack.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620" y="1714501"/>
            <a:ext cx="6809780" cy="2034560"/>
          </a:xfrm>
        </p:spPr>
        <p:txBody>
          <a:bodyPr/>
          <a:lstStyle/>
          <a:p>
            <a:r>
              <a:rPr lang="en-US" dirty="0"/>
              <a:t>OWASP Software Assurance Maturity Model (SAMM)</a:t>
            </a:r>
          </a:p>
        </p:txBody>
      </p:sp>
      <p:sp>
        <p:nvSpPr>
          <p:cNvPr id="3" name="Subtitle 2"/>
          <p:cNvSpPr>
            <a:spLocks noGrp="1"/>
          </p:cNvSpPr>
          <p:nvPr>
            <p:ph type="subTitle" idx="1"/>
          </p:nvPr>
        </p:nvSpPr>
        <p:spPr>
          <a:xfrm>
            <a:off x="962620" y="3429000"/>
            <a:ext cx="6123980" cy="2358410"/>
          </a:xfrm>
        </p:spPr>
        <p:txBody>
          <a:bodyPr>
            <a:normAutofit/>
          </a:bodyPr>
          <a:lstStyle/>
          <a:p>
            <a:r>
              <a:rPr lang="en-US" dirty="0"/>
              <a:t>OSS19 Training</a:t>
            </a:r>
          </a:p>
          <a:p>
            <a:endParaRPr lang="en-US" dirty="0"/>
          </a:p>
          <a:p>
            <a:endParaRPr lang="en-US" dirty="0"/>
          </a:p>
        </p:txBody>
      </p:sp>
    </p:spTree>
    <p:extLst>
      <p:ext uri="{BB962C8B-B14F-4D97-AF65-F5344CB8AC3E}">
        <p14:creationId xmlns:p14="http://schemas.microsoft.com/office/powerpoint/2010/main" val="3776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0962-B755-724F-A2BD-F08E34593A5F}"/>
              </a:ext>
            </a:extLst>
          </p:cNvPr>
          <p:cNvSpPr>
            <a:spLocks noGrp="1"/>
          </p:cNvSpPr>
          <p:nvPr>
            <p:ph type="title"/>
          </p:nvPr>
        </p:nvSpPr>
        <p:spPr/>
        <p:txBody>
          <a:bodyPr/>
          <a:lstStyle/>
          <a:p>
            <a:r>
              <a:rPr lang="en-US" dirty="0"/>
              <a:t>The Maturity Levels</a:t>
            </a:r>
          </a:p>
        </p:txBody>
      </p:sp>
      <p:sp>
        <p:nvSpPr>
          <p:cNvPr id="3" name="Content Placeholder 2">
            <a:extLst>
              <a:ext uri="{FF2B5EF4-FFF2-40B4-BE49-F238E27FC236}">
                <a16:creationId xmlns:a16="http://schemas.microsoft.com/office/drawing/2014/main" id="{26D5E00C-BCF8-354A-B0F4-D1645629D2EA}"/>
              </a:ext>
            </a:extLst>
          </p:cNvPr>
          <p:cNvSpPr>
            <a:spLocks noGrp="1"/>
          </p:cNvSpPr>
          <p:nvPr>
            <p:ph sz="half" idx="1"/>
          </p:nvPr>
        </p:nvSpPr>
        <p:spPr/>
        <p:txBody>
          <a:bodyPr/>
          <a:lstStyle/>
          <a:p>
            <a:pPr marL="0" indent="0" algn="ctr">
              <a:buNone/>
            </a:pPr>
            <a:br>
              <a:rPr lang="en-US" dirty="0"/>
            </a:br>
            <a:r>
              <a:rPr lang="en-US" dirty="0"/>
              <a:t>OWASP SAMM - 3 levels</a:t>
            </a:r>
          </a:p>
          <a:p>
            <a:pPr marL="1246188" indent="0">
              <a:buNone/>
            </a:pPr>
            <a:r>
              <a:rPr lang="en-US" dirty="0"/>
              <a:t>Level 1</a:t>
            </a:r>
          </a:p>
          <a:p>
            <a:pPr marL="1246188" indent="0"/>
            <a:endParaRPr lang="en-US" dirty="0"/>
          </a:p>
          <a:p>
            <a:pPr marL="1246188" indent="0">
              <a:buNone/>
            </a:pPr>
            <a:r>
              <a:rPr lang="en-US" dirty="0"/>
              <a:t>Level 2</a:t>
            </a:r>
          </a:p>
          <a:p>
            <a:pPr marL="1246188" indent="0"/>
            <a:endParaRPr lang="en-US" dirty="0"/>
          </a:p>
          <a:p>
            <a:pPr marL="1246188" indent="0">
              <a:buNone/>
            </a:pPr>
            <a:r>
              <a:rPr lang="en-US" dirty="0"/>
              <a:t>Level 3</a:t>
            </a:r>
          </a:p>
        </p:txBody>
      </p:sp>
      <p:sp>
        <p:nvSpPr>
          <p:cNvPr id="4" name="Content Placeholder 3">
            <a:extLst>
              <a:ext uri="{FF2B5EF4-FFF2-40B4-BE49-F238E27FC236}">
                <a16:creationId xmlns:a16="http://schemas.microsoft.com/office/drawing/2014/main" id="{A507D585-7B43-794D-B170-39CCB91E853A}"/>
              </a:ext>
            </a:extLst>
          </p:cNvPr>
          <p:cNvSpPr>
            <a:spLocks noGrp="1"/>
          </p:cNvSpPr>
          <p:nvPr>
            <p:ph sz="half" idx="2"/>
          </p:nvPr>
        </p:nvSpPr>
        <p:spPr>
          <a:xfrm>
            <a:off x="4324350" y="1600200"/>
            <a:ext cx="4362450" cy="4525963"/>
          </a:xfrm>
        </p:spPr>
        <p:txBody>
          <a:bodyPr/>
          <a:lstStyle/>
          <a:p>
            <a:pPr marL="0" indent="0" algn="ctr">
              <a:buNone/>
            </a:pPr>
            <a:r>
              <a:rPr lang="en-US" i="1" dirty="0"/>
              <a:t>Rough</a:t>
            </a:r>
            <a:r>
              <a:rPr lang="en-US" dirty="0"/>
              <a:t> alignment with</a:t>
            </a:r>
            <a:br>
              <a:rPr lang="en-US" dirty="0"/>
            </a:br>
            <a:r>
              <a:rPr lang="en-US" dirty="0"/>
              <a:t>CMMI levels</a:t>
            </a:r>
          </a:p>
          <a:p>
            <a:pPr marL="0" indent="0">
              <a:buNone/>
            </a:pPr>
            <a:r>
              <a:rPr lang="en-US" dirty="0"/>
              <a:t>1      Initial</a:t>
            </a:r>
          </a:p>
          <a:p>
            <a:pPr marL="0" indent="0">
              <a:buNone/>
            </a:pPr>
            <a:r>
              <a:rPr lang="en-US" dirty="0"/>
              <a:t>2(a) (Partially) Managed</a:t>
            </a:r>
          </a:p>
          <a:p>
            <a:pPr marL="0" indent="0">
              <a:buNone/>
            </a:pPr>
            <a:r>
              <a:rPr lang="en-US" dirty="0"/>
              <a:t>2(b) (Fully) Managed</a:t>
            </a:r>
          </a:p>
          <a:p>
            <a:pPr marL="0" indent="0">
              <a:buNone/>
            </a:pPr>
            <a:r>
              <a:rPr lang="en-US" dirty="0"/>
              <a:t>3      Defined</a:t>
            </a:r>
          </a:p>
          <a:p>
            <a:pPr marL="0" indent="0">
              <a:buNone/>
            </a:pPr>
            <a:r>
              <a:rPr lang="en-US" dirty="0"/>
              <a:t>4      Quantitatively Managed</a:t>
            </a:r>
          </a:p>
          <a:p>
            <a:pPr marL="0" indent="0">
              <a:buNone/>
            </a:pPr>
            <a:r>
              <a:rPr lang="en-US" dirty="0"/>
              <a:t>5.     Optimizing</a:t>
            </a:r>
          </a:p>
        </p:txBody>
      </p:sp>
      <p:cxnSp>
        <p:nvCxnSpPr>
          <p:cNvPr id="6" name="Straight Connector 5">
            <a:extLst>
              <a:ext uri="{FF2B5EF4-FFF2-40B4-BE49-F238E27FC236}">
                <a16:creationId xmlns:a16="http://schemas.microsoft.com/office/drawing/2014/main" id="{127A9ADD-6984-054C-8D58-0F1A13450F07}"/>
              </a:ext>
            </a:extLst>
          </p:cNvPr>
          <p:cNvCxnSpPr>
            <a:cxnSpLocks/>
          </p:cNvCxnSpPr>
          <p:nvPr/>
        </p:nvCxnSpPr>
        <p:spPr>
          <a:xfrm>
            <a:off x="691666" y="3579453"/>
            <a:ext cx="799513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2F1DF6E-A4FE-A242-A599-E61AF9B34A9F}"/>
              </a:ext>
            </a:extLst>
          </p:cNvPr>
          <p:cNvCxnSpPr>
            <a:cxnSpLocks/>
          </p:cNvCxnSpPr>
          <p:nvPr/>
        </p:nvCxnSpPr>
        <p:spPr>
          <a:xfrm>
            <a:off x="691666" y="4575915"/>
            <a:ext cx="799513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90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EE4-4471-CA43-96FA-67EE5288B5B4}"/>
              </a:ext>
            </a:extLst>
          </p:cNvPr>
          <p:cNvSpPr>
            <a:spLocks noGrp="1"/>
          </p:cNvSpPr>
          <p:nvPr>
            <p:ph type="title"/>
          </p:nvPr>
        </p:nvSpPr>
        <p:spPr>
          <a:xfrm>
            <a:off x="457200" y="274638"/>
            <a:ext cx="8458200" cy="1143000"/>
          </a:xfrm>
        </p:spPr>
        <p:txBody>
          <a:bodyPr>
            <a:normAutofit fontScale="90000"/>
          </a:bodyPr>
          <a:lstStyle/>
          <a:p>
            <a:pPr marL="541338" indent="-541338"/>
            <a:r>
              <a:rPr lang="en-US" dirty="0"/>
              <a:t>Activity Streams</a:t>
            </a:r>
            <a:br>
              <a:rPr lang="en-US" dirty="0"/>
            </a:br>
            <a:r>
              <a:rPr lang="en-US" dirty="0"/>
              <a:t>Example – Operational Management</a:t>
            </a:r>
          </a:p>
        </p:txBody>
      </p:sp>
      <p:sp>
        <p:nvSpPr>
          <p:cNvPr id="3" name="Content Placeholder 2">
            <a:extLst>
              <a:ext uri="{FF2B5EF4-FFF2-40B4-BE49-F238E27FC236}">
                <a16:creationId xmlns:a16="http://schemas.microsoft.com/office/drawing/2014/main" id="{FF780FDD-A6CA-3640-92EF-C425E6EA71D7}"/>
              </a:ext>
            </a:extLst>
          </p:cNvPr>
          <p:cNvSpPr>
            <a:spLocks noGrp="1"/>
          </p:cNvSpPr>
          <p:nvPr>
            <p:ph sz="half" idx="1"/>
          </p:nvPr>
        </p:nvSpPr>
        <p:spPr>
          <a:xfrm>
            <a:off x="457200" y="1600200"/>
            <a:ext cx="4038600" cy="4983162"/>
          </a:xfrm>
        </p:spPr>
        <p:txBody>
          <a:bodyPr>
            <a:normAutofit lnSpcReduction="10000"/>
          </a:bodyPr>
          <a:lstStyle/>
          <a:p>
            <a:pPr marL="0" indent="0">
              <a:buNone/>
            </a:pPr>
            <a:br>
              <a:rPr lang="en-US" dirty="0"/>
            </a:br>
            <a:r>
              <a:rPr lang="en-US" b="1" dirty="0"/>
              <a:t>A: Data Protection</a:t>
            </a:r>
          </a:p>
          <a:p>
            <a:pPr marL="633413" indent="-633413">
              <a:buNone/>
            </a:pPr>
            <a:r>
              <a:rPr lang="en-US" dirty="0"/>
              <a:t>Level 1: Basic Data Protections in Place</a:t>
            </a:r>
          </a:p>
          <a:p>
            <a:pPr marL="671513" indent="-671513">
              <a:buNone/>
            </a:pPr>
            <a:r>
              <a:rPr lang="en-US" dirty="0"/>
              <a:t>Level 2: Data cataloged and data protection policy established</a:t>
            </a:r>
          </a:p>
          <a:p>
            <a:pPr marL="671513" indent="-671513">
              <a:buNone/>
            </a:pPr>
            <a:r>
              <a:rPr lang="en-US" dirty="0"/>
              <a:t>Level 3: Data policy breaches detected and acted upon</a:t>
            </a:r>
          </a:p>
        </p:txBody>
      </p:sp>
      <p:sp>
        <p:nvSpPr>
          <p:cNvPr id="4" name="Content Placeholder 3">
            <a:extLst>
              <a:ext uri="{FF2B5EF4-FFF2-40B4-BE49-F238E27FC236}">
                <a16:creationId xmlns:a16="http://schemas.microsoft.com/office/drawing/2014/main" id="{0B6FE804-9D38-6640-B122-E4CF58A66AA4}"/>
              </a:ext>
            </a:extLst>
          </p:cNvPr>
          <p:cNvSpPr>
            <a:spLocks noGrp="1"/>
          </p:cNvSpPr>
          <p:nvPr>
            <p:ph sz="half" idx="2"/>
          </p:nvPr>
        </p:nvSpPr>
        <p:spPr>
          <a:xfrm>
            <a:off x="4648200" y="1600200"/>
            <a:ext cx="4267200" cy="4525963"/>
          </a:xfrm>
        </p:spPr>
        <p:txBody>
          <a:bodyPr>
            <a:normAutofit lnSpcReduction="10000"/>
          </a:bodyPr>
          <a:lstStyle/>
          <a:p>
            <a:pPr marL="373063" indent="-373063">
              <a:buNone/>
            </a:pPr>
            <a:r>
              <a:rPr lang="en-US" b="1" dirty="0"/>
              <a:t>B: System </a:t>
            </a:r>
            <a:r>
              <a:rPr lang="en-US" b="1" dirty="0" err="1"/>
              <a:t>Decomm</a:t>
            </a:r>
            <a:r>
              <a:rPr lang="en-US" b="1" dirty="0"/>
              <a:t> / Legacy Management</a:t>
            </a:r>
          </a:p>
          <a:p>
            <a:pPr marL="765175" indent="-765175">
              <a:buNone/>
            </a:pPr>
            <a:r>
              <a:rPr lang="en-US" dirty="0"/>
              <a:t>Level 1: Identification of unused apps/services</a:t>
            </a:r>
          </a:p>
          <a:p>
            <a:pPr marL="765175" indent="-765175">
              <a:buNone/>
            </a:pPr>
            <a:r>
              <a:rPr lang="en-US" dirty="0"/>
              <a:t>Level 2: Decommissioning and legacy migration processes in place</a:t>
            </a:r>
          </a:p>
          <a:p>
            <a:pPr marL="765175" indent="-765175">
              <a:buNone/>
            </a:pPr>
            <a:r>
              <a:rPr lang="en-US" dirty="0"/>
              <a:t>Level 3: Proactive handling of legacy applications/ services</a:t>
            </a:r>
          </a:p>
        </p:txBody>
      </p:sp>
    </p:spTree>
    <p:extLst>
      <p:ext uri="{BB962C8B-B14F-4D97-AF65-F5344CB8AC3E}">
        <p14:creationId xmlns:p14="http://schemas.microsoft.com/office/powerpoint/2010/main" val="379151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48B4-4DFF-AE4D-86FA-369931770052}"/>
              </a:ext>
            </a:extLst>
          </p:cNvPr>
          <p:cNvSpPr>
            <a:spLocks noGrp="1"/>
          </p:cNvSpPr>
          <p:nvPr>
            <p:ph type="title"/>
          </p:nvPr>
        </p:nvSpPr>
        <p:spPr/>
        <p:txBody>
          <a:bodyPr/>
          <a:lstStyle/>
          <a:p>
            <a:r>
              <a:rPr lang="en-US" dirty="0"/>
              <a:t>Where to Find SAMM</a:t>
            </a:r>
          </a:p>
        </p:txBody>
      </p:sp>
      <p:sp>
        <p:nvSpPr>
          <p:cNvPr id="3" name="Content Placeholder 2">
            <a:extLst>
              <a:ext uri="{FF2B5EF4-FFF2-40B4-BE49-F238E27FC236}">
                <a16:creationId xmlns:a16="http://schemas.microsoft.com/office/drawing/2014/main" id="{FEADEAA3-6EBA-644B-A0B7-9A763DD11FD9}"/>
              </a:ext>
            </a:extLst>
          </p:cNvPr>
          <p:cNvSpPr>
            <a:spLocks noGrp="1"/>
          </p:cNvSpPr>
          <p:nvPr>
            <p:ph idx="1"/>
          </p:nvPr>
        </p:nvSpPr>
        <p:spPr>
          <a:xfrm>
            <a:off x="457200" y="1600200"/>
            <a:ext cx="8229600" cy="4601817"/>
          </a:xfrm>
        </p:spPr>
        <p:txBody>
          <a:bodyPr>
            <a:normAutofit/>
          </a:bodyPr>
          <a:lstStyle/>
          <a:p>
            <a:r>
              <a:rPr lang="en-NZ" dirty="0"/>
              <a:t>OWASP SAMM Web Site: </a:t>
            </a:r>
            <a:r>
              <a:rPr lang="en-NZ" sz="2800" dirty="0">
                <a:hlinkClick r:id="rId3"/>
              </a:rPr>
              <a:t>https://owaspsamm.org</a:t>
            </a:r>
            <a:endParaRPr lang="en-NZ" sz="2800" dirty="0"/>
          </a:p>
          <a:p>
            <a:pPr lvl="1"/>
            <a:r>
              <a:rPr lang="en-NZ" sz="2400" dirty="0"/>
              <a:t>Version 1.5 documents and toolkit</a:t>
            </a:r>
          </a:p>
          <a:p>
            <a:pPr lvl="1"/>
            <a:r>
              <a:rPr lang="en-NZ" sz="2400" dirty="0"/>
              <a:t>Version 2.0 Beta content – Auto-updates from GitHub repo</a:t>
            </a:r>
          </a:p>
          <a:p>
            <a:pPr marL="0" indent="0">
              <a:buNone/>
            </a:pPr>
            <a:endParaRPr lang="en-NZ" dirty="0"/>
          </a:p>
          <a:p>
            <a:r>
              <a:rPr lang="en-NZ" dirty="0"/>
              <a:t>GitHub Project: </a:t>
            </a:r>
            <a:r>
              <a:rPr lang="en-NZ" sz="2800" dirty="0">
                <a:hlinkClick r:id="rId4"/>
              </a:rPr>
              <a:t>https://github.com/OWASP/samm</a:t>
            </a:r>
            <a:endParaRPr lang="en-NZ" sz="2800" dirty="0"/>
          </a:p>
          <a:p>
            <a:pPr lvl="1"/>
            <a:r>
              <a:rPr lang="en-NZ" sz="2400" dirty="0"/>
              <a:t>Includes background information and archived documents</a:t>
            </a:r>
          </a:p>
          <a:p>
            <a:pPr lvl="1"/>
            <a:endParaRPr lang="en-NZ" sz="2400" dirty="0"/>
          </a:p>
          <a:p>
            <a:r>
              <a:rPr lang="en-NZ" sz="2800" dirty="0"/>
              <a:t>SAMM Project Page on OWASP Web Site</a:t>
            </a:r>
          </a:p>
          <a:p>
            <a:pPr lvl="1"/>
            <a:r>
              <a:rPr lang="en-NZ" sz="2400" dirty="0"/>
              <a:t>Includes information on current sponsors</a:t>
            </a:r>
          </a:p>
        </p:txBody>
      </p:sp>
    </p:spTree>
    <p:extLst>
      <p:ext uri="{BB962C8B-B14F-4D97-AF65-F5344CB8AC3E}">
        <p14:creationId xmlns:p14="http://schemas.microsoft.com/office/powerpoint/2010/main" val="106653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a:t>Pain</a:t>
            </a:r>
            <a:r>
              <a:rPr lang="de-DE" dirty="0"/>
              <a:t> Points </a:t>
            </a:r>
            <a:r>
              <a:rPr lang="de-DE" dirty="0" err="1"/>
              <a:t>with</a:t>
            </a:r>
            <a:r>
              <a:rPr lang="de-DE" dirty="0"/>
              <a:t> Scoring in SAMM 1.5</a:t>
            </a:r>
          </a:p>
        </p:txBody>
      </p:sp>
      <p:sp>
        <p:nvSpPr>
          <p:cNvPr id="3" name="Inhaltsplatzhalter 2"/>
          <p:cNvSpPr>
            <a:spLocks noGrp="1"/>
          </p:cNvSpPr>
          <p:nvPr>
            <p:ph idx="1"/>
          </p:nvPr>
        </p:nvSpPr>
        <p:spPr>
          <a:xfrm>
            <a:off x="457200" y="1600200"/>
            <a:ext cx="8229600" cy="4432465"/>
          </a:xfrm>
        </p:spPr>
        <p:txBody>
          <a:bodyPr>
            <a:normAutofit fontScale="77500" lnSpcReduction="20000"/>
          </a:bodyPr>
          <a:lstStyle/>
          <a:p>
            <a:pPr marL="0" indent="0">
              <a:buNone/>
            </a:pPr>
            <a:r>
              <a:rPr lang="de-DE" b="1" dirty="0" err="1"/>
              <a:t>Strategy</a:t>
            </a:r>
            <a:r>
              <a:rPr lang="de-DE" b="1" dirty="0"/>
              <a:t> &amp; </a:t>
            </a:r>
            <a:r>
              <a:rPr lang="de-DE" b="1" dirty="0" err="1"/>
              <a:t>Metrics</a:t>
            </a:r>
            <a:r>
              <a:rPr lang="de-DE" b="1" dirty="0"/>
              <a:t>, Level 1</a:t>
            </a:r>
            <a:r>
              <a:rPr lang="de-DE" dirty="0"/>
              <a:t>: </a:t>
            </a:r>
            <a:r>
              <a:rPr lang="de-DE" i="1" dirty="0" err="1"/>
              <a:t>Is</a:t>
            </a:r>
            <a:r>
              <a:rPr lang="de-DE" i="1" dirty="0"/>
              <a:t> </a:t>
            </a:r>
            <a:r>
              <a:rPr lang="de-DE" i="1" dirty="0" err="1"/>
              <a:t>there</a:t>
            </a:r>
            <a:r>
              <a:rPr lang="de-DE" i="1" dirty="0"/>
              <a:t> a </a:t>
            </a:r>
            <a:r>
              <a:rPr lang="de-DE" i="1" dirty="0" err="1"/>
              <a:t>software</a:t>
            </a:r>
            <a:r>
              <a:rPr lang="de-DE" i="1" dirty="0"/>
              <a:t> </a:t>
            </a:r>
            <a:r>
              <a:rPr lang="de-DE" i="1" dirty="0" err="1"/>
              <a:t>security</a:t>
            </a:r>
            <a:r>
              <a:rPr lang="de-DE" i="1" dirty="0"/>
              <a:t> </a:t>
            </a:r>
            <a:r>
              <a:rPr lang="de-DE" i="1" dirty="0" err="1"/>
              <a:t>assurance</a:t>
            </a:r>
            <a:r>
              <a:rPr lang="de-DE" i="1" dirty="0"/>
              <a:t> </a:t>
            </a:r>
            <a:r>
              <a:rPr lang="de-DE" i="1" dirty="0" err="1"/>
              <a:t>program</a:t>
            </a:r>
            <a:r>
              <a:rPr lang="de-DE" i="1" dirty="0"/>
              <a:t> in </a:t>
            </a:r>
            <a:r>
              <a:rPr lang="de-DE" i="1" dirty="0" err="1"/>
              <a:t>place</a:t>
            </a:r>
            <a:r>
              <a:rPr lang="de-DE" i="1" dirty="0"/>
              <a:t>?</a:t>
            </a:r>
            <a:endParaRPr lang="de-DE" dirty="0"/>
          </a:p>
          <a:p>
            <a:pPr marL="0" indent="0">
              <a:buNone/>
            </a:pPr>
            <a:r>
              <a:rPr lang="de-DE" dirty="0" err="1"/>
              <a:t>Available</a:t>
            </a:r>
            <a:r>
              <a:rPr lang="de-DE" dirty="0"/>
              <a:t> Responses: </a:t>
            </a:r>
          </a:p>
          <a:p>
            <a:pPr lvl="1"/>
            <a:r>
              <a:rPr lang="de-DE" i="1" dirty="0" err="1"/>
              <a:t>No</a:t>
            </a:r>
            <a:endParaRPr lang="de-DE" i="1" dirty="0"/>
          </a:p>
          <a:p>
            <a:pPr lvl="1"/>
            <a:r>
              <a:rPr lang="de-DE" i="1" dirty="0"/>
              <a:t>Yes, </a:t>
            </a:r>
            <a:r>
              <a:rPr lang="de-DE" i="1" dirty="0" err="1"/>
              <a:t>it‘s</a:t>
            </a:r>
            <a:r>
              <a:rPr lang="de-DE" i="1" dirty="0"/>
              <a:t> </a:t>
            </a:r>
            <a:r>
              <a:rPr lang="de-DE" i="1" dirty="0" err="1"/>
              <a:t>less</a:t>
            </a:r>
            <a:r>
              <a:rPr lang="de-DE" i="1" dirty="0"/>
              <a:t> </a:t>
            </a:r>
            <a:r>
              <a:rPr lang="de-DE" i="1" dirty="0" err="1"/>
              <a:t>than</a:t>
            </a:r>
            <a:r>
              <a:rPr lang="de-DE" i="1" dirty="0"/>
              <a:t> a </a:t>
            </a:r>
            <a:r>
              <a:rPr lang="de-DE" i="1" dirty="0" err="1"/>
              <a:t>year</a:t>
            </a:r>
            <a:r>
              <a:rPr lang="de-DE" i="1" dirty="0"/>
              <a:t> </a:t>
            </a:r>
            <a:r>
              <a:rPr lang="de-DE" i="1" dirty="0" err="1"/>
              <a:t>old</a:t>
            </a:r>
            <a:endParaRPr lang="de-DE" i="1" dirty="0"/>
          </a:p>
          <a:p>
            <a:pPr lvl="1"/>
            <a:r>
              <a:rPr lang="de-DE" i="1" dirty="0"/>
              <a:t>Yes, </a:t>
            </a:r>
            <a:r>
              <a:rPr lang="de-DE" i="1" dirty="0" err="1"/>
              <a:t>it‘s</a:t>
            </a:r>
            <a:r>
              <a:rPr lang="de-DE" i="1" dirty="0"/>
              <a:t> a </a:t>
            </a:r>
            <a:r>
              <a:rPr lang="de-DE" i="1" dirty="0" err="1"/>
              <a:t>number</a:t>
            </a:r>
            <a:r>
              <a:rPr lang="de-DE" i="1" dirty="0"/>
              <a:t> </a:t>
            </a:r>
            <a:r>
              <a:rPr lang="de-DE" i="1" dirty="0" err="1"/>
              <a:t>of</a:t>
            </a:r>
            <a:r>
              <a:rPr lang="de-DE" i="1" dirty="0"/>
              <a:t> </a:t>
            </a:r>
            <a:r>
              <a:rPr lang="de-DE" i="1" dirty="0" err="1"/>
              <a:t>years</a:t>
            </a:r>
            <a:r>
              <a:rPr lang="de-DE" i="1" dirty="0"/>
              <a:t> </a:t>
            </a:r>
            <a:r>
              <a:rPr lang="de-DE" i="1" dirty="0" err="1"/>
              <a:t>old</a:t>
            </a:r>
            <a:endParaRPr lang="de-DE" i="1" dirty="0"/>
          </a:p>
          <a:p>
            <a:pPr lvl="1"/>
            <a:r>
              <a:rPr lang="de-DE" i="1" dirty="0"/>
              <a:t>Yes, </a:t>
            </a:r>
            <a:r>
              <a:rPr lang="de-DE" i="1" dirty="0" err="1"/>
              <a:t>it‘s</a:t>
            </a:r>
            <a:r>
              <a:rPr lang="de-DE" i="1" dirty="0"/>
              <a:t> a </a:t>
            </a:r>
            <a:r>
              <a:rPr lang="de-DE" i="1" dirty="0" err="1"/>
              <a:t>pretty</a:t>
            </a:r>
            <a:r>
              <a:rPr lang="de-DE" i="1" dirty="0"/>
              <a:t> </a:t>
            </a:r>
            <a:r>
              <a:rPr lang="de-DE" i="1" dirty="0" err="1"/>
              <a:t>mature</a:t>
            </a:r>
            <a:r>
              <a:rPr lang="de-DE" i="1" dirty="0"/>
              <a:t> </a:t>
            </a:r>
            <a:r>
              <a:rPr lang="de-DE" i="1" dirty="0" err="1"/>
              <a:t>program</a:t>
            </a:r>
            <a:endParaRPr lang="de-DE" i="1" dirty="0"/>
          </a:p>
          <a:p>
            <a:pPr marL="0" indent="0">
              <a:buNone/>
            </a:pPr>
            <a:endParaRPr lang="de-DE" i="1" dirty="0"/>
          </a:p>
          <a:p>
            <a:pPr marL="0" indent="0">
              <a:buNone/>
            </a:pPr>
            <a:r>
              <a:rPr lang="de-DE" dirty="0"/>
              <a:t>But, </a:t>
            </a:r>
            <a:r>
              <a:rPr lang="de-DE" dirty="0" err="1"/>
              <a:t>what</a:t>
            </a:r>
            <a:r>
              <a:rPr lang="de-DE" dirty="0"/>
              <a:t> </a:t>
            </a:r>
            <a:r>
              <a:rPr lang="de-DE" dirty="0" err="1"/>
              <a:t>about</a:t>
            </a:r>
            <a:r>
              <a:rPr lang="de-DE" dirty="0"/>
              <a:t>…</a:t>
            </a:r>
          </a:p>
          <a:p>
            <a:pPr lvl="1"/>
            <a:r>
              <a:rPr lang="de-DE" dirty="0"/>
              <a:t>Quality </a:t>
            </a:r>
            <a:r>
              <a:rPr lang="de-DE" dirty="0" err="1"/>
              <a:t>of</a:t>
            </a:r>
            <a:r>
              <a:rPr lang="de-DE" dirty="0"/>
              <a:t> </a:t>
            </a:r>
            <a:r>
              <a:rPr lang="de-DE" dirty="0" err="1"/>
              <a:t>the</a:t>
            </a:r>
            <a:r>
              <a:rPr lang="de-DE" dirty="0"/>
              <a:t> </a:t>
            </a:r>
            <a:r>
              <a:rPr lang="de-DE" dirty="0" err="1"/>
              <a:t>program</a:t>
            </a:r>
            <a:r>
              <a:rPr lang="de-DE" dirty="0"/>
              <a:t>?</a:t>
            </a:r>
          </a:p>
          <a:p>
            <a:pPr lvl="1"/>
            <a:r>
              <a:rPr lang="de-DE" dirty="0"/>
              <a:t>Currency </a:t>
            </a:r>
            <a:r>
              <a:rPr lang="de-DE" dirty="0" err="1"/>
              <a:t>of</a:t>
            </a:r>
            <a:r>
              <a:rPr lang="de-DE" dirty="0"/>
              <a:t> </a:t>
            </a:r>
            <a:r>
              <a:rPr lang="de-DE" dirty="0" err="1"/>
              <a:t>the</a:t>
            </a:r>
            <a:r>
              <a:rPr lang="de-DE" dirty="0"/>
              <a:t> </a:t>
            </a:r>
            <a:r>
              <a:rPr lang="de-DE" dirty="0" err="1"/>
              <a:t>program</a:t>
            </a:r>
            <a:r>
              <a:rPr lang="de-DE" dirty="0"/>
              <a:t>? </a:t>
            </a:r>
            <a:r>
              <a:rPr lang="de-DE" dirty="0" err="1"/>
              <a:t>Has</a:t>
            </a:r>
            <a:r>
              <a:rPr lang="de-DE" dirty="0"/>
              <a:t> </a:t>
            </a:r>
            <a:r>
              <a:rPr lang="de-DE" dirty="0" err="1"/>
              <a:t>it</a:t>
            </a:r>
            <a:r>
              <a:rPr lang="de-DE" dirty="0"/>
              <a:t> </a:t>
            </a:r>
            <a:r>
              <a:rPr lang="de-DE" dirty="0" err="1"/>
              <a:t>been</a:t>
            </a:r>
            <a:r>
              <a:rPr lang="de-DE" dirty="0"/>
              <a:t> </a:t>
            </a:r>
            <a:r>
              <a:rPr lang="de-DE" dirty="0" err="1"/>
              <a:t>reviewed</a:t>
            </a:r>
            <a:r>
              <a:rPr lang="de-DE" dirty="0"/>
              <a:t>/</a:t>
            </a:r>
            <a:r>
              <a:rPr lang="de-DE" dirty="0" err="1"/>
              <a:t>updated</a:t>
            </a:r>
            <a:r>
              <a:rPr lang="de-DE" dirty="0"/>
              <a:t>? </a:t>
            </a:r>
          </a:p>
          <a:p>
            <a:pPr lvl="1"/>
            <a:r>
              <a:rPr lang="de-DE" dirty="0" err="1"/>
              <a:t>How</a:t>
            </a:r>
            <a:r>
              <a:rPr lang="de-DE" dirty="0"/>
              <a:t> do </a:t>
            </a:r>
            <a:r>
              <a:rPr lang="de-DE" dirty="0" err="1"/>
              <a:t>you</a:t>
            </a:r>
            <a:r>
              <a:rPr lang="de-DE" dirty="0"/>
              <a:t> </a:t>
            </a:r>
            <a:r>
              <a:rPr lang="de-DE" dirty="0" err="1"/>
              <a:t>know</a:t>
            </a:r>
            <a:r>
              <a:rPr lang="de-DE" dirty="0"/>
              <a:t> </a:t>
            </a:r>
            <a:r>
              <a:rPr lang="de-DE" dirty="0" err="1"/>
              <a:t>the</a:t>
            </a:r>
            <a:r>
              <a:rPr lang="de-DE" dirty="0"/>
              <a:t> </a:t>
            </a:r>
            <a:r>
              <a:rPr lang="de-DE" dirty="0" err="1"/>
              <a:t>program</a:t>
            </a:r>
            <a:r>
              <a:rPr lang="de-DE" dirty="0"/>
              <a:t> </a:t>
            </a:r>
            <a:r>
              <a:rPr lang="de-DE" dirty="0" err="1"/>
              <a:t>is</a:t>
            </a:r>
            <a:r>
              <a:rPr lang="de-DE" dirty="0"/>
              <a:t> still relevant?</a:t>
            </a:r>
          </a:p>
        </p:txBody>
      </p:sp>
    </p:spTree>
    <p:extLst>
      <p:ext uri="{BB962C8B-B14F-4D97-AF65-F5344CB8AC3E}">
        <p14:creationId xmlns:p14="http://schemas.microsoft.com/office/powerpoint/2010/main" val="32280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Consider</a:t>
            </a:r>
            <a:r>
              <a:rPr lang="de-DE" dirty="0"/>
              <a:t> Multiple </a:t>
            </a:r>
            <a:r>
              <a:rPr lang="de-DE" dirty="0" err="1"/>
              <a:t>Dimensions</a:t>
            </a:r>
            <a:endParaRPr lang="de-DE" dirty="0"/>
          </a:p>
        </p:txBody>
      </p:sp>
      <p:sp>
        <p:nvSpPr>
          <p:cNvPr id="3" name="Textplatzhalter 2"/>
          <p:cNvSpPr>
            <a:spLocks noGrp="1"/>
          </p:cNvSpPr>
          <p:nvPr>
            <p:ph type="body" idx="1"/>
          </p:nvPr>
        </p:nvSpPr>
        <p:spPr>
          <a:xfrm>
            <a:off x="653592" y="1630263"/>
            <a:ext cx="4040188" cy="639762"/>
          </a:xfrm>
        </p:spPr>
        <p:txBody>
          <a:bodyPr/>
          <a:lstStyle/>
          <a:p>
            <a:pPr algn="ctr"/>
            <a:r>
              <a:rPr lang="de-DE" dirty="0" err="1"/>
              <a:t>Coverage</a:t>
            </a:r>
            <a:r>
              <a:rPr lang="de-DE" dirty="0"/>
              <a:t> / Standardisation</a:t>
            </a:r>
          </a:p>
        </p:txBody>
      </p:sp>
      <p:graphicFrame>
        <p:nvGraphicFramePr>
          <p:cNvPr id="14" name="Inhaltsplatzhalter 13"/>
          <p:cNvGraphicFramePr>
            <a:graphicFrameLocks noGrp="1"/>
          </p:cNvGraphicFramePr>
          <p:nvPr>
            <p:ph sz="half" idx="2"/>
            <p:extLst>
              <p:ext uri="{D42A27DB-BD31-4B8C-83A1-F6EECF244321}">
                <p14:modId xmlns:p14="http://schemas.microsoft.com/office/powerpoint/2010/main" val="1169190784"/>
              </p:ext>
            </p:extLst>
          </p:nvPr>
        </p:nvGraphicFramePr>
        <p:xfrm>
          <a:off x="629842" y="2296670"/>
          <a:ext cx="3868340" cy="276344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platzhalter 4"/>
          <p:cNvSpPr>
            <a:spLocks noGrp="1"/>
          </p:cNvSpPr>
          <p:nvPr>
            <p:ph type="body" sz="quarter" idx="3"/>
          </p:nvPr>
        </p:nvSpPr>
        <p:spPr>
          <a:xfrm>
            <a:off x="4551957" y="1653863"/>
            <a:ext cx="4041775" cy="639762"/>
          </a:xfrm>
        </p:spPr>
        <p:txBody>
          <a:bodyPr/>
          <a:lstStyle/>
          <a:p>
            <a:pPr algn="ctr"/>
            <a:r>
              <a:rPr lang="de-DE" dirty="0"/>
              <a:t>Quality</a:t>
            </a:r>
          </a:p>
        </p:txBody>
      </p:sp>
      <p:graphicFrame>
        <p:nvGraphicFramePr>
          <p:cNvPr id="18" name="Inhaltsplatzhalter 17"/>
          <p:cNvGraphicFramePr>
            <a:graphicFrameLocks noGrp="1"/>
          </p:cNvGraphicFramePr>
          <p:nvPr>
            <p:ph sz="quarter" idx="4"/>
            <p:extLst>
              <p:ext uri="{D42A27DB-BD31-4B8C-83A1-F6EECF244321}">
                <p14:modId xmlns:p14="http://schemas.microsoft.com/office/powerpoint/2010/main" val="2755009701"/>
              </p:ext>
            </p:extLst>
          </p:nvPr>
        </p:nvGraphicFramePr>
        <p:xfrm>
          <a:off x="4629150" y="2296670"/>
          <a:ext cx="3887391" cy="27634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095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640217" y="4898571"/>
            <a:ext cx="7886700" cy="743971"/>
          </a:xfrm>
        </p:spPr>
        <p:txBody>
          <a:bodyPr>
            <a:normAutofit/>
          </a:bodyPr>
          <a:lstStyle/>
          <a:p>
            <a:pPr algn="ctr"/>
            <a:r>
              <a:rPr lang="de-DE" sz="3300" dirty="0" err="1"/>
              <a:t>Maturity</a:t>
            </a:r>
            <a:r>
              <a:rPr lang="de-DE" sz="3300" dirty="0"/>
              <a:t> Score = Quality × </a:t>
            </a:r>
            <a:r>
              <a:rPr lang="de-DE" sz="3300" dirty="0" err="1"/>
              <a:t>Coverage</a:t>
            </a:r>
            <a:endParaRPr lang="de-DE" sz="3300" dirty="0"/>
          </a:p>
        </p:txBody>
      </p:sp>
      <p:cxnSp>
        <p:nvCxnSpPr>
          <p:cNvPr id="40" name="Gerade Verbindung mit Pfeil 39"/>
          <p:cNvCxnSpPr/>
          <p:nvPr/>
        </p:nvCxnSpPr>
        <p:spPr>
          <a:xfrm flipV="1">
            <a:off x="2969514" y="4265676"/>
            <a:ext cx="3163523" cy="6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p:cNvCxnSpPr/>
          <p:nvPr/>
        </p:nvCxnSpPr>
        <p:spPr>
          <a:xfrm flipV="1">
            <a:off x="2720340" y="1323350"/>
            <a:ext cx="22860" cy="2686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feld 46"/>
          <p:cNvSpPr txBox="1"/>
          <p:nvPr/>
        </p:nvSpPr>
        <p:spPr>
          <a:xfrm>
            <a:off x="4347972" y="4340869"/>
            <a:ext cx="2087110" cy="300082"/>
          </a:xfrm>
          <a:prstGeom prst="rect">
            <a:avLst/>
          </a:prstGeom>
          <a:noFill/>
        </p:spPr>
        <p:txBody>
          <a:bodyPr wrap="none" rtlCol="0">
            <a:spAutoFit/>
          </a:bodyPr>
          <a:lstStyle/>
          <a:p>
            <a:r>
              <a:rPr lang="de-DE" sz="1350" dirty="0" err="1"/>
              <a:t>Coverage</a:t>
            </a:r>
            <a:r>
              <a:rPr lang="de-DE" sz="1350" dirty="0"/>
              <a:t> / </a:t>
            </a:r>
            <a:r>
              <a:rPr lang="de-DE" sz="1350" dirty="0" err="1"/>
              <a:t>Standardization</a:t>
            </a:r>
            <a:endParaRPr lang="de-DE" sz="1350" dirty="0"/>
          </a:p>
        </p:txBody>
      </p:sp>
      <p:sp>
        <p:nvSpPr>
          <p:cNvPr id="48" name="Textfeld 47"/>
          <p:cNvSpPr txBox="1"/>
          <p:nvPr/>
        </p:nvSpPr>
        <p:spPr>
          <a:xfrm>
            <a:off x="2007112" y="1323349"/>
            <a:ext cx="692818" cy="300082"/>
          </a:xfrm>
          <a:prstGeom prst="rect">
            <a:avLst/>
          </a:prstGeom>
          <a:noFill/>
        </p:spPr>
        <p:txBody>
          <a:bodyPr wrap="none" rtlCol="0">
            <a:spAutoFit/>
          </a:bodyPr>
          <a:lstStyle/>
          <a:p>
            <a:r>
              <a:rPr lang="de-DE" sz="1350" dirty="0"/>
              <a:t>Quality</a:t>
            </a:r>
          </a:p>
        </p:txBody>
      </p:sp>
      <p:pic>
        <p:nvPicPr>
          <p:cNvPr id="3" name="Grafik 2"/>
          <p:cNvPicPr>
            <a:picLocks noChangeAspect="1"/>
          </p:cNvPicPr>
          <p:nvPr/>
        </p:nvPicPr>
        <p:blipFill>
          <a:blip r:embed="rId2"/>
          <a:stretch>
            <a:fillRect/>
          </a:stretch>
        </p:blipFill>
        <p:spPr>
          <a:xfrm>
            <a:off x="3061974" y="1323349"/>
            <a:ext cx="3071063" cy="2736818"/>
          </a:xfrm>
          <a:prstGeom prst="rect">
            <a:avLst/>
          </a:prstGeom>
        </p:spPr>
      </p:pic>
      <p:sp>
        <p:nvSpPr>
          <p:cNvPr id="6" name="Textfeld 5"/>
          <p:cNvSpPr txBox="1"/>
          <p:nvPr/>
        </p:nvSpPr>
        <p:spPr>
          <a:xfrm>
            <a:off x="5611640" y="2276260"/>
            <a:ext cx="407484" cy="300082"/>
          </a:xfrm>
          <a:prstGeom prst="rect">
            <a:avLst/>
          </a:prstGeom>
          <a:noFill/>
        </p:spPr>
        <p:txBody>
          <a:bodyPr wrap="none" rtlCol="0">
            <a:spAutoFit/>
          </a:bodyPr>
          <a:lstStyle/>
          <a:p>
            <a:r>
              <a:rPr lang="de-DE" sz="1350" b="1" dirty="0">
                <a:solidFill>
                  <a:schemeClr val="accent1">
                    <a:lumMod val="75000"/>
                  </a:schemeClr>
                </a:solidFill>
              </a:rPr>
              <a:t>0.4</a:t>
            </a:r>
          </a:p>
        </p:txBody>
      </p:sp>
      <p:sp>
        <p:nvSpPr>
          <p:cNvPr id="10" name="Titel 1">
            <a:extLst>
              <a:ext uri="{FF2B5EF4-FFF2-40B4-BE49-F238E27FC236}">
                <a16:creationId xmlns:a16="http://schemas.microsoft.com/office/drawing/2014/main" id="{F0B8CC7B-8469-8046-B276-1612A809DD34}"/>
              </a:ext>
            </a:extLst>
          </p:cNvPr>
          <p:cNvSpPr txBox="1">
            <a:spLocks/>
          </p:cNvSpPr>
          <p:nvPr/>
        </p:nvSpPr>
        <p:spPr>
          <a:xfrm>
            <a:off x="457200" y="27463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rgbClr val="004685"/>
                </a:solidFill>
                <a:latin typeface="+mj-lt"/>
                <a:ea typeface="+mj-ea"/>
                <a:cs typeface="+mj-cs"/>
              </a:defRPr>
            </a:lvl1pPr>
          </a:lstStyle>
          <a:p>
            <a:r>
              <a:rPr lang="de-DE" cap="none" dirty="0" err="1"/>
              <a:t>Combining</a:t>
            </a:r>
            <a:r>
              <a:rPr lang="de-DE" cap="none" dirty="0"/>
              <a:t> Dimension </a:t>
            </a:r>
            <a:r>
              <a:rPr lang="de-DE" cap="none" dirty="0" err="1"/>
              <a:t>Scores</a:t>
            </a:r>
            <a:endParaRPr lang="de-DE" cap="none" dirty="0"/>
          </a:p>
        </p:txBody>
      </p:sp>
    </p:spTree>
    <p:extLst>
      <p:ext uri="{BB962C8B-B14F-4D97-AF65-F5344CB8AC3E}">
        <p14:creationId xmlns:p14="http://schemas.microsoft.com/office/powerpoint/2010/main" val="285304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Education &amp; </a:t>
            </a:r>
            <a:r>
              <a:rPr lang="de-DE" dirty="0" err="1"/>
              <a:t>Guidance</a:t>
            </a:r>
            <a:r>
              <a:rPr lang="de-DE" dirty="0"/>
              <a:t> </a:t>
            </a:r>
            <a:r>
              <a:rPr lang="de-DE" dirty="0" err="1"/>
              <a:t>Practise</a:t>
            </a:r>
            <a:endParaRPr lang="de-DE" dirty="0"/>
          </a:p>
        </p:txBody>
      </p:sp>
      <p:pic>
        <p:nvPicPr>
          <p:cNvPr id="5" name="Grafik 4"/>
          <p:cNvPicPr>
            <a:picLocks noChangeAspect="1"/>
          </p:cNvPicPr>
          <p:nvPr/>
        </p:nvPicPr>
        <p:blipFill>
          <a:blip r:embed="rId2"/>
          <a:stretch>
            <a:fillRect/>
          </a:stretch>
        </p:blipFill>
        <p:spPr>
          <a:xfrm>
            <a:off x="1247001" y="2730580"/>
            <a:ext cx="1449500" cy="1322498"/>
          </a:xfrm>
          <a:prstGeom prst="rect">
            <a:avLst/>
          </a:prstGeom>
        </p:spPr>
      </p:pic>
      <p:pic>
        <p:nvPicPr>
          <p:cNvPr id="7" name="Grafik 6"/>
          <p:cNvPicPr>
            <a:picLocks noChangeAspect="1"/>
          </p:cNvPicPr>
          <p:nvPr/>
        </p:nvPicPr>
        <p:blipFill>
          <a:blip r:embed="rId3"/>
          <a:stretch>
            <a:fillRect/>
          </a:stretch>
        </p:blipFill>
        <p:spPr>
          <a:xfrm>
            <a:off x="3647301" y="2730580"/>
            <a:ext cx="1448194" cy="1321306"/>
          </a:xfrm>
          <a:prstGeom prst="rect">
            <a:avLst/>
          </a:prstGeom>
        </p:spPr>
      </p:pic>
      <p:pic>
        <p:nvPicPr>
          <p:cNvPr id="8" name="Grafik 7"/>
          <p:cNvPicPr>
            <a:picLocks noChangeAspect="1"/>
          </p:cNvPicPr>
          <p:nvPr/>
        </p:nvPicPr>
        <p:blipFill>
          <a:blip r:embed="rId4"/>
          <a:stretch>
            <a:fillRect/>
          </a:stretch>
        </p:blipFill>
        <p:spPr>
          <a:xfrm>
            <a:off x="6046294" y="2730580"/>
            <a:ext cx="1449500" cy="1322498"/>
          </a:xfrm>
          <a:prstGeom prst="rect">
            <a:avLst/>
          </a:prstGeom>
        </p:spPr>
      </p:pic>
      <p:sp>
        <p:nvSpPr>
          <p:cNvPr id="9" name="Textfeld 8"/>
          <p:cNvSpPr txBox="1"/>
          <p:nvPr/>
        </p:nvSpPr>
        <p:spPr>
          <a:xfrm>
            <a:off x="1090386" y="4215127"/>
            <a:ext cx="1762727" cy="1131079"/>
          </a:xfrm>
          <a:prstGeom prst="rect">
            <a:avLst/>
          </a:prstGeom>
          <a:noFill/>
        </p:spPr>
        <p:txBody>
          <a:bodyPr wrap="none" rtlCol="0">
            <a:spAutoFit/>
          </a:bodyPr>
          <a:lstStyle/>
          <a:p>
            <a:pPr algn="ctr"/>
            <a:r>
              <a:rPr lang="de-DE" sz="1350" b="1" dirty="0"/>
              <a:t>Level 1 </a:t>
            </a:r>
          </a:p>
          <a:p>
            <a:pPr algn="ctr"/>
            <a:r>
              <a:rPr lang="de-DE" sz="1350" dirty="0"/>
              <a:t>Relevant </a:t>
            </a:r>
            <a:r>
              <a:rPr lang="de-DE" sz="1350" dirty="0" err="1"/>
              <a:t>employees</a:t>
            </a:r>
            <a:r>
              <a:rPr lang="de-DE" sz="1350" dirty="0"/>
              <a:t> </a:t>
            </a:r>
          </a:p>
          <a:p>
            <a:pPr algn="ctr"/>
            <a:r>
              <a:rPr lang="de-DE" sz="1350" dirty="0" err="1"/>
              <a:t>are</a:t>
            </a:r>
            <a:r>
              <a:rPr lang="de-DE" sz="1350" dirty="0"/>
              <a:t> </a:t>
            </a:r>
            <a:r>
              <a:rPr lang="de-DE" sz="1350" dirty="0" err="1"/>
              <a:t>provided</a:t>
            </a:r>
            <a:endParaRPr lang="de-DE" sz="1350" dirty="0"/>
          </a:p>
          <a:p>
            <a:pPr algn="ctr"/>
            <a:r>
              <a:rPr lang="de-DE" sz="1350" dirty="0"/>
              <a:t> an </a:t>
            </a:r>
            <a:r>
              <a:rPr lang="de-DE" sz="1350" dirty="0" err="1"/>
              <a:t>awareness</a:t>
            </a:r>
            <a:r>
              <a:rPr lang="de-DE" sz="1350" dirty="0"/>
              <a:t> </a:t>
            </a:r>
            <a:r>
              <a:rPr lang="de-DE" sz="1350" dirty="0" err="1"/>
              <a:t>training</a:t>
            </a:r>
            <a:endParaRPr lang="de-DE" sz="1350" dirty="0"/>
          </a:p>
          <a:p>
            <a:pPr algn="ctr"/>
            <a:endParaRPr lang="de-DE" sz="1350" dirty="0"/>
          </a:p>
        </p:txBody>
      </p:sp>
      <p:sp>
        <p:nvSpPr>
          <p:cNvPr id="10" name="Textfeld 9"/>
          <p:cNvSpPr txBox="1"/>
          <p:nvPr/>
        </p:nvSpPr>
        <p:spPr>
          <a:xfrm>
            <a:off x="3412317" y="4215127"/>
            <a:ext cx="1918154" cy="923330"/>
          </a:xfrm>
          <a:prstGeom prst="rect">
            <a:avLst/>
          </a:prstGeom>
          <a:noFill/>
        </p:spPr>
        <p:txBody>
          <a:bodyPr wrap="none" rtlCol="0">
            <a:spAutoFit/>
          </a:bodyPr>
          <a:lstStyle/>
          <a:p>
            <a:pPr algn="ctr"/>
            <a:r>
              <a:rPr lang="de-DE" sz="1350" b="1" dirty="0"/>
              <a:t>Level 2</a:t>
            </a:r>
          </a:p>
          <a:p>
            <a:pPr algn="ctr"/>
            <a:r>
              <a:rPr lang="de-DE" sz="1350" dirty="0" err="1"/>
              <a:t>Employees</a:t>
            </a:r>
            <a:r>
              <a:rPr lang="de-DE" sz="1350" dirty="0"/>
              <a:t> </a:t>
            </a:r>
            <a:r>
              <a:rPr lang="de-DE" sz="1350" dirty="0" err="1"/>
              <a:t>are</a:t>
            </a:r>
            <a:r>
              <a:rPr lang="de-DE" sz="1350" dirty="0"/>
              <a:t> </a:t>
            </a:r>
            <a:r>
              <a:rPr lang="de-DE" sz="1350" dirty="0" err="1"/>
              <a:t>provided</a:t>
            </a:r>
            <a:r>
              <a:rPr lang="de-DE" sz="1350" dirty="0"/>
              <a:t> </a:t>
            </a:r>
          </a:p>
          <a:p>
            <a:pPr algn="ctr"/>
            <a:r>
              <a:rPr lang="de-DE" sz="1350" dirty="0" err="1"/>
              <a:t>role</a:t>
            </a:r>
            <a:r>
              <a:rPr lang="de-DE" sz="1350" dirty="0"/>
              <a:t> </a:t>
            </a:r>
            <a:r>
              <a:rPr lang="de-DE" sz="1350" dirty="0" err="1"/>
              <a:t>specific</a:t>
            </a:r>
            <a:r>
              <a:rPr lang="de-DE" sz="1350" dirty="0"/>
              <a:t> </a:t>
            </a:r>
            <a:r>
              <a:rPr lang="de-DE" sz="1350" dirty="0" err="1"/>
              <a:t>trainings</a:t>
            </a:r>
            <a:endParaRPr lang="de-DE" sz="1350" dirty="0"/>
          </a:p>
          <a:p>
            <a:pPr algn="ctr"/>
            <a:endParaRPr lang="de-DE" sz="1350" dirty="0"/>
          </a:p>
        </p:txBody>
      </p:sp>
      <p:sp>
        <p:nvSpPr>
          <p:cNvPr id="11" name="Textfeld 10"/>
          <p:cNvSpPr txBox="1"/>
          <p:nvPr/>
        </p:nvSpPr>
        <p:spPr>
          <a:xfrm>
            <a:off x="5875348" y="4215127"/>
            <a:ext cx="1791389" cy="923330"/>
          </a:xfrm>
          <a:prstGeom prst="rect">
            <a:avLst/>
          </a:prstGeom>
          <a:noFill/>
        </p:spPr>
        <p:txBody>
          <a:bodyPr wrap="none" rtlCol="0">
            <a:spAutoFit/>
          </a:bodyPr>
          <a:lstStyle/>
          <a:p>
            <a:pPr algn="ctr"/>
            <a:r>
              <a:rPr lang="de-DE" sz="1350" b="1" dirty="0"/>
              <a:t>Level 3</a:t>
            </a:r>
          </a:p>
          <a:p>
            <a:pPr algn="ctr"/>
            <a:r>
              <a:rPr lang="de-DE" sz="1350" dirty="0" err="1"/>
              <a:t>Employee‘s</a:t>
            </a:r>
            <a:r>
              <a:rPr lang="de-DE" sz="1350" dirty="0"/>
              <a:t> </a:t>
            </a:r>
            <a:r>
              <a:rPr lang="de-DE" sz="1350" dirty="0" err="1"/>
              <a:t>knowledge</a:t>
            </a:r>
            <a:endParaRPr lang="de-DE" sz="1350" dirty="0"/>
          </a:p>
          <a:p>
            <a:pPr algn="ctr"/>
            <a:r>
              <a:rPr lang="de-DE" sz="1350" dirty="0" err="1"/>
              <a:t>is</a:t>
            </a:r>
            <a:r>
              <a:rPr lang="de-DE" sz="1350" dirty="0"/>
              <a:t> </a:t>
            </a:r>
            <a:r>
              <a:rPr lang="de-DE" sz="1350" dirty="0" err="1"/>
              <a:t>regularly</a:t>
            </a:r>
            <a:r>
              <a:rPr lang="de-DE" sz="1350" dirty="0"/>
              <a:t> </a:t>
            </a:r>
            <a:r>
              <a:rPr lang="de-DE" sz="1350" dirty="0" err="1"/>
              <a:t>assessed</a:t>
            </a:r>
            <a:endParaRPr lang="de-DE" sz="1350" dirty="0"/>
          </a:p>
          <a:p>
            <a:pPr algn="ctr"/>
            <a:endParaRPr lang="de-DE" sz="1350" dirty="0"/>
          </a:p>
        </p:txBody>
      </p:sp>
      <p:sp>
        <p:nvSpPr>
          <p:cNvPr id="12" name="Textfeld 11"/>
          <p:cNvSpPr txBox="1"/>
          <p:nvPr/>
        </p:nvSpPr>
        <p:spPr>
          <a:xfrm>
            <a:off x="1793095" y="2430032"/>
            <a:ext cx="407484" cy="300082"/>
          </a:xfrm>
          <a:prstGeom prst="rect">
            <a:avLst/>
          </a:prstGeom>
          <a:noFill/>
        </p:spPr>
        <p:txBody>
          <a:bodyPr wrap="none" rtlCol="0">
            <a:spAutoFit/>
          </a:bodyPr>
          <a:lstStyle/>
          <a:p>
            <a:r>
              <a:rPr lang="de-DE" sz="1350" b="1" dirty="0">
                <a:solidFill>
                  <a:schemeClr val="accent1">
                    <a:lumMod val="75000"/>
                  </a:schemeClr>
                </a:solidFill>
              </a:rPr>
              <a:t>0.8</a:t>
            </a:r>
          </a:p>
        </p:txBody>
      </p:sp>
      <p:sp>
        <p:nvSpPr>
          <p:cNvPr id="13" name="Textfeld 12"/>
          <p:cNvSpPr txBox="1"/>
          <p:nvPr/>
        </p:nvSpPr>
        <p:spPr>
          <a:xfrm>
            <a:off x="4280263" y="2441462"/>
            <a:ext cx="495649" cy="300082"/>
          </a:xfrm>
          <a:prstGeom prst="rect">
            <a:avLst/>
          </a:prstGeom>
          <a:noFill/>
        </p:spPr>
        <p:txBody>
          <a:bodyPr wrap="none" rtlCol="0">
            <a:spAutoFit/>
          </a:bodyPr>
          <a:lstStyle/>
          <a:p>
            <a:r>
              <a:rPr lang="de-DE" sz="1350" b="1" dirty="0">
                <a:solidFill>
                  <a:schemeClr val="accent1">
                    <a:lumMod val="75000"/>
                  </a:schemeClr>
                </a:solidFill>
              </a:rPr>
              <a:t>0.25</a:t>
            </a:r>
          </a:p>
        </p:txBody>
      </p:sp>
      <p:sp>
        <p:nvSpPr>
          <p:cNvPr id="14" name="Textfeld 13"/>
          <p:cNvSpPr txBox="1"/>
          <p:nvPr/>
        </p:nvSpPr>
        <p:spPr>
          <a:xfrm>
            <a:off x="6643987" y="2439176"/>
            <a:ext cx="407484" cy="300082"/>
          </a:xfrm>
          <a:prstGeom prst="rect">
            <a:avLst/>
          </a:prstGeom>
          <a:noFill/>
        </p:spPr>
        <p:txBody>
          <a:bodyPr wrap="none" rtlCol="0">
            <a:spAutoFit/>
          </a:bodyPr>
          <a:lstStyle/>
          <a:p>
            <a:r>
              <a:rPr lang="de-DE" sz="1350" b="1" dirty="0">
                <a:solidFill>
                  <a:schemeClr val="accent1">
                    <a:lumMod val="75000"/>
                  </a:schemeClr>
                </a:solidFill>
              </a:rPr>
              <a:t>0.0</a:t>
            </a:r>
          </a:p>
        </p:txBody>
      </p:sp>
    </p:spTree>
    <p:extLst>
      <p:ext uri="{BB962C8B-B14F-4D97-AF65-F5344CB8AC3E}">
        <p14:creationId xmlns:p14="http://schemas.microsoft.com/office/powerpoint/2010/main" val="195218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Open </a:t>
            </a:r>
            <a:r>
              <a:rPr lang="de-DE" dirty="0" err="1"/>
              <a:t>Questions</a:t>
            </a:r>
            <a:endParaRPr lang="de-DE" dirty="0"/>
          </a:p>
        </p:txBody>
      </p:sp>
      <p:sp>
        <p:nvSpPr>
          <p:cNvPr id="3" name="Inhaltsplatzhalter 2"/>
          <p:cNvSpPr>
            <a:spLocks noGrp="1"/>
          </p:cNvSpPr>
          <p:nvPr>
            <p:ph idx="1"/>
          </p:nvPr>
        </p:nvSpPr>
        <p:spPr/>
        <p:txBody>
          <a:bodyPr>
            <a:normAutofit/>
          </a:bodyPr>
          <a:lstStyle/>
          <a:p>
            <a:r>
              <a:rPr lang="de-DE" dirty="0"/>
              <a:t>Response </a:t>
            </a:r>
            <a:r>
              <a:rPr lang="de-DE" dirty="0" err="1"/>
              <a:t>scales</a:t>
            </a:r>
            <a:r>
              <a:rPr lang="de-DE" dirty="0"/>
              <a:t>/</a:t>
            </a:r>
            <a:r>
              <a:rPr lang="de-DE" dirty="0" err="1"/>
              <a:t>values</a:t>
            </a:r>
            <a:r>
              <a:rPr lang="de-DE" dirty="0"/>
              <a:t> </a:t>
            </a:r>
            <a:r>
              <a:rPr lang="de-DE" dirty="0" err="1"/>
              <a:t>for</a:t>
            </a:r>
            <a:r>
              <a:rPr lang="de-DE" dirty="0"/>
              <a:t> </a:t>
            </a:r>
            <a:r>
              <a:rPr lang="de-DE" dirty="0" err="1"/>
              <a:t>quality</a:t>
            </a:r>
            <a:r>
              <a:rPr lang="de-DE" dirty="0"/>
              <a:t> </a:t>
            </a:r>
            <a:r>
              <a:rPr lang="de-DE" dirty="0" err="1"/>
              <a:t>and</a:t>
            </a:r>
            <a:r>
              <a:rPr lang="de-DE" dirty="0"/>
              <a:t> </a:t>
            </a:r>
            <a:r>
              <a:rPr lang="de-DE" dirty="0" err="1"/>
              <a:t>coverage</a:t>
            </a:r>
            <a:r>
              <a:rPr lang="de-DE" dirty="0"/>
              <a:t> </a:t>
            </a:r>
            <a:r>
              <a:rPr lang="de-DE" dirty="0" err="1"/>
              <a:t>questions</a:t>
            </a:r>
            <a:endParaRPr lang="de-DE" dirty="0"/>
          </a:p>
          <a:p>
            <a:pPr lvl="1"/>
            <a:r>
              <a:rPr lang="de-DE" dirty="0" err="1"/>
              <a:t>Four</a:t>
            </a:r>
            <a:r>
              <a:rPr lang="de-DE" dirty="0"/>
              <a:t> </a:t>
            </a:r>
            <a:r>
              <a:rPr lang="de-DE" dirty="0" err="1"/>
              <a:t>options</a:t>
            </a:r>
            <a:r>
              <a:rPr lang="de-DE" dirty="0"/>
              <a:t>? </a:t>
            </a:r>
            <a:r>
              <a:rPr lang="de-DE" dirty="0" err="1"/>
              <a:t>Five</a:t>
            </a:r>
            <a:r>
              <a:rPr lang="de-DE" dirty="0"/>
              <a:t>?</a:t>
            </a:r>
          </a:p>
          <a:p>
            <a:pPr lvl="1"/>
            <a:r>
              <a:rPr lang="de-DE" dirty="0"/>
              <a:t>Linear?</a:t>
            </a:r>
          </a:p>
          <a:p>
            <a:r>
              <a:rPr lang="de-DE" dirty="0" err="1"/>
              <a:t>How</a:t>
            </a:r>
            <a:r>
              <a:rPr lang="de-DE" dirty="0"/>
              <a:t> </a:t>
            </a:r>
            <a:r>
              <a:rPr lang="de-DE" dirty="0" err="1"/>
              <a:t>to</a:t>
            </a:r>
            <a:r>
              <a:rPr lang="de-DE" dirty="0"/>
              <a:t> </a:t>
            </a:r>
            <a:r>
              <a:rPr lang="de-DE" dirty="0" err="1"/>
              <a:t>compute</a:t>
            </a:r>
            <a:r>
              <a:rPr lang="de-DE" dirty="0"/>
              <a:t> </a:t>
            </a:r>
            <a:r>
              <a:rPr lang="de-DE" dirty="0" err="1"/>
              <a:t>overall</a:t>
            </a:r>
            <a:r>
              <a:rPr lang="de-DE" dirty="0"/>
              <a:t> </a:t>
            </a:r>
            <a:r>
              <a:rPr lang="de-DE" dirty="0" err="1"/>
              <a:t>maturity</a:t>
            </a:r>
            <a:r>
              <a:rPr lang="de-DE" dirty="0"/>
              <a:t> score </a:t>
            </a:r>
            <a:r>
              <a:rPr lang="de-DE" dirty="0" err="1"/>
              <a:t>from</a:t>
            </a:r>
            <a:r>
              <a:rPr lang="de-DE" dirty="0"/>
              <a:t> individual </a:t>
            </a:r>
            <a:r>
              <a:rPr lang="de-DE" dirty="0" err="1"/>
              <a:t>metric</a:t>
            </a:r>
            <a:r>
              <a:rPr lang="de-DE" dirty="0"/>
              <a:t> </a:t>
            </a:r>
            <a:r>
              <a:rPr lang="de-DE" dirty="0" err="1"/>
              <a:t>scores</a:t>
            </a:r>
            <a:r>
              <a:rPr lang="de-DE" dirty="0"/>
              <a:t> </a:t>
            </a:r>
            <a:r>
              <a:rPr lang="de-DE" dirty="0" err="1"/>
              <a:t>across</a:t>
            </a:r>
            <a:r>
              <a:rPr lang="de-DE" dirty="0"/>
              <a:t> </a:t>
            </a:r>
            <a:r>
              <a:rPr lang="de-DE" dirty="0" err="1"/>
              <a:t>levels</a:t>
            </a:r>
            <a:endParaRPr lang="de-DE" dirty="0"/>
          </a:p>
          <a:p>
            <a:pPr lvl="1"/>
            <a:r>
              <a:rPr lang="de-DE" dirty="0"/>
              <a:t>Level 2 </a:t>
            </a:r>
            <a:r>
              <a:rPr lang="de-DE" dirty="0" err="1"/>
              <a:t>significantly</a:t>
            </a:r>
            <a:r>
              <a:rPr lang="de-DE" dirty="0"/>
              <a:t> </a:t>
            </a:r>
            <a:r>
              <a:rPr lang="de-DE" dirty="0" err="1"/>
              <a:t>more</a:t>
            </a:r>
            <a:r>
              <a:rPr lang="de-DE" dirty="0"/>
              <a:t> expensive </a:t>
            </a:r>
            <a:r>
              <a:rPr lang="de-DE" dirty="0" err="1"/>
              <a:t>than</a:t>
            </a:r>
            <a:r>
              <a:rPr lang="de-DE" dirty="0"/>
              <a:t> Level 1</a:t>
            </a:r>
          </a:p>
          <a:p>
            <a:pPr marL="0" indent="0">
              <a:buNone/>
            </a:pPr>
            <a:endParaRPr lang="de-DE" dirty="0"/>
          </a:p>
          <a:p>
            <a:pPr marL="0" indent="0">
              <a:buNone/>
            </a:pPr>
            <a:endParaRPr lang="de-DE" dirty="0"/>
          </a:p>
          <a:p>
            <a:pPr marL="342900" lvl="1" indent="0">
              <a:buNone/>
            </a:pPr>
            <a:endParaRPr lang="de-DE" dirty="0"/>
          </a:p>
        </p:txBody>
      </p:sp>
    </p:spTree>
    <p:extLst>
      <p:ext uri="{BB962C8B-B14F-4D97-AF65-F5344CB8AC3E}">
        <p14:creationId xmlns:p14="http://schemas.microsoft.com/office/powerpoint/2010/main" val="205099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191A-4072-D940-BA47-AFBA0B9D39E0}"/>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0BCE270-3756-B44A-9FA5-575FFB296BF8}"/>
              </a:ext>
            </a:extLst>
          </p:cNvPr>
          <p:cNvPicPr>
            <a:picLocks noGrp="1" noChangeAspect="1"/>
          </p:cNvPicPr>
          <p:nvPr>
            <p:ph idx="1"/>
          </p:nvPr>
        </p:nvPicPr>
        <p:blipFill>
          <a:blip r:embed="rId2"/>
          <a:stretch>
            <a:fillRect/>
          </a:stretch>
        </p:blipFill>
        <p:spPr>
          <a:xfrm>
            <a:off x="330096" y="104510"/>
            <a:ext cx="8483807" cy="6648980"/>
          </a:xfrm>
        </p:spPr>
      </p:pic>
    </p:spTree>
    <p:extLst>
      <p:ext uri="{BB962C8B-B14F-4D97-AF65-F5344CB8AC3E}">
        <p14:creationId xmlns:p14="http://schemas.microsoft.com/office/powerpoint/2010/main" val="156162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48B4-4DFF-AE4D-86FA-369931770052}"/>
              </a:ext>
            </a:extLst>
          </p:cNvPr>
          <p:cNvSpPr>
            <a:spLocks noGrp="1"/>
          </p:cNvSpPr>
          <p:nvPr>
            <p:ph type="title"/>
          </p:nvPr>
        </p:nvSpPr>
        <p:spPr/>
        <p:txBody>
          <a:bodyPr/>
          <a:lstStyle/>
          <a:p>
            <a:r>
              <a:rPr lang="en-US" dirty="0"/>
              <a:t>Interested in Getting Involved?</a:t>
            </a:r>
          </a:p>
        </p:txBody>
      </p:sp>
      <p:sp>
        <p:nvSpPr>
          <p:cNvPr id="3" name="Content Placeholder 2">
            <a:extLst>
              <a:ext uri="{FF2B5EF4-FFF2-40B4-BE49-F238E27FC236}">
                <a16:creationId xmlns:a16="http://schemas.microsoft.com/office/drawing/2014/main" id="{FEADEAA3-6EBA-644B-A0B7-9A763DD11FD9}"/>
              </a:ext>
            </a:extLst>
          </p:cNvPr>
          <p:cNvSpPr>
            <a:spLocks noGrp="1"/>
          </p:cNvSpPr>
          <p:nvPr>
            <p:ph idx="1"/>
          </p:nvPr>
        </p:nvSpPr>
        <p:spPr>
          <a:xfrm>
            <a:off x="457200" y="1600200"/>
            <a:ext cx="8229600" cy="4601817"/>
          </a:xfrm>
        </p:spPr>
        <p:txBody>
          <a:bodyPr>
            <a:normAutofit/>
          </a:bodyPr>
          <a:lstStyle/>
          <a:p>
            <a:r>
              <a:rPr lang="en-NZ" sz="2400" dirty="0"/>
              <a:t>Provide comments on the current draft</a:t>
            </a:r>
          </a:p>
          <a:p>
            <a:pPr lvl="1"/>
            <a:r>
              <a:rPr lang="en-NZ" sz="2000" dirty="0"/>
              <a:t>Submit issues in GitHub project: </a:t>
            </a:r>
            <a:r>
              <a:rPr lang="en-NZ" sz="2000" dirty="0">
                <a:hlinkClick r:id="rId3"/>
              </a:rPr>
              <a:t>https://github.com/OWASP/samm</a:t>
            </a:r>
            <a:endParaRPr lang="en-NZ" sz="2000" dirty="0"/>
          </a:p>
          <a:p>
            <a:pPr marL="0" indent="0">
              <a:buNone/>
            </a:pPr>
            <a:endParaRPr lang="en-NZ" sz="2400" dirty="0"/>
          </a:p>
          <a:p>
            <a:r>
              <a:rPr lang="en-NZ" sz="2400" dirty="0"/>
              <a:t>Join our monthly project calls</a:t>
            </a:r>
          </a:p>
          <a:p>
            <a:pPr lvl="1"/>
            <a:r>
              <a:rPr lang="en-NZ" sz="2000" dirty="0"/>
              <a:t>Second Wednesday of the month, 9:30 p.m. Central European Time</a:t>
            </a:r>
          </a:p>
          <a:p>
            <a:pPr marL="0" indent="0">
              <a:buNone/>
            </a:pPr>
            <a:endParaRPr lang="en-NZ" sz="2400" dirty="0"/>
          </a:p>
          <a:p>
            <a:r>
              <a:rPr lang="en-NZ" sz="2400" dirty="0"/>
              <a:t>Join our Slack Channel</a:t>
            </a:r>
          </a:p>
          <a:p>
            <a:pPr lvl="1"/>
            <a:r>
              <a:rPr lang="en-NZ" sz="2000" dirty="0"/>
              <a:t>#project-</a:t>
            </a:r>
            <a:r>
              <a:rPr lang="en-NZ" sz="2000" dirty="0" err="1"/>
              <a:t>samm</a:t>
            </a:r>
            <a:r>
              <a:rPr lang="en-NZ" sz="2000" dirty="0"/>
              <a:t> on the OWASP Slack (</a:t>
            </a:r>
            <a:r>
              <a:rPr lang="en-NZ" sz="2000" dirty="0">
                <a:hlinkClick r:id="rId4"/>
              </a:rPr>
              <a:t>https://owasp.slack.com/</a:t>
            </a:r>
            <a:r>
              <a:rPr lang="en-NZ" sz="2000" dirty="0"/>
              <a:t>)</a:t>
            </a:r>
          </a:p>
          <a:p>
            <a:pPr lvl="1"/>
            <a:endParaRPr lang="en-NZ" sz="2000" dirty="0"/>
          </a:p>
          <a:p>
            <a:r>
              <a:rPr lang="en-NZ" sz="2400" dirty="0"/>
              <a:t>Get our newsletter</a:t>
            </a:r>
          </a:p>
          <a:p>
            <a:pPr lvl="1"/>
            <a:r>
              <a:rPr lang="en-NZ" sz="2000" dirty="0">
                <a:hlinkClick r:id="rId5"/>
              </a:rPr>
              <a:t>http://eepurl.com/gl9fb9</a:t>
            </a:r>
            <a:r>
              <a:rPr lang="en-NZ" sz="2000" dirty="0"/>
              <a:t> </a:t>
            </a:r>
          </a:p>
        </p:txBody>
      </p:sp>
    </p:spTree>
    <p:extLst>
      <p:ext uri="{BB962C8B-B14F-4D97-AF65-F5344CB8AC3E}">
        <p14:creationId xmlns:p14="http://schemas.microsoft.com/office/powerpoint/2010/main" val="76087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SAMM?</a:t>
            </a:r>
          </a:p>
        </p:txBody>
      </p:sp>
      <p:sp>
        <p:nvSpPr>
          <p:cNvPr id="3" name="Content Placeholder 2"/>
          <p:cNvSpPr>
            <a:spLocks noGrp="1"/>
          </p:cNvSpPr>
          <p:nvPr>
            <p:ph idx="1"/>
          </p:nvPr>
        </p:nvSpPr>
        <p:spPr>
          <a:xfrm>
            <a:off x="457201" y="1417638"/>
            <a:ext cx="8229600" cy="4310062"/>
          </a:xfrm>
        </p:spPr>
        <p:txBody>
          <a:bodyPr>
            <a:normAutofit/>
          </a:bodyPr>
          <a:lstStyle/>
          <a:p>
            <a:pPr marL="371475" indent="-320675">
              <a:buNone/>
            </a:pPr>
            <a:r>
              <a:rPr lang="en-US" dirty="0"/>
              <a:t>From the Core Model document (1.5):</a:t>
            </a:r>
            <a:br>
              <a:rPr lang="en-US" dirty="0"/>
            </a:br>
            <a:r>
              <a:rPr lang="en-US" dirty="0"/>
              <a:t>“The Software Assurance Maturity Model (SAMM) is an open framework to help organizations formulate and implement a strategy for software security that is tailored to the specific risks facing the organization.”</a:t>
            </a:r>
          </a:p>
        </p:txBody>
      </p:sp>
    </p:spTree>
    <p:extLst>
      <p:ext uri="{BB962C8B-B14F-4D97-AF65-F5344CB8AC3E}">
        <p14:creationId xmlns:p14="http://schemas.microsoft.com/office/powerpoint/2010/main" val="880468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A09A-78FF-BF47-84A9-64E7A9ADDEB3}"/>
              </a:ext>
            </a:extLst>
          </p:cNvPr>
          <p:cNvSpPr>
            <a:spLocks noGrp="1"/>
          </p:cNvSpPr>
          <p:nvPr>
            <p:ph type="title"/>
          </p:nvPr>
        </p:nvSpPr>
        <p:spPr/>
        <p:txBody>
          <a:bodyPr/>
          <a:lstStyle/>
          <a:p>
            <a:r>
              <a:rPr lang="en-US" dirty="0"/>
              <a:t>Thank You to Our Sponsors</a:t>
            </a:r>
          </a:p>
        </p:txBody>
      </p:sp>
      <p:pic>
        <p:nvPicPr>
          <p:cNvPr id="4" name="Content Placeholder 3">
            <a:extLst>
              <a:ext uri="{FF2B5EF4-FFF2-40B4-BE49-F238E27FC236}">
                <a16:creationId xmlns:a16="http://schemas.microsoft.com/office/drawing/2014/main" id="{9EC4CC4A-983A-5B45-81E6-5C6415127142}"/>
              </a:ext>
            </a:extLst>
          </p:cNvPr>
          <p:cNvPicPr>
            <a:picLocks noGrp="1" noChangeAspect="1"/>
          </p:cNvPicPr>
          <p:nvPr>
            <p:ph idx="1"/>
          </p:nvPr>
        </p:nvPicPr>
        <p:blipFill>
          <a:blip r:embed="rId3"/>
          <a:stretch>
            <a:fillRect/>
          </a:stretch>
        </p:blipFill>
        <p:spPr>
          <a:xfrm>
            <a:off x="825500" y="1724819"/>
            <a:ext cx="3175000" cy="1600200"/>
          </a:xfrm>
          <a:prstGeom prst="rect">
            <a:avLst/>
          </a:prstGeom>
        </p:spPr>
      </p:pic>
      <p:pic>
        <p:nvPicPr>
          <p:cNvPr id="5" name="Picture 4">
            <a:extLst>
              <a:ext uri="{FF2B5EF4-FFF2-40B4-BE49-F238E27FC236}">
                <a16:creationId xmlns:a16="http://schemas.microsoft.com/office/drawing/2014/main" id="{422115AB-98AE-AF47-8F70-F93BC674DBBB}"/>
              </a:ext>
            </a:extLst>
          </p:cNvPr>
          <p:cNvPicPr>
            <a:picLocks noChangeAspect="1"/>
          </p:cNvPicPr>
          <p:nvPr/>
        </p:nvPicPr>
        <p:blipFill>
          <a:blip r:embed="rId4"/>
          <a:stretch>
            <a:fillRect/>
          </a:stretch>
        </p:blipFill>
        <p:spPr>
          <a:xfrm>
            <a:off x="4572000" y="3533642"/>
            <a:ext cx="3850105" cy="1143000"/>
          </a:xfrm>
          <a:prstGeom prst="rect">
            <a:avLst/>
          </a:prstGeom>
        </p:spPr>
      </p:pic>
      <p:sp>
        <p:nvSpPr>
          <p:cNvPr id="6" name="TextBox 5">
            <a:extLst>
              <a:ext uri="{FF2B5EF4-FFF2-40B4-BE49-F238E27FC236}">
                <a16:creationId xmlns:a16="http://schemas.microsoft.com/office/drawing/2014/main" id="{C41EE613-C4C8-1842-9848-34C3BFB4961C}"/>
              </a:ext>
            </a:extLst>
          </p:cNvPr>
          <p:cNvSpPr txBox="1"/>
          <p:nvPr/>
        </p:nvSpPr>
        <p:spPr>
          <a:xfrm>
            <a:off x="457200" y="4925219"/>
            <a:ext cx="8229600" cy="646331"/>
          </a:xfrm>
          <a:prstGeom prst="rect">
            <a:avLst/>
          </a:prstGeom>
          <a:noFill/>
        </p:spPr>
        <p:txBody>
          <a:bodyPr wrap="square" rtlCol="0">
            <a:spAutoFit/>
          </a:bodyPr>
          <a:lstStyle/>
          <a:p>
            <a:pPr algn="ctr"/>
            <a:r>
              <a:rPr lang="en-US" sz="3600" dirty="0"/>
              <a:t>Sponsorship opportunities still available!</a:t>
            </a:r>
          </a:p>
        </p:txBody>
      </p:sp>
      <p:pic>
        <p:nvPicPr>
          <p:cNvPr id="7" name="Picture 6">
            <a:extLst>
              <a:ext uri="{FF2B5EF4-FFF2-40B4-BE49-F238E27FC236}">
                <a16:creationId xmlns:a16="http://schemas.microsoft.com/office/drawing/2014/main" id="{2A2CD13D-F971-904A-A3A7-0408DA35A972}"/>
              </a:ext>
            </a:extLst>
          </p:cNvPr>
          <p:cNvPicPr>
            <a:picLocks noChangeAspect="1"/>
          </p:cNvPicPr>
          <p:nvPr/>
        </p:nvPicPr>
        <p:blipFill>
          <a:blip r:embed="rId5"/>
          <a:stretch>
            <a:fillRect/>
          </a:stretch>
        </p:blipFill>
        <p:spPr>
          <a:xfrm>
            <a:off x="4468395" y="1744040"/>
            <a:ext cx="4216400" cy="1186174"/>
          </a:xfrm>
          <a:prstGeom prst="rect">
            <a:avLst/>
          </a:prstGeom>
        </p:spPr>
      </p:pic>
      <p:pic>
        <p:nvPicPr>
          <p:cNvPr id="9" name="Picture 8">
            <a:extLst>
              <a:ext uri="{FF2B5EF4-FFF2-40B4-BE49-F238E27FC236}">
                <a16:creationId xmlns:a16="http://schemas.microsoft.com/office/drawing/2014/main" id="{9BFC40E1-C52B-4648-B040-5444E7BAB5FA}"/>
              </a:ext>
            </a:extLst>
          </p:cNvPr>
          <p:cNvPicPr>
            <a:picLocks noChangeAspect="1"/>
          </p:cNvPicPr>
          <p:nvPr/>
        </p:nvPicPr>
        <p:blipFill>
          <a:blip r:embed="rId6"/>
          <a:stretch>
            <a:fillRect/>
          </a:stretch>
        </p:blipFill>
        <p:spPr>
          <a:xfrm>
            <a:off x="457200" y="3632200"/>
            <a:ext cx="3725333" cy="945885"/>
          </a:xfrm>
          <a:prstGeom prst="rect">
            <a:avLst/>
          </a:prstGeom>
        </p:spPr>
      </p:pic>
    </p:spTree>
    <p:extLst>
      <p:ext uri="{BB962C8B-B14F-4D97-AF65-F5344CB8AC3E}">
        <p14:creationId xmlns:p14="http://schemas.microsoft.com/office/powerpoint/2010/main" val="5835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SAMM?</a:t>
            </a:r>
          </a:p>
        </p:txBody>
      </p:sp>
      <p:sp>
        <p:nvSpPr>
          <p:cNvPr id="3" name="Content Placeholder 2"/>
          <p:cNvSpPr>
            <a:spLocks noGrp="1"/>
          </p:cNvSpPr>
          <p:nvPr>
            <p:ph idx="1"/>
          </p:nvPr>
        </p:nvSpPr>
        <p:spPr>
          <a:xfrm>
            <a:off x="174172" y="1417638"/>
            <a:ext cx="8847909" cy="4691062"/>
          </a:xfrm>
        </p:spPr>
        <p:txBody>
          <a:bodyPr>
            <a:normAutofit/>
          </a:bodyPr>
          <a:lstStyle/>
          <a:p>
            <a:pPr marL="0" indent="0">
              <a:buNone/>
            </a:pPr>
            <a:r>
              <a:rPr lang="en-US" dirty="0"/>
              <a:t>“The resources provided by SAMM will aid in: </a:t>
            </a:r>
          </a:p>
          <a:p>
            <a:pPr lvl="1"/>
            <a:r>
              <a:rPr lang="en-US" i="1" dirty="0"/>
              <a:t>Evaluating an organization’s existing software security practices.</a:t>
            </a:r>
          </a:p>
          <a:p>
            <a:pPr lvl="1"/>
            <a:r>
              <a:rPr lang="en-US" i="1" dirty="0"/>
              <a:t>Building a balanced software security assurance program in well-defined iterations.</a:t>
            </a:r>
          </a:p>
          <a:p>
            <a:pPr lvl="1"/>
            <a:r>
              <a:rPr lang="en-US" i="1" dirty="0"/>
              <a:t>Demonstrating concrete improvements to a security assurance program.</a:t>
            </a:r>
          </a:p>
          <a:p>
            <a:pPr lvl="1"/>
            <a:r>
              <a:rPr lang="en-US" i="1" dirty="0"/>
              <a:t>Defining and measuring security-related activities throughout an organization.”</a:t>
            </a:r>
            <a:endParaRPr lang="en-US" dirty="0"/>
          </a:p>
          <a:p>
            <a:endParaRPr lang="en-US" dirty="0"/>
          </a:p>
        </p:txBody>
      </p:sp>
    </p:spTree>
    <p:extLst>
      <p:ext uri="{BB962C8B-B14F-4D97-AF65-F5344CB8AC3E}">
        <p14:creationId xmlns:p14="http://schemas.microsoft.com/office/powerpoint/2010/main" val="242226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SAMM?</a:t>
            </a:r>
          </a:p>
        </p:txBody>
      </p:sp>
      <p:sp>
        <p:nvSpPr>
          <p:cNvPr id="3" name="Content Placeholder 2"/>
          <p:cNvSpPr>
            <a:spLocks noGrp="1"/>
          </p:cNvSpPr>
          <p:nvPr>
            <p:ph idx="1"/>
          </p:nvPr>
        </p:nvSpPr>
        <p:spPr/>
        <p:txBody>
          <a:bodyPr/>
          <a:lstStyle/>
          <a:p>
            <a:pPr marL="0" indent="0">
              <a:buNone/>
            </a:pPr>
            <a:r>
              <a:rPr lang="en-US" dirty="0"/>
              <a:t>”The most that can be expected from any model is that it can supply a useful approximation to reality: All models are wrong; some models are useful.”   </a:t>
            </a:r>
          </a:p>
          <a:p>
            <a:pPr marL="0" indent="0" algn="r">
              <a:buNone/>
            </a:pPr>
            <a:r>
              <a:rPr lang="mr-IN" dirty="0"/>
              <a:t>–</a:t>
            </a:r>
            <a:r>
              <a:rPr lang="en-US" dirty="0"/>
              <a:t> George E. P. Box</a:t>
            </a:r>
          </a:p>
        </p:txBody>
      </p:sp>
    </p:spTree>
    <p:extLst>
      <p:ext uri="{BB962C8B-B14F-4D97-AF65-F5344CB8AC3E}">
        <p14:creationId xmlns:p14="http://schemas.microsoft.com/office/powerpoint/2010/main" val="85886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normAutofit/>
          </a:bodyPr>
          <a:lstStyle/>
          <a:p>
            <a:pPr algn="l" eaLnBrk="1" hangingPunct="1"/>
            <a:r>
              <a:rPr lang="en-US" sz="4000" dirty="0"/>
              <a:t>Core Principles of SAMM</a:t>
            </a:r>
          </a:p>
        </p:txBody>
      </p:sp>
      <p:graphicFrame>
        <p:nvGraphicFramePr>
          <p:cNvPr id="2" name="Diagram 1"/>
          <p:cNvGraphicFramePr/>
          <p:nvPr/>
        </p:nvGraphicFramePr>
        <p:xfrm>
          <a:off x="645887" y="2079139"/>
          <a:ext cx="4366061" cy="2995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006291AF-03E0-EB4B-AFA4-16F8AF56C191}"/>
              </a:ext>
            </a:extLst>
          </p:cNvPr>
          <p:cNvPicPr>
            <a:picLocks noChangeAspect="1"/>
          </p:cNvPicPr>
          <p:nvPr/>
        </p:nvPicPr>
        <p:blipFill>
          <a:blip r:embed="rId8"/>
          <a:stretch>
            <a:fillRect/>
          </a:stretch>
        </p:blipFill>
        <p:spPr>
          <a:xfrm>
            <a:off x="4802984" y="2352272"/>
            <a:ext cx="4341016" cy="2575988"/>
          </a:xfrm>
          <a:prstGeom prst="rect">
            <a:avLst/>
          </a:prstGeom>
        </p:spPr>
      </p:pic>
    </p:spTree>
    <p:extLst>
      <p:ext uri="{BB962C8B-B14F-4D97-AF65-F5344CB8AC3E}">
        <p14:creationId xmlns:p14="http://schemas.microsoft.com/office/powerpoint/2010/main" val="2713723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History</a:t>
            </a:r>
          </a:p>
        </p:txBody>
      </p:sp>
      <p:grpSp>
        <p:nvGrpSpPr>
          <p:cNvPr id="8" name="Group 7">
            <a:extLst>
              <a:ext uri="{FF2B5EF4-FFF2-40B4-BE49-F238E27FC236}">
                <a16:creationId xmlns:a16="http://schemas.microsoft.com/office/drawing/2014/main" id="{B563C9A8-2F49-0D45-96F2-7F80D9FAF885}"/>
              </a:ext>
            </a:extLst>
          </p:cNvPr>
          <p:cNvGrpSpPr/>
          <p:nvPr/>
        </p:nvGrpSpPr>
        <p:grpSpPr>
          <a:xfrm>
            <a:off x="461227" y="2769905"/>
            <a:ext cx="8221545" cy="2397635"/>
            <a:chOff x="461227" y="2769905"/>
            <a:chExt cx="8221545" cy="2397635"/>
          </a:xfrm>
        </p:grpSpPr>
        <p:sp>
          <p:nvSpPr>
            <p:cNvPr id="9" name="Freeform 8">
              <a:extLst>
                <a:ext uri="{FF2B5EF4-FFF2-40B4-BE49-F238E27FC236}">
                  <a16:creationId xmlns:a16="http://schemas.microsoft.com/office/drawing/2014/main" id="{5DAA3880-A8D2-9448-870F-4C055905A54A}"/>
                </a:ext>
              </a:extLst>
            </p:cNvPr>
            <p:cNvSpPr/>
            <p:nvPr/>
          </p:nvSpPr>
          <p:spPr>
            <a:xfrm>
              <a:off x="461227" y="3224461"/>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OpenSAMM 1.0</a:t>
              </a:r>
            </a:p>
          </p:txBody>
        </p:sp>
        <p:sp>
          <p:nvSpPr>
            <p:cNvPr id="10" name="Freeform 9">
              <a:extLst>
                <a:ext uri="{FF2B5EF4-FFF2-40B4-BE49-F238E27FC236}">
                  <a16:creationId xmlns:a16="http://schemas.microsoft.com/office/drawing/2014/main" id="{DCBDAC4E-645B-0043-A259-3CCEA1DFEDD6}"/>
                </a:ext>
              </a:extLst>
            </p:cNvPr>
            <p:cNvSpPr/>
            <p:nvPr/>
          </p:nvSpPr>
          <p:spPr>
            <a:xfrm rot="16200000">
              <a:off x="2970428" y="3222831"/>
              <a:ext cx="902000" cy="1442866"/>
            </a:xfrm>
            <a:custGeom>
              <a:avLst/>
              <a:gdLst>
                <a:gd name="connsiteX0" fmla="*/ 0 w 778835"/>
                <a:gd name="connsiteY0" fmla="*/ 22983 h 45966"/>
                <a:gd name="connsiteX1" fmla="*/ 778835 w 778835"/>
                <a:gd name="connsiteY1" fmla="*/ 22983 h 45966"/>
              </a:gdLst>
              <a:ahLst/>
              <a:cxnLst>
                <a:cxn ang="0">
                  <a:pos x="connsiteX0" y="connsiteY0"/>
                </a:cxn>
                <a:cxn ang="0">
                  <a:pos x="connsiteX1" y="connsiteY1"/>
                </a:cxn>
              </a:cxnLst>
              <a:rect l="l" t="t" r="r" b="b"/>
              <a:pathLst>
                <a:path w="778835" h="45966">
                  <a:moveTo>
                    <a:pt x="0" y="22983"/>
                  </a:moveTo>
                  <a:lnTo>
                    <a:pt x="778835"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82646" tIns="3513" rIns="382647" bIns="3511"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11" name="Freeform 10">
              <a:extLst>
                <a:ext uri="{FF2B5EF4-FFF2-40B4-BE49-F238E27FC236}">
                  <a16:creationId xmlns:a16="http://schemas.microsoft.com/office/drawing/2014/main" id="{FD25B28F-5C84-E94D-8E00-060776FED1E9}"/>
                </a:ext>
              </a:extLst>
            </p:cNvPr>
            <p:cNvSpPr/>
            <p:nvPr/>
          </p:nvSpPr>
          <p:spPr>
            <a:xfrm>
              <a:off x="2674720"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OWASP SAMM 1.1</a:t>
              </a:r>
            </a:p>
          </p:txBody>
        </p:sp>
        <p:sp>
          <p:nvSpPr>
            <p:cNvPr id="12" name="Freeform 11">
              <a:extLst>
                <a:ext uri="{FF2B5EF4-FFF2-40B4-BE49-F238E27FC236}">
                  <a16:creationId xmlns:a16="http://schemas.microsoft.com/office/drawing/2014/main" id="{141F8BF5-EF30-AE42-945E-901CCA1B52C7}"/>
                </a:ext>
              </a:extLst>
            </p:cNvPr>
            <p:cNvSpPr/>
            <p:nvPr/>
          </p:nvSpPr>
          <p:spPr>
            <a:xfrm>
              <a:off x="4255786" y="3142188"/>
              <a:ext cx="632426" cy="45966"/>
            </a:xfrm>
            <a:custGeom>
              <a:avLst/>
              <a:gdLst>
                <a:gd name="connsiteX0" fmla="*/ 0 w 632426"/>
                <a:gd name="connsiteY0" fmla="*/ 22983 h 45966"/>
                <a:gd name="connsiteX1" fmla="*/ 632426 w 632426"/>
                <a:gd name="connsiteY1" fmla="*/ 22983 h 45966"/>
              </a:gdLst>
              <a:ahLst/>
              <a:cxnLst>
                <a:cxn ang="0">
                  <a:pos x="connsiteX0" y="connsiteY0"/>
                </a:cxn>
                <a:cxn ang="0">
                  <a:pos x="connsiteX1" y="connsiteY1"/>
                </a:cxn>
              </a:cxnLst>
              <a:rect l="l" t="t" r="r" b="b"/>
              <a:pathLst>
                <a:path w="632426" h="45966">
                  <a:moveTo>
                    <a:pt x="0" y="22983"/>
                  </a:moveTo>
                  <a:lnTo>
                    <a:pt x="632426" y="2298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103" tIns="7173" rIns="313102" bIns="7172"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13" name="Freeform 12">
              <a:extLst>
                <a:ext uri="{FF2B5EF4-FFF2-40B4-BE49-F238E27FC236}">
                  <a16:creationId xmlns:a16="http://schemas.microsoft.com/office/drawing/2014/main" id="{891D0912-8A09-E746-B2C6-D58C54B4114E}"/>
                </a:ext>
              </a:extLst>
            </p:cNvPr>
            <p:cNvSpPr/>
            <p:nvPr/>
          </p:nvSpPr>
          <p:spPr>
            <a:xfrm>
              <a:off x="4888213"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OWASP SAMM 1.5</a:t>
              </a:r>
            </a:p>
          </p:txBody>
        </p:sp>
        <p:sp>
          <p:nvSpPr>
            <p:cNvPr id="14" name="Freeform 13">
              <a:extLst>
                <a:ext uri="{FF2B5EF4-FFF2-40B4-BE49-F238E27FC236}">
                  <a16:creationId xmlns:a16="http://schemas.microsoft.com/office/drawing/2014/main" id="{CD8F9828-DB71-244F-A763-170EF57DA000}"/>
                </a:ext>
              </a:extLst>
            </p:cNvPr>
            <p:cNvSpPr/>
            <p:nvPr/>
          </p:nvSpPr>
          <p:spPr>
            <a:xfrm>
              <a:off x="6469279" y="3142188"/>
              <a:ext cx="632426" cy="45966"/>
            </a:xfrm>
            <a:custGeom>
              <a:avLst/>
              <a:gdLst>
                <a:gd name="connsiteX0" fmla="*/ 0 w 632426"/>
                <a:gd name="connsiteY0" fmla="*/ 22983 h 45966"/>
                <a:gd name="connsiteX1" fmla="*/ 632426 w 632426"/>
                <a:gd name="connsiteY1" fmla="*/ 22983 h 45966"/>
              </a:gdLst>
              <a:ahLst/>
              <a:cxnLst>
                <a:cxn ang="0">
                  <a:pos x="connsiteX0" y="connsiteY0"/>
                </a:cxn>
                <a:cxn ang="0">
                  <a:pos x="connsiteX1" y="connsiteY1"/>
                </a:cxn>
              </a:cxnLst>
              <a:rect l="l" t="t" r="r" b="b"/>
              <a:pathLst>
                <a:path w="632426" h="45966">
                  <a:moveTo>
                    <a:pt x="0" y="22983"/>
                  </a:moveTo>
                  <a:lnTo>
                    <a:pt x="632426" y="22983"/>
                  </a:lnTo>
                </a:path>
              </a:pathLst>
            </a:custGeom>
            <a:noFill/>
            <a:ln>
              <a:solidFill>
                <a:schemeClr val="accent1"/>
              </a:solidFill>
              <a:prstDash val="soli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103" tIns="7173" rIns="313102" bIns="7172" numCol="1" spcCol="1270" anchor="ctr" anchorCtr="0">
              <a:noAutofit/>
            </a:bodyPr>
            <a:lstStyle/>
            <a:p>
              <a:pPr marL="0" lvl="0" indent="0" algn="ctr" defTabSz="889000">
                <a:lnSpc>
                  <a:spcPct val="90000"/>
                </a:lnSpc>
                <a:spcBef>
                  <a:spcPct val="0"/>
                </a:spcBef>
                <a:spcAft>
                  <a:spcPct val="35000"/>
                </a:spcAft>
                <a:buNone/>
              </a:pPr>
              <a:endParaRPr lang="en-US" sz="2000" kern="1200"/>
            </a:p>
          </p:txBody>
        </p:sp>
        <p:sp>
          <p:nvSpPr>
            <p:cNvPr id="15" name="Freeform 14">
              <a:extLst>
                <a:ext uri="{FF2B5EF4-FFF2-40B4-BE49-F238E27FC236}">
                  <a16:creationId xmlns:a16="http://schemas.microsoft.com/office/drawing/2014/main" id="{8F2B475F-8588-2A4D-83B1-9E90481A8372}"/>
                </a:ext>
              </a:extLst>
            </p:cNvPr>
            <p:cNvSpPr/>
            <p:nvPr/>
          </p:nvSpPr>
          <p:spPr>
            <a:xfrm>
              <a:off x="7101706"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a:ln>
              <a:solidFill>
                <a:schemeClr val="bg1"/>
              </a:solidFill>
              <a:prstDash val="solid"/>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OWASP SAMM 2.0</a:t>
              </a:r>
            </a:p>
          </p:txBody>
        </p:sp>
        <p:sp>
          <p:nvSpPr>
            <p:cNvPr id="16" name="Freeform 15">
              <a:extLst>
                <a:ext uri="{FF2B5EF4-FFF2-40B4-BE49-F238E27FC236}">
                  <a16:creationId xmlns:a16="http://schemas.microsoft.com/office/drawing/2014/main" id="{94D2B75F-C16F-2A43-8963-85E76A425745}"/>
                </a:ext>
              </a:extLst>
            </p:cNvPr>
            <p:cNvSpPr/>
            <p:nvPr/>
          </p:nvSpPr>
          <p:spPr>
            <a:xfrm rot="3608819">
              <a:off x="1708596" y="4173018"/>
              <a:ext cx="1328881" cy="45966"/>
            </a:xfrm>
            <a:custGeom>
              <a:avLst/>
              <a:gdLst>
                <a:gd name="connsiteX0" fmla="*/ 0 w 1328881"/>
                <a:gd name="connsiteY0" fmla="*/ 22983 h 45966"/>
                <a:gd name="connsiteX1" fmla="*/ 1328881 w 1328881"/>
                <a:gd name="connsiteY1" fmla="*/ 22983 h 45966"/>
              </a:gdLst>
              <a:ahLst/>
              <a:cxnLst>
                <a:cxn ang="0">
                  <a:pos x="connsiteX0" y="connsiteY0"/>
                </a:cxn>
                <a:cxn ang="0">
                  <a:pos x="connsiteX1" y="connsiteY1"/>
                </a:cxn>
              </a:cxnLst>
              <a:rect l="l" t="t" r="r" b="b"/>
              <a:pathLst>
                <a:path w="1328881" h="45966">
                  <a:moveTo>
                    <a:pt x="0" y="22983"/>
                  </a:moveTo>
                  <a:lnTo>
                    <a:pt x="1328881"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43918" tIns="-10240" rIns="643918" bIns="-10239"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17" name="Freeform 16">
              <a:extLst>
                <a:ext uri="{FF2B5EF4-FFF2-40B4-BE49-F238E27FC236}">
                  <a16:creationId xmlns:a16="http://schemas.microsoft.com/office/drawing/2014/main" id="{9BE3D743-9CDE-3047-80F9-5C759C2B2BDA}"/>
                </a:ext>
              </a:extLst>
            </p:cNvPr>
            <p:cNvSpPr/>
            <p:nvPr/>
          </p:nvSpPr>
          <p:spPr>
            <a:xfrm>
              <a:off x="2703780" y="4377007"/>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err="1"/>
                <a:t>OpenSAMM</a:t>
              </a:r>
              <a:r>
                <a:rPr lang="en-GB" sz="2000" kern="1200" dirty="0"/>
                <a:t> 1.1</a:t>
              </a:r>
            </a:p>
          </p:txBody>
        </p:sp>
      </p:grpSp>
      <p:sp>
        <p:nvSpPr>
          <p:cNvPr id="3" name="TextBox 2"/>
          <p:cNvSpPr txBox="1"/>
          <p:nvPr/>
        </p:nvSpPr>
        <p:spPr>
          <a:xfrm>
            <a:off x="529771" y="3995426"/>
            <a:ext cx="1284514" cy="307777"/>
          </a:xfrm>
          <a:prstGeom prst="rect">
            <a:avLst/>
          </a:prstGeom>
          <a:noFill/>
        </p:spPr>
        <p:txBody>
          <a:bodyPr wrap="square" rtlCol="0">
            <a:spAutoFit/>
          </a:bodyPr>
          <a:lstStyle/>
          <a:p>
            <a:pPr algn="ctr"/>
            <a:r>
              <a:rPr lang="en-US" sz="1400"/>
              <a:t>March 2009</a:t>
            </a:r>
          </a:p>
        </p:txBody>
      </p:sp>
      <p:sp>
        <p:nvSpPr>
          <p:cNvPr id="5" name="TextBox 4"/>
          <p:cNvSpPr txBox="1"/>
          <p:nvPr/>
        </p:nvSpPr>
        <p:spPr>
          <a:xfrm>
            <a:off x="2852057" y="2507712"/>
            <a:ext cx="1284514" cy="307777"/>
          </a:xfrm>
          <a:prstGeom prst="rect">
            <a:avLst/>
          </a:prstGeom>
          <a:noFill/>
        </p:spPr>
        <p:txBody>
          <a:bodyPr wrap="square" rtlCol="0">
            <a:spAutoFit/>
          </a:bodyPr>
          <a:lstStyle/>
          <a:p>
            <a:pPr algn="ctr"/>
            <a:r>
              <a:rPr lang="en-US" sz="1400"/>
              <a:t>March 2016</a:t>
            </a:r>
            <a:endParaRPr lang="en-US" sz="1400" dirty="0"/>
          </a:p>
        </p:txBody>
      </p:sp>
      <p:sp>
        <p:nvSpPr>
          <p:cNvPr id="6" name="TextBox 5"/>
          <p:cNvSpPr txBox="1"/>
          <p:nvPr/>
        </p:nvSpPr>
        <p:spPr>
          <a:xfrm>
            <a:off x="5036456" y="2507711"/>
            <a:ext cx="1284514" cy="307777"/>
          </a:xfrm>
          <a:prstGeom prst="rect">
            <a:avLst/>
          </a:prstGeom>
          <a:noFill/>
        </p:spPr>
        <p:txBody>
          <a:bodyPr wrap="square" rtlCol="0">
            <a:spAutoFit/>
          </a:bodyPr>
          <a:lstStyle/>
          <a:p>
            <a:pPr algn="ctr"/>
            <a:r>
              <a:rPr lang="en-US" sz="1400"/>
              <a:t>February 2017</a:t>
            </a:r>
            <a:endParaRPr lang="en-US" sz="1400" dirty="0"/>
          </a:p>
        </p:txBody>
      </p:sp>
      <p:sp>
        <p:nvSpPr>
          <p:cNvPr id="7" name="TextBox 6"/>
          <p:cNvSpPr txBox="1"/>
          <p:nvPr/>
        </p:nvSpPr>
        <p:spPr>
          <a:xfrm>
            <a:off x="7065818" y="2507710"/>
            <a:ext cx="1546429" cy="307777"/>
          </a:xfrm>
          <a:prstGeom prst="rect">
            <a:avLst/>
          </a:prstGeom>
          <a:noFill/>
        </p:spPr>
        <p:txBody>
          <a:bodyPr wrap="square" rtlCol="0">
            <a:spAutoFit/>
          </a:bodyPr>
          <a:lstStyle/>
          <a:p>
            <a:pPr algn="ctr"/>
            <a:r>
              <a:rPr lang="en-US" sz="1400" dirty="0"/>
              <a:t> BETA – Jan 2019</a:t>
            </a:r>
          </a:p>
        </p:txBody>
      </p:sp>
    </p:spTree>
    <p:extLst>
      <p:ext uri="{BB962C8B-B14F-4D97-AF65-F5344CB8AC3E}">
        <p14:creationId xmlns:p14="http://schemas.microsoft.com/office/powerpoint/2010/main" val="265255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48B4-4DFF-AE4D-86FA-369931770052}"/>
              </a:ext>
            </a:extLst>
          </p:cNvPr>
          <p:cNvSpPr>
            <a:spLocks noGrp="1"/>
          </p:cNvSpPr>
          <p:nvPr>
            <p:ph type="title"/>
          </p:nvPr>
        </p:nvSpPr>
        <p:spPr/>
        <p:txBody>
          <a:bodyPr/>
          <a:lstStyle/>
          <a:p>
            <a:r>
              <a:rPr lang="en-US" dirty="0"/>
              <a:t>The Core Team</a:t>
            </a:r>
          </a:p>
        </p:txBody>
      </p:sp>
      <p:sp>
        <p:nvSpPr>
          <p:cNvPr id="3" name="Content Placeholder 2">
            <a:extLst>
              <a:ext uri="{FF2B5EF4-FFF2-40B4-BE49-F238E27FC236}">
                <a16:creationId xmlns:a16="http://schemas.microsoft.com/office/drawing/2014/main" id="{FEADEAA3-6EBA-644B-A0B7-9A763DD11FD9}"/>
              </a:ext>
            </a:extLst>
          </p:cNvPr>
          <p:cNvSpPr>
            <a:spLocks noGrp="1"/>
          </p:cNvSpPr>
          <p:nvPr>
            <p:ph idx="1"/>
          </p:nvPr>
        </p:nvSpPr>
        <p:spPr>
          <a:xfrm>
            <a:off x="457200" y="1600200"/>
            <a:ext cx="8229600" cy="4601817"/>
          </a:xfrm>
        </p:spPr>
        <p:txBody>
          <a:bodyPr>
            <a:normAutofit/>
          </a:bodyPr>
          <a:lstStyle/>
          <a:p>
            <a:r>
              <a:rPr lang="en-NZ" sz="2400" dirty="0"/>
              <a:t>Sebastien (</a:t>
            </a:r>
            <a:r>
              <a:rPr lang="en-NZ" sz="2400" dirty="0" err="1"/>
              <a:t>Seba</a:t>
            </a:r>
            <a:r>
              <a:rPr lang="en-NZ" sz="2400" dirty="0"/>
              <a:t>) </a:t>
            </a:r>
            <a:r>
              <a:rPr lang="en-NZ" sz="2400" dirty="0" err="1"/>
              <a:t>Deleersnyder</a:t>
            </a:r>
            <a:r>
              <a:rPr lang="en-NZ" sz="2400" i="1" dirty="0"/>
              <a:t> – Project Co-Leader, </a:t>
            </a:r>
            <a:r>
              <a:rPr lang="en-NZ" sz="2400" dirty="0"/>
              <a:t>Belgium</a:t>
            </a:r>
          </a:p>
          <a:p>
            <a:r>
              <a:rPr lang="en-NZ" sz="2400" dirty="0"/>
              <a:t>Bart De Win – </a:t>
            </a:r>
            <a:r>
              <a:rPr lang="en-NZ" sz="2400" i="1" dirty="0"/>
              <a:t>Project Co-Leader, </a:t>
            </a:r>
            <a:r>
              <a:rPr lang="en-NZ" sz="2400" dirty="0"/>
              <a:t>Belgium </a:t>
            </a:r>
          </a:p>
          <a:p>
            <a:r>
              <a:rPr lang="en-NZ" sz="2400" dirty="0"/>
              <a:t>Chris Cooper – </a:t>
            </a:r>
            <a:r>
              <a:rPr lang="en-NZ" sz="2400" i="1" dirty="0"/>
              <a:t>Webmaster</a:t>
            </a:r>
            <a:r>
              <a:rPr lang="en-NZ" sz="2400" dirty="0"/>
              <a:t>, United Kingdom</a:t>
            </a:r>
          </a:p>
          <a:p>
            <a:r>
              <a:rPr lang="en-NZ" sz="2400" dirty="0"/>
              <a:t>John DiLeo – New Zealand</a:t>
            </a:r>
          </a:p>
          <a:p>
            <a:r>
              <a:rPr lang="en-NZ" sz="2400" dirty="0"/>
              <a:t>Daniel </a:t>
            </a:r>
            <a:r>
              <a:rPr lang="en-NZ" sz="2400" dirty="0" err="1"/>
              <a:t>Kefer</a:t>
            </a:r>
            <a:r>
              <a:rPr lang="en-NZ" sz="2400" dirty="0"/>
              <a:t> – Germany</a:t>
            </a:r>
          </a:p>
          <a:p>
            <a:r>
              <a:rPr lang="en-NZ" sz="2400" dirty="0" err="1"/>
              <a:t>Nessim</a:t>
            </a:r>
            <a:r>
              <a:rPr lang="en-NZ" sz="2400" dirty="0"/>
              <a:t> </a:t>
            </a:r>
            <a:r>
              <a:rPr lang="en-NZ" sz="2400" dirty="0" err="1"/>
              <a:t>Kisserli</a:t>
            </a:r>
            <a:r>
              <a:rPr lang="en-NZ" sz="2400" dirty="0"/>
              <a:t> – Belgium</a:t>
            </a:r>
          </a:p>
          <a:p>
            <a:r>
              <a:rPr lang="en-NZ" sz="2400" dirty="0"/>
              <a:t>Yan Kravchenko – United States</a:t>
            </a:r>
          </a:p>
        </p:txBody>
      </p:sp>
    </p:spTree>
    <p:extLst>
      <p:ext uri="{BB962C8B-B14F-4D97-AF65-F5344CB8AC3E}">
        <p14:creationId xmlns:p14="http://schemas.microsoft.com/office/powerpoint/2010/main" val="247580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700F-A4C7-A445-86B1-8F54D75531FB}"/>
              </a:ext>
            </a:extLst>
          </p:cNvPr>
          <p:cNvSpPr>
            <a:spLocks noGrp="1"/>
          </p:cNvSpPr>
          <p:nvPr>
            <p:ph type="title"/>
          </p:nvPr>
        </p:nvSpPr>
        <p:spPr/>
        <p:txBody>
          <a:bodyPr/>
          <a:lstStyle/>
          <a:p>
            <a:r>
              <a:rPr lang="en-US" dirty="0"/>
              <a:t>The Core Framework</a:t>
            </a:r>
          </a:p>
        </p:txBody>
      </p:sp>
      <p:sp>
        <p:nvSpPr>
          <p:cNvPr id="5" name="Text Placeholder 4">
            <a:extLst>
              <a:ext uri="{FF2B5EF4-FFF2-40B4-BE49-F238E27FC236}">
                <a16:creationId xmlns:a16="http://schemas.microsoft.com/office/drawing/2014/main" id="{76FC87CB-5272-1543-A6C2-5AE36B914F9F}"/>
              </a:ext>
            </a:extLst>
          </p:cNvPr>
          <p:cNvSpPr>
            <a:spLocks noGrp="1"/>
          </p:cNvSpPr>
          <p:nvPr>
            <p:ph type="body" idx="1"/>
          </p:nvPr>
        </p:nvSpPr>
        <p:spPr/>
        <p:txBody>
          <a:bodyPr/>
          <a:lstStyle/>
          <a:p>
            <a:r>
              <a:rPr lang="en-US" dirty="0"/>
              <a:t>Version 1.5</a:t>
            </a:r>
          </a:p>
        </p:txBody>
      </p:sp>
      <p:sp>
        <p:nvSpPr>
          <p:cNvPr id="3" name="Content Placeholder 2">
            <a:extLst>
              <a:ext uri="{FF2B5EF4-FFF2-40B4-BE49-F238E27FC236}">
                <a16:creationId xmlns:a16="http://schemas.microsoft.com/office/drawing/2014/main" id="{996256D0-6B36-CA48-B04A-5D675AA5E3AB}"/>
              </a:ext>
            </a:extLst>
          </p:cNvPr>
          <p:cNvSpPr>
            <a:spLocks noGrp="1"/>
          </p:cNvSpPr>
          <p:nvPr>
            <p:ph sz="half" idx="2"/>
          </p:nvPr>
        </p:nvSpPr>
        <p:spPr/>
        <p:txBody>
          <a:bodyPr/>
          <a:lstStyle/>
          <a:p>
            <a:pPr marL="0" indent="0">
              <a:buNone/>
            </a:pPr>
            <a:r>
              <a:rPr lang="en-US" dirty="0"/>
              <a:t>Four Business Functions</a:t>
            </a:r>
          </a:p>
          <a:p>
            <a:r>
              <a:rPr lang="en-US" dirty="0"/>
              <a:t>Governance</a:t>
            </a:r>
          </a:p>
          <a:p>
            <a:r>
              <a:rPr lang="en-US" dirty="0"/>
              <a:t>Construction</a:t>
            </a:r>
          </a:p>
          <a:p>
            <a:endParaRPr lang="en-US" dirty="0"/>
          </a:p>
          <a:p>
            <a:r>
              <a:rPr lang="en-US" dirty="0"/>
              <a:t>Verification</a:t>
            </a:r>
          </a:p>
          <a:p>
            <a:r>
              <a:rPr lang="en-US" dirty="0"/>
              <a:t>Operations</a:t>
            </a:r>
          </a:p>
        </p:txBody>
      </p:sp>
      <p:sp>
        <p:nvSpPr>
          <p:cNvPr id="6" name="Text Placeholder 5">
            <a:extLst>
              <a:ext uri="{FF2B5EF4-FFF2-40B4-BE49-F238E27FC236}">
                <a16:creationId xmlns:a16="http://schemas.microsoft.com/office/drawing/2014/main" id="{B3BAB518-D77C-3B4C-98C7-C0BC35582A49}"/>
              </a:ext>
            </a:extLst>
          </p:cNvPr>
          <p:cNvSpPr>
            <a:spLocks noGrp="1"/>
          </p:cNvSpPr>
          <p:nvPr>
            <p:ph type="body" sz="quarter" idx="3"/>
          </p:nvPr>
        </p:nvSpPr>
        <p:spPr/>
        <p:txBody>
          <a:bodyPr/>
          <a:lstStyle/>
          <a:p>
            <a:r>
              <a:rPr lang="en-US" dirty="0"/>
              <a:t>Version 2.0</a:t>
            </a:r>
          </a:p>
        </p:txBody>
      </p:sp>
      <p:sp>
        <p:nvSpPr>
          <p:cNvPr id="7" name="Content Placeholder 6">
            <a:extLst>
              <a:ext uri="{FF2B5EF4-FFF2-40B4-BE49-F238E27FC236}">
                <a16:creationId xmlns:a16="http://schemas.microsoft.com/office/drawing/2014/main" id="{FCFD5589-7DE1-FE47-B960-86AC587C25E0}"/>
              </a:ext>
            </a:extLst>
          </p:cNvPr>
          <p:cNvSpPr>
            <a:spLocks noGrp="1"/>
          </p:cNvSpPr>
          <p:nvPr>
            <p:ph sz="quarter" idx="4"/>
          </p:nvPr>
        </p:nvSpPr>
        <p:spPr/>
        <p:txBody>
          <a:bodyPr/>
          <a:lstStyle/>
          <a:p>
            <a:pPr marL="0" indent="0" algn="ctr">
              <a:buNone/>
            </a:pPr>
            <a:r>
              <a:rPr lang="en-US" dirty="0"/>
              <a:t>Adds a Fifth Business Function</a:t>
            </a:r>
          </a:p>
          <a:p>
            <a:r>
              <a:rPr lang="en-US" dirty="0"/>
              <a:t>Governance</a:t>
            </a:r>
          </a:p>
          <a:p>
            <a:r>
              <a:rPr lang="en-US" b="1" dirty="0"/>
              <a:t>Design</a:t>
            </a:r>
          </a:p>
          <a:p>
            <a:r>
              <a:rPr lang="en-US" b="1" dirty="0"/>
              <a:t>Implementation</a:t>
            </a:r>
          </a:p>
          <a:p>
            <a:r>
              <a:rPr lang="en-US" dirty="0"/>
              <a:t>Verification</a:t>
            </a:r>
          </a:p>
          <a:p>
            <a:r>
              <a:rPr lang="en-US" dirty="0"/>
              <a:t>Operations</a:t>
            </a:r>
          </a:p>
        </p:txBody>
      </p:sp>
    </p:spTree>
    <p:extLst>
      <p:ext uri="{BB962C8B-B14F-4D97-AF65-F5344CB8AC3E}">
        <p14:creationId xmlns:p14="http://schemas.microsoft.com/office/powerpoint/2010/main" val="9004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386B7-FA5F-FE4A-B49B-AD2AABB0338B}"/>
              </a:ext>
            </a:extLst>
          </p:cNvPr>
          <p:cNvSpPr>
            <a:spLocks noGrp="1"/>
          </p:cNvSpPr>
          <p:nvPr>
            <p:ph type="title"/>
          </p:nvPr>
        </p:nvSpPr>
        <p:spPr/>
        <p:txBody>
          <a:bodyPr/>
          <a:lstStyle/>
          <a:p>
            <a:r>
              <a:rPr lang="en-US" dirty="0"/>
              <a:t>The Security Practices – SAMM 2.0</a:t>
            </a:r>
          </a:p>
        </p:txBody>
      </p:sp>
      <p:sp>
        <p:nvSpPr>
          <p:cNvPr id="9" name="Content Placeholder 8">
            <a:extLst>
              <a:ext uri="{FF2B5EF4-FFF2-40B4-BE49-F238E27FC236}">
                <a16:creationId xmlns:a16="http://schemas.microsoft.com/office/drawing/2014/main" id="{F423C92B-0D45-FE4F-A15F-BC06BABC5EC6}"/>
              </a:ext>
            </a:extLst>
          </p:cNvPr>
          <p:cNvSpPr>
            <a:spLocks noGrp="1"/>
          </p:cNvSpPr>
          <p:nvPr>
            <p:ph sz="half" idx="1"/>
          </p:nvPr>
        </p:nvSpPr>
        <p:spPr/>
        <p:txBody>
          <a:bodyPr>
            <a:normAutofit fontScale="92500" lnSpcReduction="20000"/>
          </a:bodyPr>
          <a:lstStyle/>
          <a:p>
            <a:r>
              <a:rPr lang="en-US" b="1" dirty="0"/>
              <a:t>Governance</a:t>
            </a:r>
          </a:p>
          <a:p>
            <a:pPr lvl="1"/>
            <a:r>
              <a:rPr lang="en-US" dirty="0"/>
              <a:t>Strategy &amp; Metrics</a:t>
            </a:r>
          </a:p>
          <a:p>
            <a:pPr lvl="1"/>
            <a:r>
              <a:rPr lang="en-US" dirty="0"/>
              <a:t>Policy &amp; Compliance</a:t>
            </a:r>
          </a:p>
          <a:p>
            <a:pPr lvl="1"/>
            <a:r>
              <a:rPr lang="en-US" dirty="0"/>
              <a:t>Education &amp; Guidance</a:t>
            </a:r>
          </a:p>
          <a:p>
            <a:r>
              <a:rPr lang="en-US" b="1" dirty="0"/>
              <a:t>Design</a:t>
            </a:r>
          </a:p>
          <a:p>
            <a:pPr lvl="1"/>
            <a:r>
              <a:rPr lang="en-US" dirty="0"/>
              <a:t>Threat Assessment</a:t>
            </a:r>
          </a:p>
          <a:p>
            <a:pPr lvl="1"/>
            <a:r>
              <a:rPr lang="en-US" dirty="0"/>
              <a:t>Security Requirements</a:t>
            </a:r>
          </a:p>
          <a:p>
            <a:pPr lvl="1"/>
            <a:r>
              <a:rPr lang="en-US" dirty="0"/>
              <a:t>Security Architecture</a:t>
            </a:r>
          </a:p>
          <a:p>
            <a:r>
              <a:rPr lang="en-US" b="1" dirty="0"/>
              <a:t>Implementation</a:t>
            </a:r>
          </a:p>
          <a:p>
            <a:pPr lvl="1"/>
            <a:r>
              <a:rPr lang="en-US" dirty="0"/>
              <a:t>Secure Build</a:t>
            </a:r>
          </a:p>
          <a:p>
            <a:pPr lvl="1"/>
            <a:r>
              <a:rPr lang="en-US" dirty="0"/>
              <a:t>Secure Deployment</a:t>
            </a:r>
          </a:p>
          <a:p>
            <a:pPr lvl="1"/>
            <a:r>
              <a:rPr lang="en-US" dirty="0"/>
              <a:t>Defect Management</a:t>
            </a:r>
          </a:p>
        </p:txBody>
      </p:sp>
      <p:sp>
        <p:nvSpPr>
          <p:cNvPr id="10" name="Content Placeholder 9">
            <a:extLst>
              <a:ext uri="{FF2B5EF4-FFF2-40B4-BE49-F238E27FC236}">
                <a16:creationId xmlns:a16="http://schemas.microsoft.com/office/drawing/2014/main" id="{C164B0D2-772C-4A44-A417-409E9BF2BD55}"/>
              </a:ext>
            </a:extLst>
          </p:cNvPr>
          <p:cNvSpPr>
            <a:spLocks noGrp="1"/>
          </p:cNvSpPr>
          <p:nvPr>
            <p:ph sz="half" idx="2"/>
          </p:nvPr>
        </p:nvSpPr>
        <p:spPr/>
        <p:txBody>
          <a:bodyPr>
            <a:normAutofit fontScale="92500" lnSpcReduction="20000"/>
          </a:bodyPr>
          <a:lstStyle/>
          <a:p>
            <a:r>
              <a:rPr lang="en-US" b="1" dirty="0"/>
              <a:t>Verification</a:t>
            </a:r>
          </a:p>
          <a:p>
            <a:pPr lvl="1"/>
            <a:r>
              <a:rPr lang="en-US" dirty="0"/>
              <a:t>Architecture Assessment</a:t>
            </a:r>
          </a:p>
          <a:p>
            <a:pPr lvl="1"/>
            <a:r>
              <a:rPr lang="en-US" dirty="0"/>
              <a:t>Requirements-Driven Testing</a:t>
            </a:r>
          </a:p>
          <a:p>
            <a:pPr lvl="1"/>
            <a:r>
              <a:rPr lang="en-US" dirty="0"/>
              <a:t>Security Testing</a:t>
            </a:r>
          </a:p>
          <a:p>
            <a:r>
              <a:rPr lang="en-US" b="1" dirty="0"/>
              <a:t>Operations</a:t>
            </a:r>
          </a:p>
          <a:p>
            <a:pPr lvl="1"/>
            <a:r>
              <a:rPr lang="en-US" dirty="0"/>
              <a:t>Incident Management</a:t>
            </a:r>
          </a:p>
          <a:p>
            <a:pPr lvl="1"/>
            <a:r>
              <a:rPr lang="en-US" dirty="0"/>
              <a:t>Environment Management</a:t>
            </a:r>
          </a:p>
          <a:p>
            <a:pPr lvl="1"/>
            <a:r>
              <a:rPr lang="en-US" dirty="0"/>
              <a:t>Operational Management</a:t>
            </a:r>
          </a:p>
        </p:txBody>
      </p:sp>
    </p:spTree>
    <p:extLst>
      <p:ext uri="{BB962C8B-B14F-4D97-AF65-F5344CB8AC3E}">
        <p14:creationId xmlns:p14="http://schemas.microsoft.com/office/powerpoint/2010/main" val="414800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wasp_ppt_2" id="{F44E4AB8-6663-654D-9E7A-EE178784E2FB}" vid="{002EFDC9-A47E-DC4B-B40B-0C2F823C37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6329</TotalTime>
  <Words>1596</Words>
  <Application>Microsoft Macintosh PowerPoint</Application>
  <PresentationFormat>On-screen Show (4:3)</PresentationFormat>
  <Paragraphs>223</Paragraphs>
  <Slides>20</Slides>
  <Notes>9</Notes>
  <HiddenSlides>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OWASP Software Assurance Maturity Model (SAMM)</vt:lpstr>
      <vt:lpstr>What is SAMM?</vt:lpstr>
      <vt:lpstr>What is SAMM?</vt:lpstr>
      <vt:lpstr>Why SAMM?</vt:lpstr>
      <vt:lpstr>Core Principles of SAMM</vt:lpstr>
      <vt:lpstr>Project History</vt:lpstr>
      <vt:lpstr>The Core Team</vt:lpstr>
      <vt:lpstr>The Core Framework</vt:lpstr>
      <vt:lpstr>The Security Practices – SAMM 2.0</vt:lpstr>
      <vt:lpstr>The Maturity Levels</vt:lpstr>
      <vt:lpstr>Activity Streams Example – Operational Management</vt:lpstr>
      <vt:lpstr>Where to Find SAMM</vt:lpstr>
      <vt:lpstr>Pain Points with Scoring in SAMM 1.5</vt:lpstr>
      <vt:lpstr>Consider Multiple Dimensions</vt:lpstr>
      <vt:lpstr>Maturity Score = Quality × Coverage</vt:lpstr>
      <vt:lpstr>Education &amp; Guidance Practise</vt:lpstr>
      <vt:lpstr>Open Questions</vt:lpstr>
      <vt:lpstr>PowerPoint Presentation</vt:lpstr>
      <vt:lpstr>Interested in Getting Involved?</vt:lpstr>
      <vt:lpstr>Thank You to Our Sponsors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Modelling</dc:title>
  <dc:creator>John DiLeo</dc:creator>
  <cp:lastModifiedBy>Microsoft Office User</cp:lastModifiedBy>
  <cp:revision>69</cp:revision>
  <cp:lastPrinted>2019-02-25T22:43:00Z</cp:lastPrinted>
  <dcterms:created xsi:type="dcterms:W3CDTF">2019-02-17T05:14:24Z</dcterms:created>
  <dcterms:modified xsi:type="dcterms:W3CDTF">2019-06-03T05:42:35Z</dcterms:modified>
</cp:coreProperties>
</file>