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67" r:id="rId2"/>
    <p:sldId id="257" r:id="rId3"/>
    <p:sldId id="289" r:id="rId4"/>
    <p:sldId id="271" r:id="rId5"/>
    <p:sldId id="288" r:id="rId6"/>
    <p:sldId id="273" r:id="rId7"/>
    <p:sldId id="274" r:id="rId8"/>
    <p:sldId id="286" r:id="rId9"/>
    <p:sldId id="270" r:id="rId10"/>
    <p:sldId id="277" r:id="rId11"/>
    <p:sldId id="283" r:id="rId12"/>
    <p:sldId id="287" r:id="rId13"/>
    <p:sldId id="272" r:id="rId14"/>
    <p:sldId id="284" r:id="rId15"/>
    <p:sldId id="285" r:id="rId16"/>
    <p:sldId id="29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C8F700-99A3-4346-896E-C087D21EE1FE}">
  <a:tblStyle styleId="{47C8F700-99A3-4346-896E-C087D21EE1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82" y="102"/>
      </p:cViewPr>
      <p:guideLst>
        <p:guide orient="horz" pos="1620"/>
        <p:guide pos="2880"/>
      </p:guideLst>
    </p:cSldViewPr>
  </p:slideViewPr>
  <p:notesTextViewPr>
    <p:cViewPr>
      <p:scale>
        <a:sx n="1" d="1"/>
        <a:sy n="1" d="1"/>
      </p:scale>
      <p:origin x="0" y="0"/>
    </p:cViewPr>
  </p:notesTextViewPr>
  <p:sorterViewPr>
    <p:cViewPr>
      <p:scale>
        <a:sx n="140" d="100"/>
        <a:sy n="140" d="100"/>
      </p:scale>
      <p:origin x="0" y="-32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49922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381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Version 1.0 of </a:t>
            </a:r>
            <a:r>
              <a:rPr lang="en-US" baseline="0" dirty="0" err="1"/>
              <a:t>OpenSAMM</a:t>
            </a:r>
            <a:r>
              <a:rPr lang="en-US" baseline="0" dirty="0"/>
              <a:t> was </a:t>
            </a:r>
            <a:r>
              <a:rPr lang="en-US" sz="1200" b="0" kern="1200" dirty="0">
                <a:solidFill>
                  <a:schemeClr val="tx1"/>
                </a:solidFill>
                <a:effectLst/>
                <a:latin typeface="+mn-lt"/>
                <a:ea typeface="+mn-ea"/>
                <a:cs typeface="+mn-cs"/>
              </a:rPr>
              <a:t>originally created </a:t>
            </a:r>
            <a:r>
              <a:rPr lang="en-US" sz="1200" kern="1200" dirty="0">
                <a:solidFill>
                  <a:schemeClr val="tx1"/>
                </a:solidFill>
                <a:effectLst/>
                <a:latin typeface="+mn-lt"/>
                <a:ea typeface="+mn-ea"/>
                <a:cs typeface="+mn-cs"/>
              </a:rPr>
              <a:t>through the </a:t>
            </a:r>
            <a:r>
              <a:rPr lang="en-US" sz="1200" kern="1200" dirty="0" err="1">
                <a:solidFill>
                  <a:schemeClr val="tx1"/>
                </a:solidFill>
                <a:effectLst/>
                <a:latin typeface="+mn-lt"/>
                <a:ea typeface="+mn-ea"/>
                <a:cs typeface="+mn-cs"/>
              </a:rPr>
              <a:t>OpenSAMM</a:t>
            </a:r>
            <a:r>
              <a:rPr lang="en-US" sz="1200" kern="1200" dirty="0">
                <a:solidFill>
                  <a:schemeClr val="tx1"/>
                </a:solidFill>
                <a:effectLst/>
                <a:latin typeface="+mn-lt"/>
                <a:ea typeface="+mn-ea"/>
                <a:cs typeface="+mn-cs"/>
              </a:rPr>
              <a:t> Project led by </a:t>
            </a:r>
            <a:r>
              <a:rPr lang="en-US" sz="1200" kern="1200" dirty="0" err="1">
                <a:solidFill>
                  <a:schemeClr val="tx1"/>
                </a:solidFill>
                <a:effectLst/>
                <a:latin typeface="+mn-lt"/>
                <a:ea typeface="+mn-ea"/>
                <a:cs typeface="+mn-cs"/>
              </a:rPr>
              <a:t>Pravir</a:t>
            </a:r>
            <a:r>
              <a:rPr lang="en-US" sz="1200" kern="1200" dirty="0">
                <a:solidFill>
                  <a:schemeClr val="tx1"/>
                </a:solidFill>
                <a:effectLst/>
                <a:latin typeface="+mn-lt"/>
                <a:ea typeface="+mn-ea"/>
                <a:cs typeface="+mn-cs"/>
              </a:rPr>
              <a:t> Chandra (</a:t>
            </a:r>
            <a:r>
              <a:rPr lang="en-US" sz="1200" kern="1200" dirty="0" err="1">
                <a:solidFill>
                  <a:schemeClr val="tx1"/>
                </a:solidFill>
                <a:effectLst/>
                <a:latin typeface="+mn-lt"/>
                <a:ea typeface="+mn-ea"/>
                <a:cs typeface="+mn-cs"/>
              </a:rPr>
              <a:t>chandra@owasp.org</a:t>
            </a:r>
            <a:r>
              <a:rPr lang="en-US" sz="1200" kern="1200" dirty="0">
                <a:solidFill>
                  <a:schemeClr val="tx1"/>
                </a:solidFill>
                <a:effectLst/>
                <a:latin typeface="+mn-lt"/>
                <a:ea typeface="+mn-ea"/>
                <a:cs typeface="+mn-cs"/>
              </a:rPr>
              <a:t>), an independent software security consultant. Creation of the first draft was made possible through funding from Fortify Software, Inc. </a:t>
            </a:r>
            <a:endParaRPr lang="en-US" dirty="0">
              <a:effectLst/>
            </a:endParaRPr>
          </a:p>
          <a:p>
            <a:endParaRPr lang="en-US" baseline="0" dirty="0"/>
          </a:p>
          <a:p>
            <a:r>
              <a:rPr lang="en-US" baseline="0" dirty="0"/>
              <a:t>After a number of years, a small group got together at OWASP and worked together to breathe some life into SAMM as an OWASP project.</a:t>
            </a:r>
          </a:p>
          <a:p>
            <a:endParaRPr lang="en-US" baseline="0" dirty="0"/>
          </a:p>
          <a:p>
            <a:r>
              <a:rPr lang="en-US" sz="1200" kern="1200" dirty="0">
                <a:solidFill>
                  <a:schemeClr val="tx1"/>
                </a:solidFill>
                <a:effectLst/>
                <a:latin typeface="+mn-lt"/>
                <a:ea typeface="+mn-ea"/>
                <a:cs typeface="+mn-cs"/>
              </a:rPr>
              <a:t>Version 1.1 of SAMM expand</a:t>
            </a:r>
            <a:r>
              <a:rPr lang="en-US" sz="1200" b="0" kern="1200" dirty="0">
                <a:solidFill>
                  <a:schemeClr val="tx1"/>
                </a:solidFill>
                <a:effectLst/>
                <a:latin typeface="+mn-lt"/>
                <a:ea typeface="+mn-ea"/>
                <a:cs typeface="+mn-cs"/>
              </a:rPr>
              <a:t>ed </a:t>
            </a:r>
            <a:r>
              <a:rPr lang="en-US" sz="1200" kern="1200" dirty="0">
                <a:solidFill>
                  <a:schemeClr val="tx1"/>
                </a:solidFill>
                <a:effectLst/>
                <a:latin typeface="+mn-lt"/>
                <a:ea typeface="+mn-ea"/>
                <a:cs typeface="+mn-cs"/>
              </a:rPr>
              <a:t>and restructure</a:t>
            </a:r>
            <a:r>
              <a:rPr lang="en-US" sz="1200" b="0" kern="1200" dirty="0">
                <a:solidFill>
                  <a:schemeClr val="tx1"/>
                </a:solidFill>
                <a:effectLst/>
                <a:latin typeface="+mn-lt"/>
                <a:ea typeface="+mn-ea"/>
                <a:cs typeface="+mn-cs"/>
              </a:rPr>
              <a:t>d </a:t>
            </a:r>
            <a:r>
              <a:rPr lang="en-US" sz="1200" kern="1200" dirty="0">
                <a:solidFill>
                  <a:schemeClr val="tx1"/>
                </a:solidFill>
                <a:effectLst/>
                <a:latin typeface="+mn-lt"/>
                <a:ea typeface="+mn-ea"/>
                <a:cs typeface="+mn-cs"/>
              </a:rPr>
              <a:t>its predecessor into </a:t>
            </a:r>
            <a:r>
              <a:rPr lang="en-US" sz="1200" b="0" kern="1200" dirty="0">
                <a:solidFill>
                  <a:schemeClr val="tx1"/>
                </a:solidFill>
                <a:effectLst/>
                <a:latin typeface="+mn-lt"/>
                <a:ea typeface="+mn-ea"/>
                <a:cs typeface="+mn-cs"/>
              </a:rPr>
              <a:t>four </a:t>
            </a:r>
            <a:r>
              <a:rPr lang="en-US" sz="1200" kern="1200" dirty="0">
                <a:solidFill>
                  <a:schemeClr val="tx1"/>
                </a:solidFill>
                <a:effectLst/>
                <a:latin typeface="+mn-lt"/>
                <a:ea typeface="+mn-ea"/>
                <a:cs typeface="+mn-cs"/>
              </a:rPr>
              <a:t>complementary resources: </a:t>
            </a:r>
          </a:p>
          <a:p>
            <a:r>
              <a:rPr lang="en-US" sz="1200" kern="1200" dirty="0">
                <a:solidFill>
                  <a:schemeClr val="tx1"/>
                </a:solidFill>
                <a:effectLst/>
                <a:latin typeface="+mn-lt"/>
                <a:ea typeface="+mn-ea"/>
                <a:cs typeface="+mn-cs"/>
              </a:rPr>
              <a:t>Core Document: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describes the core SAMM model </a:t>
            </a:r>
          </a:p>
          <a:p>
            <a:r>
              <a:rPr lang="en-US" sz="1200" kern="1200" dirty="0">
                <a:solidFill>
                  <a:schemeClr val="tx1"/>
                </a:solidFill>
                <a:effectLst/>
                <a:latin typeface="+mn-lt"/>
                <a:ea typeface="+mn-ea"/>
                <a:cs typeface="+mn-cs"/>
              </a:rPr>
              <a:t>How</a:t>
            </a:r>
            <a:r>
              <a:rPr lang="en-US" sz="1200" b="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To Guide: that explains how to apply the model</a:t>
            </a:r>
          </a:p>
          <a:p>
            <a:r>
              <a:rPr lang="en-US" sz="1200" kern="1200" dirty="0">
                <a:solidFill>
                  <a:schemeClr val="tx1"/>
                </a:solidFill>
                <a:effectLst/>
                <a:latin typeface="+mn-lt"/>
                <a:ea typeface="+mn-ea"/>
                <a:cs typeface="+mn-cs"/>
              </a:rPr>
              <a:t>Quick Start Guide: </a:t>
            </a:r>
            <a:r>
              <a:rPr lang="en-US" sz="1200" b="0" kern="1200" dirty="0">
                <a:solidFill>
                  <a:schemeClr val="tx1"/>
                </a:solidFill>
                <a:effectLst/>
                <a:latin typeface="+mn-lt"/>
                <a:ea typeface="+mn-ea"/>
                <a:cs typeface="+mn-cs"/>
              </a:rPr>
              <a:t>to help accelerate learning and adoption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Toolbox (spreadsheet): that </a:t>
            </a:r>
            <a:r>
              <a:rPr lang="en-US" sz="1200" b="0" kern="1200" dirty="0">
                <a:solidFill>
                  <a:schemeClr val="tx1"/>
                </a:solidFill>
                <a:effectLst/>
                <a:latin typeface="+mn-lt"/>
                <a:ea typeface="+mn-ea"/>
                <a:cs typeface="+mn-cs"/>
              </a:rPr>
              <a:t>provides simple automation for data collection, metrics, and graphs</a:t>
            </a:r>
            <a:r>
              <a:rPr lang="en-US" sz="1200" kern="1200" dirty="0">
                <a:solidFill>
                  <a:schemeClr val="tx1"/>
                </a:solidFill>
                <a:effectLst/>
                <a:latin typeface="+mn-lt"/>
                <a:ea typeface="+mn-ea"/>
                <a:cs typeface="+mn-cs"/>
              </a:rPr>
              <a:t>. </a:t>
            </a:r>
          </a:p>
          <a:p>
            <a:endParaRPr lang="en-US" dirty="0"/>
          </a:p>
          <a:p>
            <a:r>
              <a:rPr lang="en-US" dirty="0"/>
              <a:t>The project team released v1.5 of SAMM in February 2017, which </a:t>
            </a:r>
            <a:r>
              <a:rPr lang="en-US" sz="1200" b="0" kern="1200" dirty="0">
                <a:solidFill>
                  <a:schemeClr val="tx1"/>
                </a:solidFill>
                <a:effectLst/>
                <a:latin typeface="+mn-lt"/>
                <a:ea typeface="+mn-ea"/>
                <a:cs typeface="+mn-cs"/>
              </a:rPr>
              <a:t>incorporated a refinement of the scoring model, to provide more granularity to the scoring in an assessment. Now an organization will get credit for all the related work done in a practice rather than having the base number held at the highest completed maturity level.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updated scoring model was designed to help SAMM assessors and organizations avoid the awkward discussion on whether to mark an answer yes or no when it is honestly something in between, and to show incremental improvements.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project team began working in earnest on Version 2.0 in late 2017, and officially released the Beta draft for comment at the end of January. In this update, we’ve expanded the breadth of business functions and practices covered, and are working through improvements to the the scoring model to include additional factors.</a:t>
            </a:r>
            <a:endParaRPr lang="en-US" dirty="0"/>
          </a:p>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C88673D-61DE-41B6-8A49-7D60FDC0EC4B}" type="slidenum">
              <a:rPr lang="en-GB" smtClean="0"/>
              <a:t>4</a:t>
            </a:fld>
            <a:endParaRPr lang="en-GB"/>
          </a:p>
        </p:txBody>
      </p:sp>
    </p:spTree>
    <p:extLst>
      <p:ext uri="{BB962C8B-B14F-4D97-AF65-F5344CB8AC3E}">
        <p14:creationId xmlns:p14="http://schemas.microsoft.com/office/powerpoint/2010/main" val="77456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SAMM is built</a:t>
            </a:r>
            <a:r>
              <a:rPr lang="en-GB" baseline="0" dirty="0"/>
              <a:t> on a few core principles.</a:t>
            </a:r>
          </a:p>
          <a:p>
            <a:endParaRPr lang="en-GB" baseline="0" dirty="0"/>
          </a:p>
          <a:p>
            <a:r>
              <a:rPr lang="en-GB" baseline="0" dirty="0"/>
              <a:t>First, an organization's behaviour changes slowly over time. Changes need to be smaller and iterative to really take hold and make a difference.  </a:t>
            </a:r>
          </a:p>
          <a:p>
            <a:endParaRPr lang="en-GB" baseline="0" dirty="0"/>
          </a:p>
          <a:p>
            <a:r>
              <a:rPr lang="en-GB" baseline="0" dirty="0"/>
              <a:t>Second, there is no single recipe that works for all organizations.  SAMM is built with this in mind, and supports an organization building a program that is tailored to their risk profile, culture, IT maturity, etc.</a:t>
            </a:r>
          </a:p>
          <a:p>
            <a:endParaRPr lang="en-GB" baseline="0" dirty="0"/>
          </a:p>
          <a:p>
            <a:r>
              <a:rPr lang="en-GB" baseline="0" dirty="0"/>
              <a:t>Thirdly, Guidance related to security activities must be prescriptive.  Too often, security initiatives fail due to poor details, lack of communication, or invalid assumptions.</a:t>
            </a:r>
          </a:p>
          <a:p>
            <a:endParaRPr lang="en-GB" baseline="0" dirty="0"/>
          </a:p>
          <a:p>
            <a:r>
              <a:rPr lang="en-GB" dirty="0"/>
              <a:t>Overall, the success of the program will be based on being simple, well-defined, and measurable.</a:t>
            </a:r>
          </a:p>
        </p:txBody>
      </p:sp>
      <p:sp>
        <p:nvSpPr>
          <p:cNvPr id="4" name="Slide Number Placeholder 3"/>
          <p:cNvSpPr>
            <a:spLocks noGrp="1"/>
          </p:cNvSpPr>
          <p:nvPr>
            <p:ph type="sldNum" idx="10"/>
          </p:nvPr>
        </p:nvSpPr>
        <p:spPr>
          <a:xfrm>
            <a:off x="3884613" y="8685213"/>
            <a:ext cx="2971800" cy="458787"/>
          </a:xfrm>
          <a:prstGeom prst="rect">
            <a:avLst/>
          </a:prstGeom>
        </p:spPr>
        <p:txBody>
          <a:bodyPr/>
          <a:lstStyle/>
          <a:p>
            <a:endParaRPr lang="en-GB"/>
          </a:p>
        </p:txBody>
      </p:sp>
    </p:spTree>
    <p:extLst>
      <p:ext uri="{BB962C8B-B14F-4D97-AF65-F5344CB8AC3E}">
        <p14:creationId xmlns:p14="http://schemas.microsoft.com/office/powerpoint/2010/main" val="49894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core team provides monthly updates to the large community, as well.</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BEAB2246-D6DC-2849-8170-15ACDF686333}" type="slidenum">
              <a:rPr lang="en-US" smtClean="0"/>
              <a:t>10</a:t>
            </a:fld>
            <a:endParaRPr lang="en-US"/>
          </a:p>
        </p:txBody>
      </p:sp>
    </p:spTree>
    <p:extLst>
      <p:ext uri="{BB962C8B-B14F-4D97-AF65-F5344CB8AC3E}">
        <p14:creationId xmlns:p14="http://schemas.microsoft.com/office/powerpoint/2010/main" val="129135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Work on Version 2.0 has been performed mostly by a core team of seven volunteers. Since starting on the new version, the team has met in person three times, and have coordinated our work through fortnightly team calls.</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BEAB2246-D6DC-2849-8170-15ACDF686333}" type="slidenum">
              <a:rPr lang="en-US" smtClean="0"/>
              <a:t>13</a:t>
            </a:fld>
            <a:endParaRPr lang="en-US"/>
          </a:p>
        </p:txBody>
      </p:sp>
    </p:spTree>
    <p:extLst>
      <p:ext uri="{BB962C8B-B14F-4D97-AF65-F5344CB8AC3E}">
        <p14:creationId xmlns:p14="http://schemas.microsoft.com/office/powerpoint/2010/main" val="312965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core team provides monthly updates to the large community, as well.</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BEAB2246-D6DC-2849-8170-15ACDF686333}" type="slidenum">
              <a:rPr lang="en-US" smtClean="0"/>
              <a:t>14</a:t>
            </a:fld>
            <a:endParaRPr lang="en-US"/>
          </a:p>
        </p:txBody>
      </p:sp>
    </p:spTree>
    <p:extLst>
      <p:ext uri="{BB962C8B-B14F-4D97-AF65-F5344CB8AC3E}">
        <p14:creationId xmlns:p14="http://schemas.microsoft.com/office/powerpoint/2010/main" val="4260938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BEAB2246-D6DC-2849-8170-15ACDF686333}" type="slidenum">
              <a:rPr lang="en-US" smtClean="0"/>
              <a:t>15</a:t>
            </a:fld>
            <a:endParaRPr lang="en-US"/>
          </a:p>
        </p:txBody>
      </p:sp>
    </p:spTree>
    <p:extLst>
      <p:ext uri="{BB962C8B-B14F-4D97-AF65-F5344CB8AC3E}">
        <p14:creationId xmlns:p14="http://schemas.microsoft.com/office/powerpoint/2010/main" val="1663708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047493" y="1442941"/>
            <a:ext cx="6809780" cy="1102519"/>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D8A519"/>
              </a:buClr>
              <a:buSzPts val="4400"/>
              <a:buFont typeface="Calibri"/>
              <a:buNone/>
              <a:defRPr>
                <a:solidFill>
                  <a:srgbClr val="D8A51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1047493" y="2821723"/>
            <a:ext cx="6123980" cy="1314450"/>
          </a:xfrm>
          <a:prstGeom prst="rect">
            <a:avLst/>
          </a:prstGeom>
          <a:noFill/>
          <a:ln>
            <a:noFill/>
          </a:ln>
        </p:spPr>
        <p:txBody>
          <a:bodyPr spcFirstLastPara="1" wrap="square" lIns="91425" tIns="45700" rIns="91425" bIns="45700" anchor="t" anchorCtr="0"/>
          <a:lstStyle>
            <a:lvl1pPr lvl="0" algn="l">
              <a:spcBef>
                <a:spcPts val="640"/>
              </a:spcBef>
              <a:spcAft>
                <a:spcPts val="0"/>
              </a:spcAft>
              <a:buClr>
                <a:schemeClr val="lt1"/>
              </a:buClr>
              <a:buSzPts val="3200"/>
              <a:buNone/>
              <a:defRPr>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00468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2"/>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00468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457200" y="1200150"/>
            <a:ext cx="8229600" cy="3096022"/>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 name="Google Shape;16;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00468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5"/>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8" name="Google Shape;28;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004685"/>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4" name="Google Shape;34;p6"/>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5" name="Google Shape;35;p6"/>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6" name="Google Shape;36;p6"/>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7" name="Google Shape;37;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00468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004685"/>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9"/>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004685"/>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10"/>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lvl="0" algn="l">
              <a:spcBef>
                <a:spcPts val="0"/>
              </a:spcBef>
              <a:spcAft>
                <a:spcPts val="0"/>
              </a:spcAft>
              <a:buClr>
                <a:srgbClr val="00468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1"/>
          <p:cNvSpPr txBox="1">
            <a:spLocks noGrp="1"/>
          </p:cNvSpPr>
          <p:nvPr>
            <p:ph type="body" idx="1"/>
          </p:nvPr>
        </p:nvSpPr>
        <p:spPr>
          <a:xfrm rot="5400000">
            <a:off x="3023989" y="-1366639"/>
            <a:ext cx="3096022"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004685"/>
              </a:buClr>
              <a:buSzPts val="4400"/>
              <a:buFont typeface="Calibri"/>
              <a:buNone/>
              <a:defRPr sz="4400" b="0" i="0" u="none" strike="noStrike" cap="none">
                <a:solidFill>
                  <a:srgbClr val="004685"/>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0"/>
            <a:ext cx="8229600" cy="309602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waspsamm.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OWASP/sam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WASP/sam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eepurl.com/gl9fb9" TargetMode="External"/><Relationship Id="rId4" Type="http://schemas.openxmlformats.org/officeDocument/2006/relationships/hyperlink" Target="https://owasp.slack.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tiff"/><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mailto:info@owaspsamm.org" TargetMode="External"/><Relationship Id="rId4" Type="http://schemas.openxmlformats.org/officeDocument/2006/relationships/image" Target="../media/image11.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waspsamm.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4965" y="2277593"/>
            <a:ext cx="5107335" cy="1525920"/>
          </a:xfrm>
        </p:spPr>
        <p:txBody>
          <a:bodyPr/>
          <a:lstStyle/>
          <a:p>
            <a:r>
              <a:rPr lang="en-US" dirty="0"/>
              <a:t>OWASP Software Assurance Maturity Model (SAMM)</a:t>
            </a:r>
          </a:p>
        </p:txBody>
      </p:sp>
      <p:sp>
        <p:nvSpPr>
          <p:cNvPr id="3" name="Subtitle 2"/>
          <p:cNvSpPr>
            <a:spLocks noGrp="1"/>
          </p:cNvSpPr>
          <p:nvPr>
            <p:ph type="subTitle" idx="1"/>
          </p:nvPr>
        </p:nvSpPr>
        <p:spPr>
          <a:xfrm>
            <a:off x="1864965" y="4019550"/>
            <a:ext cx="4592985" cy="959183"/>
          </a:xfrm>
        </p:spPr>
        <p:txBody>
          <a:bodyPr>
            <a:normAutofit fontScale="77500" lnSpcReduction="20000"/>
          </a:bodyPr>
          <a:lstStyle/>
          <a:p>
            <a:r>
              <a:rPr lang="en-US" dirty="0"/>
              <a:t>OSS19 </a:t>
            </a:r>
            <a:endParaRPr lang="en-US" dirty="0" smtClean="0"/>
          </a:p>
          <a:p>
            <a:r>
              <a:rPr lang="en-US" sz="1500" dirty="0"/>
              <a:t>Bart De Win</a:t>
            </a:r>
          </a:p>
          <a:p>
            <a:r>
              <a:rPr lang="en-US" sz="1500" dirty="0"/>
              <a:t>Sebastien Deleersnyder</a:t>
            </a:r>
          </a:p>
          <a:p>
            <a:endParaRPr lang="en-US" dirty="0"/>
          </a:p>
          <a:p>
            <a:endParaRPr lang="en-US" dirty="0"/>
          </a:p>
        </p:txBody>
      </p:sp>
    </p:spTree>
    <p:extLst>
      <p:ext uri="{BB962C8B-B14F-4D97-AF65-F5344CB8AC3E}">
        <p14:creationId xmlns:p14="http://schemas.microsoft.com/office/powerpoint/2010/main" val="2556202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A48B4-4DFF-AE4D-86FA-369931770052}"/>
              </a:ext>
            </a:extLst>
          </p:cNvPr>
          <p:cNvSpPr>
            <a:spLocks noGrp="1"/>
          </p:cNvSpPr>
          <p:nvPr>
            <p:ph type="title"/>
          </p:nvPr>
        </p:nvSpPr>
        <p:spPr/>
        <p:txBody>
          <a:bodyPr/>
          <a:lstStyle/>
          <a:p>
            <a:r>
              <a:rPr lang="en-US" dirty="0" smtClean="0"/>
              <a:t>Where to find SAMM</a:t>
            </a:r>
            <a:endParaRPr lang="en-US" dirty="0"/>
          </a:p>
        </p:txBody>
      </p:sp>
      <p:sp>
        <p:nvSpPr>
          <p:cNvPr id="3" name="Content Placeholder 2">
            <a:extLst>
              <a:ext uri="{FF2B5EF4-FFF2-40B4-BE49-F238E27FC236}">
                <a16:creationId xmlns="" xmlns:a16="http://schemas.microsoft.com/office/drawing/2014/main" id="{FEADEAA3-6EBA-644B-A0B7-9A763DD11FD9}"/>
              </a:ext>
            </a:extLst>
          </p:cNvPr>
          <p:cNvSpPr>
            <a:spLocks noGrp="1"/>
          </p:cNvSpPr>
          <p:nvPr>
            <p:ph idx="1"/>
          </p:nvPr>
        </p:nvSpPr>
        <p:spPr/>
        <p:txBody>
          <a:bodyPr/>
          <a:lstStyle/>
          <a:p>
            <a:r>
              <a:rPr lang="en-NZ" sz="2000" dirty="0" smtClean="0"/>
              <a:t>OWASP SAMM </a:t>
            </a:r>
            <a:r>
              <a:rPr lang="en-NZ" sz="2000" dirty="0" smtClean="0"/>
              <a:t>web </a:t>
            </a:r>
            <a:r>
              <a:rPr lang="en-NZ" sz="2000" dirty="0"/>
              <a:t>s</a:t>
            </a:r>
            <a:r>
              <a:rPr lang="en-NZ" sz="2000" dirty="0" smtClean="0"/>
              <a:t>ite</a:t>
            </a:r>
            <a:r>
              <a:rPr lang="en-NZ" sz="2000" dirty="0" smtClean="0"/>
              <a:t>: </a:t>
            </a:r>
            <a:r>
              <a:rPr lang="en-NZ" sz="2000" dirty="0" smtClean="0">
                <a:hlinkClick r:id="rId3"/>
              </a:rPr>
              <a:t>https://owaspsamm.org</a:t>
            </a:r>
            <a:endParaRPr lang="en-NZ" sz="2000" dirty="0" smtClean="0"/>
          </a:p>
          <a:p>
            <a:pPr lvl="1"/>
            <a:r>
              <a:rPr lang="en-NZ" sz="1800" dirty="0" smtClean="0"/>
              <a:t>Version 1.5 documents and toolkit</a:t>
            </a:r>
          </a:p>
          <a:p>
            <a:pPr lvl="1"/>
            <a:r>
              <a:rPr lang="en-NZ" sz="1800" dirty="0" smtClean="0"/>
              <a:t>Version 2.0 Beta content – Auto-updates from GitHub repo</a:t>
            </a:r>
          </a:p>
          <a:p>
            <a:endParaRPr lang="en-NZ" sz="2000" dirty="0" smtClean="0"/>
          </a:p>
          <a:p>
            <a:r>
              <a:rPr lang="en-NZ" sz="2000" dirty="0" smtClean="0"/>
              <a:t>GitHub Project: </a:t>
            </a:r>
            <a:r>
              <a:rPr lang="en-NZ" sz="2000" dirty="0" smtClean="0">
                <a:hlinkClick r:id="rId4"/>
              </a:rPr>
              <a:t>https://github.com/OWASP/samm</a:t>
            </a:r>
            <a:endParaRPr lang="en-NZ" sz="2000" dirty="0" smtClean="0"/>
          </a:p>
          <a:p>
            <a:pPr lvl="1"/>
            <a:r>
              <a:rPr lang="en-NZ" sz="1800" dirty="0" smtClean="0"/>
              <a:t>Includes background information and archived documents</a:t>
            </a:r>
          </a:p>
          <a:p>
            <a:pPr lvl="1"/>
            <a:endParaRPr lang="en-NZ" sz="1800" dirty="0" smtClean="0"/>
          </a:p>
          <a:p>
            <a:r>
              <a:rPr lang="en-NZ" sz="2000" dirty="0" smtClean="0"/>
              <a:t>SAMM </a:t>
            </a:r>
            <a:r>
              <a:rPr lang="en-NZ" sz="2000" dirty="0" smtClean="0"/>
              <a:t>project </a:t>
            </a:r>
            <a:r>
              <a:rPr lang="en-NZ" sz="2000" dirty="0"/>
              <a:t>p</a:t>
            </a:r>
            <a:r>
              <a:rPr lang="en-NZ" sz="2000" dirty="0" smtClean="0"/>
              <a:t>age </a:t>
            </a:r>
            <a:r>
              <a:rPr lang="en-NZ" sz="2000" dirty="0" smtClean="0"/>
              <a:t>on OWASP </a:t>
            </a:r>
            <a:r>
              <a:rPr lang="en-NZ" sz="2000" dirty="0" smtClean="0"/>
              <a:t>web </a:t>
            </a:r>
            <a:r>
              <a:rPr lang="en-NZ" sz="2000" dirty="0"/>
              <a:t>s</a:t>
            </a:r>
            <a:r>
              <a:rPr lang="en-NZ" sz="2000" dirty="0" smtClean="0"/>
              <a:t>ite</a:t>
            </a:r>
            <a:endParaRPr lang="en-NZ" sz="2000" dirty="0" smtClean="0"/>
          </a:p>
        </p:txBody>
      </p:sp>
    </p:spTree>
    <p:extLst>
      <p:ext uri="{BB962C8B-B14F-4D97-AF65-F5344CB8AC3E}">
        <p14:creationId xmlns:p14="http://schemas.microsoft.com/office/powerpoint/2010/main" val="3287680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D6191A-4072-D940-BA47-AFBA0B9D39E0}"/>
              </a:ext>
            </a:extLst>
          </p:cNvPr>
          <p:cNvSpPr>
            <a:spLocks noGrp="1"/>
          </p:cNvSpPr>
          <p:nvPr>
            <p:ph type="title"/>
          </p:nvPr>
        </p:nvSpPr>
        <p:spPr/>
        <p:txBody>
          <a:bodyPr/>
          <a:lstStyle/>
          <a:p>
            <a:r>
              <a:rPr lang="en-US" dirty="0" smtClean="0"/>
              <a:t>SAMM </a:t>
            </a:r>
            <a:r>
              <a:rPr lang="en-US" dirty="0" smtClean="0"/>
              <a:t>track @ OSS19</a:t>
            </a:r>
            <a:endParaRPr lang="en-US" dirty="0"/>
          </a:p>
        </p:txBody>
      </p:sp>
      <p:sp>
        <p:nvSpPr>
          <p:cNvPr id="3" name="Text Placeholder 2"/>
          <p:cNvSpPr>
            <a:spLocks noGrp="1"/>
          </p:cNvSpPr>
          <p:nvPr>
            <p:ph type="body" idx="1"/>
          </p:nvPr>
        </p:nvSpPr>
        <p:spPr>
          <a:xfrm>
            <a:off x="3175462" y="1063229"/>
            <a:ext cx="5677593" cy="3096022"/>
          </a:xfrm>
        </p:spPr>
        <p:txBody>
          <a:bodyPr/>
          <a:lstStyle/>
          <a:p>
            <a:r>
              <a:rPr lang="en-GB" sz="2000" dirty="0" smtClean="0"/>
              <a:t>“nail” measurement model</a:t>
            </a:r>
          </a:p>
          <a:p>
            <a:r>
              <a:rPr lang="en-GB" sz="2000" dirty="0" smtClean="0"/>
              <a:t>add/improve questions</a:t>
            </a:r>
          </a:p>
          <a:p>
            <a:r>
              <a:rPr lang="en-GB" sz="2000" dirty="0" smtClean="0"/>
              <a:t>improve activities</a:t>
            </a:r>
          </a:p>
          <a:p>
            <a:r>
              <a:rPr lang="en-GB" sz="2000" dirty="0" smtClean="0"/>
              <a:t>process feedback</a:t>
            </a:r>
          </a:p>
          <a:p>
            <a:r>
              <a:rPr lang="en-GB" sz="2000" dirty="0" smtClean="0"/>
              <a:t>toolkit 2.0</a:t>
            </a:r>
          </a:p>
          <a:p>
            <a:r>
              <a:rPr lang="en-GB" sz="2000" dirty="0" smtClean="0"/>
              <a:t>align with threat modeling track</a:t>
            </a:r>
            <a:r>
              <a:rPr lang="en-GB" sz="2000" dirty="0"/>
              <a:t> </a:t>
            </a:r>
            <a:endParaRPr lang="en-GB" sz="2000" dirty="0" smtClean="0"/>
          </a:p>
          <a:p>
            <a:r>
              <a:rPr lang="en-GB" sz="2000" dirty="0" smtClean="0"/>
              <a:t>map </a:t>
            </a:r>
            <a:r>
              <a:rPr lang="en-GB" sz="2000" dirty="0" smtClean="0"/>
              <a:t>DevSecOps maturity </a:t>
            </a:r>
            <a:r>
              <a:rPr lang="en-GB" sz="2000" dirty="0" smtClean="0"/>
              <a:t>model</a:t>
            </a:r>
          </a:p>
          <a:p>
            <a:r>
              <a:rPr lang="en-GB" sz="2000" dirty="0" smtClean="0"/>
              <a:t>review agile guidance</a:t>
            </a:r>
            <a:endParaRPr lang="en-GB" sz="2000" dirty="0" smtClean="0"/>
          </a:p>
          <a:p>
            <a:r>
              <a:rPr lang="en-GB" sz="2000" dirty="0" smtClean="0"/>
              <a:t>…</a:t>
            </a:r>
          </a:p>
          <a:p>
            <a:endParaRPr lang="en-GB" sz="2000" dirty="0"/>
          </a:p>
        </p:txBody>
      </p:sp>
      <p:pic>
        <p:nvPicPr>
          <p:cNvPr id="5" name="Content Placeholder 4" descr="A screenshot of a cell phone&#10;&#10;Description automatically generated">
            <a:extLst>
              <a:ext uri="{FF2B5EF4-FFF2-40B4-BE49-F238E27FC236}">
                <a16:creationId xmlns="" xmlns:a16="http://schemas.microsoft.com/office/drawing/2014/main" id="{30BCE270-3756-B44A-9FA5-575FFB296BF8}"/>
              </a:ext>
            </a:extLst>
          </p:cNvPr>
          <p:cNvPicPr>
            <a:picLocks noGrp="1" noChangeAspect="1"/>
          </p:cNvPicPr>
          <p:nvPr>
            <p:ph idx="4294967295"/>
          </p:nvPr>
        </p:nvPicPr>
        <p:blipFill>
          <a:blip r:embed="rId2"/>
          <a:stretch>
            <a:fillRect/>
          </a:stretch>
        </p:blipFill>
        <p:spPr>
          <a:xfrm>
            <a:off x="315884" y="1634714"/>
            <a:ext cx="2693323" cy="21109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9304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SAMM future</a:t>
            </a:r>
            <a:endParaRPr lang="en-GB" dirty="0"/>
          </a:p>
        </p:txBody>
      </p:sp>
      <p:sp>
        <p:nvSpPr>
          <p:cNvPr id="3" name="Text Placeholder 2"/>
          <p:cNvSpPr>
            <a:spLocks noGrp="1"/>
          </p:cNvSpPr>
          <p:nvPr>
            <p:ph type="body" idx="1"/>
          </p:nvPr>
        </p:nvSpPr>
        <p:spPr/>
        <p:txBody>
          <a:bodyPr/>
          <a:lstStyle/>
          <a:p>
            <a:r>
              <a:rPr lang="en-GB" sz="2000" dirty="0" smtClean="0"/>
              <a:t>SAMM 2.0, 2.1, 2.2, …</a:t>
            </a:r>
          </a:p>
          <a:p>
            <a:pPr lvl="1"/>
            <a:r>
              <a:rPr lang="en-GB" sz="1800" dirty="0" smtClean="0"/>
              <a:t>Iterate fast and release often</a:t>
            </a:r>
          </a:p>
          <a:p>
            <a:pPr lvl="1"/>
            <a:r>
              <a:rPr lang="en-GB" sz="1800" dirty="0" smtClean="0"/>
              <a:t>Gather and process </a:t>
            </a:r>
            <a:r>
              <a:rPr lang="en-GB" sz="1800" dirty="0" smtClean="0"/>
              <a:t>feedback</a:t>
            </a:r>
          </a:p>
          <a:p>
            <a:pPr lvl="1"/>
            <a:r>
              <a:rPr lang="en-GB" sz="1800" dirty="0" smtClean="0"/>
              <a:t>Map OWASP projects</a:t>
            </a:r>
            <a:endParaRPr lang="en-GB" sz="1800" dirty="0" smtClean="0"/>
          </a:p>
          <a:p>
            <a:pPr lvl="1"/>
            <a:r>
              <a:rPr lang="en-GB" sz="1800" dirty="0" smtClean="0"/>
              <a:t>Add guidance profiles</a:t>
            </a:r>
            <a:endParaRPr lang="en-GB" sz="1800" dirty="0" smtClean="0"/>
          </a:p>
          <a:p>
            <a:r>
              <a:rPr lang="en-GB" sz="2000" dirty="0" smtClean="0"/>
              <a:t>Outreach</a:t>
            </a:r>
          </a:p>
          <a:p>
            <a:pPr lvl="1"/>
            <a:r>
              <a:rPr lang="en-GB" sz="1800" dirty="0"/>
              <a:t>G</a:t>
            </a:r>
            <a:r>
              <a:rPr lang="en-GB" sz="1800" dirty="0" smtClean="0"/>
              <a:t>row adoption and community</a:t>
            </a:r>
          </a:p>
          <a:p>
            <a:pPr lvl="1"/>
            <a:r>
              <a:rPr lang="en-GB" sz="1800" dirty="0"/>
              <a:t>R</a:t>
            </a:r>
            <a:r>
              <a:rPr lang="en-GB" sz="1800" dirty="0" smtClean="0"/>
              <a:t>oadshow and trainings</a:t>
            </a:r>
          </a:p>
          <a:p>
            <a:pPr lvl="1"/>
            <a:r>
              <a:rPr lang="en-GB" sz="1800" dirty="0" smtClean="0"/>
              <a:t>Online tooling and benchmark</a:t>
            </a:r>
          </a:p>
          <a:p>
            <a:pPr lvl="1"/>
            <a:endParaRPr lang="en-GB" sz="1400" dirty="0" smtClean="0"/>
          </a:p>
          <a:p>
            <a:endParaRPr lang="en-GB" sz="2000" dirty="0"/>
          </a:p>
        </p:txBody>
      </p:sp>
    </p:spTree>
    <p:extLst>
      <p:ext uri="{BB962C8B-B14F-4D97-AF65-F5344CB8AC3E}">
        <p14:creationId xmlns:p14="http://schemas.microsoft.com/office/powerpoint/2010/main" val="3824120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A48B4-4DFF-AE4D-86FA-369931770052}"/>
              </a:ext>
            </a:extLst>
          </p:cNvPr>
          <p:cNvSpPr>
            <a:spLocks noGrp="1"/>
          </p:cNvSpPr>
          <p:nvPr>
            <p:ph type="title"/>
          </p:nvPr>
        </p:nvSpPr>
        <p:spPr/>
        <p:txBody>
          <a:bodyPr/>
          <a:lstStyle/>
          <a:p>
            <a:r>
              <a:rPr lang="en-US" dirty="0" smtClean="0"/>
              <a:t>Contributors (non-exhaustive)</a:t>
            </a:r>
            <a:endParaRPr lang="en-US" dirty="0"/>
          </a:p>
        </p:txBody>
      </p:sp>
      <p:sp>
        <p:nvSpPr>
          <p:cNvPr id="3" name="Content Placeholder 2">
            <a:extLst>
              <a:ext uri="{FF2B5EF4-FFF2-40B4-BE49-F238E27FC236}">
                <a16:creationId xmlns="" xmlns:a16="http://schemas.microsoft.com/office/drawing/2014/main" id="{FEADEAA3-6EBA-644B-A0B7-9A763DD11FD9}"/>
              </a:ext>
            </a:extLst>
          </p:cNvPr>
          <p:cNvSpPr>
            <a:spLocks noGrp="1"/>
          </p:cNvSpPr>
          <p:nvPr>
            <p:ph idx="1"/>
          </p:nvPr>
        </p:nvSpPr>
        <p:spPr/>
        <p:txBody>
          <a:bodyPr/>
          <a:lstStyle/>
          <a:p>
            <a:r>
              <a:rPr lang="en-NZ" sz="1200" dirty="0" smtClean="0"/>
              <a:t>Bart De Win – Project Co-Leader, Belgium </a:t>
            </a:r>
          </a:p>
          <a:p>
            <a:r>
              <a:rPr lang="en-NZ" sz="1200" dirty="0" smtClean="0"/>
              <a:t>Sebastien Deleersnyder – Project Co-Leader, Belgium</a:t>
            </a:r>
          </a:p>
          <a:p>
            <a:r>
              <a:rPr lang="en-NZ" sz="1200" dirty="0" smtClean="0"/>
              <a:t>Chris Cooper – Web site, United Kingdom</a:t>
            </a:r>
          </a:p>
          <a:p>
            <a:r>
              <a:rPr lang="en-NZ" sz="1200" dirty="0" smtClean="0"/>
              <a:t>John DiLeo – New Zealand</a:t>
            </a:r>
          </a:p>
          <a:p>
            <a:r>
              <a:rPr lang="en-NZ" sz="1200" dirty="0" smtClean="0"/>
              <a:t>Daniel Kefer – Germany</a:t>
            </a:r>
          </a:p>
          <a:p>
            <a:r>
              <a:rPr lang="en-NZ" sz="1200" dirty="0" smtClean="0"/>
              <a:t>Nessim </a:t>
            </a:r>
            <a:r>
              <a:rPr lang="en-NZ" sz="1200" dirty="0" err="1" smtClean="0"/>
              <a:t>Kisserli</a:t>
            </a:r>
            <a:r>
              <a:rPr lang="en-NZ" sz="1200" dirty="0" smtClean="0"/>
              <a:t> – Belgium</a:t>
            </a:r>
          </a:p>
          <a:p>
            <a:r>
              <a:rPr lang="en-NZ" sz="1200" dirty="0" smtClean="0"/>
              <a:t>Yan Kravchenko – United States</a:t>
            </a:r>
          </a:p>
          <a:p>
            <a:r>
              <a:rPr lang="en-NZ" sz="1200" dirty="0" smtClean="0"/>
              <a:t>Hardik Parekh – United States</a:t>
            </a:r>
          </a:p>
          <a:p>
            <a:r>
              <a:rPr lang="en-NZ" sz="1200" dirty="0" smtClean="0"/>
              <a:t>Bruce Jenkins – United States</a:t>
            </a:r>
          </a:p>
          <a:p>
            <a:r>
              <a:rPr lang="en-NZ" sz="1200" dirty="0" smtClean="0"/>
              <a:t>Brian </a:t>
            </a:r>
            <a:r>
              <a:rPr lang="en-NZ" sz="1200" dirty="0" err="1" smtClean="0"/>
              <a:t>Glas</a:t>
            </a:r>
            <a:r>
              <a:rPr lang="en-NZ" sz="1200" dirty="0" smtClean="0"/>
              <a:t> – United States</a:t>
            </a:r>
          </a:p>
          <a:p>
            <a:r>
              <a:rPr lang="en-NZ" sz="1200" dirty="0" smtClean="0"/>
              <a:t>Rob van de Veer – Netherlands</a:t>
            </a:r>
          </a:p>
          <a:p>
            <a:r>
              <a:rPr lang="en-NZ" sz="1200" dirty="0" smtClean="0"/>
              <a:t>Michael Kuipers - Netherlands</a:t>
            </a:r>
          </a:p>
          <a:p>
            <a:r>
              <a:rPr lang="en-NZ" sz="1200" dirty="0" smtClean="0"/>
              <a:t>…</a:t>
            </a:r>
            <a:endParaRPr lang="en-NZ" sz="1200" dirty="0"/>
          </a:p>
        </p:txBody>
      </p:sp>
    </p:spTree>
    <p:extLst>
      <p:ext uri="{BB962C8B-B14F-4D97-AF65-F5344CB8AC3E}">
        <p14:creationId xmlns:p14="http://schemas.microsoft.com/office/powerpoint/2010/main" val="2768871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A48B4-4DFF-AE4D-86FA-369931770052}"/>
              </a:ext>
            </a:extLst>
          </p:cNvPr>
          <p:cNvSpPr>
            <a:spLocks noGrp="1"/>
          </p:cNvSpPr>
          <p:nvPr>
            <p:ph type="title"/>
          </p:nvPr>
        </p:nvSpPr>
        <p:spPr/>
        <p:txBody>
          <a:bodyPr/>
          <a:lstStyle/>
          <a:p>
            <a:r>
              <a:rPr lang="en-US" dirty="0"/>
              <a:t>G</a:t>
            </a:r>
            <a:r>
              <a:rPr lang="en-US" dirty="0" smtClean="0"/>
              <a:t>et involved</a:t>
            </a:r>
            <a:endParaRPr lang="en-US" dirty="0"/>
          </a:p>
        </p:txBody>
      </p:sp>
      <p:sp>
        <p:nvSpPr>
          <p:cNvPr id="3" name="Content Placeholder 2">
            <a:extLst>
              <a:ext uri="{FF2B5EF4-FFF2-40B4-BE49-F238E27FC236}">
                <a16:creationId xmlns="" xmlns:a16="http://schemas.microsoft.com/office/drawing/2014/main" id="{FEADEAA3-6EBA-644B-A0B7-9A763DD11FD9}"/>
              </a:ext>
            </a:extLst>
          </p:cNvPr>
          <p:cNvSpPr>
            <a:spLocks noGrp="1"/>
          </p:cNvSpPr>
          <p:nvPr>
            <p:ph idx="1"/>
          </p:nvPr>
        </p:nvSpPr>
        <p:spPr/>
        <p:txBody>
          <a:bodyPr/>
          <a:lstStyle/>
          <a:p>
            <a:r>
              <a:rPr lang="en-NZ" sz="2000" dirty="0" smtClean="0"/>
              <a:t>Provide feedback on the current draft</a:t>
            </a:r>
          </a:p>
          <a:p>
            <a:pPr lvl="1"/>
            <a:r>
              <a:rPr lang="en-NZ" sz="1800" dirty="0" smtClean="0"/>
              <a:t>Submit issues in GitHub project: </a:t>
            </a:r>
            <a:r>
              <a:rPr lang="en-NZ" sz="1800" dirty="0" smtClean="0">
                <a:hlinkClick r:id="rId3"/>
              </a:rPr>
              <a:t>https://github.com/OWASP/samm</a:t>
            </a:r>
            <a:endParaRPr lang="en-NZ" sz="2000" dirty="0" smtClean="0"/>
          </a:p>
          <a:p>
            <a:r>
              <a:rPr lang="en-NZ" sz="2000" dirty="0" smtClean="0"/>
              <a:t>Join the monthly project calls</a:t>
            </a:r>
          </a:p>
          <a:p>
            <a:pPr lvl="1"/>
            <a:r>
              <a:rPr lang="en-NZ" sz="1800" dirty="0" smtClean="0"/>
              <a:t>Second Wednesday of the month, 9:30 p.m. Central European Time</a:t>
            </a:r>
            <a:endParaRPr lang="en-NZ" sz="2000" dirty="0" smtClean="0"/>
          </a:p>
          <a:p>
            <a:r>
              <a:rPr lang="en-NZ" sz="2000" dirty="0" smtClean="0"/>
              <a:t>Join the Slack Channel</a:t>
            </a:r>
          </a:p>
          <a:p>
            <a:pPr lvl="1"/>
            <a:r>
              <a:rPr lang="en-NZ" sz="1800" dirty="0" smtClean="0"/>
              <a:t>#project-</a:t>
            </a:r>
            <a:r>
              <a:rPr lang="en-NZ" sz="1800" dirty="0" err="1" smtClean="0"/>
              <a:t>samm</a:t>
            </a:r>
            <a:r>
              <a:rPr lang="en-NZ" sz="1800" dirty="0" smtClean="0"/>
              <a:t> on the OWASP Slack (</a:t>
            </a:r>
            <a:r>
              <a:rPr lang="en-NZ" sz="1800" dirty="0" smtClean="0">
                <a:hlinkClick r:id="rId4"/>
              </a:rPr>
              <a:t>https://owasp.slack.com/</a:t>
            </a:r>
            <a:r>
              <a:rPr lang="en-NZ" sz="1800" dirty="0" smtClean="0"/>
              <a:t>)</a:t>
            </a:r>
          </a:p>
          <a:p>
            <a:r>
              <a:rPr lang="en-NZ" sz="2000" dirty="0" smtClean="0"/>
              <a:t>Stay up to date with the SAMM newsletter</a:t>
            </a:r>
          </a:p>
          <a:p>
            <a:pPr lvl="1"/>
            <a:r>
              <a:rPr lang="en-NZ" sz="1800" dirty="0" smtClean="0">
                <a:hlinkClick r:id="rId5"/>
              </a:rPr>
              <a:t>http://eepurl.com/gl9fb9</a:t>
            </a:r>
            <a:r>
              <a:rPr lang="en-NZ" sz="1800" dirty="0" smtClean="0"/>
              <a:t> </a:t>
            </a:r>
            <a:endParaRPr lang="en-NZ" sz="1800" dirty="0"/>
          </a:p>
        </p:txBody>
      </p:sp>
    </p:spTree>
    <p:extLst>
      <p:ext uri="{BB962C8B-B14F-4D97-AF65-F5344CB8AC3E}">
        <p14:creationId xmlns:p14="http://schemas.microsoft.com/office/powerpoint/2010/main" val="2361827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3BA09A-78FF-BF47-84A9-64E7A9ADDEB3}"/>
              </a:ext>
            </a:extLst>
          </p:cNvPr>
          <p:cNvSpPr>
            <a:spLocks noGrp="1"/>
          </p:cNvSpPr>
          <p:nvPr>
            <p:ph type="title"/>
          </p:nvPr>
        </p:nvSpPr>
        <p:spPr/>
        <p:txBody>
          <a:bodyPr/>
          <a:lstStyle/>
          <a:p>
            <a:r>
              <a:rPr lang="en-US" dirty="0"/>
              <a:t>Thank </a:t>
            </a:r>
            <a:r>
              <a:rPr lang="en-US" dirty="0" smtClean="0"/>
              <a:t>you sponsors</a:t>
            </a:r>
            <a:endParaRPr lang="en-US" dirty="0"/>
          </a:p>
        </p:txBody>
      </p:sp>
      <p:pic>
        <p:nvPicPr>
          <p:cNvPr id="4" name="Content Placeholder 3">
            <a:extLst>
              <a:ext uri="{FF2B5EF4-FFF2-40B4-BE49-F238E27FC236}">
                <a16:creationId xmlns="" xmlns:a16="http://schemas.microsoft.com/office/drawing/2014/main" id="{9EC4CC4A-983A-5B45-81E6-5C6415127142}"/>
              </a:ext>
            </a:extLst>
          </p:cNvPr>
          <p:cNvPicPr>
            <a:picLocks noGrp="1" noChangeAspect="1"/>
          </p:cNvPicPr>
          <p:nvPr>
            <p:ph idx="1"/>
          </p:nvPr>
        </p:nvPicPr>
        <p:blipFill>
          <a:blip r:embed="rId3"/>
          <a:stretch>
            <a:fillRect/>
          </a:stretch>
        </p:blipFill>
        <p:spPr>
          <a:xfrm>
            <a:off x="1762125" y="1293614"/>
            <a:ext cx="2381250" cy="1200150"/>
          </a:xfrm>
          <a:prstGeom prst="rect">
            <a:avLst/>
          </a:prstGeom>
        </p:spPr>
      </p:pic>
      <p:pic>
        <p:nvPicPr>
          <p:cNvPr id="5" name="Picture 4">
            <a:extLst>
              <a:ext uri="{FF2B5EF4-FFF2-40B4-BE49-F238E27FC236}">
                <a16:creationId xmlns="" xmlns:a16="http://schemas.microsoft.com/office/drawing/2014/main" id="{422115AB-98AE-AF47-8F70-F93BC674DBBB}"/>
              </a:ext>
            </a:extLst>
          </p:cNvPr>
          <p:cNvPicPr>
            <a:picLocks noChangeAspect="1"/>
          </p:cNvPicPr>
          <p:nvPr/>
        </p:nvPicPr>
        <p:blipFill>
          <a:blip r:embed="rId4"/>
          <a:stretch>
            <a:fillRect/>
          </a:stretch>
        </p:blipFill>
        <p:spPr>
          <a:xfrm>
            <a:off x="4572000" y="2650232"/>
            <a:ext cx="2887579" cy="857250"/>
          </a:xfrm>
          <a:prstGeom prst="rect">
            <a:avLst/>
          </a:prstGeom>
        </p:spPr>
      </p:pic>
      <p:sp>
        <p:nvSpPr>
          <p:cNvPr id="6" name="TextBox 5">
            <a:extLst>
              <a:ext uri="{FF2B5EF4-FFF2-40B4-BE49-F238E27FC236}">
                <a16:creationId xmlns="" xmlns:a16="http://schemas.microsoft.com/office/drawing/2014/main" id="{C41EE613-C4C8-1842-9848-34C3BFB4961C}"/>
              </a:ext>
            </a:extLst>
          </p:cNvPr>
          <p:cNvSpPr txBox="1"/>
          <p:nvPr/>
        </p:nvSpPr>
        <p:spPr>
          <a:xfrm>
            <a:off x="1485900" y="3954630"/>
            <a:ext cx="6172200" cy="400110"/>
          </a:xfrm>
          <a:prstGeom prst="rect">
            <a:avLst/>
          </a:prstGeom>
          <a:noFill/>
        </p:spPr>
        <p:txBody>
          <a:bodyPr wrap="square" rtlCol="0">
            <a:spAutoFit/>
          </a:bodyPr>
          <a:lstStyle/>
          <a:p>
            <a:pPr algn="ctr"/>
            <a:r>
              <a:rPr lang="en-GB" sz="2000" dirty="0" smtClean="0"/>
              <a:t>sponsor?</a:t>
            </a:r>
            <a:r>
              <a:rPr lang="nl-BE" sz="2000" dirty="0"/>
              <a:t> </a:t>
            </a:r>
            <a:r>
              <a:rPr lang="nl-BE" sz="2000" u="sng" dirty="0">
                <a:hlinkClick r:id="rId5"/>
              </a:rPr>
              <a:t>info@owaspsamm.org</a:t>
            </a:r>
            <a:endParaRPr lang="en-US" sz="2000" dirty="0"/>
          </a:p>
        </p:txBody>
      </p:sp>
      <p:pic>
        <p:nvPicPr>
          <p:cNvPr id="7" name="Picture 6">
            <a:extLst>
              <a:ext uri="{FF2B5EF4-FFF2-40B4-BE49-F238E27FC236}">
                <a16:creationId xmlns="" xmlns:a16="http://schemas.microsoft.com/office/drawing/2014/main" id="{2A2CD13D-F971-904A-A3A7-0408DA35A972}"/>
              </a:ext>
            </a:extLst>
          </p:cNvPr>
          <p:cNvPicPr>
            <a:picLocks noChangeAspect="1"/>
          </p:cNvPicPr>
          <p:nvPr/>
        </p:nvPicPr>
        <p:blipFill>
          <a:blip r:embed="rId6"/>
          <a:stretch>
            <a:fillRect/>
          </a:stretch>
        </p:blipFill>
        <p:spPr>
          <a:xfrm>
            <a:off x="4494296" y="1308030"/>
            <a:ext cx="3162300" cy="889631"/>
          </a:xfrm>
          <a:prstGeom prst="rect">
            <a:avLst/>
          </a:prstGeom>
        </p:spPr>
      </p:pic>
      <p:pic>
        <p:nvPicPr>
          <p:cNvPr id="9" name="Picture 8">
            <a:extLst>
              <a:ext uri="{FF2B5EF4-FFF2-40B4-BE49-F238E27FC236}">
                <a16:creationId xmlns="" xmlns:a16="http://schemas.microsoft.com/office/drawing/2014/main" id="{9BFC40E1-C52B-4648-B040-5444E7BAB5FA}"/>
              </a:ext>
            </a:extLst>
          </p:cNvPr>
          <p:cNvPicPr>
            <a:picLocks noChangeAspect="1"/>
          </p:cNvPicPr>
          <p:nvPr/>
        </p:nvPicPr>
        <p:blipFill>
          <a:blip r:embed="rId7"/>
          <a:stretch>
            <a:fillRect/>
          </a:stretch>
        </p:blipFill>
        <p:spPr>
          <a:xfrm>
            <a:off x="1485900" y="2724150"/>
            <a:ext cx="2794000" cy="709414"/>
          </a:xfrm>
          <a:prstGeom prst="rect">
            <a:avLst/>
          </a:prstGeom>
        </p:spPr>
      </p:pic>
    </p:spTree>
    <p:extLst>
      <p:ext uri="{BB962C8B-B14F-4D97-AF65-F5344CB8AC3E}">
        <p14:creationId xmlns:p14="http://schemas.microsoft.com/office/powerpoint/2010/main" val="2758304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Lunch “working” sessions</a:t>
            </a:r>
            <a:endParaRPr lang="en-GB" dirty="0"/>
          </a:p>
        </p:txBody>
      </p:sp>
      <p:sp>
        <p:nvSpPr>
          <p:cNvPr id="3" name="Text Placeholder 2"/>
          <p:cNvSpPr>
            <a:spLocks noGrp="1"/>
          </p:cNvSpPr>
          <p:nvPr>
            <p:ph type="body" idx="1"/>
          </p:nvPr>
        </p:nvSpPr>
        <p:spPr/>
        <p:txBody>
          <a:bodyPr/>
          <a:lstStyle/>
          <a:p>
            <a:r>
              <a:rPr lang="en-US" dirty="0"/>
              <a:t>SAMM </a:t>
            </a:r>
            <a:r>
              <a:rPr lang="en-US" dirty="0" smtClean="0"/>
              <a:t>OWASP </a:t>
            </a:r>
            <a:r>
              <a:rPr lang="en-US" dirty="0"/>
              <a:t>projects </a:t>
            </a:r>
            <a:r>
              <a:rPr lang="en-US" dirty="0" smtClean="0"/>
              <a:t>alignments &amp; mapping</a:t>
            </a:r>
          </a:p>
          <a:p>
            <a:r>
              <a:rPr lang="en-US" dirty="0" smtClean="0"/>
              <a:t>Wednesday</a:t>
            </a:r>
          </a:p>
          <a:p>
            <a:r>
              <a:rPr lang="en-US" dirty="0" smtClean="0"/>
              <a:t>Thursday</a:t>
            </a:r>
            <a:endParaRPr lang="en-GB" dirty="0"/>
          </a:p>
        </p:txBody>
      </p:sp>
    </p:spTree>
    <p:extLst>
      <p:ext uri="{BB962C8B-B14F-4D97-AF65-F5344CB8AC3E}">
        <p14:creationId xmlns:p14="http://schemas.microsoft.com/office/powerpoint/2010/main" val="268713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p:nvPr/>
        </p:nvSpPr>
        <p:spPr>
          <a:xfrm>
            <a:off x="5006900" y="610115"/>
            <a:ext cx="3679900" cy="3225905"/>
          </a:xfrm>
          <a:prstGeom prst="rect">
            <a:avLst/>
          </a:prstGeom>
          <a:solidFill>
            <a:schemeClr val="lt1"/>
          </a:solidFill>
          <a:ln w="9525" cap="flat" cmpd="sng">
            <a:solidFill>
              <a:schemeClr val="lt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4685"/>
              </a:buClr>
              <a:buSzPts val="4400"/>
              <a:buFont typeface="Calibri"/>
              <a:buNone/>
            </a:pPr>
            <a:r>
              <a:rPr lang="en-US"/>
              <a:t>OWASP SAMM</a:t>
            </a:r>
            <a:endParaRPr/>
          </a:p>
        </p:txBody>
      </p:sp>
      <p:sp>
        <p:nvSpPr>
          <p:cNvPr id="87" name="Google Shape;87;p14"/>
          <p:cNvSpPr txBox="1">
            <a:spLocks noGrp="1"/>
          </p:cNvSpPr>
          <p:nvPr>
            <p:ph type="body" idx="1"/>
          </p:nvPr>
        </p:nvSpPr>
        <p:spPr>
          <a:xfrm>
            <a:off x="457200" y="1200150"/>
            <a:ext cx="3679902" cy="30960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sz="2000" dirty="0"/>
              <a:t>The prime maturity model for software assurance that provides an effective and measurable way for all types of organizations to </a:t>
            </a:r>
            <a:r>
              <a:rPr lang="en-US" sz="2000" dirty="0" smtClean="0"/>
              <a:t>analyze </a:t>
            </a:r>
            <a:r>
              <a:rPr lang="en-US" sz="2000" dirty="0"/>
              <a:t>and improve their software security posture.</a:t>
            </a:r>
            <a:endParaRPr dirty="0"/>
          </a:p>
          <a:p>
            <a:pPr marL="0" lvl="0" indent="0" algn="l" rtl="0">
              <a:spcBef>
                <a:spcPts val="400"/>
              </a:spcBef>
              <a:spcAft>
                <a:spcPts val="0"/>
              </a:spcAft>
              <a:buClr>
                <a:schemeClr val="dk1"/>
              </a:buClr>
              <a:buSzPts val="2000"/>
              <a:buNone/>
            </a:pPr>
            <a:endParaRPr sz="2000" dirty="0"/>
          </a:p>
          <a:p>
            <a:pPr marL="0" lvl="0" indent="0" algn="l" rtl="0">
              <a:spcBef>
                <a:spcPts val="400"/>
              </a:spcBef>
              <a:spcAft>
                <a:spcPts val="0"/>
              </a:spcAft>
              <a:buClr>
                <a:schemeClr val="dk1"/>
              </a:buClr>
              <a:buSzPts val="2000"/>
              <a:buNone/>
            </a:pPr>
            <a:r>
              <a:rPr lang="en-US" sz="2000" u="sng" dirty="0">
                <a:solidFill>
                  <a:schemeClr val="hlink"/>
                </a:solidFill>
                <a:hlinkClick r:id="rId3"/>
              </a:rPr>
              <a:t>owaspsamm.org</a:t>
            </a:r>
            <a:endParaRPr sz="2000" dirty="0"/>
          </a:p>
        </p:txBody>
      </p:sp>
      <p:sp>
        <p:nvSpPr>
          <p:cNvPr id="88" name="Google Shape;88;p14"/>
          <p:cNvSpPr/>
          <p:nvPr/>
        </p:nvSpPr>
        <p:spPr>
          <a:xfrm>
            <a:off x="5006900" y="686178"/>
            <a:ext cx="3679900" cy="3847207"/>
          </a:xfrm>
          <a:prstGeom prst="rect">
            <a:avLst/>
          </a:prstGeom>
          <a:noFill/>
          <a:ln>
            <a:noFill/>
          </a:ln>
          <a:effectLst>
            <a:outerShdw blurRad="57150" dist="19050" dir="5400000" algn="bl" rotWithShape="0">
              <a:srgbClr val="FFFFFF">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Why OWASP SAMM?</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914400" marR="0" lvl="2" indent="0" algn="l" rtl="0">
              <a:spcBef>
                <a:spcPts val="0"/>
              </a:spcBef>
              <a:spcAft>
                <a:spcPts val="0"/>
              </a:spcAft>
              <a:buNone/>
            </a:pPr>
            <a:r>
              <a:rPr lang="en-US" sz="1400" b="1" i="0" u="none" strike="noStrike" cap="none">
                <a:solidFill>
                  <a:schemeClr val="dk1"/>
                </a:solidFill>
                <a:latin typeface="Calibri"/>
                <a:ea typeface="Calibri"/>
                <a:cs typeface="Calibri"/>
                <a:sym typeface="Calibri"/>
              </a:rPr>
              <a:t>Measurable</a:t>
            </a:r>
            <a:endParaRPr/>
          </a:p>
          <a:p>
            <a:pPr marL="914400" marR="0" lvl="2" indent="0" algn="l" rtl="0">
              <a:spcBef>
                <a:spcPts val="0"/>
              </a:spcBef>
              <a:spcAft>
                <a:spcPts val="0"/>
              </a:spcAft>
              <a:buNone/>
            </a:pPr>
            <a:r>
              <a:rPr lang="en-US" sz="1400" b="0" i="0" u="none" strike="noStrike" cap="none">
                <a:solidFill>
                  <a:schemeClr val="dk1"/>
                </a:solidFill>
                <a:latin typeface="Calibri"/>
                <a:ea typeface="Calibri"/>
                <a:cs typeface="Calibri"/>
                <a:sym typeface="Calibri"/>
              </a:rPr>
              <a:t>Defined maturity levels across business practices</a:t>
            </a:r>
            <a:endParaRPr/>
          </a:p>
          <a:p>
            <a:pPr marL="914400" marR="0" lvl="2" indent="0" algn="l" rtl="0">
              <a:spcBef>
                <a:spcPts val="0"/>
              </a:spcBef>
              <a:spcAft>
                <a:spcPts val="0"/>
              </a:spcAft>
              <a:buNone/>
            </a:pPr>
            <a:endParaRPr sz="1400" b="1" i="0" u="none" strike="noStrike" cap="none">
              <a:solidFill>
                <a:schemeClr val="dk1"/>
              </a:solidFill>
              <a:latin typeface="Calibri"/>
              <a:ea typeface="Calibri"/>
              <a:cs typeface="Calibri"/>
              <a:sym typeface="Calibri"/>
            </a:endParaRPr>
          </a:p>
          <a:p>
            <a:pPr marL="914400" marR="0" lvl="2" indent="0" algn="l" rtl="0">
              <a:spcBef>
                <a:spcPts val="0"/>
              </a:spcBef>
              <a:spcAft>
                <a:spcPts val="0"/>
              </a:spcAft>
              <a:buNone/>
            </a:pPr>
            <a:r>
              <a:rPr lang="en-US" sz="1400" b="1" i="0" u="none" strike="noStrike" cap="none">
                <a:solidFill>
                  <a:schemeClr val="dk1"/>
                </a:solidFill>
                <a:latin typeface="Calibri"/>
                <a:ea typeface="Calibri"/>
                <a:cs typeface="Calibri"/>
                <a:sym typeface="Calibri"/>
              </a:rPr>
              <a:t>Actionable</a:t>
            </a:r>
            <a:endParaRPr/>
          </a:p>
          <a:p>
            <a:pPr marL="914400" marR="0" lvl="2" indent="0" algn="l" rtl="0">
              <a:spcBef>
                <a:spcPts val="0"/>
              </a:spcBef>
              <a:spcAft>
                <a:spcPts val="0"/>
              </a:spcAft>
              <a:buNone/>
            </a:pPr>
            <a:r>
              <a:rPr lang="en-US" sz="1400" b="0" i="0" u="none" strike="noStrike" cap="none">
                <a:solidFill>
                  <a:schemeClr val="dk1"/>
                </a:solidFill>
                <a:latin typeface="Calibri"/>
                <a:ea typeface="Calibri"/>
                <a:cs typeface="Calibri"/>
                <a:sym typeface="Calibri"/>
              </a:rPr>
              <a:t>Clear pathways for improving maturity levels</a:t>
            </a:r>
            <a:endParaRPr/>
          </a:p>
          <a:p>
            <a:pPr marL="914400" marR="0" lvl="2" indent="0" algn="l" rtl="0">
              <a:spcBef>
                <a:spcPts val="0"/>
              </a:spcBef>
              <a:spcAft>
                <a:spcPts val="0"/>
              </a:spcAft>
              <a:buNone/>
            </a:pPr>
            <a:endParaRPr sz="1400" b="1" i="0" u="none" strike="noStrike" cap="none">
              <a:solidFill>
                <a:schemeClr val="dk1"/>
              </a:solidFill>
              <a:latin typeface="Calibri"/>
              <a:ea typeface="Calibri"/>
              <a:cs typeface="Calibri"/>
              <a:sym typeface="Calibri"/>
            </a:endParaRPr>
          </a:p>
          <a:p>
            <a:pPr marL="914400" marR="0" lvl="2" indent="0" algn="l" rtl="0">
              <a:spcBef>
                <a:spcPts val="0"/>
              </a:spcBef>
              <a:spcAft>
                <a:spcPts val="0"/>
              </a:spcAft>
              <a:buNone/>
            </a:pPr>
            <a:r>
              <a:rPr lang="en-US" sz="1400" b="1" i="0" u="none" strike="noStrike" cap="none">
                <a:solidFill>
                  <a:schemeClr val="dk1"/>
                </a:solidFill>
                <a:latin typeface="Calibri"/>
                <a:ea typeface="Calibri"/>
                <a:cs typeface="Calibri"/>
                <a:sym typeface="Calibri"/>
              </a:rPr>
              <a:t>Versatile</a:t>
            </a:r>
            <a:endParaRPr/>
          </a:p>
          <a:p>
            <a:pPr marL="914400" marR="0" lvl="2" indent="0" algn="l" rtl="0">
              <a:spcBef>
                <a:spcPts val="0"/>
              </a:spcBef>
              <a:spcAft>
                <a:spcPts val="0"/>
              </a:spcAft>
              <a:buNone/>
            </a:pPr>
            <a:r>
              <a:rPr lang="en-US" sz="1400" b="0" i="0" u="none" strike="noStrike" cap="none">
                <a:solidFill>
                  <a:schemeClr val="dk1"/>
                </a:solidFill>
                <a:latin typeface="Calibri"/>
                <a:ea typeface="Calibri"/>
                <a:cs typeface="Calibri"/>
                <a:sym typeface="Calibri"/>
              </a:rPr>
              <a:t>Technology, process, and organization agnostic</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89" name="Google Shape;89;p14"/>
          <p:cNvPicPr preferRelativeResize="0"/>
          <p:nvPr/>
        </p:nvPicPr>
        <p:blipFill rotWithShape="1">
          <a:blip r:embed="rId4">
            <a:alphaModFix/>
          </a:blip>
          <a:srcRect/>
          <a:stretch/>
        </p:blipFill>
        <p:spPr>
          <a:xfrm>
            <a:off x="5163019" y="1258917"/>
            <a:ext cx="666556" cy="666556"/>
          </a:xfrm>
          <a:prstGeom prst="rect">
            <a:avLst/>
          </a:prstGeom>
          <a:noFill/>
          <a:ln>
            <a:noFill/>
          </a:ln>
        </p:spPr>
      </p:pic>
      <p:pic>
        <p:nvPicPr>
          <p:cNvPr id="90" name="Google Shape;90;p14"/>
          <p:cNvPicPr preferRelativeResize="0"/>
          <p:nvPr/>
        </p:nvPicPr>
        <p:blipFill rotWithShape="1">
          <a:blip r:embed="rId5">
            <a:alphaModFix/>
          </a:blip>
          <a:srcRect/>
          <a:stretch/>
        </p:blipFill>
        <p:spPr>
          <a:xfrm>
            <a:off x="5060472" y="2090709"/>
            <a:ext cx="871651" cy="717830"/>
          </a:xfrm>
          <a:prstGeom prst="rect">
            <a:avLst/>
          </a:prstGeom>
          <a:noFill/>
          <a:ln>
            <a:noFill/>
          </a:ln>
        </p:spPr>
      </p:pic>
      <p:pic>
        <p:nvPicPr>
          <p:cNvPr id="91" name="Google Shape;91;p14"/>
          <p:cNvPicPr preferRelativeResize="0"/>
          <p:nvPr/>
        </p:nvPicPr>
        <p:blipFill rotWithShape="1">
          <a:blip r:embed="rId6">
            <a:alphaModFix/>
          </a:blip>
          <a:srcRect/>
          <a:stretch/>
        </p:blipFill>
        <p:spPr>
          <a:xfrm>
            <a:off x="5060472" y="2973360"/>
            <a:ext cx="893625" cy="74712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unify OWASP projects</a:t>
            </a:r>
            <a:endParaRPr lang="en-GB" dirty="0"/>
          </a:p>
        </p:txBody>
      </p:sp>
      <p:sp>
        <p:nvSpPr>
          <p:cNvPr id="3" name="Text Placeholder 2"/>
          <p:cNvSpPr>
            <a:spLocks noGrp="1"/>
          </p:cNvSpPr>
          <p:nvPr>
            <p:ph type="body" idx="1"/>
          </p:nvPr>
        </p:nvSpPr>
        <p:spPr/>
        <p:txBody>
          <a:bodyPr/>
          <a:lstStyle/>
          <a:p>
            <a:r>
              <a:rPr lang="en-GB" dirty="0" smtClean="0"/>
              <a:t>SAMM framework covers all aspects of software security</a:t>
            </a:r>
          </a:p>
          <a:p>
            <a:r>
              <a:rPr lang="en-GB" dirty="0" smtClean="0"/>
              <a:t>goals: </a:t>
            </a:r>
          </a:p>
          <a:p>
            <a:pPr lvl="1"/>
            <a:r>
              <a:rPr lang="en-GB" dirty="0" smtClean="0"/>
              <a:t>link, map all OWASP projects and SAMM practices</a:t>
            </a:r>
          </a:p>
          <a:p>
            <a:pPr lvl="1"/>
            <a:r>
              <a:rPr lang="en-GB" dirty="0" smtClean="0"/>
              <a:t>facilitate access to OWASP materials</a:t>
            </a:r>
          </a:p>
          <a:p>
            <a:endParaRPr lang="en-GB" dirty="0"/>
          </a:p>
        </p:txBody>
      </p:sp>
    </p:spTree>
    <p:extLst>
      <p:ext uri="{BB962C8B-B14F-4D97-AF65-F5344CB8AC3E}">
        <p14:creationId xmlns:p14="http://schemas.microsoft.com/office/powerpoint/2010/main" val="251000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t>Project </a:t>
            </a:r>
            <a:r>
              <a:rPr lang="en-GB" sz="3000" dirty="0" smtClean="0"/>
              <a:t>history</a:t>
            </a:r>
            <a:endParaRPr lang="en-GB" sz="3000" dirty="0"/>
          </a:p>
        </p:txBody>
      </p:sp>
      <p:grpSp>
        <p:nvGrpSpPr>
          <p:cNvPr id="8" name="Group 7">
            <a:extLst>
              <a:ext uri="{FF2B5EF4-FFF2-40B4-BE49-F238E27FC236}">
                <a16:creationId xmlns="" xmlns:a16="http://schemas.microsoft.com/office/drawing/2014/main" id="{B563C9A8-2F49-0D45-96F2-7F80D9FAF885}"/>
              </a:ext>
            </a:extLst>
          </p:cNvPr>
          <p:cNvGrpSpPr/>
          <p:nvPr/>
        </p:nvGrpSpPr>
        <p:grpSpPr>
          <a:xfrm>
            <a:off x="894089" y="1063229"/>
            <a:ext cx="7355821" cy="2812426"/>
            <a:chOff x="461227" y="2769905"/>
            <a:chExt cx="8221545" cy="2397635"/>
          </a:xfrm>
        </p:grpSpPr>
        <p:sp>
          <p:nvSpPr>
            <p:cNvPr id="16" name="Freeform 15">
              <a:extLst>
                <a:ext uri="{FF2B5EF4-FFF2-40B4-BE49-F238E27FC236}">
                  <a16:creationId xmlns="" xmlns:a16="http://schemas.microsoft.com/office/drawing/2014/main" id="{94D2B75F-C16F-2A43-8963-85E76A425745}"/>
                </a:ext>
              </a:extLst>
            </p:cNvPr>
            <p:cNvSpPr/>
            <p:nvPr/>
          </p:nvSpPr>
          <p:spPr>
            <a:xfrm rot="3608819">
              <a:off x="1708596" y="4173018"/>
              <a:ext cx="1328881" cy="45966"/>
            </a:xfrm>
            <a:custGeom>
              <a:avLst/>
              <a:gdLst>
                <a:gd name="connsiteX0" fmla="*/ 0 w 1328881"/>
                <a:gd name="connsiteY0" fmla="*/ 22983 h 45966"/>
                <a:gd name="connsiteX1" fmla="*/ 1328881 w 1328881"/>
                <a:gd name="connsiteY1" fmla="*/ 22983 h 45966"/>
              </a:gdLst>
              <a:ahLst/>
              <a:cxnLst>
                <a:cxn ang="0">
                  <a:pos x="connsiteX0" y="connsiteY0"/>
                </a:cxn>
                <a:cxn ang="0">
                  <a:pos x="connsiteX1" y="connsiteY1"/>
                </a:cxn>
              </a:cxnLst>
              <a:rect l="l" t="t" r="r" b="b"/>
              <a:pathLst>
                <a:path w="1328881" h="45966">
                  <a:moveTo>
                    <a:pt x="0" y="22983"/>
                  </a:moveTo>
                  <a:lnTo>
                    <a:pt x="1328881"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82939" tIns="-7680" rIns="482939" bIns="-7679" numCol="1" spcCol="1270" anchor="ctr" anchorCtr="0">
              <a:noAutofit/>
            </a:bodyPr>
            <a:lstStyle/>
            <a:p>
              <a:pPr algn="ctr" defTabSz="666750">
                <a:lnSpc>
                  <a:spcPct val="90000"/>
                </a:lnSpc>
                <a:spcBef>
                  <a:spcPct val="0"/>
                </a:spcBef>
                <a:spcAft>
                  <a:spcPct val="35000"/>
                </a:spcAft>
              </a:pPr>
              <a:endParaRPr lang="en-GB" sz="1500" kern="1200"/>
            </a:p>
          </p:txBody>
        </p:sp>
        <p:sp>
          <p:nvSpPr>
            <p:cNvPr id="9" name="Freeform 8">
              <a:extLst>
                <a:ext uri="{FF2B5EF4-FFF2-40B4-BE49-F238E27FC236}">
                  <a16:creationId xmlns="" xmlns:a16="http://schemas.microsoft.com/office/drawing/2014/main" id="{5DAA3880-A8D2-9448-870F-4C055905A54A}"/>
                </a:ext>
              </a:extLst>
            </p:cNvPr>
            <p:cNvSpPr/>
            <p:nvPr/>
          </p:nvSpPr>
          <p:spPr>
            <a:xfrm>
              <a:off x="461227" y="3224461"/>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91" tIns="26891" rIns="26891" bIns="26891" numCol="1" spcCol="1270" anchor="ctr" anchorCtr="0">
              <a:noAutofit/>
            </a:bodyPr>
            <a:lstStyle/>
            <a:p>
              <a:pPr algn="ctr" defTabSz="666750">
                <a:lnSpc>
                  <a:spcPct val="90000"/>
                </a:lnSpc>
                <a:spcBef>
                  <a:spcPct val="0"/>
                </a:spcBef>
                <a:spcAft>
                  <a:spcPct val="35000"/>
                </a:spcAft>
              </a:pPr>
              <a:r>
                <a:rPr lang="en-GB" sz="1500" kern="1200" dirty="0"/>
                <a:t>OpenSAMM 1.0</a:t>
              </a:r>
            </a:p>
          </p:txBody>
        </p:sp>
        <p:sp>
          <p:nvSpPr>
            <p:cNvPr id="10" name="Freeform 9">
              <a:extLst>
                <a:ext uri="{FF2B5EF4-FFF2-40B4-BE49-F238E27FC236}">
                  <a16:creationId xmlns="" xmlns:a16="http://schemas.microsoft.com/office/drawing/2014/main" id="{DCBDAC4E-645B-0043-A259-3CCEA1DFEDD6}"/>
                </a:ext>
              </a:extLst>
            </p:cNvPr>
            <p:cNvSpPr/>
            <p:nvPr/>
          </p:nvSpPr>
          <p:spPr>
            <a:xfrm rot="16200000">
              <a:off x="2970428" y="3222831"/>
              <a:ext cx="902000" cy="1442866"/>
            </a:xfrm>
            <a:custGeom>
              <a:avLst/>
              <a:gdLst>
                <a:gd name="connsiteX0" fmla="*/ 0 w 778835"/>
                <a:gd name="connsiteY0" fmla="*/ 22983 h 45966"/>
                <a:gd name="connsiteX1" fmla="*/ 778835 w 778835"/>
                <a:gd name="connsiteY1" fmla="*/ 22983 h 45966"/>
              </a:gdLst>
              <a:ahLst/>
              <a:cxnLst>
                <a:cxn ang="0">
                  <a:pos x="connsiteX0" y="connsiteY0"/>
                </a:cxn>
                <a:cxn ang="0">
                  <a:pos x="connsiteX1" y="connsiteY1"/>
                </a:cxn>
              </a:cxnLst>
              <a:rect l="l" t="t" r="r" b="b"/>
              <a:pathLst>
                <a:path w="778835" h="45966">
                  <a:moveTo>
                    <a:pt x="0" y="22983"/>
                  </a:moveTo>
                  <a:lnTo>
                    <a:pt x="778835"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86985" tIns="2635" rIns="286985" bIns="2633" numCol="1" spcCol="1270" anchor="ctr" anchorCtr="0">
              <a:noAutofit/>
            </a:bodyPr>
            <a:lstStyle/>
            <a:p>
              <a:pPr algn="ctr" defTabSz="666750">
                <a:lnSpc>
                  <a:spcPct val="90000"/>
                </a:lnSpc>
                <a:spcBef>
                  <a:spcPct val="0"/>
                </a:spcBef>
                <a:spcAft>
                  <a:spcPct val="35000"/>
                </a:spcAft>
              </a:pPr>
              <a:endParaRPr lang="en-GB" sz="1500" kern="1200"/>
            </a:p>
          </p:txBody>
        </p:sp>
        <p:sp>
          <p:nvSpPr>
            <p:cNvPr id="11" name="Freeform 10">
              <a:extLst>
                <a:ext uri="{FF2B5EF4-FFF2-40B4-BE49-F238E27FC236}">
                  <a16:creationId xmlns="" xmlns:a16="http://schemas.microsoft.com/office/drawing/2014/main" id="{FD25B28F-5C84-E94D-8E00-060776FED1E9}"/>
                </a:ext>
              </a:extLst>
            </p:cNvPr>
            <p:cNvSpPr/>
            <p:nvPr/>
          </p:nvSpPr>
          <p:spPr>
            <a:xfrm>
              <a:off x="2674720"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91" tIns="26891" rIns="26891" bIns="26891" numCol="1" spcCol="1270" anchor="ctr" anchorCtr="0">
              <a:noAutofit/>
            </a:bodyPr>
            <a:lstStyle/>
            <a:p>
              <a:pPr algn="ctr" defTabSz="666750">
                <a:lnSpc>
                  <a:spcPct val="90000"/>
                </a:lnSpc>
                <a:spcBef>
                  <a:spcPct val="0"/>
                </a:spcBef>
                <a:spcAft>
                  <a:spcPct val="35000"/>
                </a:spcAft>
              </a:pPr>
              <a:r>
                <a:rPr lang="en-GB" sz="1500" kern="1200" dirty="0"/>
                <a:t>OWASP SAMM 1.1</a:t>
              </a:r>
            </a:p>
          </p:txBody>
        </p:sp>
        <p:sp>
          <p:nvSpPr>
            <p:cNvPr id="12" name="Freeform 11">
              <a:extLst>
                <a:ext uri="{FF2B5EF4-FFF2-40B4-BE49-F238E27FC236}">
                  <a16:creationId xmlns="" xmlns:a16="http://schemas.microsoft.com/office/drawing/2014/main" id="{141F8BF5-EF30-AE42-945E-901CCA1B52C7}"/>
                </a:ext>
              </a:extLst>
            </p:cNvPr>
            <p:cNvSpPr/>
            <p:nvPr/>
          </p:nvSpPr>
          <p:spPr>
            <a:xfrm>
              <a:off x="4255786" y="3142188"/>
              <a:ext cx="632426" cy="45966"/>
            </a:xfrm>
            <a:custGeom>
              <a:avLst/>
              <a:gdLst>
                <a:gd name="connsiteX0" fmla="*/ 0 w 632426"/>
                <a:gd name="connsiteY0" fmla="*/ 22983 h 45966"/>
                <a:gd name="connsiteX1" fmla="*/ 632426 w 632426"/>
                <a:gd name="connsiteY1" fmla="*/ 22983 h 45966"/>
              </a:gdLst>
              <a:ahLst/>
              <a:cxnLst>
                <a:cxn ang="0">
                  <a:pos x="connsiteX0" y="connsiteY0"/>
                </a:cxn>
                <a:cxn ang="0">
                  <a:pos x="connsiteX1" y="connsiteY1"/>
                </a:cxn>
              </a:cxnLst>
              <a:rect l="l" t="t" r="r" b="b"/>
              <a:pathLst>
                <a:path w="632426" h="45966">
                  <a:moveTo>
                    <a:pt x="0" y="22983"/>
                  </a:moveTo>
                  <a:lnTo>
                    <a:pt x="632426" y="2298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4827" tIns="5380" rIns="234827" bIns="5379" numCol="1" spcCol="1270" anchor="ctr" anchorCtr="0">
              <a:noAutofit/>
            </a:bodyPr>
            <a:lstStyle/>
            <a:p>
              <a:pPr algn="ctr" defTabSz="666750">
                <a:lnSpc>
                  <a:spcPct val="90000"/>
                </a:lnSpc>
                <a:spcBef>
                  <a:spcPct val="0"/>
                </a:spcBef>
                <a:spcAft>
                  <a:spcPct val="35000"/>
                </a:spcAft>
              </a:pPr>
              <a:endParaRPr lang="en-GB" sz="1500" kern="1200"/>
            </a:p>
          </p:txBody>
        </p:sp>
        <p:sp>
          <p:nvSpPr>
            <p:cNvPr id="13" name="Freeform 12">
              <a:extLst>
                <a:ext uri="{FF2B5EF4-FFF2-40B4-BE49-F238E27FC236}">
                  <a16:creationId xmlns="" xmlns:a16="http://schemas.microsoft.com/office/drawing/2014/main" id="{891D0912-8A09-E746-B2C6-D58C54B4114E}"/>
                </a:ext>
              </a:extLst>
            </p:cNvPr>
            <p:cNvSpPr/>
            <p:nvPr/>
          </p:nvSpPr>
          <p:spPr>
            <a:xfrm>
              <a:off x="4888213"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91" tIns="26891" rIns="26891" bIns="26891" numCol="1" spcCol="1270" anchor="ctr" anchorCtr="0">
              <a:noAutofit/>
            </a:bodyPr>
            <a:lstStyle/>
            <a:p>
              <a:pPr algn="ctr" defTabSz="666750">
                <a:lnSpc>
                  <a:spcPct val="90000"/>
                </a:lnSpc>
                <a:spcBef>
                  <a:spcPct val="0"/>
                </a:spcBef>
                <a:spcAft>
                  <a:spcPct val="35000"/>
                </a:spcAft>
              </a:pPr>
              <a:r>
                <a:rPr lang="en-GB" sz="1500" kern="1200" dirty="0"/>
                <a:t>OWASP SAMM 1.5</a:t>
              </a:r>
            </a:p>
          </p:txBody>
        </p:sp>
        <p:sp>
          <p:nvSpPr>
            <p:cNvPr id="14" name="Freeform 13">
              <a:extLst>
                <a:ext uri="{FF2B5EF4-FFF2-40B4-BE49-F238E27FC236}">
                  <a16:creationId xmlns="" xmlns:a16="http://schemas.microsoft.com/office/drawing/2014/main" id="{CD8F9828-DB71-244F-A763-170EF57DA000}"/>
                </a:ext>
              </a:extLst>
            </p:cNvPr>
            <p:cNvSpPr/>
            <p:nvPr/>
          </p:nvSpPr>
          <p:spPr>
            <a:xfrm>
              <a:off x="6469279" y="3142188"/>
              <a:ext cx="632426" cy="45966"/>
            </a:xfrm>
            <a:custGeom>
              <a:avLst/>
              <a:gdLst>
                <a:gd name="connsiteX0" fmla="*/ 0 w 632426"/>
                <a:gd name="connsiteY0" fmla="*/ 22983 h 45966"/>
                <a:gd name="connsiteX1" fmla="*/ 632426 w 632426"/>
                <a:gd name="connsiteY1" fmla="*/ 22983 h 45966"/>
              </a:gdLst>
              <a:ahLst/>
              <a:cxnLst>
                <a:cxn ang="0">
                  <a:pos x="connsiteX0" y="connsiteY0"/>
                </a:cxn>
                <a:cxn ang="0">
                  <a:pos x="connsiteX1" y="connsiteY1"/>
                </a:cxn>
              </a:cxnLst>
              <a:rect l="l" t="t" r="r" b="b"/>
              <a:pathLst>
                <a:path w="632426" h="45966">
                  <a:moveTo>
                    <a:pt x="0" y="22983"/>
                  </a:moveTo>
                  <a:lnTo>
                    <a:pt x="632426" y="22983"/>
                  </a:lnTo>
                </a:path>
              </a:pathLst>
            </a:custGeom>
            <a:noFill/>
            <a:ln>
              <a:solidFill>
                <a:schemeClr val="accent1"/>
              </a:solidFill>
              <a:prstDash val="soli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34827" tIns="5380" rIns="234827" bIns="5379" numCol="1" spcCol="1270" anchor="ctr" anchorCtr="0">
              <a:noAutofit/>
            </a:bodyPr>
            <a:lstStyle/>
            <a:p>
              <a:pPr algn="ctr" defTabSz="666750">
                <a:lnSpc>
                  <a:spcPct val="90000"/>
                </a:lnSpc>
                <a:spcBef>
                  <a:spcPct val="0"/>
                </a:spcBef>
                <a:spcAft>
                  <a:spcPct val="35000"/>
                </a:spcAft>
              </a:pPr>
              <a:endParaRPr lang="en-US" sz="1500" kern="1200"/>
            </a:p>
          </p:txBody>
        </p:sp>
        <p:sp>
          <p:nvSpPr>
            <p:cNvPr id="15" name="Freeform 14">
              <a:extLst>
                <a:ext uri="{FF2B5EF4-FFF2-40B4-BE49-F238E27FC236}">
                  <a16:creationId xmlns="" xmlns:a16="http://schemas.microsoft.com/office/drawing/2014/main" id="{8F2B475F-8588-2A4D-83B1-9E90481A8372}"/>
                </a:ext>
              </a:extLst>
            </p:cNvPr>
            <p:cNvSpPr/>
            <p:nvPr/>
          </p:nvSpPr>
          <p:spPr>
            <a:xfrm>
              <a:off x="7101706"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a:ln>
              <a:solidFill>
                <a:schemeClr val="bg1"/>
              </a:solidFill>
              <a:prstDash val="solid"/>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91" tIns="26891" rIns="26891" bIns="26891" numCol="1" spcCol="1270" anchor="ctr" anchorCtr="0">
              <a:noAutofit/>
            </a:bodyPr>
            <a:lstStyle/>
            <a:p>
              <a:pPr algn="ctr" defTabSz="666750">
                <a:lnSpc>
                  <a:spcPct val="90000"/>
                </a:lnSpc>
                <a:spcBef>
                  <a:spcPct val="0"/>
                </a:spcBef>
                <a:spcAft>
                  <a:spcPct val="35000"/>
                </a:spcAft>
              </a:pPr>
              <a:r>
                <a:rPr lang="en-GB" sz="1500" kern="1200" dirty="0"/>
                <a:t>OWASP SAMM 2.0</a:t>
              </a:r>
            </a:p>
          </p:txBody>
        </p:sp>
        <p:sp>
          <p:nvSpPr>
            <p:cNvPr id="17" name="Freeform 16">
              <a:extLst>
                <a:ext uri="{FF2B5EF4-FFF2-40B4-BE49-F238E27FC236}">
                  <a16:creationId xmlns="" xmlns:a16="http://schemas.microsoft.com/office/drawing/2014/main" id="{9BE3D743-9CDE-3047-80F9-5C759C2B2BDA}"/>
                </a:ext>
              </a:extLst>
            </p:cNvPr>
            <p:cNvSpPr/>
            <p:nvPr/>
          </p:nvSpPr>
          <p:spPr>
            <a:xfrm>
              <a:off x="2703780" y="4377007"/>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891" tIns="26891" rIns="26891" bIns="26891" numCol="1" spcCol="1270" anchor="ctr" anchorCtr="0">
              <a:noAutofit/>
            </a:bodyPr>
            <a:lstStyle/>
            <a:p>
              <a:pPr algn="ctr" defTabSz="666750">
                <a:lnSpc>
                  <a:spcPct val="90000"/>
                </a:lnSpc>
                <a:spcBef>
                  <a:spcPct val="0"/>
                </a:spcBef>
                <a:spcAft>
                  <a:spcPct val="35000"/>
                </a:spcAft>
              </a:pPr>
              <a:r>
                <a:rPr lang="en-GB" sz="1500" kern="1200" dirty="0" err="1"/>
                <a:t>OpenSAMM</a:t>
              </a:r>
              <a:r>
                <a:rPr lang="en-GB" sz="1500" kern="1200" dirty="0"/>
                <a:t> 1.1</a:t>
              </a:r>
            </a:p>
          </p:txBody>
        </p:sp>
      </p:grpSp>
      <p:sp>
        <p:nvSpPr>
          <p:cNvPr id="3" name="TextBox 2"/>
          <p:cNvSpPr txBox="1"/>
          <p:nvPr/>
        </p:nvSpPr>
        <p:spPr>
          <a:xfrm>
            <a:off x="984803" y="2694444"/>
            <a:ext cx="963386" cy="253916"/>
          </a:xfrm>
          <a:prstGeom prst="rect">
            <a:avLst/>
          </a:prstGeom>
          <a:noFill/>
        </p:spPr>
        <p:txBody>
          <a:bodyPr wrap="square" rtlCol="0">
            <a:spAutoFit/>
          </a:bodyPr>
          <a:lstStyle/>
          <a:p>
            <a:pPr algn="ctr"/>
            <a:r>
              <a:rPr lang="en-US" sz="1050" dirty="0"/>
              <a:t>March 2009</a:t>
            </a:r>
          </a:p>
        </p:txBody>
      </p:sp>
      <p:sp>
        <p:nvSpPr>
          <p:cNvPr id="5" name="TextBox 4"/>
          <p:cNvSpPr txBox="1"/>
          <p:nvPr/>
        </p:nvSpPr>
        <p:spPr>
          <a:xfrm>
            <a:off x="3548525" y="2042365"/>
            <a:ext cx="963386" cy="253916"/>
          </a:xfrm>
          <a:prstGeom prst="rect">
            <a:avLst/>
          </a:prstGeom>
          <a:noFill/>
        </p:spPr>
        <p:txBody>
          <a:bodyPr wrap="square" rtlCol="0">
            <a:spAutoFit/>
          </a:bodyPr>
          <a:lstStyle/>
          <a:p>
            <a:pPr algn="ctr"/>
            <a:r>
              <a:rPr lang="en-US" sz="1050" dirty="0"/>
              <a:t>March 2016</a:t>
            </a:r>
          </a:p>
        </p:txBody>
      </p:sp>
      <p:sp>
        <p:nvSpPr>
          <p:cNvPr id="6" name="TextBox 5"/>
          <p:cNvSpPr txBox="1"/>
          <p:nvPr/>
        </p:nvSpPr>
        <p:spPr>
          <a:xfrm>
            <a:off x="4912609" y="2042365"/>
            <a:ext cx="1299194" cy="253916"/>
          </a:xfrm>
          <a:prstGeom prst="rect">
            <a:avLst/>
          </a:prstGeom>
          <a:noFill/>
        </p:spPr>
        <p:txBody>
          <a:bodyPr wrap="square" rtlCol="0">
            <a:spAutoFit/>
          </a:bodyPr>
          <a:lstStyle/>
          <a:p>
            <a:pPr algn="ctr"/>
            <a:r>
              <a:rPr lang="en-US" sz="1050" dirty="0"/>
              <a:t>February 2017</a:t>
            </a:r>
          </a:p>
        </p:txBody>
      </p:sp>
      <p:sp>
        <p:nvSpPr>
          <p:cNvPr id="7" name="TextBox 6"/>
          <p:cNvSpPr txBox="1"/>
          <p:nvPr/>
        </p:nvSpPr>
        <p:spPr>
          <a:xfrm>
            <a:off x="6757066" y="2049836"/>
            <a:ext cx="1571105" cy="253916"/>
          </a:xfrm>
          <a:prstGeom prst="rect">
            <a:avLst/>
          </a:prstGeom>
          <a:noFill/>
        </p:spPr>
        <p:txBody>
          <a:bodyPr wrap="square" rtlCol="0">
            <a:spAutoFit/>
          </a:bodyPr>
          <a:lstStyle/>
          <a:p>
            <a:pPr algn="ctr"/>
            <a:r>
              <a:rPr lang="en-US" sz="1050" dirty="0"/>
              <a:t> BETA – Jan 2019</a:t>
            </a:r>
          </a:p>
        </p:txBody>
      </p:sp>
    </p:spTree>
    <p:extLst>
      <p:ext uri="{BB962C8B-B14F-4D97-AF65-F5344CB8AC3E}">
        <p14:creationId xmlns:p14="http://schemas.microsoft.com/office/powerpoint/2010/main" val="1357737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SAMM v2</a:t>
            </a:r>
            <a:endParaRPr lang="en-GB" dirty="0"/>
          </a:p>
        </p:txBody>
      </p:sp>
      <p:sp>
        <p:nvSpPr>
          <p:cNvPr id="3" name="Text Placeholder 2"/>
          <p:cNvSpPr>
            <a:spLocks noGrp="1"/>
          </p:cNvSpPr>
          <p:nvPr>
            <p:ph type="body" idx="1"/>
          </p:nvPr>
        </p:nvSpPr>
        <p:spPr/>
        <p:txBody>
          <a:bodyPr/>
          <a:lstStyle/>
          <a:p>
            <a:r>
              <a:rPr lang="nl-BE" dirty="0"/>
              <a:t>development </a:t>
            </a:r>
            <a:r>
              <a:rPr lang="nl-BE" dirty="0" err="1"/>
              <a:t>paradigm</a:t>
            </a:r>
            <a:r>
              <a:rPr lang="nl-BE" dirty="0"/>
              <a:t> </a:t>
            </a:r>
            <a:r>
              <a:rPr lang="nl-BE" dirty="0" err="1" smtClean="0"/>
              <a:t>agnostic</a:t>
            </a:r>
            <a:endParaRPr lang="nl-BE" dirty="0" smtClean="0"/>
          </a:p>
          <a:p>
            <a:r>
              <a:rPr lang="nl-BE" dirty="0" smtClean="0"/>
              <a:t>community </a:t>
            </a:r>
            <a:r>
              <a:rPr lang="nl-BE" dirty="0" err="1" smtClean="0"/>
              <a:t>driven</a:t>
            </a:r>
            <a:r>
              <a:rPr lang="nl-BE" dirty="0" smtClean="0"/>
              <a:t> </a:t>
            </a:r>
            <a:r>
              <a:rPr lang="nl-BE" dirty="0" err="1" smtClean="0"/>
              <a:t>guidance</a:t>
            </a:r>
            <a:endParaRPr lang="nl-BE" dirty="0" smtClean="0"/>
          </a:p>
          <a:p>
            <a:r>
              <a:rPr lang="nl-BE" dirty="0" err="1" smtClean="0"/>
              <a:t>structured</a:t>
            </a:r>
            <a:r>
              <a:rPr lang="nl-BE" dirty="0" smtClean="0"/>
              <a:t> </a:t>
            </a:r>
            <a:r>
              <a:rPr lang="nl-BE" dirty="0" err="1" smtClean="0"/>
              <a:t>maturity</a:t>
            </a:r>
            <a:r>
              <a:rPr lang="nl-BE" dirty="0" smtClean="0"/>
              <a:t> streams</a:t>
            </a:r>
          </a:p>
          <a:p>
            <a:r>
              <a:rPr lang="nl-BE" dirty="0" smtClean="0"/>
              <a:t>update </a:t>
            </a:r>
            <a:r>
              <a:rPr lang="nl-BE" dirty="0" err="1" smtClean="0"/>
              <a:t>to</a:t>
            </a:r>
            <a:r>
              <a:rPr lang="nl-BE" dirty="0" smtClean="0"/>
              <a:t> </a:t>
            </a:r>
            <a:r>
              <a:rPr lang="nl-BE" dirty="0" err="1" smtClean="0"/>
              <a:t>current</a:t>
            </a:r>
            <a:r>
              <a:rPr lang="nl-BE" dirty="0" smtClean="0"/>
              <a:t> </a:t>
            </a:r>
            <a:r>
              <a:rPr lang="nl-BE" dirty="0" err="1" smtClean="0"/>
              <a:t>practices</a:t>
            </a:r>
            <a:r>
              <a:rPr lang="nl-BE" dirty="0" smtClean="0"/>
              <a:t> </a:t>
            </a:r>
          </a:p>
          <a:p>
            <a:r>
              <a:rPr lang="en-US" dirty="0" smtClean="0"/>
              <a:t>measure coverage </a:t>
            </a:r>
            <a:r>
              <a:rPr lang="en-US" u="sng" dirty="0"/>
              <a:t>and</a:t>
            </a:r>
            <a:r>
              <a:rPr lang="en-US" dirty="0"/>
              <a:t> </a:t>
            </a:r>
            <a:r>
              <a:rPr lang="en-US" dirty="0" smtClean="0"/>
              <a:t>quality</a:t>
            </a:r>
            <a:endParaRPr lang="nl-BE" dirty="0" err="1" smtClean="0"/>
          </a:p>
        </p:txBody>
      </p:sp>
    </p:spTree>
    <p:extLst>
      <p:ext uri="{BB962C8B-B14F-4D97-AF65-F5344CB8AC3E}">
        <p14:creationId xmlns:p14="http://schemas.microsoft.com/office/powerpoint/2010/main" val="426438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2F700F-A4C7-A445-86B1-8F54D75531FB}"/>
              </a:ext>
            </a:extLst>
          </p:cNvPr>
          <p:cNvSpPr>
            <a:spLocks noGrp="1"/>
          </p:cNvSpPr>
          <p:nvPr>
            <p:ph type="title"/>
          </p:nvPr>
        </p:nvSpPr>
        <p:spPr/>
        <p:txBody>
          <a:bodyPr/>
          <a:lstStyle/>
          <a:p>
            <a:r>
              <a:rPr lang="en-US" dirty="0"/>
              <a:t>The </a:t>
            </a:r>
            <a:r>
              <a:rPr lang="en-US" dirty="0" smtClean="0"/>
              <a:t>core </a:t>
            </a:r>
            <a:r>
              <a:rPr lang="en-US" dirty="0"/>
              <a:t>f</a:t>
            </a:r>
            <a:r>
              <a:rPr lang="en-US" dirty="0" smtClean="0"/>
              <a:t>ramework</a:t>
            </a:r>
            <a:endParaRPr lang="en-US" dirty="0"/>
          </a:p>
        </p:txBody>
      </p:sp>
      <p:sp>
        <p:nvSpPr>
          <p:cNvPr id="5" name="Text Placeholder 4">
            <a:extLst>
              <a:ext uri="{FF2B5EF4-FFF2-40B4-BE49-F238E27FC236}">
                <a16:creationId xmlns="" xmlns:a16="http://schemas.microsoft.com/office/drawing/2014/main" id="{76FC87CB-5272-1543-A6C2-5AE36B914F9F}"/>
              </a:ext>
            </a:extLst>
          </p:cNvPr>
          <p:cNvSpPr>
            <a:spLocks noGrp="1"/>
          </p:cNvSpPr>
          <p:nvPr>
            <p:ph type="body" idx="1"/>
          </p:nvPr>
        </p:nvSpPr>
        <p:spPr/>
        <p:txBody>
          <a:bodyPr/>
          <a:lstStyle/>
          <a:p>
            <a:r>
              <a:rPr lang="en-US" dirty="0"/>
              <a:t>Version 1.5</a:t>
            </a:r>
          </a:p>
        </p:txBody>
      </p:sp>
      <p:sp>
        <p:nvSpPr>
          <p:cNvPr id="3" name="Content Placeholder 2">
            <a:extLst>
              <a:ext uri="{FF2B5EF4-FFF2-40B4-BE49-F238E27FC236}">
                <a16:creationId xmlns="" xmlns:a16="http://schemas.microsoft.com/office/drawing/2014/main" id="{996256D0-6B36-CA48-B04A-5D675AA5E3AB}"/>
              </a:ext>
            </a:extLst>
          </p:cNvPr>
          <p:cNvSpPr>
            <a:spLocks noGrp="1"/>
          </p:cNvSpPr>
          <p:nvPr>
            <p:ph sz="half" idx="2"/>
          </p:nvPr>
        </p:nvSpPr>
        <p:spPr/>
        <p:txBody>
          <a:bodyPr/>
          <a:lstStyle/>
          <a:p>
            <a:pPr marL="0" indent="0">
              <a:buNone/>
            </a:pPr>
            <a:r>
              <a:rPr lang="en-US" dirty="0"/>
              <a:t>Four Business Functions</a:t>
            </a:r>
          </a:p>
          <a:p>
            <a:r>
              <a:rPr lang="en-US" dirty="0"/>
              <a:t>Governance</a:t>
            </a:r>
          </a:p>
          <a:p>
            <a:r>
              <a:rPr lang="en-US" dirty="0"/>
              <a:t>Construction</a:t>
            </a:r>
          </a:p>
          <a:p>
            <a:endParaRPr lang="en-US" dirty="0"/>
          </a:p>
          <a:p>
            <a:r>
              <a:rPr lang="en-US" dirty="0"/>
              <a:t>Verification</a:t>
            </a:r>
          </a:p>
          <a:p>
            <a:r>
              <a:rPr lang="en-US" dirty="0"/>
              <a:t>Operations</a:t>
            </a:r>
          </a:p>
        </p:txBody>
      </p:sp>
      <p:sp>
        <p:nvSpPr>
          <p:cNvPr id="6" name="Text Placeholder 5">
            <a:extLst>
              <a:ext uri="{FF2B5EF4-FFF2-40B4-BE49-F238E27FC236}">
                <a16:creationId xmlns="" xmlns:a16="http://schemas.microsoft.com/office/drawing/2014/main" id="{B3BAB518-D77C-3B4C-98C7-C0BC35582A49}"/>
              </a:ext>
            </a:extLst>
          </p:cNvPr>
          <p:cNvSpPr>
            <a:spLocks noGrp="1"/>
          </p:cNvSpPr>
          <p:nvPr>
            <p:ph type="body" sz="quarter" idx="3"/>
          </p:nvPr>
        </p:nvSpPr>
        <p:spPr/>
        <p:txBody>
          <a:bodyPr/>
          <a:lstStyle/>
          <a:p>
            <a:r>
              <a:rPr lang="en-US" dirty="0"/>
              <a:t>Version 2.0</a:t>
            </a:r>
          </a:p>
        </p:txBody>
      </p:sp>
      <p:sp>
        <p:nvSpPr>
          <p:cNvPr id="7" name="Content Placeholder 6">
            <a:extLst>
              <a:ext uri="{FF2B5EF4-FFF2-40B4-BE49-F238E27FC236}">
                <a16:creationId xmlns="" xmlns:a16="http://schemas.microsoft.com/office/drawing/2014/main" id="{FCFD5589-7DE1-FE47-B960-86AC587C25E0}"/>
              </a:ext>
            </a:extLst>
          </p:cNvPr>
          <p:cNvSpPr>
            <a:spLocks noGrp="1"/>
          </p:cNvSpPr>
          <p:nvPr>
            <p:ph sz="quarter" idx="4"/>
          </p:nvPr>
        </p:nvSpPr>
        <p:spPr/>
        <p:txBody>
          <a:bodyPr/>
          <a:lstStyle/>
          <a:p>
            <a:pPr marL="0" indent="0" algn="ctr">
              <a:buNone/>
            </a:pPr>
            <a:r>
              <a:rPr lang="en-US" dirty="0"/>
              <a:t>Adds a Fifth Business Function</a:t>
            </a:r>
          </a:p>
          <a:p>
            <a:r>
              <a:rPr lang="en-US" dirty="0"/>
              <a:t>Governance</a:t>
            </a:r>
          </a:p>
          <a:p>
            <a:r>
              <a:rPr lang="en-US" b="1" dirty="0"/>
              <a:t>Design</a:t>
            </a:r>
          </a:p>
          <a:p>
            <a:r>
              <a:rPr lang="en-US" b="1" dirty="0"/>
              <a:t>Implementation</a:t>
            </a:r>
          </a:p>
          <a:p>
            <a:r>
              <a:rPr lang="en-US" dirty="0"/>
              <a:t>Verification</a:t>
            </a:r>
          </a:p>
          <a:p>
            <a:r>
              <a:rPr lang="en-US" dirty="0"/>
              <a:t>Operations</a:t>
            </a:r>
          </a:p>
        </p:txBody>
      </p:sp>
    </p:spTree>
    <p:extLst>
      <p:ext uri="{BB962C8B-B14F-4D97-AF65-F5344CB8AC3E}">
        <p14:creationId xmlns:p14="http://schemas.microsoft.com/office/powerpoint/2010/main" val="143932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B67386B7-FA5F-FE4A-B49B-AD2AABB0338B}"/>
              </a:ext>
            </a:extLst>
          </p:cNvPr>
          <p:cNvSpPr>
            <a:spLocks noGrp="1"/>
          </p:cNvSpPr>
          <p:nvPr>
            <p:ph type="title"/>
          </p:nvPr>
        </p:nvSpPr>
        <p:spPr/>
        <p:txBody>
          <a:bodyPr/>
          <a:lstStyle/>
          <a:p>
            <a:r>
              <a:rPr lang="en-US" dirty="0"/>
              <a:t>The </a:t>
            </a:r>
            <a:r>
              <a:rPr lang="en-US" dirty="0" smtClean="0"/>
              <a:t>security </a:t>
            </a:r>
            <a:r>
              <a:rPr lang="en-US" dirty="0"/>
              <a:t>p</a:t>
            </a:r>
            <a:r>
              <a:rPr lang="en-US" dirty="0" smtClean="0"/>
              <a:t>ractices </a:t>
            </a:r>
            <a:r>
              <a:rPr lang="en-US" dirty="0"/>
              <a:t>– SAMM 2.0</a:t>
            </a:r>
          </a:p>
        </p:txBody>
      </p:sp>
      <p:sp>
        <p:nvSpPr>
          <p:cNvPr id="9" name="Content Placeholder 8">
            <a:extLst>
              <a:ext uri="{FF2B5EF4-FFF2-40B4-BE49-F238E27FC236}">
                <a16:creationId xmlns="" xmlns:a16="http://schemas.microsoft.com/office/drawing/2014/main" id="{F423C92B-0D45-FE4F-A15F-BC06BABC5EC6}"/>
              </a:ext>
            </a:extLst>
          </p:cNvPr>
          <p:cNvSpPr>
            <a:spLocks noGrp="1"/>
          </p:cNvSpPr>
          <p:nvPr>
            <p:ph sz="half" idx="1"/>
          </p:nvPr>
        </p:nvSpPr>
        <p:spPr/>
        <p:txBody>
          <a:bodyPr>
            <a:normAutofit fontScale="62500" lnSpcReduction="20000"/>
          </a:bodyPr>
          <a:lstStyle/>
          <a:p>
            <a:r>
              <a:rPr lang="en-US" b="1" dirty="0"/>
              <a:t>Governance</a:t>
            </a:r>
          </a:p>
          <a:p>
            <a:pPr lvl="1"/>
            <a:r>
              <a:rPr lang="en-US" dirty="0"/>
              <a:t>Strategy &amp; Metrics</a:t>
            </a:r>
          </a:p>
          <a:p>
            <a:pPr lvl="1"/>
            <a:r>
              <a:rPr lang="en-US" dirty="0"/>
              <a:t>Policy &amp; Compliance</a:t>
            </a:r>
          </a:p>
          <a:p>
            <a:pPr lvl="1"/>
            <a:r>
              <a:rPr lang="en-US" dirty="0"/>
              <a:t>Education &amp; Guidance</a:t>
            </a:r>
          </a:p>
          <a:p>
            <a:r>
              <a:rPr lang="en-US" b="1" dirty="0"/>
              <a:t>Design</a:t>
            </a:r>
          </a:p>
          <a:p>
            <a:pPr lvl="1"/>
            <a:r>
              <a:rPr lang="en-US" dirty="0"/>
              <a:t>Threat Assessment</a:t>
            </a:r>
          </a:p>
          <a:p>
            <a:pPr lvl="1"/>
            <a:r>
              <a:rPr lang="en-US" dirty="0"/>
              <a:t>Security Requirements</a:t>
            </a:r>
          </a:p>
          <a:p>
            <a:pPr lvl="1"/>
            <a:r>
              <a:rPr lang="en-US" dirty="0"/>
              <a:t>Security Architecture</a:t>
            </a:r>
          </a:p>
          <a:p>
            <a:r>
              <a:rPr lang="en-US" b="1" dirty="0"/>
              <a:t>Implementation</a:t>
            </a:r>
          </a:p>
          <a:p>
            <a:pPr lvl="1"/>
            <a:r>
              <a:rPr lang="en-US" dirty="0"/>
              <a:t>Secure Build</a:t>
            </a:r>
          </a:p>
          <a:p>
            <a:pPr lvl="1"/>
            <a:r>
              <a:rPr lang="en-US" dirty="0"/>
              <a:t>Secure Deployment</a:t>
            </a:r>
          </a:p>
          <a:p>
            <a:pPr lvl="1"/>
            <a:r>
              <a:rPr lang="en-US" dirty="0"/>
              <a:t>Defect Management</a:t>
            </a:r>
          </a:p>
        </p:txBody>
      </p:sp>
      <p:sp>
        <p:nvSpPr>
          <p:cNvPr id="10" name="Content Placeholder 9">
            <a:extLst>
              <a:ext uri="{FF2B5EF4-FFF2-40B4-BE49-F238E27FC236}">
                <a16:creationId xmlns="" xmlns:a16="http://schemas.microsoft.com/office/drawing/2014/main" id="{C164B0D2-772C-4A44-A417-409E9BF2BD55}"/>
              </a:ext>
            </a:extLst>
          </p:cNvPr>
          <p:cNvSpPr>
            <a:spLocks noGrp="1"/>
          </p:cNvSpPr>
          <p:nvPr>
            <p:ph sz="half" idx="2"/>
          </p:nvPr>
        </p:nvSpPr>
        <p:spPr/>
        <p:txBody>
          <a:bodyPr>
            <a:normAutofit fontScale="62500" lnSpcReduction="20000"/>
          </a:bodyPr>
          <a:lstStyle/>
          <a:p>
            <a:r>
              <a:rPr lang="en-US" b="1" dirty="0"/>
              <a:t>Verification</a:t>
            </a:r>
          </a:p>
          <a:p>
            <a:pPr lvl="1"/>
            <a:r>
              <a:rPr lang="en-US" dirty="0"/>
              <a:t>Architecture Assessment</a:t>
            </a:r>
          </a:p>
          <a:p>
            <a:pPr lvl="1"/>
            <a:r>
              <a:rPr lang="en-US" dirty="0"/>
              <a:t>Requirements-Driven Testing</a:t>
            </a:r>
          </a:p>
          <a:p>
            <a:pPr lvl="1"/>
            <a:r>
              <a:rPr lang="en-US" dirty="0"/>
              <a:t>Security Testing</a:t>
            </a:r>
          </a:p>
          <a:p>
            <a:r>
              <a:rPr lang="en-US" b="1" dirty="0"/>
              <a:t>Operations</a:t>
            </a:r>
          </a:p>
          <a:p>
            <a:pPr lvl="1"/>
            <a:r>
              <a:rPr lang="en-US" dirty="0"/>
              <a:t>Incident Management</a:t>
            </a:r>
          </a:p>
          <a:p>
            <a:pPr lvl="1"/>
            <a:r>
              <a:rPr lang="en-US" dirty="0"/>
              <a:t>Environment Management</a:t>
            </a:r>
          </a:p>
          <a:p>
            <a:pPr lvl="1"/>
            <a:r>
              <a:rPr lang="en-US" dirty="0"/>
              <a:t>Operational Management</a:t>
            </a:r>
          </a:p>
        </p:txBody>
      </p:sp>
    </p:spTree>
    <p:extLst>
      <p:ext uri="{BB962C8B-B14F-4D97-AF65-F5344CB8AC3E}">
        <p14:creationId xmlns:p14="http://schemas.microsoft.com/office/powerpoint/2010/main" val="37501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Education and Guidance</a:t>
            </a:r>
            <a:endParaRPr lang="en-GB" dirty="0"/>
          </a:p>
        </p:txBody>
      </p:sp>
      <p:pic>
        <p:nvPicPr>
          <p:cNvPr id="5" name="Picture 4"/>
          <p:cNvPicPr>
            <a:picLocks noChangeAspect="1"/>
          </p:cNvPicPr>
          <p:nvPr/>
        </p:nvPicPr>
        <p:blipFill>
          <a:blip r:embed="rId2"/>
          <a:stretch>
            <a:fillRect/>
          </a:stretch>
        </p:blipFill>
        <p:spPr>
          <a:xfrm>
            <a:off x="1499083" y="994863"/>
            <a:ext cx="5362018" cy="3742719"/>
          </a:xfrm>
          <a:prstGeom prst="rect">
            <a:avLst/>
          </a:prstGeom>
        </p:spPr>
      </p:pic>
      <p:sp>
        <p:nvSpPr>
          <p:cNvPr id="6" name="Down Arrow 5"/>
          <p:cNvSpPr/>
          <p:nvPr/>
        </p:nvSpPr>
        <p:spPr>
          <a:xfrm>
            <a:off x="319949" y="2471961"/>
            <a:ext cx="822960" cy="1321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170394" y="1867040"/>
            <a:ext cx="1316386" cy="461665"/>
          </a:xfrm>
          <a:prstGeom prst="rect">
            <a:avLst/>
          </a:prstGeom>
          <a:noFill/>
        </p:spPr>
        <p:txBody>
          <a:bodyPr wrap="none" rtlCol="0">
            <a:spAutoFit/>
          </a:bodyPr>
          <a:lstStyle/>
          <a:p>
            <a:pPr algn="ctr"/>
            <a:r>
              <a:rPr lang="en-GB" sz="2400" b="1" dirty="0" smtClean="0">
                <a:solidFill>
                  <a:srgbClr val="004685"/>
                </a:solidFill>
                <a:latin typeface="Calibri" panose="020F0502020204030204" pitchFamily="34" charset="0"/>
              </a:rPr>
              <a:t>Maturity</a:t>
            </a:r>
            <a:endParaRPr lang="en-GB" sz="2400" b="1" dirty="0" smtClean="0">
              <a:solidFill>
                <a:srgbClr val="004685"/>
              </a:solidFill>
              <a:latin typeface="Calibri" panose="020F0502020204030204" pitchFamily="34" charset="0"/>
            </a:endParaRPr>
          </a:p>
        </p:txBody>
      </p:sp>
      <p:sp>
        <p:nvSpPr>
          <p:cNvPr id="8" name="TextBox 7"/>
          <p:cNvSpPr txBox="1"/>
          <p:nvPr/>
        </p:nvSpPr>
        <p:spPr>
          <a:xfrm>
            <a:off x="7701800" y="2866221"/>
            <a:ext cx="1364476" cy="461665"/>
          </a:xfrm>
          <a:prstGeom prst="rect">
            <a:avLst/>
          </a:prstGeom>
          <a:noFill/>
        </p:spPr>
        <p:txBody>
          <a:bodyPr wrap="none" rtlCol="0">
            <a:spAutoFit/>
          </a:bodyPr>
          <a:lstStyle/>
          <a:p>
            <a:r>
              <a:rPr lang="en-GB" sz="2400" b="1" dirty="0" smtClean="0">
                <a:solidFill>
                  <a:srgbClr val="004685"/>
                </a:solidFill>
                <a:latin typeface="Calibri" panose="020F0502020204030204" pitchFamily="34" charset="0"/>
              </a:rPr>
              <a:t>Activities</a:t>
            </a:r>
            <a:endParaRPr lang="en-GB" sz="2400" b="1" dirty="0">
              <a:solidFill>
                <a:srgbClr val="004685"/>
              </a:solidFill>
              <a:latin typeface="Calibri" panose="020F0502020204030204" pitchFamily="34" charset="0"/>
            </a:endParaRPr>
          </a:p>
        </p:txBody>
      </p:sp>
      <p:sp>
        <p:nvSpPr>
          <p:cNvPr id="9" name="Down Arrow 8"/>
          <p:cNvSpPr/>
          <p:nvPr/>
        </p:nvSpPr>
        <p:spPr>
          <a:xfrm rot="5400000">
            <a:off x="7055901" y="1725717"/>
            <a:ext cx="467213" cy="840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Down Arrow 9"/>
          <p:cNvSpPr/>
          <p:nvPr/>
        </p:nvSpPr>
        <p:spPr>
          <a:xfrm rot="5400000">
            <a:off x="7047844" y="2666329"/>
            <a:ext cx="467213" cy="840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Down Arrow 10"/>
          <p:cNvSpPr/>
          <p:nvPr/>
        </p:nvSpPr>
        <p:spPr>
          <a:xfrm rot="5400000">
            <a:off x="7047843" y="3606941"/>
            <a:ext cx="467213" cy="840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Down Arrow 11"/>
          <p:cNvSpPr/>
          <p:nvPr/>
        </p:nvSpPr>
        <p:spPr>
          <a:xfrm>
            <a:off x="4572000" y="1116066"/>
            <a:ext cx="440512" cy="6981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p:cNvSpPr txBox="1"/>
          <p:nvPr/>
        </p:nvSpPr>
        <p:spPr>
          <a:xfrm>
            <a:off x="6951028" y="1114808"/>
            <a:ext cx="1228220" cy="461665"/>
          </a:xfrm>
          <a:prstGeom prst="rect">
            <a:avLst/>
          </a:prstGeom>
          <a:noFill/>
        </p:spPr>
        <p:txBody>
          <a:bodyPr wrap="none" rtlCol="0">
            <a:spAutoFit/>
          </a:bodyPr>
          <a:lstStyle/>
          <a:p>
            <a:pPr algn="ctr"/>
            <a:r>
              <a:rPr lang="en-GB" sz="2400" b="1" dirty="0" smtClean="0">
                <a:solidFill>
                  <a:srgbClr val="004685"/>
                </a:solidFill>
                <a:latin typeface="Calibri" panose="020F0502020204030204" pitchFamily="34" charset="0"/>
              </a:rPr>
              <a:t>Streams</a:t>
            </a:r>
            <a:endParaRPr lang="en-GB" sz="2400" b="1" dirty="0">
              <a:solidFill>
                <a:srgbClr val="004685"/>
              </a:solidFill>
              <a:latin typeface="Calibri" panose="020F0502020204030204" pitchFamily="34" charset="0"/>
            </a:endParaRPr>
          </a:p>
        </p:txBody>
      </p:sp>
      <p:sp>
        <p:nvSpPr>
          <p:cNvPr id="14" name="Down Arrow 13"/>
          <p:cNvSpPr/>
          <p:nvPr/>
        </p:nvSpPr>
        <p:spPr>
          <a:xfrm>
            <a:off x="6420587" y="1114808"/>
            <a:ext cx="440512" cy="6981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14845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normAutofit/>
          </a:bodyPr>
          <a:lstStyle/>
          <a:p>
            <a:pPr algn="l" eaLnBrk="1" hangingPunct="1"/>
            <a:r>
              <a:rPr lang="en-US" sz="3000" dirty="0" smtClean="0"/>
              <a:t>owaspsamm.org</a:t>
            </a:r>
            <a:endParaRPr lang="en-US" sz="3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77" y="1920239"/>
            <a:ext cx="3274701" cy="223248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 xmlns:a16="http://schemas.microsoft.com/office/drawing/2014/main" id="{006291AF-03E0-EB4B-AFA4-16F8AF56C191}"/>
              </a:ext>
            </a:extLst>
          </p:cNvPr>
          <p:cNvPicPr>
            <a:picLocks noChangeAspect="1"/>
          </p:cNvPicPr>
          <p:nvPr/>
        </p:nvPicPr>
        <p:blipFill>
          <a:blip r:embed="rId4"/>
          <a:stretch>
            <a:fillRect/>
          </a:stretch>
        </p:blipFill>
        <p:spPr>
          <a:xfrm>
            <a:off x="3056824" y="739832"/>
            <a:ext cx="5930046" cy="3518929"/>
          </a:xfrm>
          <a:prstGeom prst="rect">
            <a:avLst/>
          </a:prstGeom>
        </p:spPr>
      </p:pic>
    </p:spTree>
    <p:extLst>
      <p:ext uri="{BB962C8B-B14F-4D97-AF65-F5344CB8AC3E}">
        <p14:creationId xmlns:p14="http://schemas.microsoft.com/office/powerpoint/2010/main" val="1952787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TotalTime>
  <Words>965</Words>
  <Application>Microsoft Office PowerPoint</Application>
  <PresentationFormat>On-screen Show (16:9)</PresentationFormat>
  <Paragraphs>172</Paragraphs>
  <Slides>16</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OWASP Software Assurance Maturity Model (SAMM)</vt:lpstr>
      <vt:lpstr>OWASP SAMM</vt:lpstr>
      <vt:lpstr>unify OWASP projects</vt:lpstr>
      <vt:lpstr>Project history</vt:lpstr>
      <vt:lpstr>SAMM v2</vt:lpstr>
      <vt:lpstr>The core framework</vt:lpstr>
      <vt:lpstr>The security practices – SAMM 2.0</vt:lpstr>
      <vt:lpstr>Education and Guidance</vt:lpstr>
      <vt:lpstr>owaspsamm.org</vt:lpstr>
      <vt:lpstr>Where to find SAMM</vt:lpstr>
      <vt:lpstr>SAMM track @ OSS19</vt:lpstr>
      <vt:lpstr>SAMM future</vt:lpstr>
      <vt:lpstr>Contributors (non-exhaustive)</vt:lpstr>
      <vt:lpstr>Get involved</vt:lpstr>
      <vt:lpstr>Thank you sponsors</vt:lpstr>
      <vt:lpstr>Lunch “working” sessions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OWASP SAMM</dc:title>
  <dc:creator>Sebastien Deleersnyder</dc:creator>
  <cp:lastModifiedBy>Sebastien Deleersnyder</cp:lastModifiedBy>
  <cp:revision>20</cp:revision>
  <dcterms:modified xsi:type="dcterms:W3CDTF">2019-06-05T07:27:42Z</dcterms:modified>
</cp:coreProperties>
</file>