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1"/>
  </p:sldMasterIdLst>
  <p:notesMasterIdLst>
    <p:notesMasterId r:id="rId27"/>
  </p:notesMasterIdLst>
  <p:sldIdLst>
    <p:sldId id="256" r:id="rId2"/>
    <p:sldId id="276" r:id="rId3"/>
    <p:sldId id="261" r:id="rId4"/>
    <p:sldId id="265" r:id="rId5"/>
    <p:sldId id="267" r:id="rId6"/>
    <p:sldId id="285" r:id="rId7"/>
    <p:sldId id="284" r:id="rId8"/>
    <p:sldId id="282" r:id="rId9"/>
    <p:sldId id="259" r:id="rId10"/>
    <p:sldId id="268" r:id="rId11"/>
    <p:sldId id="269" r:id="rId12"/>
    <p:sldId id="271" r:id="rId13"/>
    <p:sldId id="270" r:id="rId14"/>
    <p:sldId id="280" r:id="rId15"/>
    <p:sldId id="281" r:id="rId16"/>
    <p:sldId id="273" r:id="rId17"/>
    <p:sldId id="266" r:id="rId18"/>
    <p:sldId id="260" r:id="rId19"/>
    <p:sldId id="278" r:id="rId20"/>
    <p:sldId id="263" r:id="rId21"/>
    <p:sldId id="283" r:id="rId22"/>
    <p:sldId id="275" r:id="rId23"/>
    <p:sldId id="279" r:id="rId24"/>
    <p:sldId id="264" r:id="rId25"/>
    <p:sldId id="277" r:id="rId2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DDF29EE2-2F60-49EA-821A-A39ACD2C0B3C}">
          <p14:sldIdLst>
            <p14:sldId id="256"/>
            <p14:sldId id="276"/>
            <p14:sldId id="261"/>
            <p14:sldId id="265"/>
            <p14:sldId id="267"/>
            <p14:sldId id="285"/>
            <p14:sldId id="284"/>
            <p14:sldId id="282"/>
            <p14:sldId id="259"/>
            <p14:sldId id="268"/>
            <p14:sldId id="269"/>
            <p14:sldId id="271"/>
            <p14:sldId id="270"/>
            <p14:sldId id="280"/>
            <p14:sldId id="281"/>
            <p14:sldId id="273"/>
            <p14:sldId id="266"/>
            <p14:sldId id="260"/>
            <p14:sldId id="278"/>
            <p14:sldId id="263"/>
            <p14:sldId id="283"/>
            <p14:sldId id="275"/>
            <p14:sldId id="279"/>
            <p14:sldId id="264"/>
            <p14:sldId id="277"/>
          </p14:sldIdLst>
        </p14:section>
        <p14:section name="SDLC &amp; OpenSAMM" id="{201CAD3A-8F8F-4E57-A760-00825A3C3CE0}">
          <p14:sldIdLst/>
        </p14:section>
        <p14:section name="Applying OpenSAMM" id="{7F5920DA-48B4-4145-95A0-E7F9FEADB8B6}">
          <p14:sldIdLst/>
        </p14:section>
        <p14:section name="Tools" id="{FBCBB6DB-AB20-4CCA-BE93-21537290C845}">
          <p14:sldIdLst/>
        </p14:section>
        <p14:section name="Best Practices" id="{9005F977-EBDA-454A-A290-4E2629DC2E7F}">
          <p14:sldIdLst/>
        </p14:section>
        <p14:section name="Appendix - Agile" id="{2DF5A123-C770-422A-9292-F456D129375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58" autoAdjust="0"/>
  </p:normalViewPr>
  <p:slideViewPr>
    <p:cSldViewPr snapToGrid="0">
      <p:cViewPr varScale="1">
        <p:scale>
          <a:sx n="89" d="100"/>
          <a:sy n="89" d="100"/>
        </p:scale>
        <p:origin x="22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5897F-8A7C-4805-924D-D611EF4C9D26}" type="doc">
      <dgm:prSet loTypeId="urn:microsoft.com/office/officeart/2005/8/layout/vList3" loCatId="list" qsTypeId="urn:microsoft.com/office/officeart/2005/8/quickstyle/simple1" qsCatId="simple" csTypeId="urn:microsoft.com/office/officeart/2005/8/colors/accent1_2" csCatId="accent1" phldr="1"/>
      <dgm:spPr/>
    </dgm:pt>
    <dgm:pt modelId="{FB715229-1087-4E69-93DC-B9B67918B24E}">
      <dgm:prSet phldrT="[Text]"/>
      <dgm:spPr>
        <a:ln>
          <a:solidFill>
            <a:schemeClr val="accent1">
              <a:lumMod val="40000"/>
              <a:lumOff val="60000"/>
            </a:schemeClr>
          </a:solidFill>
        </a:ln>
      </dgm:spPr>
      <dgm:t>
        <a:bodyPr/>
        <a:lstStyle/>
        <a:p>
          <a:r>
            <a:rPr lang="en-US" dirty="0" smtClean="0"/>
            <a:t>Governance</a:t>
          </a:r>
          <a:endParaRPr lang="en-US" dirty="0"/>
        </a:p>
      </dgm:t>
    </dgm:pt>
    <dgm:pt modelId="{D834BEED-3EBD-4450-83A3-CDAB2DCAA3A7}" type="parTrans" cxnId="{EED1F44B-CF30-43FF-8D09-5004EC3B7570}">
      <dgm:prSet/>
      <dgm:spPr/>
      <dgm:t>
        <a:bodyPr/>
        <a:lstStyle/>
        <a:p>
          <a:endParaRPr lang="en-US"/>
        </a:p>
      </dgm:t>
    </dgm:pt>
    <dgm:pt modelId="{9673E7FE-FD6E-47F8-B8FF-00043472FFD0}" type="sibTrans" cxnId="{EED1F44B-CF30-43FF-8D09-5004EC3B7570}">
      <dgm:prSet/>
      <dgm:spPr/>
      <dgm:t>
        <a:bodyPr/>
        <a:lstStyle/>
        <a:p>
          <a:endParaRPr lang="en-US"/>
        </a:p>
      </dgm:t>
    </dgm:pt>
    <dgm:pt modelId="{CA7F36AC-009E-43FA-AB63-EF969219534D}">
      <dgm:prSet phldrT="[Text]"/>
      <dgm:spPr>
        <a:solidFill>
          <a:srgbClr val="FFFF00"/>
        </a:solidFill>
        <a:ln>
          <a:solidFill>
            <a:schemeClr val="accent1">
              <a:lumMod val="40000"/>
              <a:lumOff val="60000"/>
            </a:schemeClr>
          </a:solidFill>
        </a:ln>
      </dgm:spPr>
      <dgm:t>
        <a:bodyPr/>
        <a:lstStyle/>
        <a:p>
          <a:r>
            <a:rPr lang="en-US" dirty="0" smtClean="0">
              <a:solidFill>
                <a:schemeClr val="accent1">
                  <a:lumMod val="60000"/>
                  <a:lumOff val="40000"/>
                </a:schemeClr>
              </a:solidFill>
            </a:rPr>
            <a:t>Design</a:t>
          </a:r>
          <a:endParaRPr lang="en-US" dirty="0">
            <a:solidFill>
              <a:schemeClr val="accent1">
                <a:lumMod val="60000"/>
                <a:lumOff val="40000"/>
              </a:schemeClr>
            </a:solidFill>
          </a:endParaRPr>
        </a:p>
      </dgm:t>
    </dgm:pt>
    <dgm:pt modelId="{411F2226-30F2-4636-97CD-330E2D441B31}" type="parTrans" cxnId="{2E95198F-8E94-4833-903D-C4688F009A5F}">
      <dgm:prSet/>
      <dgm:spPr/>
      <dgm:t>
        <a:bodyPr/>
        <a:lstStyle/>
        <a:p>
          <a:endParaRPr lang="en-US"/>
        </a:p>
      </dgm:t>
    </dgm:pt>
    <dgm:pt modelId="{A04D03F2-A3E1-46B8-96D9-8B3595EFFD1F}" type="sibTrans" cxnId="{2E95198F-8E94-4833-903D-C4688F009A5F}">
      <dgm:prSet/>
      <dgm:spPr/>
      <dgm:t>
        <a:bodyPr/>
        <a:lstStyle/>
        <a:p>
          <a:endParaRPr lang="en-US"/>
        </a:p>
      </dgm:t>
    </dgm:pt>
    <dgm:pt modelId="{0D9C0787-296D-4090-B643-865816A3BD35}">
      <dgm:prSet phldrT="[Text]"/>
      <dgm:spPr>
        <a:solidFill>
          <a:srgbClr val="663300"/>
        </a:solidFill>
        <a:ln>
          <a:solidFill>
            <a:schemeClr val="accent1">
              <a:lumMod val="40000"/>
              <a:lumOff val="60000"/>
            </a:schemeClr>
          </a:solidFill>
        </a:ln>
      </dgm:spPr>
      <dgm:t>
        <a:bodyPr/>
        <a:lstStyle/>
        <a:p>
          <a:r>
            <a:rPr lang="en-US" dirty="0" smtClean="0"/>
            <a:t>Implementation</a:t>
          </a:r>
          <a:endParaRPr lang="en-US" dirty="0"/>
        </a:p>
      </dgm:t>
    </dgm:pt>
    <dgm:pt modelId="{2DDF94B3-6BBC-462A-9F6D-17532B34BD16}" type="parTrans" cxnId="{51E43DF7-E47A-4807-82B3-18E13B517B4F}">
      <dgm:prSet/>
      <dgm:spPr/>
      <dgm:t>
        <a:bodyPr/>
        <a:lstStyle/>
        <a:p>
          <a:endParaRPr lang="en-US"/>
        </a:p>
      </dgm:t>
    </dgm:pt>
    <dgm:pt modelId="{AEBE6E5F-B0AD-4E68-B132-0E5CEA3F397C}" type="sibTrans" cxnId="{51E43DF7-E47A-4807-82B3-18E13B517B4F}">
      <dgm:prSet/>
      <dgm:spPr/>
      <dgm:t>
        <a:bodyPr/>
        <a:lstStyle/>
        <a:p>
          <a:endParaRPr lang="en-US"/>
        </a:p>
      </dgm:t>
    </dgm:pt>
    <dgm:pt modelId="{D7BA75DF-9E33-4650-A1CF-CB0211EBDD80}">
      <dgm:prSet phldrT="[Text]"/>
      <dgm:spPr>
        <a:solidFill>
          <a:schemeClr val="accent3">
            <a:lumMod val="50000"/>
          </a:schemeClr>
        </a:solidFill>
        <a:ln>
          <a:solidFill>
            <a:schemeClr val="accent1">
              <a:lumMod val="40000"/>
              <a:lumOff val="60000"/>
            </a:schemeClr>
          </a:solidFill>
        </a:ln>
      </dgm:spPr>
      <dgm:t>
        <a:bodyPr/>
        <a:lstStyle/>
        <a:p>
          <a:r>
            <a:rPr lang="en-US" dirty="0" smtClean="0"/>
            <a:t>Verification</a:t>
          </a:r>
          <a:endParaRPr lang="en-US" dirty="0"/>
        </a:p>
      </dgm:t>
    </dgm:pt>
    <dgm:pt modelId="{2E0C7EC7-FE81-43F4-8A29-593E79193252}" type="parTrans" cxnId="{F34A8528-868E-4655-9B6C-5BDEB28CE042}">
      <dgm:prSet/>
      <dgm:spPr/>
      <dgm:t>
        <a:bodyPr/>
        <a:lstStyle/>
        <a:p>
          <a:endParaRPr lang="en-US"/>
        </a:p>
      </dgm:t>
    </dgm:pt>
    <dgm:pt modelId="{65146286-D04D-434B-A286-08854F240B97}" type="sibTrans" cxnId="{F34A8528-868E-4655-9B6C-5BDEB28CE042}">
      <dgm:prSet/>
      <dgm:spPr/>
      <dgm:t>
        <a:bodyPr/>
        <a:lstStyle/>
        <a:p>
          <a:endParaRPr lang="en-US"/>
        </a:p>
      </dgm:t>
    </dgm:pt>
    <dgm:pt modelId="{D1EAF009-BDA2-48E3-A4A1-07443511DCFD}">
      <dgm:prSet phldrT="[Text]"/>
      <dgm:spPr>
        <a:solidFill>
          <a:schemeClr val="accent2">
            <a:lumMod val="50000"/>
          </a:schemeClr>
        </a:solidFill>
        <a:ln>
          <a:solidFill>
            <a:schemeClr val="accent1">
              <a:lumMod val="40000"/>
              <a:lumOff val="60000"/>
            </a:schemeClr>
          </a:solidFill>
        </a:ln>
      </dgm:spPr>
      <dgm:t>
        <a:bodyPr/>
        <a:lstStyle/>
        <a:p>
          <a:r>
            <a:rPr lang="en-US" dirty="0" smtClean="0"/>
            <a:t>Operations</a:t>
          </a:r>
          <a:endParaRPr lang="en-US" dirty="0"/>
        </a:p>
      </dgm:t>
    </dgm:pt>
    <dgm:pt modelId="{37410635-8C8D-4ECD-8BCF-FCF95B879269}" type="parTrans" cxnId="{E233593E-05E5-4BE4-B88A-375D274FEED6}">
      <dgm:prSet/>
      <dgm:spPr/>
      <dgm:t>
        <a:bodyPr/>
        <a:lstStyle/>
        <a:p>
          <a:endParaRPr lang="en-US"/>
        </a:p>
      </dgm:t>
    </dgm:pt>
    <dgm:pt modelId="{679FD6FE-2EDD-4424-B9F3-91B64F5733A4}" type="sibTrans" cxnId="{E233593E-05E5-4BE4-B88A-375D274FEED6}">
      <dgm:prSet/>
      <dgm:spPr/>
      <dgm:t>
        <a:bodyPr/>
        <a:lstStyle/>
        <a:p>
          <a:endParaRPr lang="en-US"/>
        </a:p>
      </dgm:t>
    </dgm:pt>
    <dgm:pt modelId="{C90F677C-2B7C-41B9-8B38-F28AE2DC7BB5}" type="pres">
      <dgm:prSet presAssocID="{8865897F-8A7C-4805-924D-D611EF4C9D26}" presName="linearFlow" presStyleCnt="0">
        <dgm:presLayoutVars>
          <dgm:dir/>
          <dgm:resizeHandles val="exact"/>
        </dgm:presLayoutVars>
      </dgm:prSet>
      <dgm:spPr/>
    </dgm:pt>
    <dgm:pt modelId="{00BB0E2C-26B4-4E47-ADD9-40543F549DD3}" type="pres">
      <dgm:prSet presAssocID="{FB715229-1087-4E69-93DC-B9B67918B24E}" presName="composite" presStyleCnt="0"/>
      <dgm:spPr/>
    </dgm:pt>
    <dgm:pt modelId="{81B985DF-8FBA-420F-9678-6833BE8B8C66}" type="pres">
      <dgm:prSet presAssocID="{FB715229-1087-4E69-93DC-B9B67918B24E}" presName="imgShp" presStyleLbl="fgImgPlace1" presStyleIdx="0" presStyleCnt="5"/>
      <dgm:spPr/>
    </dgm:pt>
    <dgm:pt modelId="{723C8C0E-FC00-4192-AD13-6E81F340CFCC}" type="pres">
      <dgm:prSet presAssocID="{FB715229-1087-4E69-93DC-B9B67918B24E}" presName="txShp" presStyleLbl="node1" presStyleIdx="0" presStyleCnt="5">
        <dgm:presLayoutVars>
          <dgm:bulletEnabled val="1"/>
        </dgm:presLayoutVars>
      </dgm:prSet>
      <dgm:spPr/>
      <dgm:t>
        <a:bodyPr/>
        <a:lstStyle/>
        <a:p>
          <a:endParaRPr lang="en-US"/>
        </a:p>
      </dgm:t>
    </dgm:pt>
    <dgm:pt modelId="{FCCF3A68-F9B8-4229-85DF-D8E8EE9899CB}" type="pres">
      <dgm:prSet presAssocID="{9673E7FE-FD6E-47F8-B8FF-00043472FFD0}" presName="spacing" presStyleCnt="0"/>
      <dgm:spPr/>
    </dgm:pt>
    <dgm:pt modelId="{34DE57F9-065E-4BF7-B785-F90C41ED55C8}" type="pres">
      <dgm:prSet presAssocID="{CA7F36AC-009E-43FA-AB63-EF969219534D}" presName="composite" presStyleCnt="0"/>
      <dgm:spPr/>
    </dgm:pt>
    <dgm:pt modelId="{F6F871EE-6EAA-4C2A-97A0-F6BCDBF37A79}" type="pres">
      <dgm:prSet presAssocID="{CA7F36AC-009E-43FA-AB63-EF969219534D}" presName="imgShp" presStyleLbl="fgImgPlace1" presStyleIdx="1" presStyleCnt="5"/>
      <dgm:spPr/>
    </dgm:pt>
    <dgm:pt modelId="{7D87E28C-C07D-4968-A848-D5DE17FC6505}" type="pres">
      <dgm:prSet presAssocID="{CA7F36AC-009E-43FA-AB63-EF969219534D}" presName="txShp" presStyleLbl="node1" presStyleIdx="1" presStyleCnt="5">
        <dgm:presLayoutVars>
          <dgm:bulletEnabled val="1"/>
        </dgm:presLayoutVars>
      </dgm:prSet>
      <dgm:spPr/>
      <dgm:t>
        <a:bodyPr/>
        <a:lstStyle/>
        <a:p>
          <a:endParaRPr lang="en-US"/>
        </a:p>
      </dgm:t>
    </dgm:pt>
    <dgm:pt modelId="{20F0DEB6-A610-46C4-B13F-B8C158CBD921}" type="pres">
      <dgm:prSet presAssocID="{A04D03F2-A3E1-46B8-96D9-8B3595EFFD1F}" presName="spacing" presStyleCnt="0"/>
      <dgm:spPr/>
    </dgm:pt>
    <dgm:pt modelId="{B34BFAC8-B0B7-498B-B924-C9DA16F4272C}" type="pres">
      <dgm:prSet presAssocID="{0D9C0787-296D-4090-B643-865816A3BD35}" presName="composite" presStyleCnt="0"/>
      <dgm:spPr/>
    </dgm:pt>
    <dgm:pt modelId="{31FE10D5-8CB6-41B1-B35E-A5ECE23F1B23}" type="pres">
      <dgm:prSet presAssocID="{0D9C0787-296D-4090-B643-865816A3BD35}" presName="imgShp" presStyleLbl="fgImgPlace1" presStyleIdx="2" presStyleCnt="5"/>
      <dgm:spPr/>
    </dgm:pt>
    <dgm:pt modelId="{928505E3-EAC9-437B-9802-079B3EFF697F}" type="pres">
      <dgm:prSet presAssocID="{0D9C0787-296D-4090-B643-865816A3BD35}" presName="txShp" presStyleLbl="node1" presStyleIdx="2" presStyleCnt="5">
        <dgm:presLayoutVars>
          <dgm:bulletEnabled val="1"/>
        </dgm:presLayoutVars>
      </dgm:prSet>
      <dgm:spPr/>
      <dgm:t>
        <a:bodyPr/>
        <a:lstStyle/>
        <a:p>
          <a:endParaRPr lang="en-US"/>
        </a:p>
      </dgm:t>
    </dgm:pt>
    <dgm:pt modelId="{50A73FA5-2912-4305-B5CE-41B0B4482317}" type="pres">
      <dgm:prSet presAssocID="{AEBE6E5F-B0AD-4E68-B132-0E5CEA3F397C}" presName="spacing" presStyleCnt="0"/>
      <dgm:spPr/>
    </dgm:pt>
    <dgm:pt modelId="{498A9072-BA88-4D7D-907D-16B69F800EDF}" type="pres">
      <dgm:prSet presAssocID="{D7BA75DF-9E33-4650-A1CF-CB0211EBDD80}" presName="composite" presStyleCnt="0"/>
      <dgm:spPr/>
    </dgm:pt>
    <dgm:pt modelId="{6A9D2C70-16A3-44A4-8EBF-4F92B9399A68}" type="pres">
      <dgm:prSet presAssocID="{D7BA75DF-9E33-4650-A1CF-CB0211EBDD80}" presName="imgShp" presStyleLbl="fgImgPlace1" presStyleIdx="3" presStyleCnt="5"/>
      <dgm:spPr/>
    </dgm:pt>
    <dgm:pt modelId="{95FE85ED-3BE5-410A-B3C3-44331BC60CAA}" type="pres">
      <dgm:prSet presAssocID="{D7BA75DF-9E33-4650-A1CF-CB0211EBDD80}" presName="txShp" presStyleLbl="node1" presStyleIdx="3" presStyleCnt="5">
        <dgm:presLayoutVars>
          <dgm:bulletEnabled val="1"/>
        </dgm:presLayoutVars>
      </dgm:prSet>
      <dgm:spPr/>
      <dgm:t>
        <a:bodyPr/>
        <a:lstStyle/>
        <a:p>
          <a:endParaRPr lang="en-US"/>
        </a:p>
      </dgm:t>
    </dgm:pt>
    <dgm:pt modelId="{B66AF38A-CFBF-4BC9-B93C-8E578FA35131}" type="pres">
      <dgm:prSet presAssocID="{65146286-D04D-434B-A286-08854F240B97}" presName="spacing" presStyleCnt="0"/>
      <dgm:spPr/>
    </dgm:pt>
    <dgm:pt modelId="{3D2E8170-CB4A-4DDF-B523-77A52CDE6440}" type="pres">
      <dgm:prSet presAssocID="{D1EAF009-BDA2-48E3-A4A1-07443511DCFD}" presName="composite" presStyleCnt="0"/>
      <dgm:spPr/>
    </dgm:pt>
    <dgm:pt modelId="{843A87EF-8F06-427D-BF00-ECDE2CCB545C}" type="pres">
      <dgm:prSet presAssocID="{D1EAF009-BDA2-48E3-A4A1-07443511DCFD}" presName="imgShp" presStyleLbl="fgImgPlace1" presStyleIdx="4" presStyleCnt="5"/>
      <dgm:spPr/>
    </dgm:pt>
    <dgm:pt modelId="{18EABBEB-3D1F-4DD4-8F54-9680B0DAB225}" type="pres">
      <dgm:prSet presAssocID="{D1EAF009-BDA2-48E3-A4A1-07443511DCFD}" presName="txShp" presStyleLbl="node1" presStyleIdx="4" presStyleCnt="5">
        <dgm:presLayoutVars>
          <dgm:bulletEnabled val="1"/>
        </dgm:presLayoutVars>
      </dgm:prSet>
      <dgm:spPr/>
      <dgm:t>
        <a:bodyPr/>
        <a:lstStyle/>
        <a:p>
          <a:endParaRPr lang="en-US"/>
        </a:p>
      </dgm:t>
    </dgm:pt>
  </dgm:ptLst>
  <dgm:cxnLst>
    <dgm:cxn modelId="{E233593E-05E5-4BE4-B88A-375D274FEED6}" srcId="{8865897F-8A7C-4805-924D-D611EF4C9D26}" destId="{D1EAF009-BDA2-48E3-A4A1-07443511DCFD}" srcOrd="4" destOrd="0" parTransId="{37410635-8C8D-4ECD-8BCF-FCF95B879269}" sibTransId="{679FD6FE-2EDD-4424-B9F3-91B64F5733A4}"/>
    <dgm:cxn modelId="{51E43DF7-E47A-4807-82B3-18E13B517B4F}" srcId="{8865897F-8A7C-4805-924D-D611EF4C9D26}" destId="{0D9C0787-296D-4090-B643-865816A3BD35}" srcOrd="2" destOrd="0" parTransId="{2DDF94B3-6BBC-462A-9F6D-17532B34BD16}" sibTransId="{AEBE6E5F-B0AD-4E68-B132-0E5CEA3F397C}"/>
    <dgm:cxn modelId="{D5F301EC-6818-4EAB-86F3-5626134A6250}" type="presOf" srcId="{D7BA75DF-9E33-4650-A1CF-CB0211EBDD80}" destId="{95FE85ED-3BE5-410A-B3C3-44331BC60CAA}" srcOrd="0" destOrd="0" presId="urn:microsoft.com/office/officeart/2005/8/layout/vList3"/>
    <dgm:cxn modelId="{F34A8528-868E-4655-9B6C-5BDEB28CE042}" srcId="{8865897F-8A7C-4805-924D-D611EF4C9D26}" destId="{D7BA75DF-9E33-4650-A1CF-CB0211EBDD80}" srcOrd="3" destOrd="0" parTransId="{2E0C7EC7-FE81-43F4-8A29-593E79193252}" sibTransId="{65146286-D04D-434B-A286-08854F240B97}"/>
    <dgm:cxn modelId="{2E95198F-8E94-4833-903D-C4688F009A5F}" srcId="{8865897F-8A7C-4805-924D-D611EF4C9D26}" destId="{CA7F36AC-009E-43FA-AB63-EF969219534D}" srcOrd="1" destOrd="0" parTransId="{411F2226-30F2-4636-97CD-330E2D441B31}" sibTransId="{A04D03F2-A3E1-46B8-96D9-8B3595EFFD1F}"/>
    <dgm:cxn modelId="{EED1F44B-CF30-43FF-8D09-5004EC3B7570}" srcId="{8865897F-8A7C-4805-924D-D611EF4C9D26}" destId="{FB715229-1087-4E69-93DC-B9B67918B24E}" srcOrd="0" destOrd="0" parTransId="{D834BEED-3EBD-4450-83A3-CDAB2DCAA3A7}" sibTransId="{9673E7FE-FD6E-47F8-B8FF-00043472FFD0}"/>
    <dgm:cxn modelId="{5957FFA9-896A-40EE-9882-4BCDC82A6142}" type="presOf" srcId="{FB715229-1087-4E69-93DC-B9B67918B24E}" destId="{723C8C0E-FC00-4192-AD13-6E81F340CFCC}" srcOrd="0" destOrd="0" presId="urn:microsoft.com/office/officeart/2005/8/layout/vList3"/>
    <dgm:cxn modelId="{2E3D78B2-65A3-4BAF-B2FF-1A1BC95529DF}" type="presOf" srcId="{0D9C0787-296D-4090-B643-865816A3BD35}" destId="{928505E3-EAC9-437B-9802-079B3EFF697F}" srcOrd="0" destOrd="0" presId="urn:microsoft.com/office/officeart/2005/8/layout/vList3"/>
    <dgm:cxn modelId="{0D643FA7-5C53-48B7-A7C1-0898D669DA10}" type="presOf" srcId="{CA7F36AC-009E-43FA-AB63-EF969219534D}" destId="{7D87E28C-C07D-4968-A848-D5DE17FC6505}" srcOrd="0" destOrd="0" presId="urn:microsoft.com/office/officeart/2005/8/layout/vList3"/>
    <dgm:cxn modelId="{1A9220F0-9B3B-47ED-B114-B5C4C1AF8E8A}" type="presOf" srcId="{8865897F-8A7C-4805-924D-D611EF4C9D26}" destId="{C90F677C-2B7C-41B9-8B38-F28AE2DC7BB5}" srcOrd="0" destOrd="0" presId="urn:microsoft.com/office/officeart/2005/8/layout/vList3"/>
    <dgm:cxn modelId="{67653763-CD4D-4DFC-97AB-8BBA55981DF3}" type="presOf" srcId="{D1EAF009-BDA2-48E3-A4A1-07443511DCFD}" destId="{18EABBEB-3D1F-4DD4-8F54-9680B0DAB225}" srcOrd="0" destOrd="0" presId="urn:microsoft.com/office/officeart/2005/8/layout/vList3"/>
    <dgm:cxn modelId="{AF9977A8-6AA0-4EAB-A589-C05AC32CA7A2}" type="presParOf" srcId="{C90F677C-2B7C-41B9-8B38-F28AE2DC7BB5}" destId="{00BB0E2C-26B4-4E47-ADD9-40543F549DD3}" srcOrd="0" destOrd="0" presId="urn:microsoft.com/office/officeart/2005/8/layout/vList3"/>
    <dgm:cxn modelId="{D3825536-1C87-4902-9C87-C11165207068}" type="presParOf" srcId="{00BB0E2C-26B4-4E47-ADD9-40543F549DD3}" destId="{81B985DF-8FBA-420F-9678-6833BE8B8C66}" srcOrd="0" destOrd="0" presId="urn:microsoft.com/office/officeart/2005/8/layout/vList3"/>
    <dgm:cxn modelId="{1C8B2E57-2476-4905-8575-B8F355290CF8}" type="presParOf" srcId="{00BB0E2C-26B4-4E47-ADD9-40543F549DD3}" destId="{723C8C0E-FC00-4192-AD13-6E81F340CFCC}" srcOrd="1" destOrd="0" presId="urn:microsoft.com/office/officeart/2005/8/layout/vList3"/>
    <dgm:cxn modelId="{E5566329-138D-4719-9DE7-433B717490A9}" type="presParOf" srcId="{C90F677C-2B7C-41B9-8B38-F28AE2DC7BB5}" destId="{FCCF3A68-F9B8-4229-85DF-D8E8EE9899CB}" srcOrd="1" destOrd="0" presId="urn:microsoft.com/office/officeart/2005/8/layout/vList3"/>
    <dgm:cxn modelId="{C638A060-EE91-4D00-8802-DAD6458CAE4E}" type="presParOf" srcId="{C90F677C-2B7C-41B9-8B38-F28AE2DC7BB5}" destId="{34DE57F9-065E-4BF7-B785-F90C41ED55C8}" srcOrd="2" destOrd="0" presId="urn:microsoft.com/office/officeart/2005/8/layout/vList3"/>
    <dgm:cxn modelId="{95589999-5E5E-436B-9521-C8C329848BB8}" type="presParOf" srcId="{34DE57F9-065E-4BF7-B785-F90C41ED55C8}" destId="{F6F871EE-6EAA-4C2A-97A0-F6BCDBF37A79}" srcOrd="0" destOrd="0" presId="urn:microsoft.com/office/officeart/2005/8/layout/vList3"/>
    <dgm:cxn modelId="{33C8A324-6435-4ECE-846B-F7834A3A2802}" type="presParOf" srcId="{34DE57F9-065E-4BF7-B785-F90C41ED55C8}" destId="{7D87E28C-C07D-4968-A848-D5DE17FC6505}" srcOrd="1" destOrd="0" presId="urn:microsoft.com/office/officeart/2005/8/layout/vList3"/>
    <dgm:cxn modelId="{08EE00F9-60D4-4DEA-B43B-0371AE9EB912}" type="presParOf" srcId="{C90F677C-2B7C-41B9-8B38-F28AE2DC7BB5}" destId="{20F0DEB6-A610-46C4-B13F-B8C158CBD921}" srcOrd="3" destOrd="0" presId="urn:microsoft.com/office/officeart/2005/8/layout/vList3"/>
    <dgm:cxn modelId="{C3FB6600-E2F9-4B2F-B71D-4AADF760D85A}" type="presParOf" srcId="{C90F677C-2B7C-41B9-8B38-F28AE2DC7BB5}" destId="{B34BFAC8-B0B7-498B-B924-C9DA16F4272C}" srcOrd="4" destOrd="0" presId="urn:microsoft.com/office/officeart/2005/8/layout/vList3"/>
    <dgm:cxn modelId="{6AC6EE04-71F3-49E2-AA88-9CCAFEE97FA2}" type="presParOf" srcId="{B34BFAC8-B0B7-498B-B924-C9DA16F4272C}" destId="{31FE10D5-8CB6-41B1-B35E-A5ECE23F1B23}" srcOrd="0" destOrd="0" presId="urn:microsoft.com/office/officeart/2005/8/layout/vList3"/>
    <dgm:cxn modelId="{AC9CCCD2-DC1D-4EA3-AA54-E59DE1B66EC3}" type="presParOf" srcId="{B34BFAC8-B0B7-498B-B924-C9DA16F4272C}" destId="{928505E3-EAC9-437B-9802-079B3EFF697F}" srcOrd="1" destOrd="0" presId="urn:microsoft.com/office/officeart/2005/8/layout/vList3"/>
    <dgm:cxn modelId="{A71364A4-8289-4832-A68C-94864056F2D8}" type="presParOf" srcId="{C90F677C-2B7C-41B9-8B38-F28AE2DC7BB5}" destId="{50A73FA5-2912-4305-B5CE-41B0B4482317}" srcOrd="5" destOrd="0" presId="urn:microsoft.com/office/officeart/2005/8/layout/vList3"/>
    <dgm:cxn modelId="{0B884FC8-5F16-40D4-99DB-CEBD16D043A7}" type="presParOf" srcId="{C90F677C-2B7C-41B9-8B38-F28AE2DC7BB5}" destId="{498A9072-BA88-4D7D-907D-16B69F800EDF}" srcOrd="6" destOrd="0" presId="urn:microsoft.com/office/officeart/2005/8/layout/vList3"/>
    <dgm:cxn modelId="{2C55338B-9BDD-416F-842E-A296DBE554E7}" type="presParOf" srcId="{498A9072-BA88-4D7D-907D-16B69F800EDF}" destId="{6A9D2C70-16A3-44A4-8EBF-4F92B9399A68}" srcOrd="0" destOrd="0" presId="urn:microsoft.com/office/officeart/2005/8/layout/vList3"/>
    <dgm:cxn modelId="{8602FA7D-93CA-4C19-98E0-2E518C0AA872}" type="presParOf" srcId="{498A9072-BA88-4D7D-907D-16B69F800EDF}" destId="{95FE85ED-3BE5-410A-B3C3-44331BC60CAA}" srcOrd="1" destOrd="0" presId="urn:microsoft.com/office/officeart/2005/8/layout/vList3"/>
    <dgm:cxn modelId="{0779DB56-61F7-4D67-ACBB-5F166B8B49DD}" type="presParOf" srcId="{C90F677C-2B7C-41B9-8B38-F28AE2DC7BB5}" destId="{B66AF38A-CFBF-4BC9-B93C-8E578FA35131}" srcOrd="7" destOrd="0" presId="urn:microsoft.com/office/officeart/2005/8/layout/vList3"/>
    <dgm:cxn modelId="{82EC338B-4650-420C-AFED-FA04CF9F88FD}" type="presParOf" srcId="{C90F677C-2B7C-41B9-8B38-F28AE2DC7BB5}" destId="{3D2E8170-CB4A-4DDF-B523-77A52CDE6440}" srcOrd="8" destOrd="0" presId="urn:microsoft.com/office/officeart/2005/8/layout/vList3"/>
    <dgm:cxn modelId="{551A47FE-0042-47D9-BE25-B11BA5E4AF10}" type="presParOf" srcId="{3D2E8170-CB4A-4DDF-B523-77A52CDE6440}" destId="{843A87EF-8F06-427D-BF00-ECDE2CCB545C}" srcOrd="0" destOrd="0" presId="urn:microsoft.com/office/officeart/2005/8/layout/vList3"/>
    <dgm:cxn modelId="{B413A2EC-AE93-4DD4-92D5-C3E6A0DA04B0}" type="presParOf" srcId="{3D2E8170-CB4A-4DDF-B523-77A52CDE6440}" destId="{18EABBEB-3D1F-4DD4-8F54-9680B0DAB22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EC5004-BA85-4155-9E38-2A774080B9E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05C5D40-6637-4CCB-8BF3-D1B64F18B95F}">
      <dgm:prSet phldrT="[Text]"/>
      <dgm:spPr>
        <a:ln>
          <a:solidFill>
            <a:schemeClr val="accent1">
              <a:lumMod val="40000"/>
              <a:lumOff val="60000"/>
            </a:schemeClr>
          </a:solidFill>
        </a:ln>
      </dgm:spPr>
      <dgm:t>
        <a:bodyPr/>
        <a:lstStyle/>
        <a:p>
          <a:r>
            <a:rPr lang="en-US" dirty="0" smtClean="0"/>
            <a:t>Governance</a:t>
          </a:r>
          <a:endParaRPr lang="en-US" dirty="0"/>
        </a:p>
      </dgm:t>
    </dgm:pt>
    <dgm:pt modelId="{74DB9C5F-F6B3-4F8D-8747-D321814A9794}" type="parTrans" cxnId="{CA3561EE-EA16-4DE0-9E61-8829283E12D4}">
      <dgm:prSet/>
      <dgm:spPr/>
      <dgm:t>
        <a:bodyPr/>
        <a:lstStyle/>
        <a:p>
          <a:endParaRPr lang="en-US"/>
        </a:p>
      </dgm:t>
    </dgm:pt>
    <dgm:pt modelId="{D85CEA6B-AC9C-4D4F-A343-ABBC6173315E}" type="sibTrans" cxnId="{CA3561EE-EA16-4DE0-9E61-8829283E12D4}">
      <dgm:prSet/>
      <dgm:spPr/>
      <dgm:t>
        <a:bodyPr/>
        <a:lstStyle/>
        <a:p>
          <a:endParaRPr lang="en-US"/>
        </a:p>
      </dgm:t>
    </dgm:pt>
    <dgm:pt modelId="{3636ED98-8321-4DCA-A4A6-4FCCC1BD8197}">
      <dgm:prSet phldrT="[Text]"/>
      <dgm:spPr/>
      <dgm:t>
        <a:bodyPr/>
        <a:lstStyle/>
        <a:p>
          <a:r>
            <a:rPr lang="en-US" dirty="0" smtClean="0"/>
            <a:t>Strategy &amp; Metrics</a:t>
          </a:r>
          <a:endParaRPr lang="en-US" dirty="0"/>
        </a:p>
      </dgm:t>
    </dgm:pt>
    <dgm:pt modelId="{6AE11B97-7497-4438-8931-06AA7C89672D}" type="parTrans" cxnId="{3AACB449-7C2A-4045-987E-E957BCEB49D1}">
      <dgm:prSet/>
      <dgm:spPr/>
      <dgm:t>
        <a:bodyPr/>
        <a:lstStyle/>
        <a:p>
          <a:endParaRPr lang="en-US"/>
        </a:p>
      </dgm:t>
    </dgm:pt>
    <dgm:pt modelId="{C9BD50E2-2944-4BB6-98FA-80D8AF3F7525}" type="sibTrans" cxnId="{3AACB449-7C2A-4045-987E-E957BCEB49D1}">
      <dgm:prSet/>
      <dgm:spPr/>
      <dgm:t>
        <a:bodyPr/>
        <a:lstStyle/>
        <a:p>
          <a:endParaRPr lang="en-US"/>
        </a:p>
      </dgm:t>
    </dgm:pt>
    <dgm:pt modelId="{2A1B0C75-943F-4BB5-87F7-FA49496E1093}">
      <dgm:prSet phldrT="[Text]"/>
      <dgm:spPr/>
      <dgm:t>
        <a:bodyPr/>
        <a:lstStyle/>
        <a:p>
          <a:r>
            <a:rPr lang="en-US" dirty="0" smtClean="0"/>
            <a:t>Policy &amp; Compliance</a:t>
          </a:r>
          <a:endParaRPr lang="en-US" dirty="0"/>
        </a:p>
      </dgm:t>
    </dgm:pt>
    <dgm:pt modelId="{6D9C2C40-FBE5-4D11-B4DB-BF6D73CF9238}" type="parTrans" cxnId="{FDB06E37-6159-4332-9D57-E0522BE94EEF}">
      <dgm:prSet/>
      <dgm:spPr/>
      <dgm:t>
        <a:bodyPr/>
        <a:lstStyle/>
        <a:p>
          <a:endParaRPr lang="en-US"/>
        </a:p>
      </dgm:t>
    </dgm:pt>
    <dgm:pt modelId="{3FA4DBFE-7BE6-46AA-8BAD-3B9049DB8275}" type="sibTrans" cxnId="{FDB06E37-6159-4332-9D57-E0522BE94EEF}">
      <dgm:prSet/>
      <dgm:spPr/>
      <dgm:t>
        <a:bodyPr/>
        <a:lstStyle/>
        <a:p>
          <a:endParaRPr lang="en-US"/>
        </a:p>
      </dgm:t>
    </dgm:pt>
    <dgm:pt modelId="{6A38E2B1-E605-4199-9179-9B5DC93ACD6A}">
      <dgm:prSet phldrT="[Text]"/>
      <dgm:spPr>
        <a:solidFill>
          <a:srgbClr val="FFFF00"/>
        </a:solidFill>
        <a:ln>
          <a:solidFill>
            <a:schemeClr val="accent1">
              <a:lumMod val="40000"/>
              <a:lumOff val="60000"/>
            </a:schemeClr>
          </a:solidFill>
        </a:ln>
      </dgm:spPr>
      <dgm:t>
        <a:bodyPr/>
        <a:lstStyle/>
        <a:p>
          <a:r>
            <a:rPr lang="en-US" dirty="0" smtClean="0">
              <a:solidFill>
                <a:schemeClr val="accent1">
                  <a:lumMod val="60000"/>
                  <a:lumOff val="40000"/>
                </a:schemeClr>
              </a:solidFill>
            </a:rPr>
            <a:t>Design</a:t>
          </a:r>
          <a:endParaRPr lang="en-US" dirty="0">
            <a:solidFill>
              <a:schemeClr val="accent1">
                <a:lumMod val="60000"/>
                <a:lumOff val="40000"/>
              </a:schemeClr>
            </a:solidFill>
          </a:endParaRPr>
        </a:p>
      </dgm:t>
    </dgm:pt>
    <dgm:pt modelId="{3C805E7E-1221-4455-B4F9-34D76C8DD104}" type="parTrans" cxnId="{6CFF4197-36BB-4C7C-A4EF-946F4A475841}">
      <dgm:prSet/>
      <dgm:spPr/>
      <dgm:t>
        <a:bodyPr/>
        <a:lstStyle/>
        <a:p>
          <a:endParaRPr lang="en-US"/>
        </a:p>
      </dgm:t>
    </dgm:pt>
    <dgm:pt modelId="{6C5ECBD0-1B3B-4DBE-895D-5FAE3159B711}" type="sibTrans" cxnId="{6CFF4197-36BB-4C7C-A4EF-946F4A475841}">
      <dgm:prSet/>
      <dgm:spPr/>
      <dgm:t>
        <a:bodyPr/>
        <a:lstStyle/>
        <a:p>
          <a:endParaRPr lang="en-US"/>
        </a:p>
      </dgm:t>
    </dgm:pt>
    <dgm:pt modelId="{6AE7DA71-6A7C-4D3B-A036-B87BD530F194}">
      <dgm:prSet phldrT="[Text]"/>
      <dgm:spPr/>
      <dgm:t>
        <a:bodyPr/>
        <a:lstStyle/>
        <a:p>
          <a:r>
            <a:rPr lang="en-US" dirty="0" smtClean="0"/>
            <a:t>Threat Assessment</a:t>
          </a:r>
          <a:endParaRPr lang="en-US" dirty="0"/>
        </a:p>
      </dgm:t>
    </dgm:pt>
    <dgm:pt modelId="{8567C269-0A90-4B41-8FAC-3AB785FD3AAC}" type="parTrans" cxnId="{1CE0C7B9-1EFC-45DE-8E6E-33232173D863}">
      <dgm:prSet/>
      <dgm:spPr/>
      <dgm:t>
        <a:bodyPr/>
        <a:lstStyle/>
        <a:p>
          <a:endParaRPr lang="en-US"/>
        </a:p>
      </dgm:t>
    </dgm:pt>
    <dgm:pt modelId="{AE00EFAD-78A5-4BBD-925B-4DDB9E8BCA75}" type="sibTrans" cxnId="{1CE0C7B9-1EFC-45DE-8E6E-33232173D863}">
      <dgm:prSet/>
      <dgm:spPr/>
      <dgm:t>
        <a:bodyPr/>
        <a:lstStyle/>
        <a:p>
          <a:endParaRPr lang="en-US"/>
        </a:p>
      </dgm:t>
    </dgm:pt>
    <dgm:pt modelId="{CD84505D-2186-4CBA-AE32-A77E8117915C}">
      <dgm:prSet phldrT="[Text]"/>
      <dgm:spPr/>
      <dgm:t>
        <a:bodyPr/>
        <a:lstStyle/>
        <a:p>
          <a:r>
            <a:rPr lang="en-US" dirty="0" smtClean="0"/>
            <a:t>Security Requirements</a:t>
          </a:r>
          <a:endParaRPr lang="en-US" dirty="0"/>
        </a:p>
      </dgm:t>
    </dgm:pt>
    <dgm:pt modelId="{46922B2C-F524-407C-A058-3380A85BB1B6}" type="parTrans" cxnId="{608B44F8-E77A-4D5B-9D02-65A29F8F5253}">
      <dgm:prSet/>
      <dgm:spPr/>
      <dgm:t>
        <a:bodyPr/>
        <a:lstStyle/>
        <a:p>
          <a:endParaRPr lang="en-US"/>
        </a:p>
      </dgm:t>
    </dgm:pt>
    <dgm:pt modelId="{99CF9628-07A6-4B54-ABF3-54A9869D099C}" type="sibTrans" cxnId="{608B44F8-E77A-4D5B-9D02-65A29F8F5253}">
      <dgm:prSet/>
      <dgm:spPr/>
      <dgm:t>
        <a:bodyPr/>
        <a:lstStyle/>
        <a:p>
          <a:endParaRPr lang="en-US"/>
        </a:p>
      </dgm:t>
    </dgm:pt>
    <dgm:pt modelId="{F27ACCAB-6581-4146-9B1C-B6A6C1C0BE77}">
      <dgm:prSet phldrT="[Text]"/>
      <dgm:spPr>
        <a:solidFill>
          <a:srgbClr val="663300"/>
        </a:solidFill>
        <a:ln>
          <a:solidFill>
            <a:schemeClr val="accent1">
              <a:lumMod val="40000"/>
              <a:lumOff val="60000"/>
            </a:schemeClr>
          </a:solidFill>
        </a:ln>
      </dgm:spPr>
      <dgm:t>
        <a:bodyPr/>
        <a:lstStyle/>
        <a:p>
          <a:r>
            <a:rPr lang="en-US" dirty="0" smtClean="0"/>
            <a:t>Implementation</a:t>
          </a:r>
          <a:endParaRPr lang="en-US" dirty="0"/>
        </a:p>
      </dgm:t>
    </dgm:pt>
    <dgm:pt modelId="{42E6AE9F-A378-4F4C-BF9B-7484BC3E55EA}" type="parTrans" cxnId="{52B102B5-F770-4278-9935-1FF7BD9566BD}">
      <dgm:prSet/>
      <dgm:spPr/>
      <dgm:t>
        <a:bodyPr/>
        <a:lstStyle/>
        <a:p>
          <a:endParaRPr lang="en-US"/>
        </a:p>
      </dgm:t>
    </dgm:pt>
    <dgm:pt modelId="{51653579-70E9-42EE-95EC-E86BA9791F5B}" type="sibTrans" cxnId="{52B102B5-F770-4278-9935-1FF7BD9566BD}">
      <dgm:prSet/>
      <dgm:spPr/>
      <dgm:t>
        <a:bodyPr/>
        <a:lstStyle/>
        <a:p>
          <a:endParaRPr lang="en-US"/>
        </a:p>
      </dgm:t>
    </dgm:pt>
    <dgm:pt modelId="{80463AB6-825B-495C-B2C0-0263AC68032F}">
      <dgm:prSet phldrT="[Text]"/>
      <dgm:spPr/>
      <dgm:t>
        <a:bodyPr/>
        <a:lstStyle/>
        <a:p>
          <a:r>
            <a:rPr lang="en-US" dirty="0" smtClean="0"/>
            <a:t>Secure Build</a:t>
          </a:r>
          <a:endParaRPr lang="en-US" dirty="0"/>
        </a:p>
      </dgm:t>
    </dgm:pt>
    <dgm:pt modelId="{6FFC9385-BA55-4716-A179-A793FFF3A717}" type="parTrans" cxnId="{8CFA3C0A-126F-4103-943A-ECE3FFB68B08}">
      <dgm:prSet/>
      <dgm:spPr/>
      <dgm:t>
        <a:bodyPr/>
        <a:lstStyle/>
        <a:p>
          <a:endParaRPr lang="en-US"/>
        </a:p>
      </dgm:t>
    </dgm:pt>
    <dgm:pt modelId="{10E4136B-FE0D-4F15-9EC5-2C0B88694995}" type="sibTrans" cxnId="{8CFA3C0A-126F-4103-943A-ECE3FFB68B08}">
      <dgm:prSet/>
      <dgm:spPr/>
      <dgm:t>
        <a:bodyPr/>
        <a:lstStyle/>
        <a:p>
          <a:endParaRPr lang="en-US"/>
        </a:p>
      </dgm:t>
    </dgm:pt>
    <dgm:pt modelId="{BED0E70C-B6E6-4B3C-8720-A86521787D3E}">
      <dgm:prSet phldrT="[Text]"/>
      <dgm:spPr/>
      <dgm:t>
        <a:bodyPr/>
        <a:lstStyle/>
        <a:p>
          <a:r>
            <a:rPr lang="en-US" dirty="0" smtClean="0"/>
            <a:t>Education &amp; Guidance</a:t>
          </a:r>
          <a:endParaRPr lang="en-US" dirty="0"/>
        </a:p>
      </dgm:t>
    </dgm:pt>
    <dgm:pt modelId="{B06CF37B-6E91-4688-9A0F-5B4CE083EB29}" type="parTrans" cxnId="{63BADD0B-D5A0-4220-9FDD-AFD19DD286D7}">
      <dgm:prSet/>
      <dgm:spPr/>
      <dgm:t>
        <a:bodyPr/>
        <a:lstStyle/>
        <a:p>
          <a:endParaRPr lang="en-US"/>
        </a:p>
      </dgm:t>
    </dgm:pt>
    <dgm:pt modelId="{CE017D09-330C-44B3-B241-EF542F4D3D50}" type="sibTrans" cxnId="{63BADD0B-D5A0-4220-9FDD-AFD19DD286D7}">
      <dgm:prSet/>
      <dgm:spPr/>
      <dgm:t>
        <a:bodyPr/>
        <a:lstStyle/>
        <a:p>
          <a:endParaRPr lang="en-US"/>
        </a:p>
      </dgm:t>
    </dgm:pt>
    <dgm:pt modelId="{1E09683A-D493-4210-918E-6BAF83FFEBCF}">
      <dgm:prSet phldrT="[Text]"/>
      <dgm:spPr/>
      <dgm:t>
        <a:bodyPr/>
        <a:lstStyle/>
        <a:p>
          <a:r>
            <a:rPr lang="en-US" smtClean="0"/>
            <a:t>Security </a:t>
          </a:r>
          <a:r>
            <a:rPr lang="en-US" dirty="0" smtClean="0"/>
            <a:t>Architecture</a:t>
          </a:r>
          <a:endParaRPr lang="en-US" dirty="0"/>
        </a:p>
      </dgm:t>
    </dgm:pt>
    <dgm:pt modelId="{CC0D3ED4-481E-471D-B79B-6A890BAE5A1E}" type="parTrans" cxnId="{A26E4080-CD66-424B-8C02-096D87EE8A52}">
      <dgm:prSet/>
      <dgm:spPr/>
      <dgm:t>
        <a:bodyPr/>
        <a:lstStyle/>
        <a:p>
          <a:endParaRPr lang="en-US"/>
        </a:p>
      </dgm:t>
    </dgm:pt>
    <dgm:pt modelId="{CC3EC60B-439A-481D-AAE9-207F3A304A0F}" type="sibTrans" cxnId="{A26E4080-CD66-424B-8C02-096D87EE8A52}">
      <dgm:prSet/>
      <dgm:spPr/>
      <dgm:t>
        <a:bodyPr/>
        <a:lstStyle/>
        <a:p>
          <a:endParaRPr lang="en-US"/>
        </a:p>
      </dgm:t>
    </dgm:pt>
    <dgm:pt modelId="{7775F3CB-F3B6-45AA-B058-05078C86BE87}">
      <dgm:prSet phldrT="[Text]"/>
      <dgm:spPr/>
      <dgm:t>
        <a:bodyPr/>
        <a:lstStyle/>
        <a:p>
          <a:r>
            <a:rPr lang="en-US" dirty="0" smtClean="0"/>
            <a:t>Secure Deployment</a:t>
          </a:r>
          <a:endParaRPr lang="en-US" dirty="0"/>
        </a:p>
      </dgm:t>
    </dgm:pt>
    <dgm:pt modelId="{2E3B6F7A-43ED-449A-9F17-A6338188FBBE}" type="parTrans" cxnId="{D8266938-2675-46C9-8B65-40A8B0267C5D}">
      <dgm:prSet/>
      <dgm:spPr/>
      <dgm:t>
        <a:bodyPr/>
        <a:lstStyle/>
        <a:p>
          <a:endParaRPr lang="en-US"/>
        </a:p>
      </dgm:t>
    </dgm:pt>
    <dgm:pt modelId="{B8AB70B3-A56D-48A3-A8AB-92BA9EE2964F}" type="sibTrans" cxnId="{D8266938-2675-46C9-8B65-40A8B0267C5D}">
      <dgm:prSet/>
      <dgm:spPr/>
      <dgm:t>
        <a:bodyPr/>
        <a:lstStyle/>
        <a:p>
          <a:endParaRPr lang="en-US"/>
        </a:p>
      </dgm:t>
    </dgm:pt>
    <dgm:pt modelId="{852A7249-B028-49D3-AA17-CE57D250163D}">
      <dgm:prSet phldrT="[Text]"/>
      <dgm:spPr/>
      <dgm:t>
        <a:bodyPr/>
        <a:lstStyle/>
        <a:p>
          <a:r>
            <a:rPr lang="en-US" dirty="0" smtClean="0"/>
            <a:t>Defect Management</a:t>
          </a:r>
          <a:endParaRPr lang="en-US" dirty="0"/>
        </a:p>
      </dgm:t>
    </dgm:pt>
    <dgm:pt modelId="{5EE6BB01-86C3-4684-8925-A5C32A2C9A85}" type="parTrans" cxnId="{7CAF20AF-B6BE-40DA-B512-1652860B43BF}">
      <dgm:prSet/>
      <dgm:spPr/>
      <dgm:t>
        <a:bodyPr/>
        <a:lstStyle/>
        <a:p>
          <a:endParaRPr lang="en-US"/>
        </a:p>
      </dgm:t>
    </dgm:pt>
    <dgm:pt modelId="{919A20C0-588C-46F3-BA16-6117B924C981}" type="sibTrans" cxnId="{7CAF20AF-B6BE-40DA-B512-1652860B43BF}">
      <dgm:prSet/>
      <dgm:spPr/>
      <dgm:t>
        <a:bodyPr/>
        <a:lstStyle/>
        <a:p>
          <a:endParaRPr lang="en-US"/>
        </a:p>
      </dgm:t>
    </dgm:pt>
    <dgm:pt modelId="{4C8CDFB1-39E4-43D0-8D58-CBE964C70AF7}">
      <dgm:prSet phldrT="[Text]"/>
      <dgm:spPr>
        <a:solidFill>
          <a:schemeClr val="accent3">
            <a:lumMod val="50000"/>
          </a:schemeClr>
        </a:solidFill>
        <a:ln>
          <a:solidFill>
            <a:schemeClr val="accent1">
              <a:lumMod val="40000"/>
              <a:lumOff val="60000"/>
            </a:schemeClr>
          </a:solidFill>
        </a:ln>
      </dgm:spPr>
      <dgm:t>
        <a:bodyPr/>
        <a:lstStyle/>
        <a:p>
          <a:r>
            <a:rPr lang="en-US" dirty="0" smtClean="0"/>
            <a:t>Verification</a:t>
          </a:r>
          <a:endParaRPr lang="en-US" dirty="0"/>
        </a:p>
      </dgm:t>
    </dgm:pt>
    <dgm:pt modelId="{26B3CDEF-28D2-4693-A82D-84C5E6DD06D3}" type="parTrans" cxnId="{5CA3C885-46C7-4B67-AB69-DFF42A241804}">
      <dgm:prSet/>
      <dgm:spPr/>
      <dgm:t>
        <a:bodyPr/>
        <a:lstStyle/>
        <a:p>
          <a:endParaRPr lang="en-US"/>
        </a:p>
      </dgm:t>
    </dgm:pt>
    <dgm:pt modelId="{017D3515-544D-4293-B863-E9D958466D1A}" type="sibTrans" cxnId="{5CA3C885-46C7-4B67-AB69-DFF42A241804}">
      <dgm:prSet/>
      <dgm:spPr/>
      <dgm:t>
        <a:bodyPr/>
        <a:lstStyle/>
        <a:p>
          <a:endParaRPr lang="en-US"/>
        </a:p>
      </dgm:t>
    </dgm:pt>
    <dgm:pt modelId="{57F4338D-4161-4B01-A6AD-7A9FAF1564BD}">
      <dgm:prSet phldrT="[Text]"/>
      <dgm:spPr/>
      <dgm:t>
        <a:bodyPr/>
        <a:lstStyle/>
        <a:p>
          <a:r>
            <a:rPr lang="en-US" dirty="0" smtClean="0"/>
            <a:t>Architecture Assessment</a:t>
          </a:r>
          <a:endParaRPr lang="en-US" dirty="0"/>
        </a:p>
      </dgm:t>
    </dgm:pt>
    <dgm:pt modelId="{33D32B1D-5418-4C26-BC45-F20CC691B0E6}" type="parTrans" cxnId="{CA91D929-4552-4EE8-8259-7E2BCB19A23A}">
      <dgm:prSet/>
      <dgm:spPr/>
      <dgm:t>
        <a:bodyPr/>
        <a:lstStyle/>
        <a:p>
          <a:endParaRPr lang="en-US"/>
        </a:p>
      </dgm:t>
    </dgm:pt>
    <dgm:pt modelId="{2246AC1B-D84F-416A-BB09-C78AC3D53607}" type="sibTrans" cxnId="{CA91D929-4552-4EE8-8259-7E2BCB19A23A}">
      <dgm:prSet/>
      <dgm:spPr/>
      <dgm:t>
        <a:bodyPr/>
        <a:lstStyle/>
        <a:p>
          <a:endParaRPr lang="en-US"/>
        </a:p>
      </dgm:t>
    </dgm:pt>
    <dgm:pt modelId="{436CD2FF-BD18-4738-A957-FD40A05DC5BC}">
      <dgm:prSet phldrT="[Text]"/>
      <dgm:spPr/>
      <dgm:t>
        <a:bodyPr/>
        <a:lstStyle/>
        <a:p>
          <a:r>
            <a:rPr lang="en-US" dirty="0" smtClean="0"/>
            <a:t>Requirements Testing</a:t>
          </a:r>
          <a:endParaRPr lang="en-US" dirty="0"/>
        </a:p>
      </dgm:t>
    </dgm:pt>
    <dgm:pt modelId="{79715537-A94E-4382-B893-9AF59BD6F339}" type="parTrans" cxnId="{67E80E4D-164C-4BFB-B9F8-85E8E0331A16}">
      <dgm:prSet/>
      <dgm:spPr/>
      <dgm:t>
        <a:bodyPr/>
        <a:lstStyle/>
        <a:p>
          <a:endParaRPr lang="en-US"/>
        </a:p>
      </dgm:t>
    </dgm:pt>
    <dgm:pt modelId="{B114C952-6900-4B96-A435-5551B3D8DE45}" type="sibTrans" cxnId="{67E80E4D-164C-4BFB-B9F8-85E8E0331A16}">
      <dgm:prSet/>
      <dgm:spPr/>
      <dgm:t>
        <a:bodyPr/>
        <a:lstStyle/>
        <a:p>
          <a:endParaRPr lang="en-US"/>
        </a:p>
      </dgm:t>
    </dgm:pt>
    <dgm:pt modelId="{C23B6033-A671-45B4-BAD5-1F55C63CBBD1}">
      <dgm:prSet phldrT="[Text]"/>
      <dgm:spPr/>
      <dgm:t>
        <a:bodyPr/>
        <a:lstStyle/>
        <a:p>
          <a:r>
            <a:rPr lang="en-US" dirty="0" smtClean="0"/>
            <a:t>Security Testing</a:t>
          </a:r>
          <a:endParaRPr lang="en-US" dirty="0"/>
        </a:p>
      </dgm:t>
    </dgm:pt>
    <dgm:pt modelId="{BC8C0342-4747-4114-A329-50EF72CE424F}" type="parTrans" cxnId="{986CB1A4-8BAE-4DE0-92F1-A3265D805C91}">
      <dgm:prSet/>
      <dgm:spPr/>
      <dgm:t>
        <a:bodyPr/>
        <a:lstStyle/>
        <a:p>
          <a:endParaRPr lang="en-US"/>
        </a:p>
      </dgm:t>
    </dgm:pt>
    <dgm:pt modelId="{C9C004D0-650D-4E79-8E07-7D556E82EFE4}" type="sibTrans" cxnId="{986CB1A4-8BAE-4DE0-92F1-A3265D805C91}">
      <dgm:prSet/>
      <dgm:spPr/>
      <dgm:t>
        <a:bodyPr/>
        <a:lstStyle/>
        <a:p>
          <a:endParaRPr lang="en-US"/>
        </a:p>
      </dgm:t>
    </dgm:pt>
    <dgm:pt modelId="{3F509756-479A-4058-B8F4-F244FA389407}">
      <dgm:prSet phldrT="[Text]"/>
      <dgm:spPr>
        <a:solidFill>
          <a:srgbClr val="C00000"/>
        </a:solidFill>
        <a:ln>
          <a:solidFill>
            <a:schemeClr val="accent1">
              <a:lumMod val="40000"/>
              <a:lumOff val="60000"/>
            </a:schemeClr>
          </a:solidFill>
        </a:ln>
      </dgm:spPr>
      <dgm:t>
        <a:bodyPr/>
        <a:lstStyle/>
        <a:p>
          <a:r>
            <a:rPr lang="en-US" dirty="0" smtClean="0"/>
            <a:t>Operations</a:t>
          </a:r>
          <a:endParaRPr lang="en-US" dirty="0"/>
        </a:p>
      </dgm:t>
    </dgm:pt>
    <dgm:pt modelId="{73EFF5DA-8C7E-4718-A0A9-2A23C8BDD499}" type="parTrans" cxnId="{FD8335EE-9B94-414E-B660-E161C598FAC5}">
      <dgm:prSet/>
      <dgm:spPr/>
      <dgm:t>
        <a:bodyPr/>
        <a:lstStyle/>
        <a:p>
          <a:endParaRPr lang="en-US"/>
        </a:p>
      </dgm:t>
    </dgm:pt>
    <dgm:pt modelId="{C46454F9-61AB-410A-AF2D-1A66EB870F74}" type="sibTrans" cxnId="{FD8335EE-9B94-414E-B660-E161C598FAC5}">
      <dgm:prSet/>
      <dgm:spPr/>
      <dgm:t>
        <a:bodyPr/>
        <a:lstStyle/>
        <a:p>
          <a:endParaRPr lang="en-US"/>
        </a:p>
      </dgm:t>
    </dgm:pt>
    <dgm:pt modelId="{35AEFB3D-0324-48FB-BE52-12D39B2CB82E}">
      <dgm:prSet phldrT="[Text]"/>
      <dgm:spPr/>
      <dgm:t>
        <a:bodyPr/>
        <a:lstStyle/>
        <a:p>
          <a:r>
            <a:rPr lang="en-US" dirty="0" smtClean="0"/>
            <a:t>Incident Management</a:t>
          </a:r>
          <a:endParaRPr lang="en-US" dirty="0"/>
        </a:p>
      </dgm:t>
    </dgm:pt>
    <dgm:pt modelId="{7DEB3B9A-0130-471C-BB46-BFAD5AA89591}" type="parTrans" cxnId="{D44F9CDD-E213-49DB-9A04-5059AE6B49B3}">
      <dgm:prSet/>
      <dgm:spPr/>
      <dgm:t>
        <a:bodyPr/>
        <a:lstStyle/>
        <a:p>
          <a:endParaRPr lang="en-US"/>
        </a:p>
      </dgm:t>
    </dgm:pt>
    <dgm:pt modelId="{E3A10DD1-89F3-48FA-828D-3D197E04C50B}" type="sibTrans" cxnId="{D44F9CDD-E213-49DB-9A04-5059AE6B49B3}">
      <dgm:prSet/>
      <dgm:spPr/>
      <dgm:t>
        <a:bodyPr/>
        <a:lstStyle/>
        <a:p>
          <a:endParaRPr lang="en-US"/>
        </a:p>
      </dgm:t>
    </dgm:pt>
    <dgm:pt modelId="{2E6DC840-39BE-418F-82A0-9A3AA1F78A3E}">
      <dgm:prSet phldrT="[Text]"/>
      <dgm:spPr/>
      <dgm:t>
        <a:bodyPr/>
        <a:lstStyle/>
        <a:p>
          <a:r>
            <a:rPr lang="en-US" dirty="0" smtClean="0"/>
            <a:t>Environment Management</a:t>
          </a:r>
          <a:endParaRPr lang="en-US" dirty="0"/>
        </a:p>
      </dgm:t>
    </dgm:pt>
    <dgm:pt modelId="{5F052BA5-4360-42A2-99FA-359926ECCB4C}" type="parTrans" cxnId="{FC8EB534-B843-4799-9F89-8B573C3047DC}">
      <dgm:prSet/>
      <dgm:spPr/>
      <dgm:t>
        <a:bodyPr/>
        <a:lstStyle/>
        <a:p>
          <a:endParaRPr lang="en-US"/>
        </a:p>
      </dgm:t>
    </dgm:pt>
    <dgm:pt modelId="{0FA28944-8C25-46E4-8004-59179DCD90BB}" type="sibTrans" cxnId="{FC8EB534-B843-4799-9F89-8B573C3047DC}">
      <dgm:prSet/>
      <dgm:spPr/>
      <dgm:t>
        <a:bodyPr/>
        <a:lstStyle/>
        <a:p>
          <a:endParaRPr lang="en-US"/>
        </a:p>
      </dgm:t>
    </dgm:pt>
    <dgm:pt modelId="{CD341ED4-1FED-445F-9F39-0E564895ABD0}">
      <dgm:prSet phldrT="[Text]"/>
      <dgm:spPr/>
      <dgm:t>
        <a:bodyPr/>
        <a:lstStyle/>
        <a:p>
          <a:r>
            <a:rPr lang="en-US" dirty="0" smtClean="0"/>
            <a:t>Operational Management</a:t>
          </a:r>
          <a:endParaRPr lang="en-US" dirty="0"/>
        </a:p>
      </dgm:t>
    </dgm:pt>
    <dgm:pt modelId="{4F973C3E-96AB-4DFF-AE81-FE02FD8B0A4E}" type="parTrans" cxnId="{EB532E4E-6B6F-4B5B-B55D-FC7E39710BAF}">
      <dgm:prSet/>
      <dgm:spPr/>
      <dgm:t>
        <a:bodyPr/>
        <a:lstStyle/>
        <a:p>
          <a:endParaRPr lang="en-US"/>
        </a:p>
      </dgm:t>
    </dgm:pt>
    <dgm:pt modelId="{777D0FAD-135E-4259-993A-BDFC2A2E1E4B}" type="sibTrans" cxnId="{EB532E4E-6B6F-4B5B-B55D-FC7E39710BAF}">
      <dgm:prSet/>
      <dgm:spPr/>
      <dgm:t>
        <a:bodyPr/>
        <a:lstStyle/>
        <a:p>
          <a:endParaRPr lang="en-US"/>
        </a:p>
      </dgm:t>
    </dgm:pt>
    <dgm:pt modelId="{6FCE7EDA-78EE-4CA3-BE46-078D724F5DE7}" type="pres">
      <dgm:prSet presAssocID="{F4EC5004-BA85-4155-9E38-2A774080B9E7}" presName="Name0" presStyleCnt="0">
        <dgm:presLayoutVars>
          <dgm:dir/>
          <dgm:animLvl val="lvl"/>
          <dgm:resizeHandles val="exact"/>
        </dgm:presLayoutVars>
      </dgm:prSet>
      <dgm:spPr/>
      <dgm:t>
        <a:bodyPr/>
        <a:lstStyle/>
        <a:p>
          <a:endParaRPr lang="en-US"/>
        </a:p>
      </dgm:t>
    </dgm:pt>
    <dgm:pt modelId="{689B51C5-3AE4-426F-8F84-0563CC3F62ED}" type="pres">
      <dgm:prSet presAssocID="{905C5D40-6637-4CCB-8BF3-D1B64F18B95F}" presName="composite" presStyleCnt="0"/>
      <dgm:spPr/>
    </dgm:pt>
    <dgm:pt modelId="{89A89786-9151-431D-A80D-D3ED97D267DB}" type="pres">
      <dgm:prSet presAssocID="{905C5D40-6637-4CCB-8BF3-D1B64F18B95F}" presName="parTx" presStyleLbl="alignNode1" presStyleIdx="0" presStyleCnt="5">
        <dgm:presLayoutVars>
          <dgm:chMax val="0"/>
          <dgm:chPref val="0"/>
          <dgm:bulletEnabled val="1"/>
        </dgm:presLayoutVars>
      </dgm:prSet>
      <dgm:spPr/>
      <dgm:t>
        <a:bodyPr/>
        <a:lstStyle/>
        <a:p>
          <a:endParaRPr lang="en-US"/>
        </a:p>
      </dgm:t>
    </dgm:pt>
    <dgm:pt modelId="{87ADB98C-0342-4D07-A535-656CFE5844AF}" type="pres">
      <dgm:prSet presAssocID="{905C5D40-6637-4CCB-8BF3-D1B64F18B95F}" presName="desTx" presStyleLbl="alignAccFollowNode1" presStyleIdx="0" presStyleCnt="5">
        <dgm:presLayoutVars>
          <dgm:bulletEnabled val="1"/>
        </dgm:presLayoutVars>
      </dgm:prSet>
      <dgm:spPr/>
      <dgm:t>
        <a:bodyPr/>
        <a:lstStyle/>
        <a:p>
          <a:endParaRPr lang="en-US"/>
        </a:p>
      </dgm:t>
    </dgm:pt>
    <dgm:pt modelId="{13F710B9-0AD4-4E19-B6E0-51EF24F882CF}" type="pres">
      <dgm:prSet presAssocID="{D85CEA6B-AC9C-4D4F-A343-ABBC6173315E}" presName="space" presStyleCnt="0"/>
      <dgm:spPr/>
    </dgm:pt>
    <dgm:pt modelId="{60B0037E-B595-4A59-9438-BEAE89D6C23F}" type="pres">
      <dgm:prSet presAssocID="{6A38E2B1-E605-4199-9179-9B5DC93ACD6A}" presName="composite" presStyleCnt="0"/>
      <dgm:spPr/>
    </dgm:pt>
    <dgm:pt modelId="{D9FA40BC-DFB1-4634-ADCC-B371CA24A517}" type="pres">
      <dgm:prSet presAssocID="{6A38E2B1-E605-4199-9179-9B5DC93ACD6A}" presName="parTx" presStyleLbl="alignNode1" presStyleIdx="1" presStyleCnt="5">
        <dgm:presLayoutVars>
          <dgm:chMax val="0"/>
          <dgm:chPref val="0"/>
          <dgm:bulletEnabled val="1"/>
        </dgm:presLayoutVars>
      </dgm:prSet>
      <dgm:spPr/>
      <dgm:t>
        <a:bodyPr/>
        <a:lstStyle/>
        <a:p>
          <a:endParaRPr lang="en-US"/>
        </a:p>
      </dgm:t>
    </dgm:pt>
    <dgm:pt modelId="{753AABC9-18DD-4079-90C2-F47127C3CD51}" type="pres">
      <dgm:prSet presAssocID="{6A38E2B1-E605-4199-9179-9B5DC93ACD6A}" presName="desTx" presStyleLbl="alignAccFollowNode1" presStyleIdx="1" presStyleCnt="5">
        <dgm:presLayoutVars>
          <dgm:bulletEnabled val="1"/>
        </dgm:presLayoutVars>
      </dgm:prSet>
      <dgm:spPr/>
      <dgm:t>
        <a:bodyPr/>
        <a:lstStyle/>
        <a:p>
          <a:endParaRPr lang="en-US"/>
        </a:p>
      </dgm:t>
    </dgm:pt>
    <dgm:pt modelId="{C89A83EC-9040-451E-945C-5827CDC1156D}" type="pres">
      <dgm:prSet presAssocID="{6C5ECBD0-1B3B-4DBE-895D-5FAE3159B711}" presName="space" presStyleCnt="0"/>
      <dgm:spPr/>
    </dgm:pt>
    <dgm:pt modelId="{79CD0D8C-D126-4762-9404-305D250766D5}" type="pres">
      <dgm:prSet presAssocID="{F27ACCAB-6581-4146-9B1C-B6A6C1C0BE77}" presName="composite" presStyleCnt="0"/>
      <dgm:spPr/>
    </dgm:pt>
    <dgm:pt modelId="{45907D11-E706-4A5E-AAB0-B99CA0373363}" type="pres">
      <dgm:prSet presAssocID="{F27ACCAB-6581-4146-9B1C-B6A6C1C0BE77}" presName="parTx" presStyleLbl="alignNode1" presStyleIdx="2" presStyleCnt="5">
        <dgm:presLayoutVars>
          <dgm:chMax val="0"/>
          <dgm:chPref val="0"/>
          <dgm:bulletEnabled val="1"/>
        </dgm:presLayoutVars>
      </dgm:prSet>
      <dgm:spPr/>
      <dgm:t>
        <a:bodyPr/>
        <a:lstStyle/>
        <a:p>
          <a:endParaRPr lang="en-US"/>
        </a:p>
      </dgm:t>
    </dgm:pt>
    <dgm:pt modelId="{826828FC-45A7-4748-9D5A-CC7B8528CA14}" type="pres">
      <dgm:prSet presAssocID="{F27ACCAB-6581-4146-9B1C-B6A6C1C0BE77}" presName="desTx" presStyleLbl="alignAccFollowNode1" presStyleIdx="2" presStyleCnt="5">
        <dgm:presLayoutVars>
          <dgm:bulletEnabled val="1"/>
        </dgm:presLayoutVars>
      </dgm:prSet>
      <dgm:spPr/>
      <dgm:t>
        <a:bodyPr/>
        <a:lstStyle/>
        <a:p>
          <a:endParaRPr lang="en-US"/>
        </a:p>
      </dgm:t>
    </dgm:pt>
    <dgm:pt modelId="{FE3BA08B-A048-4926-BA53-9FF82B36AB57}" type="pres">
      <dgm:prSet presAssocID="{51653579-70E9-42EE-95EC-E86BA9791F5B}" presName="space" presStyleCnt="0"/>
      <dgm:spPr/>
    </dgm:pt>
    <dgm:pt modelId="{09F4C9E8-B531-4B56-96C0-511F3DDBFF40}" type="pres">
      <dgm:prSet presAssocID="{4C8CDFB1-39E4-43D0-8D58-CBE964C70AF7}" presName="composite" presStyleCnt="0"/>
      <dgm:spPr/>
    </dgm:pt>
    <dgm:pt modelId="{F5A8265A-F2C9-446C-AE34-F79C2246AB48}" type="pres">
      <dgm:prSet presAssocID="{4C8CDFB1-39E4-43D0-8D58-CBE964C70AF7}" presName="parTx" presStyleLbl="alignNode1" presStyleIdx="3" presStyleCnt="5">
        <dgm:presLayoutVars>
          <dgm:chMax val="0"/>
          <dgm:chPref val="0"/>
          <dgm:bulletEnabled val="1"/>
        </dgm:presLayoutVars>
      </dgm:prSet>
      <dgm:spPr/>
      <dgm:t>
        <a:bodyPr/>
        <a:lstStyle/>
        <a:p>
          <a:endParaRPr lang="en-US"/>
        </a:p>
      </dgm:t>
    </dgm:pt>
    <dgm:pt modelId="{675AB4A1-62F0-40FD-A2BB-8A79C1831C31}" type="pres">
      <dgm:prSet presAssocID="{4C8CDFB1-39E4-43D0-8D58-CBE964C70AF7}" presName="desTx" presStyleLbl="alignAccFollowNode1" presStyleIdx="3" presStyleCnt="5">
        <dgm:presLayoutVars>
          <dgm:bulletEnabled val="1"/>
        </dgm:presLayoutVars>
      </dgm:prSet>
      <dgm:spPr/>
      <dgm:t>
        <a:bodyPr/>
        <a:lstStyle/>
        <a:p>
          <a:endParaRPr lang="en-US"/>
        </a:p>
      </dgm:t>
    </dgm:pt>
    <dgm:pt modelId="{3B23EF20-1C57-4127-94B6-F43BA5B48DF4}" type="pres">
      <dgm:prSet presAssocID="{017D3515-544D-4293-B863-E9D958466D1A}" presName="space" presStyleCnt="0"/>
      <dgm:spPr/>
    </dgm:pt>
    <dgm:pt modelId="{67594042-D600-4546-83D3-190F0A30922D}" type="pres">
      <dgm:prSet presAssocID="{3F509756-479A-4058-B8F4-F244FA389407}" presName="composite" presStyleCnt="0"/>
      <dgm:spPr/>
    </dgm:pt>
    <dgm:pt modelId="{E6687F24-49E2-4689-8C45-97ADCFE56224}" type="pres">
      <dgm:prSet presAssocID="{3F509756-479A-4058-B8F4-F244FA389407}" presName="parTx" presStyleLbl="alignNode1" presStyleIdx="4" presStyleCnt="5">
        <dgm:presLayoutVars>
          <dgm:chMax val="0"/>
          <dgm:chPref val="0"/>
          <dgm:bulletEnabled val="1"/>
        </dgm:presLayoutVars>
      </dgm:prSet>
      <dgm:spPr/>
      <dgm:t>
        <a:bodyPr/>
        <a:lstStyle/>
        <a:p>
          <a:endParaRPr lang="en-US"/>
        </a:p>
      </dgm:t>
    </dgm:pt>
    <dgm:pt modelId="{94BCD809-7F43-46C2-8D5F-824CA7C42FD7}" type="pres">
      <dgm:prSet presAssocID="{3F509756-479A-4058-B8F4-F244FA389407}" presName="desTx" presStyleLbl="alignAccFollowNode1" presStyleIdx="4" presStyleCnt="5">
        <dgm:presLayoutVars>
          <dgm:bulletEnabled val="1"/>
        </dgm:presLayoutVars>
      </dgm:prSet>
      <dgm:spPr/>
      <dgm:t>
        <a:bodyPr/>
        <a:lstStyle/>
        <a:p>
          <a:endParaRPr lang="en-US"/>
        </a:p>
      </dgm:t>
    </dgm:pt>
  </dgm:ptLst>
  <dgm:cxnLst>
    <dgm:cxn modelId="{986CB1A4-8BAE-4DE0-92F1-A3265D805C91}" srcId="{4C8CDFB1-39E4-43D0-8D58-CBE964C70AF7}" destId="{C23B6033-A671-45B4-BAD5-1F55C63CBBD1}" srcOrd="2" destOrd="0" parTransId="{BC8C0342-4747-4114-A329-50EF72CE424F}" sibTransId="{C9C004D0-650D-4E79-8E07-7D556E82EFE4}"/>
    <dgm:cxn modelId="{633BB82B-FBFD-4B17-82CB-49FCF91D03FD}" type="presOf" srcId="{1E09683A-D493-4210-918E-6BAF83FFEBCF}" destId="{753AABC9-18DD-4079-90C2-F47127C3CD51}" srcOrd="0" destOrd="2" presId="urn:microsoft.com/office/officeart/2005/8/layout/hList1"/>
    <dgm:cxn modelId="{36BF8267-A23D-415C-A5C8-3909676FE921}" type="presOf" srcId="{C23B6033-A671-45B4-BAD5-1F55C63CBBD1}" destId="{675AB4A1-62F0-40FD-A2BB-8A79C1831C31}" srcOrd="0" destOrd="2" presId="urn:microsoft.com/office/officeart/2005/8/layout/hList1"/>
    <dgm:cxn modelId="{D8266938-2675-46C9-8B65-40A8B0267C5D}" srcId="{F27ACCAB-6581-4146-9B1C-B6A6C1C0BE77}" destId="{7775F3CB-F3B6-45AA-B058-05078C86BE87}" srcOrd="1" destOrd="0" parTransId="{2E3B6F7A-43ED-449A-9F17-A6338188FBBE}" sibTransId="{B8AB70B3-A56D-48A3-A8AB-92BA9EE2964F}"/>
    <dgm:cxn modelId="{608B44F8-E77A-4D5B-9D02-65A29F8F5253}" srcId="{6A38E2B1-E605-4199-9179-9B5DC93ACD6A}" destId="{CD84505D-2186-4CBA-AE32-A77E8117915C}" srcOrd="1" destOrd="0" parTransId="{46922B2C-F524-407C-A058-3380A85BB1B6}" sibTransId="{99CF9628-07A6-4B54-ABF3-54A9869D099C}"/>
    <dgm:cxn modelId="{CA91D929-4552-4EE8-8259-7E2BCB19A23A}" srcId="{4C8CDFB1-39E4-43D0-8D58-CBE964C70AF7}" destId="{57F4338D-4161-4B01-A6AD-7A9FAF1564BD}" srcOrd="0" destOrd="0" parTransId="{33D32B1D-5418-4C26-BC45-F20CC691B0E6}" sibTransId="{2246AC1B-D84F-416A-BB09-C78AC3D53607}"/>
    <dgm:cxn modelId="{CA3561EE-EA16-4DE0-9E61-8829283E12D4}" srcId="{F4EC5004-BA85-4155-9E38-2A774080B9E7}" destId="{905C5D40-6637-4CCB-8BF3-D1B64F18B95F}" srcOrd="0" destOrd="0" parTransId="{74DB9C5F-F6B3-4F8D-8747-D321814A9794}" sibTransId="{D85CEA6B-AC9C-4D4F-A343-ABBC6173315E}"/>
    <dgm:cxn modelId="{FC8EB534-B843-4799-9F89-8B573C3047DC}" srcId="{3F509756-479A-4058-B8F4-F244FA389407}" destId="{2E6DC840-39BE-418F-82A0-9A3AA1F78A3E}" srcOrd="1" destOrd="0" parTransId="{5F052BA5-4360-42A2-99FA-359926ECCB4C}" sibTransId="{0FA28944-8C25-46E4-8004-59179DCD90BB}"/>
    <dgm:cxn modelId="{52B102B5-F770-4278-9935-1FF7BD9566BD}" srcId="{F4EC5004-BA85-4155-9E38-2A774080B9E7}" destId="{F27ACCAB-6581-4146-9B1C-B6A6C1C0BE77}" srcOrd="2" destOrd="0" parTransId="{42E6AE9F-A378-4F4C-BF9B-7484BC3E55EA}" sibTransId="{51653579-70E9-42EE-95EC-E86BA9791F5B}"/>
    <dgm:cxn modelId="{1CE0C7B9-1EFC-45DE-8E6E-33232173D863}" srcId="{6A38E2B1-E605-4199-9179-9B5DC93ACD6A}" destId="{6AE7DA71-6A7C-4D3B-A036-B87BD530F194}" srcOrd="0" destOrd="0" parTransId="{8567C269-0A90-4B41-8FAC-3AB785FD3AAC}" sibTransId="{AE00EFAD-78A5-4BBD-925B-4DDB9E8BCA75}"/>
    <dgm:cxn modelId="{F8E03393-4F8A-4326-A5C9-82E60263DBDE}" type="presOf" srcId="{CD84505D-2186-4CBA-AE32-A77E8117915C}" destId="{753AABC9-18DD-4079-90C2-F47127C3CD51}" srcOrd="0" destOrd="1" presId="urn:microsoft.com/office/officeart/2005/8/layout/hList1"/>
    <dgm:cxn modelId="{7CAF20AF-B6BE-40DA-B512-1652860B43BF}" srcId="{F27ACCAB-6581-4146-9B1C-B6A6C1C0BE77}" destId="{852A7249-B028-49D3-AA17-CE57D250163D}" srcOrd="2" destOrd="0" parTransId="{5EE6BB01-86C3-4684-8925-A5C32A2C9A85}" sibTransId="{919A20C0-588C-46F3-BA16-6117B924C981}"/>
    <dgm:cxn modelId="{FDB06E37-6159-4332-9D57-E0522BE94EEF}" srcId="{905C5D40-6637-4CCB-8BF3-D1B64F18B95F}" destId="{2A1B0C75-943F-4BB5-87F7-FA49496E1093}" srcOrd="1" destOrd="0" parTransId="{6D9C2C40-FBE5-4D11-B4DB-BF6D73CF9238}" sibTransId="{3FA4DBFE-7BE6-46AA-8BAD-3B9049DB8275}"/>
    <dgm:cxn modelId="{6CFF4197-36BB-4C7C-A4EF-946F4A475841}" srcId="{F4EC5004-BA85-4155-9E38-2A774080B9E7}" destId="{6A38E2B1-E605-4199-9179-9B5DC93ACD6A}" srcOrd="1" destOrd="0" parTransId="{3C805E7E-1221-4455-B4F9-34D76C8DD104}" sibTransId="{6C5ECBD0-1B3B-4DBE-895D-5FAE3159B711}"/>
    <dgm:cxn modelId="{B58E9091-98BA-4E34-BCDF-EF5CE7705189}" type="presOf" srcId="{57F4338D-4161-4B01-A6AD-7A9FAF1564BD}" destId="{675AB4A1-62F0-40FD-A2BB-8A79C1831C31}" srcOrd="0" destOrd="0" presId="urn:microsoft.com/office/officeart/2005/8/layout/hList1"/>
    <dgm:cxn modelId="{67E80E4D-164C-4BFB-B9F8-85E8E0331A16}" srcId="{4C8CDFB1-39E4-43D0-8D58-CBE964C70AF7}" destId="{436CD2FF-BD18-4738-A957-FD40A05DC5BC}" srcOrd="1" destOrd="0" parTransId="{79715537-A94E-4382-B893-9AF59BD6F339}" sibTransId="{B114C952-6900-4B96-A435-5551B3D8DE45}"/>
    <dgm:cxn modelId="{844F5666-7FED-48B6-98A7-9CAC3622732A}" type="presOf" srcId="{905C5D40-6637-4CCB-8BF3-D1B64F18B95F}" destId="{89A89786-9151-431D-A80D-D3ED97D267DB}" srcOrd="0" destOrd="0" presId="urn:microsoft.com/office/officeart/2005/8/layout/hList1"/>
    <dgm:cxn modelId="{A26E4080-CD66-424B-8C02-096D87EE8A52}" srcId="{6A38E2B1-E605-4199-9179-9B5DC93ACD6A}" destId="{1E09683A-D493-4210-918E-6BAF83FFEBCF}" srcOrd="2" destOrd="0" parTransId="{CC0D3ED4-481E-471D-B79B-6A890BAE5A1E}" sibTransId="{CC3EC60B-439A-481D-AAE9-207F3A304A0F}"/>
    <dgm:cxn modelId="{C95CAA26-D922-4822-BB4D-644A479FC38C}" type="presOf" srcId="{F27ACCAB-6581-4146-9B1C-B6A6C1C0BE77}" destId="{45907D11-E706-4A5E-AAB0-B99CA0373363}" srcOrd="0" destOrd="0" presId="urn:microsoft.com/office/officeart/2005/8/layout/hList1"/>
    <dgm:cxn modelId="{BEBBDB34-9BDB-465E-8475-9FEDF204B889}" type="presOf" srcId="{436CD2FF-BD18-4738-A957-FD40A05DC5BC}" destId="{675AB4A1-62F0-40FD-A2BB-8A79C1831C31}" srcOrd="0" destOrd="1" presId="urn:microsoft.com/office/officeart/2005/8/layout/hList1"/>
    <dgm:cxn modelId="{0255AAAB-A478-4537-A681-963A05955912}" type="presOf" srcId="{852A7249-B028-49D3-AA17-CE57D250163D}" destId="{826828FC-45A7-4748-9D5A-CC7B8528CA14}" srcOrd="0" destOrd="2" presId="urn:microsoft.com/office/officeart/2005/8/layout/hList1"/>
    <dgm:cxn modelId="{2CBDF1D1-4BF7-4464-84F2-7A22C5E33D8C}" type="presOf" srcId="{6A38E2B1-E605-4199-9179-9B5DC93ACD6A}" destId="{D9FA40BC-DFB1-4634-ADCC-B371CA24A517}" srcOrd="0" destOrd="0" presId="urn:microsoft.com/office/officeart/2005/8/layout/hList1"/>
    <dgm:cxn modelId="{C228472F-64F2-4D8E-921A-4C37C5DF6845}" type="presOf" srcId="{6AE7DA71-6A7C-4D3B-A036-B87BD530F194}" destId="{753AABC9-18DD-4079-90C2-F47127C3CD51}" srcOrd="0" destOrd="0" presId="urn:microsoft.com/office/officeart/2005/8/layout/hList1"/>
    <dgm:cxn modelId="{747FD61B-EDBD-4408-A60A-26ABE5D9C238}" type="presOf" srcId="{4C8CDFB1-39E4-43D0-8D58-CBE964C70AF7}" destId="{F5A8265A-F2C9-446C-AE34-F79C2246AB48}" srcOrd="0" destOrd="0" presId="urn:microsoft.com/office/officeart/2005/8/layout/hList1"/>
    <dgm:cxn modelId="{5BB6693F-4DC8-4E62-8863-6447ED351F58}" type="presOf" srcId="{80463AB6-825B-495C-B2C0-0263AC68032F}" destId="{826828FC-45A7-4748-9D5A-CC7B8528CA14}" srcOrd="0" destOrd="0" presId="urn:microsoft.com/office/officeart/2005/8/layout/hList1"/>
    <dgm:cxn modelId="{B3E07088-E69A-422F-95BF-1D75580F4FB4}" type="presOf" srcId="{2E6DC840-39BE-418F-82A0-9A3AA1F78A3E}" destId="{94BCD809-7F43-46C2-8D5F-824CA7C42FD7}" srcOrd="0" destOrd="1" presId="urn:microsoft.com/office/officeart/2005/8/layout/hList1"/>
    <dgm:cxn modelId="{8CFA3C0A-126F-4103-943A-ECE3FFB68B08}" srcId="{F27ACCAB-6581-4146-9B1C-B6A6C1C0BE77}" destId="{80463AB6-825B-495C-B2C0-0263AC68032F}" srcOrd="0" destOrd="0" parTransId="{6FFC9385-BA55-4716-A179-A793FFF3A717}" sibTransId="{10E4136B-FE0D-4F15-9EC5-2C0B88694995}"/>
    <dgm:cxn modelId="{0953F1DF-39BB-44D9-A4F6-55E4D01F9FB0}" type="presOf" srcId="{3F509756-479A-4058-B8F4-F244FA389407}" destId="{E6687F24-49E2-4689-8C45-97ADCFE56224}" srcOrd="0" destOrd="0" presId="urn:microsoft.com/office/officeart/2005/8/layout/hList1"/>
    <dgm:cxn modelId="{FD8335EE-9B94-414E-B660-E161C598FAC5}" srcId="{F4EC5004-BA85-4155-9E38-2A774080B9E7}" destId="{3F509756-479A-4058-B8F4-F244FA389407}" srcOrd="4" destOrd="0" parTransId="{73EFF5DA-8C7E-4718-A0A9-2A23C8BDD499}" sibTransId="{C46454F9-61AB-410A-AF2D-1A66EB870F74}"/>
    <dgm:cxn modelId="{5A71F908-A089-4DC5-B89A-8E2E427A530B}" type="presOf" srcId="{35AEFB3D-0324-48FB-BE52-12D39B2CB82E}" destId="{94BCD809-7F43-46C2-8D5F-824CA7C42FD7}" srcOrd="0" destOrd="0" presId="urn:microsoft.com/office/officeart/2005/8/layout/hList1"/>
    <dgm:cxn modelId="{EB532E4E-6B6F-4B5B-B55D-FC7E39710BAF}" srcId="{3F509756-479A-4058-B8F4-F244FA389407}" destId="{CD341ED4-1FED-445F-9F39-0E564895ABD0}" srcOrd="2" destOrd="0" parTransId="{4F973C3E-96AB-4DFF-AE81-FE02FD8B0A4E}" sibTransId="{777D0FAD-135E-4259-993A-BDFC2A2E1E4B}"/>
    <dgm:cxn modelId="{3AACB449-7C2A-4045-987E-E957BCEB49D1}" srcId="{905C5D40-6637-4CCB-8BF3-D1B64F18B95F}" destId="{3636ED98-8321-4DCA-A4A6-4FCCC1BD8197}" srcOrd="0" destOrd="0" parTransId="{6AE11B97-7497-4438-8931-06AA7C89672D}" sibTransId="{C9BD50E2-2944-4BB6-98FA-80D8AF3F7525}"/>
    <dgm:cxn modelId="{DA16DB9E-7AF5-4AC2-87DD-74ED53FB8E19}" type="presOf" srcId="{BED0E70C-B6E6-4B3C-8720-A86521787D3E}" destId="{87ADB98C-0342-4D07-A535-656CFE5844AF}" srcOrd="0" destOrd="2" presId="urn:microsoft.com/office/officeart/2005/8/layout/hList1"/>
    <dgm:cxn modelId="{5CA3C885-46C7-4B67-AB69-DFF42A241804}" srcId="{F4EC5004-BA85-4155-9E38-2A774080B9E7}" destId="{4C8CDFB1-39E4-43D0-8D58-CBE964C70AF7}" srcOrd="3" destOrd="0" parTransId="{26B3CDEF-28D2-4693-A82D-84C5E6DD06D3}" sibTransId="{017D3515-544D-4293-B863-E9D958466D1A}"/>
    <dgm:cxn modelId="{558AF759-CDB9-4799-A9CF-86421C268AB7}" type="presOf" srcId="{3636ED98-8321-4DCA-A4A6-4FCCC1BD8197}" destId="{87ADB98C-0342-4D07-A535-656CFE5844AF}" srcOrd="0" destOrd="0" presId="urn:microsoft.com/office/officeart/2005/8/layout/hList1"/>
    <dgm:cxn modelId="{145752E5-40EC-4BE8-9E8E-E5D50218E236}" type="presOf" srcId="{F4EC5004-BA85-4155-9E38-2A774080B9E7}" destId="{6FCE7EDA-78EE-4CA3-BE46-078D724F5DE7}" srcOrd="0" destOrd="0" presId="urn:microsoft.com/office/officeart/2005/8/layout/hList1"/>
    <dgm:cxn modelId="{D44F9CDD-E213-49DB-9A04-5059AE6B49B3}" srcId="{3F509756-479A-4058-B8F4-F244FA389407}" destId="{35AEFB3D-0324-48FB-BE52-12D39B2CB82E}" srcOrd="0" destOrd="0" parTransId="{7DEB3B9A-0130-471C-BB46-BFAD5AA89591}" sibTransId="{E3A10DD1-89F3-48FA-828D-3D197E04C50B}"/>
    <dgm:cxn modelId="{0AB4570E-A742-48E3-AA21-2C73A658C1EB}" type="presOf" srcId="{2A1B0C75-943F-4BB5-87F7-FA49496E1093}" destId="{87ADB98C-0342-4D07-A535-656CFE5844AF}" srcOrd="0" destOrd="1" presId="urn:microsoft.com/office/officeart/2005/8/layout/hList1"/>
    <dgm:cxn modelId="{91ECB179-C0A8-463E-8BAE-10EDEE728742}" type="presOf" srcId="{7775F3CB-F3B6-45AA-B058-05078C86BE87}" destId="{826828FC-45A7-4748-9D5A-CC7B8528CA14}" srcOrd="0" destOrd="1" presId="urn:microsoft.com/office/officeart/2005/8/layout/hList1"/>
    <dgm:cxn modelId="{63BADD0B-D5A0-4220-9FDD-AFD19DD286D7}" srcId="{905C5D40-6637-4CCB-8BF3-D1B64F18B95F}" destId="{BED0E70C-B6E6-4B3C-8720-A86521787D3E}" srcOrd="2" destOrd="0" parTransId="{B06CF37B-6E91-4688-9A0F-5B4CE083EB29}" sibTransId="{CE017D09-330C-44B3-B241-EF542F4D3D50}"/>
    <dgm:cxn modelId="{F29EE554-EBD4-4CE1-9703-6A37805DD947}" type="presOf" srcId="{CD341ED4-1FED-445F-9F39-0E564895ABD0}" destId="{94BCD809-7F43-46C2-8D5F-824CA7C42FD7}" srcOrd="0" destOrd="2" presId="urn:microsoft.com/office/officeart/2005/8/layout/hList1"/>
    <dgm:cxn modelId="{2F5CA87A-AFA3-45A2-9DD5-3A33F9730AF2}" type="presParOf" srcId="{6FCE7EDA-78EE-4CA3-BE46-078D724F5DE7}" destId="{689B51C5-3AE4-426F-8F84-0563CC3F62ED}" srcOrd="0" destOrd="0" presId="urn:microsoft.com/office/officeart/2005/8/layout/hList1"/>
    <dgm:cxn modelId="{80C74D2F-0EBD-4303-8CDB-CEE467599722}" type="presParOf" srcId="{689B51C5-3AE4-426F-8F84-0563CC3F62ED}" destId="{89A89786-9151-431D-A80D-D3ED97D267DB}" srcOrd="0" destOrd="0" presId="urn:microsoft.com/office/officeart/2005/8/layout/hList1"/>
    <dgm:cxn modelId="{A7C2E01F-A6FD-4000-9241-4E8E5DD499EC}" type="presParOf" srcId="{689B51C5-3AE4-426F-8F84-0563CC3F62ED}" destId="{87ADB98C-0342-4D07-A535-656CFE5844AF}" srcOrd="1" destOrd="0" presId="urn:microsoft.com/office/officeart/2005/8/layout/hList1"/>
    <dgm:cxn modelId="{25F20D9B-CEE8-4CB4-B999-40E947509D58}" type="presParOf" srcId="{6FCE7EDA-78EE-4CA3-BE46-078D724F5DE7}" destId="{13F710B9-0AD4-4E19-B6E0-51EF24F882CF}" srcOrd="1" destOrd="0" presId="urn:microsoft.com/office/officeart/2005/8/layout/hList1"/>
    <dgm:cxn modelId="{A92D3F64-F3D7-4F0A-9883-B1470E8F6E0A}" type="presParOf" srcId="{6FCE7EDA-78EE-4CA3-BE46-078D724F5DE7}" destId="{60B0037E-B595-4A59-9438-BEAE89D6C23F}" srcOrd="2" destOrd="0" presId="urn:microsoft.com/office/officeart/2005/8/layout/hList1"/>
    <dgm:cxn modelId="{92FFD4BE-4A1F-4E1B-86D6-056EF482D3A9}" type="presParOf" srcId="{60B0037E-B595-4A59-9438-BEAE89D6C23F}" destId="{D9FA40BC-DFB1-4634-ADCC-B371CA24A517}" srcOrd="0" destOrd="0" presId="urn:microsoft.com/office/officeart/2005/8/layout/hList1"/>
    <dgm:cxn modelId="{BE667909-C708-49B3-9A97-7899E0E580C7}" type="presParOf" srcId="{60B0037E-B595-4A59-9438-BEAE89D6C23F}" destId="{753AABC9-18DD-4079-90C2-F47127C3CD51}" srcOrd="1" destOrd="0" presId="urn:microsoft.com/office/officeart/2005/8/layout/hList1"/>
    <dgm:cxn modelId="{827B6754-B53E-4407-BB84-987EC6042DD9}" type="presParOf" srcId="{6FCE7EDA-78EE-4CA3-BE46-078D724F5DE7}" destId="{C89A83EC-9040-451E-945C-5827CDC1156D}" srcOrd="3" destOrd="0" presId="urn:microsoft.com/office/officeart/2005/8/layout/hList1"/>
    <dgm:cxn modelId="{EFFCFBF7-28EB-4060-A735-77AC791FA6B9}" type="presParOf" srcId="{6FCE7EDA-78EE-4CA3-BE46-078D724F5DE7}" destId="{79CD0D8C-D126-4762-9404-305D250766D5}" srcOrd="4" destOrd="0" presId="urn:microsoft.com/office/officeart/2005/8/layout/hList1"/>
    <dgm:cxn modelId="{3A651E04-BBFF-4B7B-A162-D273AEC964C0}" type="presParOf" srcId="{79CD0D8C-D126-4762-9404-305D250766D5}" destId="{45907D11-E706-4A5E-AAB0-B99CA0373363}" srcOrd="0" destOrd="0" presId="urn:microsoft.com/office/officeart/2005/8/layout/hList1"/>
    <dgm:cxn modelId="{4EF8F0B8-E6AB-4DB4-9F7B-297146146932}" type="presParOf" srcId="{79CD0D8C-D126-4762-9404-305D250766D5}" destId="{826828FC-45A7-4748-9D5A-CC7B8528CA14}" srcOrd="1" destOrd="0" presId="urn:microsoft.com/office/officeart/2005/8/layout/hList1"/>
    <dgm:cxn modelId="{15D6B572-7FE5-4B95-87E5-4BD278E71CAA}" type="presParOf" srcId="{6FCE7EDA-78EE-4CA3-BE46-078D724F5DE7}" destId="{FE3BA08B-A048-4926-BA53-9FF82B36AB57}" srcOrd="5" destOrd="0" presId="urn:microsoft.com/office/officeart/2005/8/layout/hList1"/>
    <dgm:cxn modelId="{BE0C331F-A569-4783-9590-297D97959254}" type="presParOf" srcId="{6FCE7EDA-78EE-4CA3-BE46-078D724F5DE7}" destId="{09F4C9E8-B531-4B56-96C0-511F3DDBFF40}" srcOrd="6" destOrd="0" presId="urn:microsoft.com/office/officeart/2005/8/layout/hList1"/>
    <dgm:cxn modelId="{88CDE0C1-620F-413B-B4BE-7B00724E680D}" type="presParOf" srcId="{09F4C9E8-B531-4B56-96C0-511F3DDBFF40}" destId="{F5A8265A-F2C9-446C-AE34-F79C2246AB48}" srcOrd="0" destOrd="0" presId="urn:microsoft.com/office/officeart/2005/8/layout/hList1"/>
    <dgm:cxn modelId="{A1078097-EE65-4EEF-8DDD-46BE7461B9AA}" type="presParOf" srcId="{09F4C9E8-B531-4B56-96C0-511F3DDBFF40}" destId="{675AB4A1-62F0-40FD-A2BB-8A79C1831C31}" srcOrd="1" destOrd="0" presId="urn:microsoft.com/office/officeart/2005/8/layout/hList1"/>
    <dgm:cxn modelId="{FB4642C7-81F5-431E-8429-D5E858115BFD}" type="presParOf" srcId="{6FCE7EDA-78EE-4CA3-BE46-078D724F5DE7}" destId="{3B23EF20-1C57-4127-94B6-F43BA5B48DF4}" srcOrd="7" destOrd="0" presId="urn:microsoft.com/office/officeart/2005/8/layout/hList1"/>
    <dgm:cxn modelId="{65E06BF5-DD27-44A5-9137-166D9E72B149}" type="presParOf" srcId="{6FCE7EDA-78EE-4CA3-BE46-078D724F5DE7}" destId="{67594042-D600-4546-83D3-190F0A30922D}" srcOrd="8" destOrd="0" presId="urn:microsoft.com/office/officeart/2005/8/layout/hList1"/>
    <dgm:cxn modelId="{A155AD11-DA2F-4C35-8FB7-6DFF39773A20}" type="presParOf" srcId="{67594042-D600-4546-83D3-190F0A30922D}" destId="{E6687F24-49E2-4689-8C45-97ADCFE56224}" srcOrd="0" destOrd="0" presId="urn:microsoft.com/office/officeart/2005/8/layout/hList1"/>
    <dgm:cxn modelId="{DA033DC7-2EE5-4F78-B640-EFD2138973FF}" type="presParOf" srcId="{67594042-D600-4546-83D3-190F0A30922D}" destId="{94BCD809-7F43-46C2-8D5F-824CA7C42FD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C8C0E-FC00-4192-AD13-6E81F340CFCC}">
      <dsp:nvSpPr>
        <dsp:cNvPr id="0" name=""/>
        <dsp:cNvSpPr/>
      </dsp:nvSpPr>
      <dsp:spPr>
        <a:xfrm rot="10800000">
          <a:off x="1184861" y="3063"/>
          <a:ext cx="4053840" cy="655126"/>
        </a:xfrm>
        <a:prstGeom prst="homePlate">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106680" rIns="199136" bIns="106680" numCol="1" spcCol="1270" anchor="ctr" anchorCtr="0">
          <a:noAutofit/>
        </a:bodyPr>
        <a:lstStyle/>
        <a:p>
          <a:pPr lvl="0" algn="ctr" defTabSz="1244600">
            <a:lnSpc>
              <a:spcPct val="90000"/>
            </a:lnSpc>
            <a:spcBef>
              <a:spcPct val="0"/>
            </a:spcBef>
            <a:spcAft>
              <a:spcPct val="35000"/>
            </a:spcAft>
          </a:pPr>
          <a:r>
            <a:rPr lang="en-US" sz="2800" kern="1200" dirty="0" smtClean="0"/>
            <a:t>Governance</a:t>
          </a:r>
          <a:endParaRPr lang="en-US" sz="2800" kern="1200" dirty="0"/>
        </a:p>
      </dsp:txBody>
      <dsp:txXfrm rot="10800000">
        <a:off x="1348642" y="3063"/>
        <a:ext cx="3890059" cy="655126"/>
      </dsp:txXfrm>
    </dsp:sp>
    <dsp:sp modelId="{81B985DF-8FBA-420F-9678-6833BE8B8C66}">
      <dsp:nvSpPr>
        <dsp:cNvPr id="0" name=""/>
        <dsp:cNvSpPr/>
      </dsp:nvSpPr>
      <dsp:spPr>
        <a:xfrm>
          <a:off x="857298" y="3063"/>
          <a:ext cx="655126" cy="65512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87E28C-C07D-4968-A848-D5DE17FC6505}">
      <dsp:nvSpPr>
        <dsp:cNvPr id="0" name=""/>
        <dsp:cNvSpPr/>
      </dsp:nvSpPr>
      <dsp:spPr>
        <a:xfrm rot="10800000">
          <a:off x="1184861" y="853750"/>
          <a:ext cx="4053840" cy="655126"/>
        </a:xfrm>
        <a:prstGeom prst="homePlate">
          <a:avLst/>
        </a:prstGeom>
        <a:solidFill>
          <a:srgbClr val="FFFF00"/>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106680" rIns="199136"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1">
                  <a:lumMod val="60000"/>
                  <a:lumOff val="40000"/>
                </a:schemeClr>
              </a:solidFill>
            </a:rPr>
            <a:t>Design</a:t>
          </a:r>
          <a:endParaRPr lang="en-US" sz="2800" kern="1200" dirty="0">
            <a:solidFill>
              <a:schemeClr val="accent1">
                <a:lumMod val="60000"/>
                <a:lumOff val="40000"/>
              </a:schemeClr>
            </a:solidFill>
          </a:endParaRPr>
        </a:p>
      </dsp:txBody>
      <dsp:txXfrm rot="10800000">
        <a:off x="1348642" y="853750"/>
        <a:ext cx="3890059" cy="655126"/>
      </dsp:txXfrm>
    </dsp:sp>
    <dsp:sp modelId="{F6F871EE-6EAA-4C2A-97A0-F6BCDBF37A79}">
      <dsp:nvSpPr>
        <dsp:cNvPr id="0" name=""/>
        <dsp:cNvSpPr/>
      </dsp:nvSpPr>
      <dsp:spPr>
        <a:xfrm>
          <a:off x="857298" y="853750"/>
          <a:ext cx="655126" cy="65512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8505E3-EAC9-437B-9802-079B3EFF697F}">
      <dsp:nvSpPr>
        <dsp:cNvPr id="0" name=""/>
        <dsp:cNvSpPr/>
      </dsp:nvSpPr>
      <dsp:spPr>
        <a:xfrm rot="10800000">
          <a:off x="1184861" y="1704436"/>
          <a:ext cx="4053840" cy="655126"/>
        </a:xfrm>
        <a:prstGeom prst="homePlate">
          <a:avLst/>
        </a:prstGeom>
        <a:solidFill>
          <a:srgbClr val="663300"/>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106680" rIns="199136" bIns="106680" numCol="1" spcCol="1270" anchor="ctr" anchorCtr="0">
          <a:noAutofit/>
        </a:bodyPr>
        <a:lstStyle/>
        <a:p>
          <a:pPr lvl="0" algn="ctr" defTabSz="1244600">
            <a:lnSpc>
              <a:spcPct val="90000"/>
            </a:lnSpc>
            <a:spcBef>
              <a:spcPct val="0"/>
            </a:spcBef>
            <a:spcAft>
              <a:spcPct val="35000"/>
            </a:spcAft>
          </a:pPr>
          <a:r>
            <a:rPr lang="en-US" sz="2800" kern="1200" dirty="0" smtClean="0"/>
            <a:t>Implementation</a:t>
          </a:r>
          <a:endParaRPr lang="en-US" sz="2800" kern="1200" dirty="0"/>
        </a:p>
      </dsp:txBody>
      <dsp:txXfrm rot="10800000">
        <a:off x="1348642" y="1704436"/>
        <a:ext cx="3890059" cy="655126"/>
      </dsp:txXfrm>
    </dsp:sp>
    <dsp:sp modelId="{31FE10D5-8CB6-41B1-B35E-A5ECE23F1B23}">
      <dsp:nvSpPr>
        <dsp:cNvPr id="0" name=""/>
        <dsp:cNvSpPr/>
      </dsp:nvSpPr>
      <dsp:spPr>
        <a:xfrm>
          <a:off x="857298" y="1704436"/>
          <a:ext cx="655126" cy="65512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FE85ED-3BE5-410A-B3C3-44331BC60CAA}">
      <dsp:nvSpPr>
        <dsp:cNvPr id="0" name=""/>
        <dsp:cNvSpPr/>
      </dsp:nvSpPr>
      <dsp:spPr>
        <a:xfrm rot="10800000">
          <a:off x="1184861" y="2555123"/>
          <a:ext cx="4053840" cy="655126"/>
        </a:xfrm>
        <a:prstGeom prst="homePlate">
          <a:avLst/>
        </a:prstGeom>
        <a:solidFill>
          <a:schemeClr val="accent3">
            <a:lumMod val="5000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106680" rIns="199136" bIns="106680" numCol="1" spcCol="1270" anchor="ctr" anchorCtr="0">
          <a:noAutofit/>
        </a:bodyPr>
        <a:lstStyle/>
        <a:p>
          <a:pPr lvl="0" algn="ctr" defTabSz="1244600">
            <a:lnSpc>
              <a:spcPct val="90000"/>
            </a:lnSpc>
            <a:spcBef>
              <a:spcPct val="0"/>
            </a:spcBef>
            <a:spcAft>
              <a:spcPct val="35000"/>
            </a:spcAft>
          </a:pPr>
          <a:r>
            <a:rPr lang="en-US" sz="2800" kern="1200" dirty="0" smtClean="0"/>
            <a:t>Verification</a:t>
          </a:r>
          <a:endParaRPr lang="en-US" sz="2800" kern="1200" dirty="0"/>
        </a:p>
      </dsp:txBody>
      <dsp:txXfrm rot="10800000">
        <a:off x="1348642" y="2555123"/>
        <a:ext cx="3890059" cy="655126"/>
      </dsp:txXfrm>
    </dsp:sp>
    <dsp:sp modelId="{6A9D2C70-16A3-44A4-8EBF-4F92B9399A68}">
      <dsp:nvSpPr>
        <dsp:cNvPr id="0" name=""/>
        <dsp:cNvSpPr/>
      </dsp:nvSpPr>
      <dsp:spPr>
        <a:xfrm>
          <a:off x="857298" y="2555123"/>
          <a:ext cx="655126" cy="65512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EABBEB-3D1F-4DD4-8F54-9680B0DAB225}">
      <dsp:nvSpPr>
        <dsp:cNvPr id="0" name=""/>
        <dsp:cNvSpPr/>
      </dsp:nvSpPr>
      <dsp:spPr>
        <a:xfrm rot="10800000">
          <a:off x="1184861" y="3405810"/>
          <a:ext cx="4053840" cy="655126"/>
        </a:xfrm>
        <a:prstGeom prst="homePlate">
          <a:avLst/>
        </a:prstGeom>
        <a:solidFill>
          <a:schemeClr val="accent2">
            <a:lumMod val="5000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893" tIns="106680" rIns="199136" bIns="106680" numCol="1" spcCol="1270" anchor="ctr" anchorCtr="0">
          <a:noAutofit/>
        </a:bodyPr>
        <a:lstStyle/>
        <a:p>
          <a:pPr lvl="0" algn="ctr" defTabSz="1244600">
            <a:lnSpc>
              <a:spcPct val="90000"/>
            </a:lnSpc>
            <a:spcBef>
              <a:spcPct val="0"/>
            </a:spcBef>
            <a:spcAft>
              <a:spcPct val="35000"/>
            </a:spcAft>
          </a:pPr>
          <a:r>
            <a:rPr lang="en-US" sz="2800" kern="1200" dirty="0" smtClean="0"/>
            <a:t>Operations</a:t>
          </a:r>
          <a:endParaRPr lang="en-US" sz="2800" kern="1200" dirty="0"/>
        </a:p>
      </dsp:txBody>
      <dsp:txXfrm rot="10800000">
        <a:off x="1348642" y="3405810"/>
        <a:ext cx="3890059" cy="655126"/>
      </dsp:txXfrm>
    </dsp:sp>
    <dsp:sp modelId="{843A87EF-8F06-427D-BF00-ECDE2CCB545C}">
      <dsp:nvSpPr>
        <dsp:cNvPr id="0" name=""/>
        <dsp:cNvSpPr/>
      </dsp:nvSpPr>
      <dsp:spPr>
        <a:xfrm>
          <a:off x="857298" y="3405810"/>
          <a:ext cx="655126" cy="655126"/>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89786-9151-431D-A80D-D3ED97D267DB}">
      <dsp:nvSpPr>
        <dsp:cNvPr id="0" name=""/>
        <dsp:cNvSpPr/>
      </dsp:nvSpPr>
      <dsp:spPr>
        <a:xfrm>
          <a:off x="4214" y="1595549"/>
          <a:ext cx="1615678" cy="432000"/>
        </a:xfrm>
        <a:prstGeom prst="rect">
          <a:avLst/>
        </a:prstGeom>
        <a:solidFill>
          <a:schemeClr val="accent1">
            <a:hueOff val="0"/>
            <a:satOff val="0"/>
            <a:lumOff val="0"/>
            <a:alphaOff val="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Governance</a:t>
          </a:r>
          <a:endParaRPr lang="en-US" sz="1500" kern="1200" dirty="0"/>
        </a:p>
      </dsp:txBody>
      <dsp:txXfrm>
        <a:off x="4214" y="1595549"/>
        <a:ext cx="1615678" cy="432000"/>
      </dsp:txXfrm>
    </dsp:sp>
    <dsp:sp modelId="{87ADB98C-0342-4D07-A535-656CFE5844AF}">
      <dsp:nvSpPr>
        <dsp:cNvPr id="0" name=""/>
        <dsp:cNvSpPr/>
      </dsp:nvSpPr>
      <dsp:spPr>
        <a:xfrm>
          <a:off x="4214" y="2027549"/>
          <a:ext cx="1615678" cy="14823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Strategy &amp; Metrics</a:t>
          </a:r>
          <a:endParaRPr lang="en-US" sz="1500" kern="1200" dirty="0"/>
        </a:p>
        <a:p>
          <a:pPr marL="114300" lvl="1" indent="-114300" algn="l" defTabSz="666750">
            <a:lnSpc>
              <a:spcPct val="90000"/>
            </a:lnSpc>
            <a:spcBef>
              <a:spcPct val="0"/>
            </a:spcBef>
            <a:spcAft>
              <a:spcPct val="15000"/>
            </a:spcAft>
            <a:buChar char="••"/>
          </a:pPr>
          <a:r>
            <a:rPr lang="en-US" sz="1500" kern="1200" dirty="0" smtClean="0"/>
            <a:t>Policy &amp; Compliance</a:t>
          </a:r>
          <a:endParaRPr lang="en-US" sz="1500" kern="1200" dirty="0"/>
        </a:p>
        <a:p>
          <a:pPr marL="114300" lvl="1" indent="-114300" algn="l" defTabSz="666750">
            <a:lnSpc>
              <a:spcPct val="90000"/>
            </a:lnSpc>
            <a:spcBef>
              <a:spcPct val="0"/>
            </a:spcBef>
            <a:spcAft>
              <a:spcPct val="15000"/>
            </a:spcAft>
            <a:buChar char="••"/>
          </a:pPr>
          <a:r>
            <a:rPr lang="en-US" sz="1500" kern="1200" dirty="0" smtClean="0"/>
            <a:t>Education &amp; Guidance</a:t>
          </a:r>
          <a:endParaRPr lang="en-US" sz="1500" kern="1200" dirty="0"/>
        </a:p>
      </dsp:txBody>
      <dsp:txXfrm>
        <a:off x="4214" y="2027549"/>
        <a:ext cx="1615678" cy="1482300"/>
      </dsp:txXfrm>
    </dsp:sp>
    <dsp:sp modelId="{D9FA40BC-DFB1-4634-ADCC-B371CA24A517}">
      <dsp:nvSpPr>
        <dsp:cNvPr id="0" name=""/>
        <dsp:cNvSpPr/>
      </dsp:nvSpPr>
      <dsp:spPr>
        <a:xfrm>
          <a:off x="1846087" y="1595549"/>
          <a:ext cx="1615678" cy="432000"/>
        </a:xfrm>
        <a:prstGeom prst="rect">
          <a:avLst/>
        </a:prstGeom>
        <a:solidFill>
          <a:srgbClr val="FFFF00"/>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accent1">
                  <a:lumMod val="60000"/>
                  <a:lumOff val="40000"/>
                </a:schemeClr>
              </a:solidFill>
            </a:rPr>
            <a:t>Design</a:t>
          </a:r>
          <a:endParaRPr lang="en-US" sz="1500" kern="1200" dirty="0">
            <a:solidFill>
              <a:schemeClr val="accent1">
                <a:lumMod val="60000"/>
                <a:lumOff val="40000"/>
              </a:schemeClr>
            </a:solidFill>
          </a:endParaRPr>
        </a:p>
      </dsp:txBody>
      <dsp:txXfrm>
        <a:off x="1846087" y="1595549"/>
        <a:ext cx="1615678" cy="432000"/>
      </dsp:txXfrm>
    </dsp:sp>
    <dsp:sp modelId="{753AABC9-18DD-4079-90C2-F47127C3CD51}">
      <dsp:nvSpPr>
        <dsp:cNvPr id="0" name=""/>
        <dsp:cNvSpPr/>
      </dsp:nvSpPr>
      <dsp:spPr>
        <a:xfrm>
          <a:off x="1846087" y="2027549"/>
          <a:ext cx="1615678" cy="14823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Threat Assessment</a:t>
          </a:r>
          <a:endParaRPr lang="en-US" sz="1500" kern="1200" dirty="0"/>
        </a:p>
        <a:p>
          <a:pPr marL="114300" lvl="1" indent="-114300" algn="l" defTabSz="666750">
            <a:lnSpc>
              <a:spcPct val="90000"/>
            </a:lnSpc>
            <a:spcBef>
              <a:spcPct val="0"/>
            </a:spcBef>
            <a:spcAft>
              <a:spcPct val="15000"/>
            </a:spcAft>
            <a:buChar char="••"/>
          </a:pPr>
          <a:r>
            <a:rPr lang="en-US" sz="1500" kern="1200" dirty="0" smtClean="0"/>
            <a:t>Security Requirements</a:t>
          </a:r>
          <a:endParaRPr lang="en-US" sz="1500" kern="1200" dirty="0"/>
        </a:p>
        <a:p>
          <a:pPr marL="114300" lvl="1" indent="-114300" algn="l" defTabSz="666750">
            <a:lnSpc>
              <a:spcPct val="90000"/>
            </a:lnSpc>
            <a:spcBef>
              <a:spcPct val="0"/>
            </a:spcBef>
            <a:spcAft>
              <a:spcPct val="15000"/>
            </a:spcAft>
            <a:buChar char="••"/>
          </a:pPr>
          <a:r>
            <a:rPr lang="en-US" sz="1500" kern="1200" smtClean="0"/>
            <a:t>Security </a:t>
          </a:r>
          <a:r>
            <a:rPr lang="en-US" sz="1500" kern="1200" dirty="0" smtClean="0"/>
            <a:t>Architecture</a:t>
          </a:r>
          <a:endParaRPr lang="en-US" sz="1500" kern="1200" dirty="0"/>
        </a:p>
      </dsp:txBody>
      <dsp:txXfrm>
        <a:off x="1846087" y="2027549"/>
        <a:ext cx="1615678" cy="1482300"/>
      </dsp:txXfrm>
    </dsp:sp>
    <dsp:sp modelId="{45907D11-E706-4A5E-AAB0-B99CA0373363}">
      <dsp:nvSpPr>
        <dsp:cNvPr id="0" name=""/>
        <dsp:cNvSpPr/>
      </dsp:nvSpPr>
      <dsp:spPr>
        <a:xfrm>
          <a:off x="3687960" y="1595549"/>
          <a:ext cx="1615678" cy="432000"/>
        </a:xfrm>
        <a:prstGeom prst="rect">
          <a:avLst/>
        </a:prstGeom>
        <a:solidFill>
          <a:srgbClr val="663300"/>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Implementation</a:t>
          </a:r>
          <a:endParaRPr lang="en-US" sz="1500" kern="1200" dirty="0"/>
        </a:p>
      </dsp:txBody>
      <dsp:txXfrm>
        <a:off x="3687960" y="1595549"/>
        <a:ext cx="1615678" cy="432000"/>
      </dsp:txXfrm>
    </dsp:sp>
    <dsp:sp modelId="{826828FC-45A7-4748-9D5A-CC7B8528CA14}">
      <dsp:nvSpPr>
        <dsp:cNvPr id="0" name=""/>
        <dsp:cNvSpPr/>
      </dsp:nvSpPr>
      <dsp:spPr>
        <a:xfrm>
          <a:off x="3687960" y="2027549"/>
          <a:ext cx="1615678" cy="14823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Secure Build</a:t>
          </a:r>
          <a:endParaRPr lang="en-US" sz="1500" kern="1200" dirty="0"/>
        </a:p>
        <a:p>
          <a:pPr marL="114300" lvl="1" indent="-114300" algn="l" defTabSz="666750">
            <a:lnSpc>
              <a:spcPct val="90000"/>
            </a:lnSpc>
            <a:spcBef>
              <a:spcPct val="0"/>
            </a:spcBef>
            <a:spcAft>
              <a:spcPct val="15000"/>
            </a:spcAft>
            <a:buChar char="••"/>
          </a:pPr>
          <a:r>
            <a:rPr lang="en-US" sz="1500" kern="1200" dirty="0" smtClean="0"/>
            <a:t>Secure Deployment</a:t>
          </a:r>
          <a:endParaRPr lang="en-US" sz="1500" kern="1200" dirty="0"/>
        </a:p>
        <a:p>
          <a:pPr marL="114300" lvl="1" indent="-114300" algn="l" defTabSz="666750">
            <a:lnSpc>
              <a:spcPct val="90000"/>
            </a:lnSpc>
            <a:spcBef>
              <a:spcPct val="0"/>
            </a:spcBef>
            <a:spcAft>
              <a:spcPct val="15000"/>
            </a:spcAft>
            <a:buChar char="••"/>
          </a:pPr>
          <a:r>
            <a:rPr lang="en-US" sz="1500" kern="1200" dirty="0" smtClean="0"/>
            <a:t>Defect Management</a:t>
          </a:r>
          <a:endParaRPr lang="en-US" sz="1500" kern="1200" dirty="0"/>
        </a:p>
      </dsp:txBody>
      <dsp:txXfrm>
        <a:off x="3687960" y="2027549"/>
        <a:ext cx="1615678" cy="1482300"/>
      </dsp:txXfrm>
    </dsp:sp>
    <dsp:sp modelId="{F5A8265A-F2C9-446C-AE34-F79C2246AB48}">
      <dsp:nvSpPr>
        <dsp:cNvPr id="0" name=""/>
        <dsp:cNvSpPr/>
      </dsp:nvSpPr>
      <dsp:spPr>
        <a:xfrm>
          <a:off x="5529833" y="1595549"/>
          <a:ext cx="1615678" cy="432000"/>
        </a:xfrm>
        <a:prstGeom prst="rect">
          <a:avLst/>
        </a:prstGeom>
        <a:solidFill>
          <a:schemeClr val="accent3">
            <a:lumMod val="50000"/>
          </a:schemeClr>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Verification</a:t>
          </a:r>
          <a:endParaRPr lang="en-US" sz="1500" kern="1200" dirty="0"/>
        </a:p>
      </dsp:txBody>
      <dsp:txXfrm>
        <a:off x="5529833" y="1595549"/>
        <a:ext cx="1615678" cy="432000"/>
      </dsp:txXfrm>
    </dsp:sp>
    <dsp:sp modelId="{675AB4A1-62F0-40FD-A2BB-8A79C1831C31}">
      <dsp:nvSpPr>
        <dsp:cNvPr id="0" name=""/>
        <dsp:cNvSpPr/>
      </dsp:nvSpPr>
      <dsp:spPr>
        <a:xfrm>
          <a:off x="5529833" y="2027549"/>
          <a:ext cx="1615678" cy="14823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Architecture Assessment</a:t>
          </a:r>
          <a:endParaRPr lang="en-US" sz="1500" kern="1200" dirty="0"/>
        </a:p>
        <a:p>
          <a:pPr marL="114300" lvl="1" indent="-114300" algn="l" defTabSz="666750">
            <a:lnSpc>
              <a:spcPct val="90000"/>
            </a:lnSpc>
            <a:spcBef>
              <a:spcPct val="0"/>
            </a:spcBef>
            <a:spcAft>
              <a:spcPct val="15000"/>
            </a:spcAft>
            <a:buChar char="••"/>
          </a:pPr>
          <a:r>
            <a:rPr lang="en-US" sz="1500" kern="1200" dirty="0" smtClean="0"/>
            <a:t>Requirements Testing</a:t>
          </a:r>
          <a:endParaRPr lang="en-US" sz="1500" kern="1200" dirty="0"/>
        </a:p>
        <a:p>
          <a:pPr marL="114300" lvl="1" indent="-114300" algn="l" defTabSz="666750">
            <a:lnSpc>
              <a:spcPct val="90000"/>
            </a:lnSpc>
            <a:spcBef>
              <a:spcPct val="0"/>
            </a:spcBef>
            <a:spcAft>
              <a:spcPct val="15000"/>
            </a:spcAft>
            <a:buChar char="••"/>
          </a:pPr>
          <a:r>
            <a:rPr lang="en-US" sz="1500" kern="1200" dirty="0" smtClean="0"/>
            <a:t>Security Testing</a:t>
          </a:r>
          <a:endParaRPr lang="en-US" sz="1500" kern="1200" dirty="0"/>
        </a:p>
      </dsp:txBody>
      <dsp:txXfrm>
        <a:off x="5529833" y="2027549"/>
        <a:ext cx="1615678" cy="1482300"/>
      </dsp:txXfrm>
    </dsp:sp>
    <dsp:sp modelId="{E6687F24-49E2-4689-8C45-97ADCFE56224}">
      <dsp:nvSpPr>
        <dsp:cNvPr id="0" name=""/>
        <dsp:cNvSpPr/>
      </dsp:nvSpPr>
      <dsp:spPr>
        <a:xfrm>
          <a:off x="7371707" y="1595549"/>
          <a:ext cx="1615678" cy="432000"/>
        </a:xfrm>
        <a:prstGeom prst="rect">
          <a:avLst/>
        </a:prstGeom>
        <a:solidFill>
          <a:srgbClr val="C00000"/>
        </a:solid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Operations</a:t>
          </a:r>
          <a:endParaRPr lang="en-US" sz="1500" kern="1200" dirty="0"/>
        </a:p>
      </dsp:txBody>
      <dsp:txXfrm>
        <a:off x="7371707" y="1595549"/>
        <a:ext cx="1615678" cy="432000"/>
      </dsp:txXfrm>
    </dsp:sp>
    <dsp:sp modelId="{94BCD809-7F43-46C2-8D5F-824CA7C42FD7}">
      <dsp:nvSpPr>
        <dsp:cNvPr id="0" name=""/>
        <dsp:cNvSpPr/>
      </dsp:nvSpPr>
      <dsp:spPr>
        <a:xfrm>
          <a:off x="7371707" y="2027549"/>
          <a:ext cx="1615678" cy="14823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Incident Management</a:t>
          </a:r>
          <a:endParaRPr lang="en-US" sz="1500" kern="1200" dirty="0"/>
        </a:p>
        <a:p>
          <a:pPr marL="114300" lvl="1" indent="-114300" algn="l" defTabSz="666750">
            <a:lnSpc>
              <a:spcPct val="90000"/>
            </a:lnSpc>
            <a:spcBef>
              <a:spcPct val="0"/>
            </a:spcBef>
            <a:spcAft>
              <a:spcPct val="15000"/>
            </a:spcAft>
            <a:buChar char="••"/>
          </a:pPr>
          <a:r>
            <a:rPr lang="en-US" sz="1500" kern="1200" dirty="0" smtClean="0"/>
            <a:t>Environment Management</a:t>
          </a:r>
          <a:endParaRPr lang="en-US" sz="1500" kern="1200" dirty="0"/>
        </a:p>
        <a:p>
          <a:pPr marL="114300" lvl="1" indent="-114300" algn="l" defTabSz="666750">
            <a:lnSpc>
              <a:spcPct val="90000"/>
            </a:lnSpc>
            <a:spcBef>
              <a:spcPct val="0"/>
            </a:spcBef>
            <a:spcAft>
              <a:spcPct val="15000"/>
            </a:spcAft>
            <a:buChar char="••"/>
          </a:pPr>
          <a:r>
            <a:rPr lang="en-US" sz="1500" kern="1200" dirty="0" smtClean="0"/>
            <a:t>Operational Management</a:t>
          </a:r>
          <a:endParaRPr lang="en-US" sz="1500" kern="1200" dirty="0"/>
        </a:p>
      </dsp:txBody>
      <dsp:txXfrm>
        <a:off x="7371707" y="2027549"/>
        <a:ext cx="1615678" cy="14823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defRPr sz="1200" b="0" i="0" u="none" strike="noStrike" cap="none" baseline="0"/>
            </a:lvl1pPr>
            <a:lvl2pPr>
              <a:defRPr/>
            </a:lvl2pPr>
            <a:lvl3pPr>
              <a:defRPr/>
            </a:lvl3pPr>
            <a:lvl4pPr>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336947846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6FFBB84-5C27-354B-B0E5-913AB19A94D3}" type="slidenum">
              <a:rPr lang="en-US"/>
              <a:pPr/>
              <a:t>1</a:t>
            </a:fld>
            <a:endParaRPr lang="en-US"/>
          </a:p>
        </p:txBody>
      </p:sp>
      <p:sp>
        <p:nvSpPr>
          <p:cNvPr id="6348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3490" name="Text Box 2"/>
          <p:cNvSpPr txBox="1">
            <a:spLocks noGrp="1" noChangeArrowheads="1"/>
          </p:cNvSpPr>
          <p:nvPr>
            <p:ph type="body" idx="1"/>
          </p:nvPr>
        </p:nvSpPr>
        <p:spPr bwMode="auto">
          <a:xfrm>
            <a:off x="914400" y="4343400"/>
            <a:ext cx="5029200" cy="4208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b="0" dirty="0"/>
          </a:p>
        </p:txBody>
      </p:sp>
    </p:spTree>
    <p:extLst>
      <p:ext uri="{BB962C8B-B14F-4D97-AF65-F5344CB8AC3E}">
        <p14:creationId xmlns:p14="http://schemas.microsoft.com/office/powerpoint/2010/main" val="22966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3f8ba1eee_2_19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1" name="Google Shape;351;g33f8ba1eee_2_1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57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3f8ba1eee_2_19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7" name="Google Shape;357;g33f8ba1eee_2_19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326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idx="10"/>
          </p:nvPr>
        </p:nvSpPr>
        <p:spPr/>
        <p:txBody>
          <a:bodyPr/>
          <a:lstStyle/>
          <a:p>
            <a:endParaRPr lang="nl-BE"/>
          </a:p>
        </p:txBody>
      </p:sp>
    </p:spTree>
    <p:extLst>
      <p:ext uri="{BB962C8B-B14F-4D97-AF65-F5344CB8AC3E}">
        <p14:creationId xmlns:p14="http://schemas.microsoft.com/office/powerpoint/2010/main" val="3200875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idx="10"/>
          </p:nvPr>
        </p:nvSpPr>
        <p:spPr/>
        <p:txBody>
          <a:bodyPr/>
          <a:lstStyle/>
          <a:p>
            <a:endParaRPr lang="nl-BE"/>
          </a:p>
        </p:txBody>
      </p:sp>
    </p:spTree>
    <p:extLst>
      <p:ext uri="{BB962C8B-B14F-4D97-AF65-F5344CB8AC3E}">
        <p14:creationId xmlns:p14="http://schemas.microsoft.com/office/powerpoint/2010/main" val="2235177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idx="10"/>
          </p:nvPr>
        </p:nvSpPr>
        <p:spPr/>
        <p:txBody>
          <a:bodyPr/>
          <a:lstStyle/>
          <a:p>
            <a:endParaRPr lang="nl-BE"/>
          </a:p>
        </p:txBody>
      </p:sp>
    </p:spTree>
    <p:extLst>
      <p:ext uri="{BB962C8B-B14F-4D97-AF65-F5344CB8AC3E}">
        <p14:creationId xmlns:p14="http://schemas.microsoft.com/office/powerpoint/2010/main" val="651245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endParaRPr lang="en-GB"/>
          </a:p>
        </p:txBody>
      </p:sp>
    </p:spTree>
    <p:extLst>
      <p:ext uri="{BB962C8B-B14F-4D97-AF65-F5344CB8AC3E}">
        <p14:creationId xmlns:p14="http://schemas.microsoft.com/office/powerpoint/2010/main" val="92544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endParaRPr lang="en-US"/>
          </a:p>
        </p:txBody>
      </p:sp>
    </p:spTree>
    <p:extLst>
      <p:ext uri="{BB962C8B-B14F-4D97-AF65-F5344CB8AC3E}">
        <p14:creationId xmlns:p14="http://schemas.microsoft.com/office/powerpoint/2010/main" val="3503157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3f8ba1eee_2_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33f8ba1eee_2_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5" name="Google Shape;195;g33f8ba1eee_2_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74566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endParaRPr lang="en-GB"/>
          </a:p>
        </p:txBody>
      </p:sp>
    </p:spTree>
    <p:extLst>
      <p:ext uri="{BB962C8B-B14F-4D97-AF65-F5344CB8AC3E}">
        <p14:creationId xmlns:p14="http://schemas.microsoft.com/office/powerpoint/2010/main" val="227437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idx="10"/>
          </p:nvPr>
        </p:nvSpPr>
        <p:spPr/>
        <p:txBody>
          <a:bodyPr/>
          <a:lstStyle/>
          <a:p>
            <a:endParaRPr lang="nl-BE"/>
          </a:p>
        </p:txBody>
      </p:sp>
    </p:spTree>
    <p:extLst>
      <p:ext uri="{BB962C8B-B14F-4D97-AF65-F5344CB8AC3E}">
        <p14:creationId xmlns:p14="http://schemas.microsoft.com/office/powerpoint/2010/main" val="3673960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idx="10"/>
          </p:nvPr>
        </p:nvSpPr>
        <p:spPr/>
        <p:txBody>
          <a:bodyPr/>
          <a:lstStyle/>
          <a:p>
            <a:endParaRPr lang="nl-BE"/>
          </a:p>
        </p:txBody>
      </p:sp>
    </p:spTree>
    <p:extLst>
      <p:ext uri="{BB962C8B-B14F-4D97-AF65-F5344CB8AC3E}">
        <p14:creationId xmlns:p14="http://schemas.microsoft.com/office/powerpoint/2010/main" val="326270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idx="10"/>
          </p:nvPr>
        </p:nvSpPr>
        <p:spPr/>
        <p:txBody>
          <a:bodyPr/>
          <a:lstStyle/>
          <a:p>
            <a:endParaRPr lang="nl-BE"/>
          </a:p>
        </p:txBody>
      </p:sp>
    </p:spTree>
    <p:extLst>
      <p:ext uri="{BB962C8B-B14F-4D97-AF65-F5344CB8AC3E}">
        <p14:creationId xmlns:p14="http://schemas.microsoft.com/office/powerpoint/2010/main" val="291227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4776058bdd_6_4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
        <p:nvSpPr>
          <p:cNvPr id="335" name="Google Shape;335;g4776058bdd_6_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003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4776058bdd_6_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9" name="Google Shape;329;g4776058bdd_6_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968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8095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cxnSp>
        <p:nvCxnSpPr>
          <p:cNvPr id="4" name="Shape 14"/>
          <p:cNvCxnSpPr/>
          <p:nvPr userDrawn="1"/>
        </p:nvCxnSpPr>
        <p:spPr>
          <a:xfrm rot="5400000" flipH="1" flipV="1">
            <a:off x="4419600" y="-3429000"/>
            <a:ext cx="152400"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685800"/>
            <a:ext cx="8077200" cy="914400"/>
          </a:xfrm>
        </p:spPr>
        <p:txBody>
          <a:bodyPr/>
          <a:lstStyle>
            <a:lvl1pPr>
              <a:defRPr>
                <a:latin typeface="+mn-lt"/>
              </a:defRPr>
            </a:lvl1pPr>
          </a:lstStyle>
          <a:p>
            <a:r>
              <a:rPr lang="en-GB" noProof="0" smtClean="0"/>
              <a:t>Click to edit Master title style</a:t>
            </a:r>
            <a:endParaRPr lang="en-GB" noProof="0" dirty="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Tree>
    <p:extLst>
      <p:ext uri="{BB962C8B-B14F-4D97-AF65-F5344CB8AC3E}">
        <p14:creationId xmlns:p14="http://schemas.microsoft.com/office/powerpoint/2010/main" val="32803123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389061"/>
      </p:ext>
    </p:extLst>
  </p:cSld>
  <p:clrMapOvr>
    <a:masterClrMapping/>
  </p:clrMapOvr>
  <p:transition>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57200" y="274637"/>
            <a:ext cx="8229600" cy="446722"/>
          </a:xfrm>
          <a:prstGeom prst="rect">
            <a:avLst/>
          </a:prstGeom>
          <a:noFill/>
          <a:ln>
            <a:noFill/>
          </a:ln>
        </p:spPr>
        <p:txBody>
          <a:bodyPr lIns="91425" tIns="91425" rIns="91425" bIns="91425" anchor="ctr" anchorCtr="0"/>
          <a:lstStyle>
            <a:lvl1pPr rtl="0">
              <a:defRPr sz="360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4" name="Shape 84"/>
          <p:cNvSpPr txBox="1">
            <a:spLocks noGrp="1"/>
          </p:cNvSpPr>
          <p:nvPr>
            <p:ph type="body" idx="1"/>
          </p:nvPr>
        </p:nvSpPr>
        <p:spPr>
          <a:xfrm>
            <a:off x="457200" y="833120"/>
            <a:ext cx="8229600" cy="5431790"/>
          </a:xfrm>
          <a:prstGeom prst="rect">
            <a:avLst/>
          </a:prstGeom>
          <a:noFill/>
          <a:ln>
            <a:noFill/>
          </a:ln>
        </p:spPr>
        <p:txBody>
          <a:bodyPr lIns="91425" tIns="91425" rIns="91425" bIns="91425" anchor="t" anchorCtr="0"/>
          <a:lstStyle>
            <a:lvl1pPr marL="457200" indent="-330200" rtl="0">
              <a:buFont typeface="Calibri"/>
              <a:buAutoNum type="arabicPeriod"/>
              <a:defRPr sz="2000" b="0" baseline="0"/>
            </a:lvl1pPr>
            <a:lvl2pPr marL="457200" indent="0" rtl="0">
              <a:buFont typeface="Calibri"/>
              <a:buNone/>
              <a:defRPr baseline="0"/>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5" name="Shape 85"/>
          <p:cNvSpPr txBox="1">
            <a:spLocks noGrp="1"/>
          </p:cNvSpPr>
          <p:nvPr>
            <p:ph type="ftr" idx="11"/>
          </p:nvPr>
        </p:nvSpPr>
        <p:spPr>
          <a:xfrm>
            <a:off x="1574800" y="6356350"/>
            <a:ext cx="5384799" cy="365125"/>
          </a:xfrm>
          <a:prstGeom prst="rect">
            <a:avLst/>
          </a:prstGeom>
          <a:noFill/>
          <a:ln>
            <a:noFill/>
          </a:ln>
        </p:spPr>
        <p:txBody>
          <a:bodyPr lIns="91425" tIns="91425" rIns="91425" bIns="91425" anchor="t" anchorCtr="0"/>
          <a:lstStyle>
            <a:lvl1pPr marL="0" marR="0" indent="0" algn="ctr" rtl="0">
              <a:defRPr sz="1400" b="0" i="0" u="none" strike="noStrike" cap="none" baseline="0">
                <a:solidFill>
                  <a:schemeClr val="dk1"/>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2421843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8"/>
        <p:cNvGrpSpPr/>
        <p:nvPr/>
      </p:nvGrpSpPr>
      <p:grpSpPr>
        <a:xfrm>
          <a:off x="0" y="0"/>
          <a:ext cx="0" cy="0"/>
          <a:chOff x="0" y="0"/>
          <a:chExt cx="0" cy="0"/>
        </a:xfrm>
      </p:grpSpPr>
      <p:grpSp>
        <p:nvGrpSpPr>
          <p:cNvPr id="69" name="Google Shape;69;p16"/>
          <p:cNvGrpSpPr/>
          <p:nvPr/>
        </p:nvGrpSpPr>
        <p:grpSpPr>
          <a:xfrm>
            <a:off x="0" y="6152752"/>
            <a:ext cx="9144000" cy="705249"/>
            <a:chOff x="0" y="6152750"/>
            <a:chExt cx="12192000" cy="705250"/>
          </a:xfrm>
        </p:grpSpPr>
        <p:sp>
          <p:nvSpPr>
            <p:cNvPr id="70" name="Google Shape;70;p16"/>
            <p:cNvSpPr/>
            <p:nvPr/>
          </p:nvSpPr>
          <p:spPr>
            <a:xfrm>
              <a:off x="0" y="6152750"/>
              <a:ext cx="12192000" cy="705250"/>
            </a:xfrm>
            <a:prstGeom prst="rect">
              <a:avLst/>
            </a:prstGeom>
            <a:solidFill>
              <a:srgbClr val="1D7BD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1" name="Google Shape;71;p16"/>
            <p:cNvSpPr txBox="1"/>
            <p:nvPr/>
          </p:nvSpPr>
          <p:spPr>
            <a:xfrm>
              <a:off x="838200" y="6311900"/>
              <a:ext cx="3599812" cy="36933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lt1"/>
                  </a:solidFill>
                  <a:latin typeface="Calibri"/>
                  <a:ea typeface="Calibri"/>
                  <a:cs typeface="Calibri"/>
                  <a:sym typeface="Calibri"/>
                </a:rPr>
                <a:t>OWASP GLOBAL APPSEC - DC</a:t>
              </a:r>
              <a:endParaRPr sz="1100"/>
            </a:p>
          </p:txBody>
        </p:sp>
      </p:grpSp>
      <p:sp>
        <p:nvSpPr>
          <p:cNvPr id="72" name="Google Shape;72;p16"/>
          <p:cNvSpPr txBox="1">
            <a:spLocks noGrp="1"/>
          </p:cNvSpPr>
          <p:nvPr>
            <p:ph type="title"/>
          </p:nvPr>
        </p:nvSpPr>
        <p:spPr>
          <a:xfrm>
            <a:off x="629841" y="365125"/>
            <a:ext cx="7886700" cy="1325563"/>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3300"/>
              <a:buFont typeface="Calibri"/>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6"/>
          <p:cNvSpPr txBox="1">
            <a:spLocks noGrp="1"/>
          </p:cNvSpPr>
          <p:nvPr>
            <p:ph type="body" idx="1"/>
          </p:nvPr>
        </p:nvSpPr>
        <p:spPr>
          <a:xfrm>
            <a:off x="629841" y="1681163"/>
            <a:ext cx="3868340" cy="823912"/>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1D7BD7"/>
              </a:buClr>
              <a:buSzPts val="1800"/>
              <a:buNone/>
              <a:defRPr sz="1800" b="1">
                <a:solidFill>
                  <a:srgbClr val="1D7BD7"/>
                </a:solidFil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4" name="Google Shape;74;p16"/>
          <p:cNvSpPr txBox="1">
            <a:spLocks noGrp="1"/>
          </p:cNvSpPr>
          <p:nvPr>
            <p:ph type="body" idx="2"/>
          </p:nvPr>
        </p:nvSpPr>
        <p:spPr>
          <a:xfrm>
            <a:off x="629841" y="2505075"/>
            <a:ext cx="3868340" cy="3684588"/>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5" name="Google Shape;75;p16"/>
          <p:cNvSpPr txBox="1">
            <a:spLocks noGrp="1"/>
          </p:cNvSpPr>
          <p:nvPr>
            <p:ph type="body" idx="3"/>
          </p:nvPr>
        </p:nvSpPr>
        <p:spPr>
          <a:xfrm>
            <a:off x="4629151" y="1681163"/>
            <a:ext cx="3887391" cy="823912"/>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rgbClr val="1D7BD7"/>
              </a:buClr>
              <a:buSzPts val="1800"/>
              <a:buNone/>
              <a:defRPr sz="1800" b="1">
                <a:solidFill>
                  <a:srgbClr val="1D7BD7"/>
                </a:solidFill>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76" name="Google Shape;76;p16"/>
          <p:cNvSpPr txBox="1">
            <a:spLocks noGrp="1"/>
          </p:cNvSpPr>
          <p:nvPr>
            <p:ph type="body" idx="4"/>
          </p:nvPr>
        </p:nvSpPr>
        <p:spPr>
          <a:xfrm>
            <a:off x="4629151" y="2505075"/>
            <a:ext cx="3887391" cy="3684588"/>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6"/>
          <p:cNvSpPr txBox="1">
            <a:spLocks noGrp="1"/>
          </p:cNvSpPr>
          <p:nvPr>
            <p:ph type="sldNum" idx="12"/>
          </p:nvPr>
        </p:nvSpPr>
        <p:spPr>
          <a:xfrm>
            <a:off x="6457950" y="6356351"/>
            <a:ext cx="20574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900">
                <a:solidFill>
                  <a:schemeClr val="lt1"/>
                </a:solidFill>
                <a:latin typeface="Calibri"/>
                <a:ea typeface="Calibri"/>
                <a:cs typeface="Calibri"/>
                <a:sym typeface="Calibri"/>
              </a:defRPr>
            </a:lvl1pPr>
            <a:lvl2pPr marL="0" lvl="1" indent="0" algn="r">
              <a:spcBef>
                <a:spcPts val="0"/>
              </a:spcBef>
              <a:buNone/>
              <a:defRPr sz="900">
                <a:solidFill>
                  <a:schemeClr val="lt1"/>
                </a:solidFill>
                <a:latin typeface="Calibri"/>
                <a:ea typeface="Calibri"/>
                <a:cs typeface="Calibri"/>
                <a:sym typeface="Calibri"/>
              </a:defRPr>
            </a:lvl2pPr>
            <a:lvl3pPr marL="0" lvl="2" indent="0" algn="r">
              <a:spcBef>
                <a:spcPts val="0"/>
              </a:spcBef>
              <a:buNone/>
              <a:defRPr sz="900">
                <a:solidFill>
                  <a:schemeClr val="lt1"/>
                </a:solidFill>
                <a:latin typeface="Calibri"/>
                <a:ea typeface="Calibri"/>
                <a:cs typeface="Calibri"/>
                <a:sym typeface="Calibri"/>
              </a:defRPr>
            </a:lvl3pPr>
            <a:lvl4pPr marL="0" lvl="3" indent="0" algn="r">
              <a:spcBef>
                <a:spcPts val="0"/>
              </a:spcBef>
              <a:buNone/>
              <a:defRPr sz="900">
                <a:solidFill>
                  <a:schemeClr val="lt1"/>
                </a:solidFill>
                <a:latin typeface="Calibri"/>
                <a:ea typeface="Calibri"/>
                <a:cs typeface="Calibri"/>
                <a:sym typeface="Calibri"/>
              </a:defRPr>
            </a:lvl4pPr>
            <a:lvl5pPr marL="0" lvl="4" indent="0" algn="r">
              <a:spcBef>
                <a:spcPts val="0"/>
              </a:spcBef>
              <a:buNone/>
              <a:defRPr sz="900">
                <a:solidFill>
                  <a:schemeClr val="lt1"/>
                </a:solidFill>
                <a:latin typeface="Calibri"/>
                <a:ea typeface="Calibri"/>
                <a:cs typeface="Calibri"/>
                <a:sym typeface="Calibri"/>
              </a:defRPr>
            </a:lvl5pPr>
            <a:lvl6pPr marL="0" lvl="5" indent="0" algn="r">
              <a:spcBef>
                <a:spcPts val="0"/>
              </a:spcBef>
              <a:buNone/>
              <a:defRPr sz="900">
                <a:solidFill>
                  <a:schemeClr val="lt1"/>
                </a:solidFill>
                <a:latin typeface="Calibri"/>
                <a:ea typeface="Calibri"/>
                <a:cs typeface="Calibri"/>
                <a:sym typeface="Calibri"/>
              </a:defRPr>
            </a:lvl6pPr>
            <a:lvl7pPr marL="0" lvl="6" indent="0" algn="r">
              <a:spcBef>
                <a:spcPts val="0"/>
              </a:spcBef>
              <a:buNone/>
              <a:defRPr sz="900">
                <a:solidFill>
                  <a:schemeClr val="lt1"/>
                </a:solidFill>
                <a:latin typeface="Calibri"/>
                <a:ea typeface="Calibri"/>
                <a:cs typeface="Calibri"/>
                <a:sym typeface="Calibri"/>
              </a:defRPr>
            </a:lvl7pPr>
            <a:lvl8pPr marL="0" lvl="7" indent="0" algn="r">
              <a:spcBef>
                <a:spcPts val="0"/>
              </a:spcBef>
              <a:buNone/>
              <a:defRPr sz="900">
                <a:solidFill>
                  <a:schemeClr val="lt1"/>
                </a:solidFill>
                <a:latin typeface="Calibri"/>
                <a:ea typeface="Calibri"/>
                <a:cs typeface="Calibri"/>
                <a:sym typeface="Calibri"/>
              </a:defRPr>
            </a:lvl8pPr>
            <a:lvl9pPr marL="0" lvl="8" indent="0" algn="r">
              <a:spcBef>
                <a:spcPts val="0"/>
              </a:spcBef>
              <a:buNone/>
              <a:defRPr sz="900">
                <a:solidFill>
                  <a:schemeClr val="lt1"/>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272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l" rtl="0">
              <a:spcBef>
                <a:spcPts val="0"/>
              </a:spcBef>
              <a:buClr>
                <a:srgbClr val="004685"/>
              </a:buClr>
              <a:buFont typeface="Calibri"/>
              <a:buNone/>
              <a:defRPr sz="4400" b="1" i="0" u="none" strike="noStrike" cap="none" baseline="0">
                <a:solidFill>
                  <a:srgbClr val="004685"/>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0" name="Shape 10"/>
          <p:cNvSpPr txBox="1">
            <a:spLocks noGrp="1"/>
          </p:cNvSpPr>
          <p:nvPr>
            <p:ph type="body" idx="1"/>
          </p:nvPr>
        </p:nvSpPr>
        <p:spPr>
          <a:xfrm>
            <a:off x="457200" y="1618508"/>
            <a:ext cx="8229600" cy="4128029"/>
          </a:xfrm>
          <a:prstGeom prst="rect">
            <a:avLst/>
          </a:prstGeom>
          <a:noFill/>
          <a:ln>
            <a:noFill/>
          </a:ln>
        </p:spPr>
        <p:txBody>
          <a:bodyPr lIns="91425" tIns="91425" rIns="91425" bIns="91425" anchor="t" anchorCtr="0"/>
          <a:lstStyle>
            <a:lvl1pPr marL="342900" marR="0" indent="-139700" algn="l" rtl="0">
              <a:lnSpc>
                <a:spcPct val="100000"/>
              </a:lnSpc>
              <a:spcBef>
                <a:spcPts val="640"/>
              </a:spcBef>
              <a:spcAft>
                <a:spcPts val="0"/>
              </a:spcAft>
              <a:buClr>
                <a:schemeClr val="dk1"/>
              </a:buClr>
              <a:buFont typeface="Calibri"/>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Calibri"/>
              <a:buChar char="–"/>
              <a:defRPr sz="2800" b="0" i="0" u="none" strike="noStrike" cap="none" baseline="0">
                <a:solidFill>
                  <a:schemeClr val="dk1"/>
                </a:solidFill>
                <a:latin typeface="Calibri"/>
                <a:ea typeface="Calibri"/>
                <a:cs typeface="Calibri"/>
                <a:sym typeface="Calibri"/>
              </a:defRPr>
            </a:lvl2pPr>
            <a:lvl3pPr marL="914400" marR="0" indent="0" algn="l" rtl="0">
              <a:spcBef>
                <a:spcPts val="48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ftr" idx="11"/>
          </p:nvPr>
        </p:nvSpPr>
        <p:spPr>
          <a:xfrm>
            <a:off x="1574800" y="6356350"/>
            <a:ext cx="5384799" cy="365125"/>
          </a:xfrm>
          <a:prstGeom prst="rect">
            <a:avLst/>
          </a:prstGeom>
          <a:noFill/>
          <a:ln>
            <a:noFill/>
          </a:ln>
        </p:spPr>
        <p:txBody>
          <a:bodyPr lIns="91425" tIns="91425" rIns="91425" bIns="91425" anchor="t" anchorCtr="0"/>
          <a:lstStyle>
            <a:lvl1pPr marL="0" marR="0" indent="0" algn="ctr" rtl="0">
              <a:defRPr sz="1400" b="0" i="0" u="none" strike="noStrike" cap="none" baseline="0">
                <a:solidFill>
                  <a:schemeClr val="dk1"/>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7" r:id="rId2"/>
    <p:sldLayoutId id="2147483668" r:id="rId3"/>
    <p:sldLayoutId id="2147483669" r:id="rId4"/>
    <p:sldLayoutId id="2147483670" r:id="rId5"/>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art.dewin@owasp.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eba@owasp.org"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hyperlink" Target="https://owaspsamm.org/sponsors/"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hyperlink" Target="mailto:info@owaspsamm.org" TargetMode="External"/><Relationship Id="rId2" Type="http://schemas.openxmlformats.org/officeDocument/2006/relationships/hyperlink" Target="https://owaspsamm.org/" TargetMode="Externa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hyperlink" Target="https://github.com/OWASP/samm/"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owaspsamm.org/"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928243" y="1464097"/>
            <a:ext cx="7358961" cy="2084220"/>
          </a:xfrm>
          <a:ln/>
        </p:spPr>
        <p:txBody>
          <a:bodyPr/>
          <a:lstStyle/>
          <a:p>
            <a:pPr>
              <a:tabLst>
                <a:tab pos="0" algn="l"/>
                <a:tab pos="643006" algn="l"/>
                <a:tab pos="1286012" algn="l"/>
                <a:tab pos="1929018" algn="l"/>
                <a:tab pos="2572024" algn="l"/>
                <a:tab pos="3215030" algn="l"/>
                <a:tab pos="3858036" algn="l"/>
                <a:tab pos="4501043" algn="l"/>
                <a:tab pos="5144049" algn="l"/>
                <a:tab pos="5787055" algn="l"/>
                <a:tab pos="6430061" algn="l"/>
                <a:tab pos="7073067" algn="l"/>
                <a:tab pos="7126651" algn="l"/>
              </a:tabLst>
            </a:pPr>
            <a:r>
              <a:rPr lang="en-GB" dirty="0" smtClean="0"/>
              <a:t>OWASP SAMM2 – </a:t>
            </a:r>
            <a:br>
              <a:rPr lang="en-GB" dirty="0" smtClean="0"/>
            </a:br>
            <a:r>
              <a:rPr lang="en-GB" dirty="0" smtClean="0"/>
              <a:t>Your Dynamic Software Security Journey</a:t>
            </a:r>
            <a:endParaRPr lang="en-US" sz="3375" dirty="0"/>
          </a:p>
        </p:txBody>
      </p:sp>
      <p:sp>
        <p:nvSpPr>
          <p:cNvPr id="16386" name="Rectangle 2"/>
          <p:cNvSpPr>
            <a:spLocks noGrp="1" noChangeArrowheads="1"/>
          </p:cNvSpPr>
          <p:nvPr>
            <p:ph type="body" idx="4294967295"/>
          </p:nvPr>
        </p:nvSpPr>
        <p:spPr>
          <a:xfrm>
            <a:off x="947013" y="3667439"/>
            <a:ext cx="7859362" cy="1902814"/>
          </a:xfrm>
          <a:ln/>
        </p:spPr>
        <p:txBody>
          <a:bodyPr/>
          <a:lstStyle/>
          <a:p>
            <a:pPr marL="0" indent="0">
              <a:buNone/>
              <a:tabLst>
                <a:tab pos="0" algn="l"/>
                <a:tab pos="643006" algn="l"/>
                <a:tab pos="1286012" algn="l"/>
                <a:tab pos="1929018" algn="l"/>
                <a:tab pos="2572024" algn="l"/>
                <a:tab pos="3215030" algn="l"/>
                <a:tab pos="3858036" algn="l"/>
                <a:tab pos="4501043" algn="l"/>
                <a:tab pos="5144049" algn="l"/>
                <a:tab pos="5787055" algn="l"/>
                <a:tab pos="6430061" algn="l"/>
                <a:tab pos="7073067" algn="l"/>
                <a:tab pos="7126651" algn="l"/>
                <a:tab pos="7635697" algn="l"/>
                <a:tab pos="8144744" algn="l"/>
              </a:tabLst>
            </a:pPr>
            <a:r>
              <a:rPr lang="en-US" sz="2000" dirty="0" smtClean="0">
                <a:solidFill>
                  <a:schemeClr val="tx1"/>
                </a:solidFill>
              </a:rPr>
              <a:t>Bart De Win						Sebastien </a:t>
            </a:r>
            <a:r>
              <a:rPr lang="en-US" sz="2000" dirty="0" err="1" smtClean="0">
                <a:solidFill>
                  <a:schemeClr val="tx1"/>
                </a:solidFill>
              </a:rPr>
              <a:t>Deleersnyder</a:t>
            </a:r>
            <a:r>
              <a:rPr lang="en-US" sz="2000" dirty="0" smtClean="0">
                <a:solidFill>
                  <a:schemeClr val="tx1"/>
                </a:solidFill>
              </a:rPr>
              <a:t>			</a:t>
            </a:r>
          </a:p>
          <a:p>
            <a:pPr marL="0" indent="0">
              <a:buNone/>
              <a:tabLst>
                <a:tab pos="0" algn="l"/>
                <a:tab pos="643006" algn="l"/>
                <a:tab pos="1286012" algn="l"/>
                <a:tab pos="1929018" algn="l"/>
                <a:tab pos="2572024" algn="l"/>
                <a:tab pos="3215030" algn="l"/>
                <a:tab pos="3858036" algn="l"/>
                <a:tab pos="4501043" algn="l"/>
                <a:tab pos="5144049" algn="l"/>
                <a:tab pos="5787055" algn="l"/>
                <a:tab pos="6430061" algn="l"/>
                <a:tab pos="7073067" algn="l"/>
                <a:tab pos="7126651" algn="l"/>
                <a:tab pos="7635697" algn="l"/>
                <a:tab pos="8144744" algn="l"/>
              </a:tabLst>
            </a:pPr>
            <a:r>
              <a:rPr lang="en-US" sz="2000" dirty="0" smtClean="0">
                <a:solidFill>
                  <a:schemeClr val="tx1"/>
                </a:solidFill>
                <a:hlinkClick r:id="rId3"/>
              </a:rPr>
              <a:t>bart.dewin@owasp.org</a:t>
            </a:r>
            <a:r>
              <a:rPr lang="en-US" sz="2000" dirty="0" smtClean="0">
                <a:solidFill>
                  <a:schemeClr val="tx1"/>
                </a:solidFill>
              </a:rPr>
              <a:t>				</a:t>
            </a:r>
            <a:r>
              <a:rPr lang="en-US" sz="2000" dirty="0" smtClean="0">
                <a:solidFill>
                  <a:schemeClr val="tx1"/>
                </a:solidFill>
                <a:hlinkClick r:id="rId4"/>
              </a:rPr>
              <a:t>seba@owasp.org</a:t>
            </a:r>
            <a:endParaRPr lang="en-US" sz="2000" dirty="0">
              <a:solidFill>
                <a:schemeClr val="tx1"/>
              </a:solidFill>
            </a:endParaRPr>
          </a:p>
        </p:txBody>
      </p:sp>
      <p:sp>
        <p:nvSpPr>
          <p:cNvPr id="2" name="Rectangle 1"/>
          <p:cNvSpPr/>
          <p:nvPr/>
        </p:nvSpPr>
        <p:spPr>
          <a:xfrm>
            <a:off x="4454820" y="3275112"/>
            <a:ext cx="234360" cy="307777"/>
          </a:xfrm>
          <a:prstGeom prst="rect">
            <a:avLst/>
          </a:prstGeom>
        </p:spPr>
        <p:txBody>
          <a:bodyPr wrap="none">
            <a:spAutoFit/>
          </a:bodyPr>
          <a:lstStyle/>
          <a:p>
            <a:r>
              <a:rPr lang="nl-BE" dirty="0"/>
              <a:t> </a:t>
            </a:r>
          </a:p>
        </p:txBody>
      </p:sp>
      <p:sp>
        <p:nvSpPr>
          <p:cNvPr id="6"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83921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US" altLang="en-US" sz="2800" dirty="0" smtClean="0"/>
              <a:t>SAMM2 business </a:t>
            </a:r>
            <a:r>
              <a:rPr lang="en-US" altLang="en-US" sz="2800" dirty="0"/>
              <a:t>f</a:t>
            </a:r>
            <a:r>
              <a:rPr lang="en-US" altLang="en-US" sz="2800" dirty="0" smtClean="0"/>
              <a:t>unctions</a:t>
            </a:r>
            <a:endParaRPr lang="en-US" altLang="en-US" sz="2800" dirty="0"/>
          </a:p>
        </p:txBody>
      </p:sp>
      <p:sp>
        <p:nvSpPr>
          <p:cNvPr id="5" name="Content Placeholder 4"/>
          <p:cNvSpPr>
            <a:spLocks noGrp="1"/>
          </p:cNvSpPr>
          <p:nvPr>
            <p:ph idx="1"/>
          </p:nvPr>
        </p:nvSpPr>
        <p:spPr/>
        <p:txBody>
          <a:bodyPr/>
          <a:lstStyle/>
          <a:p>
            <a:endParaRPr lang="nl-BE"/>
          </a:p>
        </p:txBody>
      </p:sp>
      <p:graphicFrame>
        <p:nvGraphicFramePr>
          <p:cNvPr id="2" name="Diagram 1"/>
          <p:cNvGraphicFramePr/>
          <p:nvPr>
            <p:extLst>
              <p:ext uri="{D42A27DB-BD31-4B8C-83A1-F6EECF244321}">
                <p14:modId xmlns:p14="http://schemas.microsoft.com/office/powerpoint/2010/main" val="3334226965"/>
              </p:ext>
            </p:extLst>
          </p:nvPr>
        </p:nvGraphicFramePr>
        <p:xfrm>
          <a:off x="1717637" y="131093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2597783" y="1336309"/>
            <a:ext cx="612000" cy="612000"/>
            <a:chOff x="7573215" y="3474401"/>
            <a:chExt cx="612000" cy="612000"/>
          </a:xfrm>
        </p:grpSpPr>
        <p:sp>
          <p:nvSpPr>
            <p:cNvPr id="11" name="Oval 10"/>
            <p:cNvSpPr/>
            <p:nvPr/>
          </p:nvSpPr>
          <p:spPr bwMode="ltGray">
            <a:xfrm>
              <a:off x="7573215" y="3474401"/>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12" name="Freeform 4992"/>
            <p:cNvSpPr>
              <a:spLocks noEditPoints="1"/>
            </p:cNvSpPr>
            <p:nvPr/>
          </p:nvSpPr>
          <p:spPr bwMode="auto">
            <a:xfrm>
              <a:off x="7695985" y="3601300"/>
              <a:ext cx="334377" cy="373145"/>
            </a:xfrm>
            <a:custGeom>
              <a:avLst/>
              <a:gdLst>
                <a:gd name="T0" fmla="*/ 14 w 276"/>
                <a:gd name="T1" fmla="*/ 26 h 308"/>
                <a:gd name="T2" fmla="*/ 36 w 276"/>
                <a:gd name="T3" fmla="*/ 30 h 308"/>
                <a:gd name="T4" fmla="*/ 2 w 276"/>
                <a:gd name="T5" fmla="*/ 52 h 308"/>
                <a:gd name="T6" fmla="*/ 6 w 276"/>
                <a:gd name="T7" fmla="*/ 30 h 308"/>
                <a:gd name="T8" fmla="*/ 176 w 276"/>
                <a:gd name="T9" fmla="*/ 202 h 308"/>
                <a:gd name="T10" fmla="*/ 174 w 276"/>
                <a:gd name="T11" fmla="*/ 194 h 308"/>
                <a:gd name="T12" fmla="*/ 100 w 276"/>
                <a:gd name="T13" fmla="*/ 132 h 308"/>
                <a:gd name="T14" fmla="*/ 50 w 276"/>
                <a:gd name="T15" fmla="*/ 80 h 308"/>
                <a:gd name="T16" fmla="*/ 30 w 276"/>
                <a:gd name="T17" fmla="*/ 58 h 308"/>
                <a:gd name="T18" fmla="*/ 22 w 276"/>
                <a:gd name="T19" fmla="*/ 64 h 308"/>
                <a:gd name="T20" fmla="*/ 42 w 276"/>
                <a:gd name="T21" fmla="*/ 88 h 308"/>
                <a:gd name="T22" fmla="*/ 92 w 276"/>
                <a:gd name="T23" fmla="*/ 140 h 308"/>
                <a:gd name="T24" fmla="*/ 168 w 276"/>
                <a:gd name="T25" fmla="*/ 204 h 308"/>
                <a:gd name="T26" fmla="*/ 172 w 276"/>
                <a:gd name="T27" fmla="*/ 206 h 308"/>
                <a:gd name="T28" fmla="*/ 176 w 276"/>
                <a:gd name="T29" fmla="*/ 202 h 308"/>
                <a:gd name="T30" fmla="*/ 276 w 276"/>
                <a:gd name="T31" fmla="*/ 292 h 308"/>
                <a:gd name="T32" fmla="*/ 266 w 276"/>
                <a:gd name="T33" fmla="*/ 308 h 308"/>
                <a:gd name="T34" fmla="*/ 62 w 276"/>
                <a:gd name="T35" fmla="*/ 308 h 308"/>
                <a:gd name="T36" fmla="*/ 46 w 276"/>
                <a:gd name="T37" fmla="*/ 298 h 308"/>
                <a:gd name="T38" fmla="*/ 46 w 276"/>
                <a:gd name="T39" fmla="*/ 112 h 308"/>
                <a:gd name="T40" fmla="*/ 88 w 276"/>
                <a:gd name="T41" fmla="*/ 156 h 308"/>
                <a:gd name="T42" fmla="*/ 168 w 276"/>
                <a:gd name="T43" fmla="*/ 220 h 308"/>
                <a:gd name="T44" fmla="*/ 182 w 276"/>
                <a:gd name="T45" fmla="*/ 214 h 308"/>
                <a:gd name="T46" fmla="*/ 200 w 276"/>
                <a:gd name="T47" fmla="*/ 196 h 308"/>
                <a:gd name="T48" fmla="*/ 204 w 276"/>
                <a:gd name="T49" fmla="*/ 182 h 308"/>
                <a:gd name="T50" fmla="*/ 136 w 276"/>
                <a:gd name="T51" fmla="*/ 106 h 308"/>
                <a:gd name="T52" fmla="*/ 86 w 276"/>
                <a:gd name="T53" fmla="*/ 62 h 308"/>
                <a:gd name="T54" fmla="*/ 62 w 276"/>
                <a:gd name="T55" fmla="*/ 34 h 308"/>
                <a:gd name="T56" fmla="*/ 116 w 276"/>
                <a:gd name="T57" fmla="*/ 68 h 308"/>
                <a:gd name="T58" fmla="*/ 150 w 276"/>
                <a:gd name="T59" fmla="*/ 106 h 308"/>
                <a:gd name="T60" fmla="*/ 162 w 276"/>
                <a:gd name="T61" fmla="*/ 126 h 308"/>
                <a:gd name="T62" fmla="*/ 168 w 276"/>
                <a:gd name="T63" fmla="*/ 126 h 308"/>
                <a:gd name="T64" fmla="*/ 170 w 276"/>
                <a:gd name="T65" fmla="*/ 118 h 308"/>
                <a:gd name="T66" fmla="*/ 144 w 276"/>
                <a:gd name="T67" fmla="*/ 80 h 308"/>
                <a:gd name="T68" fmla="*/ 102 w 276"/>
                <a:gd name="T69" fmla="*/ 40 h 308"/>
                <a:gd name="T70" fmla="*/ 62 w 276"/>
                <a:gd name="T71" fmla="*/ 20 h 308"/>
                <a:gd name="T72" fmla="*/ 46 w 276"/>
                <a:gd name="T73" fmla="*/ 16 h 308"/>
                <a:gd name="T74" fmla="*/ 50 w 276"/>
                <a:gd name="T75" fmla="*/ 4 h 308"/>
                <a:gd name="T76" fmla="*/ 194 w 276"/>
                <a:gd name="T77" fmla="*/ 0 h 308"/>
                <a:gd name="T78" fmla="*/ 276 w 276"/>
                <a:gd name="T79" fmla="*/ 82 h 308"/>
                <a:gd name="T80" fmla="*/ 220 w 276"/>
                <a:gd name="T81" fmla="*/ 206 h 308"/>
                <a:gd name="T82" fmla="*/ 220 w 276"/>
                <a:gd name="T83" fmla="*/ 206 h 308"/>
                <a:gd name="T84" fmla="*/ 202 w 276"/>
                <a:gd name="T85" fmla="*/ 214 h 308"/>
                <a:gd name="T86" fmla="*/ 194 w 276"/>
                <a:gd name="T87" fmla="*/ 226 h 308"/>
                <a:gd name="T88" fmla="*/ 240 w 276"/>
                <a:gd name="T89" fmla="*/ 272 h 308"/>
                <a:gd name="T90" fmla="*/ 238 w 276"/>
                <a:gd name="T91" fmla="*/ 266 h 308"/>
                <a:gd name="T92" fmla="*/ 88 w 276"/>
                <a:gd name="T93" fmla="*/ 264 h 308"/>
                <a:gd name="T94" fmla="*/ 84 w 276"/>
                <a:gd name="T95" fmla="*/ 266 h 308"/>
                <a:gd name="T96" fmla="*/ 80 w 276"/>
                <a:gd name="T97" fmla="*/ 272 h 308"/>
                <a:gd name="T98" fmla="*/ 86 w 276"/>
                <a:gd name="T99" fmla="*/ 280 h 308"/>
                <a:gd name="T100" fmla="*/ 232 w 276"/>
                <a:gd name="T101" fmla="*/ 280 h 308"/>
                <a:gd name="T102" fmla="*/ 240 w 276"/>
                <a:gd name="T103" fmla="*/ 274 h 308"/>
                <a:gd name="T104" fmla="*/ 262 w 276"/>
                <a:gd name="T105" fmla="*/ 84 h 308"/>
                <a:gd name="T106" fmla="*/ 220 w 276"/>
                <a:gd name="T107" fmla="*/ 42 h 308"/>
                <a:gd name="T108" fmla="*/ 262 w 276"/>
                <a:gd name="T109" fmla="*/ 8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 h="308">
                  <a:moveTo>
                    <a:pt x="6" y="30"/>
                  </a:moveTo>
                  <a:lnTo>
                    <a:pt x="6" y="30"/>
                  </a:lnTo>
                  <a:lnTo>
                    <a:pt x="14" y="26"/>
                  </a:lnTo>
                  <a:lnTo>
                    <a:pt x="20" y="24"/>
                  </a:lnTo>
                  <a:lnTo>
                    <a:pt x="28" y="26"/>
                  </a:lnTo>
                  <a:lnTo>
                    <a:pt x="36" y="30"/>
                  </a:lnTo>
                  <a:lnTo>
                    <a:pt x="8" y="60"/>
                  </a:lnTo>
                  <a:lnTo>
                    <a:pt x="8" y="60"/>
                  </a:lnTo>
                  <a:lnTo>
                    <a:pt x="2" y="52"/>
                  </a:lnTo>
                  <a:lnTo>
                    <a:pt x="0" y="46"/>
                  </a:lnTo>
                  <a:lnTo>
                    <a:pt x="2" y="38"/>
                  </a:lnTo>
                  <a:lnTo>
                    <a:pt x="6" y="30"/>
                  </a:lnTo>
                  <a:lnTo>
                    <a:pt x="6" y="30"/>
                  </a:lnTo>
                  <a:close/>
                  <a:moveTo>
                    <a:pt x="176" y="202"/>
                  </a:moveTo>
                  <a:lnTo>
                    <a:pt x="176" y="202"/>
                  </a:lnTo>
                  <a:lnTo>
                    <a:pt x="176" y="198"/>
                  </a:lnTo>
                  <a:lnTo>
                    <a:pt x="174" y="194"/>
                  </a:lnTo>
                  <a:lnTo>
                    <a:pt x="174" y="194"/>
                  </a:lnTo>
                  <a:lnTo>
                    <a:pt x="154" y="178"/>
                  </a:lnTo>
                  <a:lnTo>
                    <a:pt x="130" y="158"/>
                  </a:lnTo>
                  <a:lnTo>
                    <a:pt x="100" y="132"/>
                  </a:lnTo>
                  <a:lnTo>
                    <a:pt x="100" y="132"/>
                  </a:lnTo>
                  <a:lnTo>
                    <a:pt x="70" y="102"/>
                  </a:lnTo>
                  <a:lnTo>
                    <a:pt x="50" y="80"/>
                  </a:lnTo>
                  <a:lnTo>
                    <a:pt x="32" y="60"/>
                  </a:lnTo>
                  <a:lnTo>
                    <a:pt x="32" y="60"/>
                  </a:lnTo>
                  <a:lnTo>
                    <a:pt x="30" y="58"/>
                  </a:lnTo>
                  <a:lnTo>
                    <a:pt x="24" y="60"/>
                  </a:lnTo>
                  <a:lnTo>
                    <a:pt x="24" y="60"/>
                  </a:lnTo>
                  <a:lnTo>
                    <a:pt x="22" y="64"/>
                  </a:lnTo>
                  <a:lnTo>
                    <a:pt x="24" y="68"/>
                  </a:lnTo>
                  <a:lnTo>
                    <a:pt x="24" y="68"/>
                  </a:lnTo>
                  <a:lnTo>
                    <a:pt x="42" y="88"/>
                  </a:lnTo>
                  <a:lnTo>
                    <a:pt x="62" y="110"/>
                  </a:lnTo>
                  <a:lnTo>
                    <a:pt x="92" y="140"/>
                  </a:lnTo>
                  <a:lnTo>
                    <a:pt x="92" y="140"/>
                  </a:lnTo>
                  <a:lnTo>
                    <a:pt x="122" y="168"/>
                  </a:lnTo>
                  <a:lnTo>
                    <a:pt x="146" y="188"/>
                  </a:lnTo>
                  <a:lnTo>
                    <a:pt x="168" y="204"/>
                  </a:lnTo>
                  <a:lnTo>
                    <a:pt x="168" y="204"/>
                  </a:lnTo>
                  <a:lnTo>
                    <a:pt x="172" y="206"/>
                  </a:lnTo>
                  <a:lnTo>
                    <a:pt x="172" y="206"/>
                  </a:lnTo>
                  <a:lnTo>
                    <a:pt x="174" y="204"/>
                  </a:lnTo>
                  <a:lnTo>
                    <a:pt x="176" y="202"/>
                  </a:lnTo>
                  <a:lnTo>
                    <a:pt x="176" y="202"/>
                  </a:lnTo>
                  <a:close/>
                  <a:moveTo>
                    <a:pt x="276" y="82"/>
                  </a:moveTo>
                  <a:lnTo>
                    <a:pt x="276" y="292"/>
                  </a:lnTo>
                  <a:lnTo>
                    <a:pt x="276" y="292"/>
                  </a:lnTo>
                  <a:lnTo>
                    <a:pt x="274" y="298"/>
                  </a:lnTo>
                  <a:lnTo>
                    <a:pt x="270" y="304"/>
                  </a:lnTo>
                  <a:lnTo>
                    <a:pt x="266" y="308"/>
                  </a:lnTo>
                  <a:lnTo>
                    <a:pt x="260" y="308"/>
                  </a:lnTo>
                  <a:lnTo>
                    <a:pt x="62" y="308"/>
                  </a:lnTo>
                  <a:lnTo>
                    <a:pt x="62" y="308"/>
                  </a:lnTo>
                  <a:lnTo>
                    <a:pt x="56" y="308"/>
                  </a:lnTo>
                  <a:lnTo>
                    <a:pt x="50" y="304"/>
                  </a:lnTo>
                  <a:lnTo>
                    <a:pt x="46" y="298"/>
                  </a:lnTo>
                  <a:lnTo>
                    <a:pt x="46" y="292"/>
                  </a:lnTo>
                  <a:lnTo>
                    <a:pt x="46" y="112"/>
                  </a:lnTo>
                  <a:lnTo>
                    <a:pt x="46" y="112"/>
                  </a:lnTo>
                  <a:lnTo>
                    <a:pt x="64" y="132"/>
                  </a:lnTo>
                  <a:lnTo>
                    <a:pt x="88" y="156"/>
                  </a:lnTo>
                  <a:lnTo>
                    <a:pt x="88" y="156"/>
                  </a:lnTo>
                  <a:lnTo>
                    <a:pt x="122" y="186"/>
                  </a:lnTo>
                  <a:lnTo>
                    <a:pt x="150" y="208"/>
                  </a:lnTo>
                  <a:lnTo>
                    <a:pt x="168" y="220"/>
                  </a:lnTo>
                  <a:lnTo>
                    <a:pt x="178" y="226"/>
                  </a:lnTo>
                  <a:lnTo>
                    <a:pt x="178" y="226"/>
                  </a:lnTo>
                  <a:lnTo>
                    <a:pt x="182" y="214"/>
                  </a:lnTo>
                  <a:lnTo>
                    <a:pt x="190" y="204"/>
                  </a:lnTo>
                  <a:lnTo>
                    <a:pt x="190" y="204"/>
                  </a:lnTo>
                  <a:lnTo>
                    <a:pt x="200" y="196"/>
                  </a:lnTo>
                  <a:lnTo>
                    <a:pt x="210" y="192"/>
                  </a:lnTo>
                  <a:lnTo>
                    <a:pt x="210" y="192"/>
                  </a:lnTo>
                  <a:lnTo>
                    <a:pt x="204" y="182"/>
                  </a:lnTo>
                  <a:lnTo>
                    <a:pt x="190" y="164"/>
                  </a:lnTo>
                  <a:lnTo>
                    <a:pt x="168" y="136"/>
                  </a:lnTo>
                  <a:lnTo>
                    <a:pt x="136" y="106"/>
                  </a:lnTo>
                  <a:lnTo>
                    <a:pt x="136" y="106"/>
                  </a:lnTo>
                  <a:lnTo>
                    <a:pt x="110" y="82"/>
                  </a:lnTo>
                  <a:lnTo>
                    <a:pt x="86" y="62"/>
                  </a:lnTo>
                  <a:lnTo>
                    <a:pt x="54" y="40"/>
                  </a:lnTo>
                  <a:lnTo>
                    <a:pt x="62" y="34"/>
                  </a:lnTo>
                  <a:lnTo>
                    <a:pt x="62" y="34"/>
                  </a:lnTo>
                  <a:lnTo>
                    <a:pt x="84" y="44"/>
                  </a:lnTo>
                  <a:lnTo>
                    <a:pt x="98" y="54"/>
                  </a:lnTo>
                  <a:lnTo>
                    <a:pt x="116" y="68"/>
                  </a:lnTo>
                  <a:lnTo>
                    <a:pt x="116" y="68"/>
                  </a:lnTo>
                  <a:lnTo>
                    <a:pt x="136" y="88"/>
                  </a:lnTo>
                  <a:lnTo>
                    <a:pt x="150" y="106"/>
                  </a:lnTo>
                  <a:lnTo>
                    <a:pt x="160" y="124"/>
                  </a:lnTo>
                  <a:lnTo>
                    <a:pt x="160" y="124"/>
                  </a:lnTo>
                  <a:lnTo>
                    <a:pt x="162" y="126"/>
                  </a:lnTo>
                  <a:lnTo>
                    <a:pt x="166" y="126"/>
                  </a:lnTo>
                  <a:lnTo>
                    <a:pt x="166" y="126"/>
                  </a:lnTo>
                  <a:lnTo>
                    <a:pt x="168" y="126"/>
                  </a:lnTo>
                  <a:lnTo>
                    <a:pt x="168" y="126"/>
                  </a:lnTo>
                  <a:lnTo>
                    <a:pt x="172" y="122"/>
                  </a:lnTo>
                  <a:lnTo>
                    <a:pt x="170" y="118"/>
                  </a:lnTo>
                  <a:lnTo>
                    <a:pt x="170" y="118"/>
                  </a:lnTo>
                  <a:lnTo>
                    <a:pt x="158" y="98"/>
                  </a:lnTo>
                  <a:lnTo>
                    <a:pt x="144" y="80"/>
                  </a:lnTo>
                  <a:lnTo>
                    <a:pt x="124" y="58"/>
                  </a:lnTo>
                  <a:lnTo>
                    <a:pt x="124" y="58"/>
                  </a:lnTo>
                  <a:lnTo>
                    <a:pt x="102" y="40"/>
                  </a:lnTo>
                  <a:lnTo>
                    <a:pt x="82" y="30"/>
                  </a:lnTo>
                  <a:lnTo>
                    <a:pt x="68" y="22"/>
                  </a:lnTo>
                  <a:lnTo>
                    <a:pt x="62" y="20"/>
                  </a:lnTo>
                  <a:lnTo>
                    <a:pt x="58" y="20"/>
                  </a:lnTo>
                  <a:lnTo>
                    <a:pt x="46" y="34"/>
                  </a:lnTo>
                  <a:lnTo>
                    <a:pt x="46" y="16"/>
                  </a:lnTo>
                  <a:lnTo>
                    <a:pt x="46" y="16"/>
                  </a:lnTo>
                  <a:lnTo>
                    <a:pt x="46" y="10"/>
                  </a:lnTo>
                  <a:lnTo>
                    <a:pt x="50" y="4"/>
                  </a:lnTo>
                  <a:lnTo>
                    <a:pt x="56" y="0"/>
                  </a:lnTo>
                  <a:lnTo>
                    <a:pt x="62" y="0"/>
                  </a:lnTo>
                  <a:lnTo>
                    <a:pt x="194" y="0"/>
                  </a:lnTo>
                  <a:lnTo>
                    <a:pt x="210" y="16"/>
                  </a:lnTo>
                  <a:lnTo>
                    <a:pt x="260" y="66"/>
                  </a:lnTo>
                  <a:lnTo>
                    <a:pt x="276" y="82"/>
                  </a:lnTo>
                  <a:close/>
                  <a:moveTo>
                    <a:pt x="194" y="234"/>
                  </a:moveTo>
                  <a:lnTo>
                    <a:pt x="234" y="246"/>
                  </a:lnTo>
                  <a:lnTo>
                    <a:pt x="220" y="206"/>
                  </a:lnTo>
                  <a:lnTo>
                    <a:pt x="220" y="206"/>
                  </a:lnTo>
                  <a:lnTo>
                    <a:pt x="220" y="206"/>
                  </a:lnTo>
                  <a:lnTo>
                    <a:pt x="220" y="206"/>
                  </a:lnTo>
                  <a:lnTo>
                    <a:pt x="212" y="208"/>
                  </a:lnTo>
                  <a:lnTo>
                    <a:pt x="206" y="210"/>
                  </a:lnTo>
                  <a:lnTo>
                    <a:pt x="202" y="214"/>
                  </a:lnTo>
                  <a:lnTo>
                    <a:pt x="202" y="214"/>
                  </a:lnTo>
                  <a:lnTo>
                    <a:pt x="198" y="220"/>
                  </a:lnTo>
                  <a:lnTo>
                    <a:pt x="194" y="226"/>
                  </a:lnTo>
                  <a:lnTo>
                    <a:pt x="194" y="234"/>
                  </a:lnTo>
                  <a:lnTo>
                    <a:pt x="194" y="234"/>
                  </a:lnTo>
                  <a:close/>
                  <a:moveTo>
                    <a:pt x="240" y="272"/>
                  </a:moveTo>
                  <a:lnTo>
                    <a:pt x="240" y="272"/>
                  </a:lnTo>
                  <a:lnTo>
                    <a:pt x="240" y="268"/>
                  </a:lnTo>
                  <a:lnTo>
                    <a:pt x="238" y="266"/>
                  </a:lnTo>
                  <a:lnTo>
                    <a:pt x="236" y="264"/>
                  </a:lnTo>
                  <a:lnTo>
                    <a:pt x="232" y="264"/>
                  </a:lnTo>
                  <a:lnTo>
                    <a:pt x="88" y="264"/>
                  </a:lnTo>
                  <a:lnTo>
                    <a:pt x="88" y="264"/>
                  </a:lnTo>
                  <a:lnTo>
                    <a:pt x="86" y="264"/>
                  </a:lnTo>
                  <a:lnTo>
                    <a:pt x="84" y="266"/>
                  </a:lnTo>
                  <a:lnTo>
                    <a:pt x="82" y="268"/>
                  </a:lnTo>
                  <a:lnTo>
                    <a:pt x="80" y="272"/>
                  </a:lnTo>
                  <a:lnTo>
                    <a:pt x="80" y="272"/>
                  </a:lnTo>
                  <a:lnTo>
                    <a:pt x="82" y="274"/>
                  </a:lnTo>
                  <a:lnTo>
                    <a:pt x="84" y="278"/>
                  </a:lnTo>
                  <a:lnTo>
                    <a:pt x="86" y="280"/>
                  </a:lnTo>
                  <a:lnTo>
                    <a:pt x="88" y="280"/>
                  </a:lnTo>
                  <a:lnTo>
                    <a:pt x="232" y="280"/>
                  </a:lnTo>
                  <a:lnTo>
                    <a:pt x="232" y="280"/>
                  </a:lnTo>
                  <a:lnTo>
                    <a:pt x="236" y="280"/>
                  </a:lnTo>
                  <a:lnTo>
                    <a:pt x="238" y="278"/>
                  </a:lnTo>
                  <a:lnTo>
                    <a:pt x="240" y="274"/>
                  </a:lnTo>
                  <a:lnTo>
                    <a:pt x="240" y="272"/>
                  </a:lnTo>
                  <a:lnTo>
                    <a:pt x="240" y="272"/>
                  </a:lnTo>
                  <a:close/>
                  <a:moveTo>
                    <a:pt x="262" y="84"/>
                  </a:moveTo>
                  <a:lnTo>
                    <a:pt x="244" y="66"/>
                  </a:lnTo>
                  <a:lnTo>
                    <a:pt x="220" y="66"/>
                  </a:lnTo>
                  <a:lnTo>
                    <a:pt x="220" y="42"/>
                  </a:lnTo>
                  <a:lnTo>
                    <a:pt x="202" y="24"/>
                  </a:lnTo>
                  <a:lnTo>
                    <a:pt x="202" y="84"/>
                  </a:lnTo>
                  <a:lnTo>
                    <a:pt x="262" y="8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13" name="Group 12"/>
          <p:cNvGrpSpPr/>
          <p:nvPr/>
        </p:nvGrpSpPr>
        <p:grpSpPr>
          <a:xfrm>
            <a:off x="2597815" y="2187677"/>
            <a:ext cx="612000" cy="612000"/>
            <a:chOff x="2342233" y="3474401"/>
            <a:chExt cx="612000" cy="612000"/>
          </a:xfrm>
        </p:grpSpPr>
        <p:sp>
          <p:nvSpPr>
            <p:cNvPr id="14" name="Oval 13"/>
            <p:cNvSpPr/>
            <p:nvPr/>
          </p:nvSpPr>
          <p:spPr bwMode="ltGray">
            <a:xfrm>
              <a:off x="2342233" y="3474401"/>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15" name="Freeform 4897"/>
            <p:cNvSpPr>
              <a:spLocks noEditPoints="1"/>
            </p:cNvSpPr>
            <p:nvPr/>
          </p:nvSpPr>
          <p:spPr bwMode="auto">
            <a:xfrm>
              <a:off x="2502740" y="3554044"/>
              <a:ext cx="290986" cy="470427"/>
            </a:xfrm>
            <a:custGeom>
              <a:avLst/>
              <a:gdLst>
                <a:gd name="T0" fmla="*/ 94 w 240"/>
                <a:gd name="T1" fmla="*/ 388 h 388"/>
                <a:gd name="T2" fmla="*/ 86 w 240"/>
                <a:gd name="T3" fmla="*/ 378 h 388"/>
                <a:gd name="T4" fmla="*/ 96 w 240"/>
                <a:gd name="T5" fmla="*/ 368 h 388"/>
                <a:gd name="T6" fmla="*/ 150 w 240"/>
                <a:gd name="T7" fmla="*/ 372 h 388"/>
                <a:gd name="T8" fmla="*/ 152 w 240"/>
                <a:gd name="T9" fmla="*/ 382 h 388"/>
                <a:gd name="T10" fmla="*/ 144 w 240"/>
                <a:gd name="T11" fmla="*/ 388 h 388"/>
                <a:gd name="T12" fmla="*/ 164 w 240"/>
                <a:gd name="T13" fmla="*/ 340 h 388"/>
                <a:gd name="T14" fmla="*/ 84 w 240"/>
                <a:gd name="T15" fmla="*/ 336 h 388"/>
                <a:gd name="T16" fmla="*/ 74 w 240"/>
                <a:gd name="T17" fmla="*/ 346 h 388"/>
                <a:gd name="T18" fmla="*/ 80 w 240"/>
                <a:gd name="T19" fmla="*/ 356 h 388"/>
                <a:gd name="T20" fmla="*/ 160 w 240"/>
                <a:gd name="T21" fmla="*/ 356 h 388"/>
                <a:gd name="T22" fmla="*/ 166 w 240"/>
                <a:gd name="T23" fmla="*/ 346 h 388"/>
                <a:gd name="T24" fmla="*/ 178 w 240"/>
                <a:gd name="T25" fmla="*/ 268 h 388"/>
                <a:gd name="T26" fmla="*/ 198 w 240"/>
                <a:gd name="T27" fmla="*/ 218 h 388"/>
                <a:gd name="T28" fmla="*/ 230 w 240"/>
                <a:gd name="T29" fmla="*/ 168 h 388"/>
                <a:gd name="T30" fmla="*/ 240 w 240"/>
                <a:gd name="T31" fmla="*/ 122 h 388"/>
                <a:gd name="T32" fmla="*/ 224 w 240"/>
                <a:gd name="T33" fmla="*/ 58 h 388"/>
                <a:gd name="T34" fmla="*/ 184 w 240"/>
                <a:gd name="T35" fmla="*/ 16 h 388"/>
                <a:gd name="T36" fmla="*/ 134 w 240"/>
                <a:gd name="T37" fmla="*/ 0 h 388"/>
                <a:gd name="T38" fmla="*/ 92 w 240"/>
                <a:gd name="T39" fmla="*/ 2 h 388"/>
                <a:gd name="T40" fmla="*/ 46 w 240"/>
                <a:gd name="T41" fmla="*/ 22 h 388"/>
                <a:gd name="T42" fmla="*/ 8 w 240"/>
                <a:gd name="T43" fmla="*/ 78 h 388"/>
                <a:gd name="T44" fmla="*/ 0 w 240"/>
                <a:gd name="T45" fmla="*/ 136 h 388"/>
                <a:gd name="T46" fmla="*/ 20 w 240"/>
                <a:gd name="T47" fmla="*/ 184 h 388"/>
                <a:gd name="T48" fmla="*/ 48 w 240"/>
                <a:gd name="T49" fmla="*/ 228 h 388"/>
                <a:gd name="T50" fmla="*/ 64 w 240"/>
                <a:gd name="T51" fmla="*/ 286 h 388"/>
                <a:gd name="T52" fmla="*/ 70 w 240"/>
                <a:gd name="T53" fmla="*/ 318 h 388"/>
                <a:gd name="T54" fmla="*/ 160 w 240"/>
                <a:gd name="T55" fmla="*/ 322 h 388"/>
                <a:gd name="T56" fmla="*/ 176 w 240"/>
                <a:gd name="T57" fmla="*/ 306 h 388"/>
                <a:gd name="T58" fmla="*/ 46 w 240"/>
                <a:gd name="T59" fmla="*/ 168 h 388"/>
                <a:gd name="T60" fmla="*/ 32 w 240"/>
                <a:gd name="T61" fmla="*/ 122 h 388"/>
                <a:gd name="T62" fmla="*/ 60 w 240"/>
                <a:gd name="T63" fmla="*/ 52 h 388"/>
                <a:gd name="T64" fmla="*/ 120 w 240"/>
                <a:gd name="T65" fmla="*/ 32 h 388"/>
                <a:gd name="T66" fmla="*/ 166 w 240"/>
                <a:gd name="T67" fmla="*/ 42 h 388"/>
                <a:gd name="T68" fmla="*/ 206 w 240"/>
                <a:gd name="T69" fmla="*/ 98 h 388"/>
                <a:gd name="T70" fmla="*/ 202 w 240"/>
                <a:gd name="T71" fmla="*/ 154 h 388"/>
                <a:gd name="T72" fmla="*/ 172 w 240"/>
                <a:gd name="T73" fmla="*/ 198 h 388"/>
                <a:gd name="T74" fmla="*/ 146 w 240"/>
                <a:gd name="T75" fmla="*/ 270 h 388"/>
                <a:gd name="T76" fmla="*/ 94 w 240"/>
                <a:gd name="T77" fmla="*/ 270 h 388"/>
                <a:gd name="T78" fmla="*/ 68 w 240"/>
                <a:gd name="T79" fmla="*/ 198 h 388"/>
                <a:gd name="T80" fmla="*/ 74 w 240"/>
                <a:gd name="T81" fmla="*/ 118 h 388"/>
                <a:gd name="T82" fmla="*/ 88 w 240"/>
                <a:gd name="T83" fmla="*/ 84 h 388"/>
                <a:gd name="T84" fmla="*/ 116 w 240"/>
                <a:gd name="T85" fmla="*/ 74 h 388"/>
                <a:gd name="T86" fmla="*/ 126 w 240"/>
                <a:gd name="T87" fmla="*/ 68 h 388"/>
                <a:gd name="T88" fmla="*/ 124 w 240"/>
                <a:gd name="T89" fmla="*/ 58 h 388"/>
                <a:gd name="T90" fmla="*/ 106 w 240"/>
                <a:gd name="T91" fmla="*/ 56 h 388"/>
                <a:gd name="T92" fmla="*/ 66 w 240"/>
                <a:gd name="T93" fmla="*/ 80 h 388"/>
                <a:gd name="T94" fmla="*/ 54 w 240"/>
                <a:gd name="T95" fmla="*/ 118 h 388"/>
                <a:gd name="T96" fmla="*/ 64 w 240"/>
                <a:gd name="T97" fmla="*/ 128 h 388"/>
                <a:gd name="T98" fmla="*/ 74 w 240"/>
                <a:gd name="T99" fmla="*/ 12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0" h="388">
                  <a:moveTo>
                    <a:pt x="144" y="388"/>
                  </a:moveTo>
                  <a:lnTo>
                    <a:pt x="96" y="388"/>
                  </a:lnTo>
                  <a:lnTo>
                    <a:pt x="96" y="388"/>
                  </a:lnTo>
                  <a:lnTo>
                    <a:pt x="94" y="388"/>
                  </a:lnTo>
                  <a:lnTo>
                    <a:pt x="90" y="386"/>
                  </a:lnTo>
                  <a:lnTo>
                    <a:pt x="88" y="382"/>
                  </a:lnTo>
                  <a:lnTo>
                    <a:pt x="86" y="378"/>
                  </a:lnTo>
                  <a:lnTo>
                    <a:pt x="86" y="378"/>
                  </a:lnTo>
                  <a:lnTo>
                    <a:pt x="88" y="374"/>
                  </a:lnTo>
                  <a:lnTo>
                    <a:pt x="90" y="372"/>
                  </a:lnTo>
                  <a:lnTo>
                    <a:pt x="94" y="370"/>
                  </a:lnTo>
                  <a:lnTo>
                    <a:pt x="96" y="368"/>
                  </a:lnTo>
                  <a:lnTo>
                    <a:pt x="144" y="368"/>
                  </a:lnTo>
                  <a:lnTo>
                    <a:pt x="144" y="368"/>
                  </a:lnTo>
                  <a:lnTo>
                    <a:pt x="146" y="370"/>
                  </a:lnTo>
                  <a:lnTo>
                    <a:pt x="150" y="372"/>
                  </a:lnTo>
                  <a:lnTo>
                    <a:pt x="152" y="374"/>
                  </a:lnTo>
                  <a:lnTo>
                    <a:pt x="154" y="378"/>
                  </a:lnTo>
                  <a:lnTo>
                    <a:pt x="154" y="378"/>
                  </a:lnTo>
                  <a:lnTo>
                    <a:pt x="152" y="382"/>
                  </a:lnTo>
                  <a:lnTo>
                    <a:pt x="150" y="386"/>
                  </a:lnTo>
                  <a:lnTo>
                    <a:pt x="146" y="388"/>
                  </a:lnTo>
                  <a:lnTo>
                    <a:pt x="144" y="388"/>
                  </a:lnTo>
                  <a:lnTo>
                    <a:pt x="144" y="388"/>
                  </a:lnTo>
                  <a:close/>
                  <a:moveTo>
                    <a:pt x="166" y="346"/>
                  </a:moveTo>
                  <a:lnTo>
                    <a:pt x="166" y="346"/>
                  </a:lnTo>
                  <a:lnTo>
                    <a:pt x="166" y="344"/>
                  </a:lnTo>
                  <a:lnTo>
                    <a:pt x="164" y="340"/>
                  </a:lnTo>
                  <a:lnTo>
                    <a:pt x="160" y="338"/>
                  </a:lnTo>
                  <a:lnTo>
                    <a:pt x="156" y="336"/>
                  </a:lnTo>
                  <a:lnTo>
                    <a:pt x="84" y="336"/>
                  </a:lnTo>
                  <a:lnTo>
                    <a:pt x="84" y="336"/>
                  </a:lnTo>
                  <a:lnTo>
                    <a:pt x="80" y="338"/>
                  </a:lnTo>
                  <a:lnTo>
                    <a:pt x="76" y="340"/>
                  </a:lnTo>
                  <a:lnTo>
                    <a:pt x="74" y="344"/>
                  </a:lnTo>
                  <a:lnTo>
                    <a:pt x="74" y="346"/>
                  </a:lnTo>
                  <a:lnTo>
                    <a:pt x="74" y="346"/>
                  </a:lnTo>
                  <a:lnTo>
                    <a:pt x="74" y="350"/>
                  </a:lnTo>
                  <a:lnTo>
                    <a:pt x="76" y="354"/>
                  </a:lnTo>
                  <a:lnTo>
                    <a:pt x="80" y="356"/>
                  </a:lnTo>
                  <a:lnTo>
                    <a:pt x="84" y="356"/>
                  </a:lnTo>
                  <a:lnTo>
                    <a:pt x="156" y="356"/>
                  </a:lnTo>
                  <a:lnTo>
                    <a:pt x="156" y="356"/>
                  </a:lnTo>
                  <a:lnTo>
                    <a:pt x="160" y="356"/>
                  </a:lnTo>
                  <a:lnTo>
                    <a:pt x="164" y="354"/>
                  </a:lnTo>
                  <a:lnTo>
                    <a:pt x="166" y="350"/>
                  </a:lnTo>
                  <a:lnTo>
                    <a:pt x="166" y="346"/>
                  </a:lnTo>
                  <a:lnTo>
                    <a:pt x="166" y="346"/>
                  </a:lnTo>
                  <a:close/>
                  <a:moveTo>
                    <a:pt x="176" y="306"/>
                  </a:moveTo>
                  <a:lnTo>
                    <a:pt x="176" y="306"/>
                  </a:lnTo>
                  <a:lnTo>
                    <a:pt x="176" y="286"/>
                  </a:lnTo>
                  <a:lnTo>
                    <a:pt x="178" y="268"/>
                  </a:lnTo>
                  <a:lnTo>
                    <a:pt x="182" y="252"/>
                  </a:lnTo>
                  <a:lnTo>
                    <a:pt x="186" y="240"/>
                  </a:lnTo>
                  <a:lnTo>
                    <a:pt x="192" y="228"/>
                  </a:lnTo>
                  <a:lnTo>
                    <a:pt x="198" y="218"/>
                  </a:lnTo>
                  <a:lnTo>
                    <a:pt x="210" y="200"/>
                  </a:lnTo>
                  <a:lnTo>
                    <a:pt x="210" y="200"/>
                  </a:lnTo>
                  <a:lnTo>
                    <a:pt x="220" y="184"/>
                  </a:lnTo>
                  <a:lnTo>
                    <a:pt x="230" y="168"/>
                  </a:lnTo>
                  <a:lnTo>
                    <a:pt x="234" y="158"/>
                  </a:lnTo>
                  <a:lnTo>
                    <a:pt x="238" y="148"/>
                  </a:lnTo>
                  <a:lnTo>
                    <a:pt x="240" y="136"/>
                  </a:lnTo>
                  <a:lnTo>
                    <a:pt x="240" y="122"/>
                  </a:lnTo>
                  <a:lnTo>
                    <a:pt x="240" y="122"/>
                  </a:lnTo>
                  <a:lnTo>
                    <a:pt x="238" y="100"/>
                  </a:lnTo>
                  <a:lnTo>
                    <a:pt x="232" y="78"/>
                  </a:lnTo>
                  <a:lnTo>
                    <a:pt x="224" y="58"/>
                  </a:lnTo>
                  <a:lnTo>
                    <a:pt x="210" y="38"/>
                  </a:lnTo>
                  <a:lnTo>
                    <a:pt x="202" y="30"/>
                  </a:lnTo>
                  <a:lnTo>
                    <a:pt x="194" y="22"/>
                  </a:lnTo>
                  <a:lnTo>
                    <a:pt x="184" y="16"/>
                  </a:lnTo>
                  <a:lnTo>
                    <a:pt x="174" y="10"/>
                  </a:lnTo>
                  <a:lnTo>
                    <a:pt x="162" y="6"/>
                  </a:lnTo>
                  <a:lnTo>
                    <a:pt x="148" y="2"/>
                  </a:lnTo>
                  <a:lnTo>
                    <a:pt x="134" y="0"/>
                  </a:lnTo>
                  <a:lnTo>
                    <a:pt x="120" y="0"/>
                  </a:lnTo>
                  <a:lnTo>
                    <a:pt x="120" y="0"/>
                  </a:lnTo>
                  <a:lnTo>
                    <a:pt x="106" y="0"/>
                  </a:lnTo>
                  <a:lnTo>
                    <a:pt x="92" y="2"/>
                  </a:lnTo>
                  <a:lnTo>
                    <a:pt x="78" y="6"/>
                  </a:lnTo>
                  <a:lnTo>
                    <a:pt x="66" y="10"/>
                  </a:lnTo>
                  <a:lnTo>
                    <a:pt x="56" y="16"/>
                  </a:lnTo>
                  <a:lnTo>
                    <a:pt x="46" y="22"/>
                  </a:lnTo>
                  <a:lnTo>
                    <a:pt x="38" y="30"/>
                  </a:lnTo>
                  <a:lnTo>
                    <a:pt x="30" y="38"/>
                  </a:lnTo>
                  <a:lnTo>
                    <a:pt x="16" y="58"/>
                  </a:lnTo>
                  <a:lnTo>
                    <a:pt x="8" y="78"/>
                  </a:lnTo>
                  <a:lnTo>
                    <a:pt x="2" y="100"/>
                  </a:lnTo>
                  <a:lnTo>
                    <a:pt x="0" y="122"/>
                  </a:lnTo>
                  <a:lnTo>
                    <a:pt x="0" y="122"/>
                  </a:lnTo>
                  <a:lnTo>
                    <a:pt x="0" y="136"/>
                  </a:lnTo>
                  <a:lnTo>
                    <a:pt x="2" y="148"/>
                  </a:lnTo>
                  <a:lnTo>
                    <a:pt x="6" y="158"/>
                  </a:lnTo>
                  <a:lnTo>
                    <a:pt x="10" y="168"/>
                  </a:lnTo>
                  <a:lnTo>
                    <a:pt x="20" y="184"/>
                  </a:lnTo>
                  <a:lnTo>
                    <a:pt x="30" y="200"/>
                  </a:lnTo>
                  <a:lnTo>
                    <a:pt x="30" y="200"/>
                  </a:lnTo>
                  <a:lnTo>
                    <a:pt x="42" y="218"/>
                  </a:lnTo>
                  <a:lnTo>
                    <a:pt x="48" y="228"/>
                  </a:lnTo>
                  <a:lnTo>
                    <a:pt x="54" y="240"/>
                  </a:lnTo>
                  <a:lnTo>
                    <a:pt x="58" y="252"/>
                  </a:lnTo>
                  <a:lnTo>
                    <a:pt x="62" y="268"/>
                  </a:lnTo>
                  <a:lnTo>
                    <a:pt x="64" y="286"/>
                  </a:lnTo>
                  <a:lnTo>
                    <a:pt x="64" y="306"/>
                  </a:lnTo>
                  <a:lnTo>
                    <a:pt x="64" y="306"/>
                  </a:lnTo>
                  <a:lnTo>
                    <a:pt x="66" y="312"/>
                  </a:lnTo>
                  <a:lnTo>
                    <a:pt x="70" y="318"/>
                  </a:lnTo>
                  <a:lnTo>
                    <a:pt x="74" y="322"/>
                  </a:lnTo>
                  <a:lnTo>
                    <a:pt x="80" y="322"/>
                  </a:lnTo>
                  <a:lnTo>
                    <a:pt x="160" y="322"/>
                  </a:lnTo>
                  <a:lnTo>
                    <a:pt x="160" y="322"/>
                  </a:lnTo>
                  <a:lnTo>
                    <a:pt x="166" y="322"/>
                  </a:lnTo>
                  <a:lnTo>
                    <a:pt x="170" y="318"/>
                  </a:lnTo>
                  <a:lnTo>
                    <a:pt x="174" y="312"/>
                  </a:lnTo>
                  <a:lnTo>
                    <a:pt x="176" y="306"/>
                  </a:lnTo>
                  <a:lnTo>
                    <a:pt x="176" y="306"/>
                  </a:lnTo>
                  <a:close/>
                  <a:moveTo>
                    <a:pt x="56" y="180"/>
                  </a:moveTo>
                  <a:lnTo>
                    <a:pt x="56" y="180"/>
                  </a:lnTo>
                  <a:lnTo>
                    <a:pt x="46" y="168"/>
                  </a:lnTo>
                  <a:lnTo>
                    <a:pt x="38" y="154"/>
                  </a:lnTo>
                  <a:lnTo>
                    <a:pt x="34" y="140"/>
                  </a:lnTo>
                  <a:lnTo>
                    <a:pt x="32" y="122"/>
                  </a:lnTo>
                  <a:lnTo>
                    <a:pt x="32" y="122"/>
                  </a:lnTo>
                  <a:lnTo>
                    <a:pt x="34" y="98"/>
                  </a:lnTo>
                  <a:lnTo>
                    <a:pt x="40" y="80"/>
                  </a:lnTo>
                  <a:lnTo>
                    <a:pt x="50" y="64"/>
                  </a:lnTo>
                  <a:lnTo>
                    <a:pt x="60" y="52"/>
                  </a:lnTo>
                  <a:lnTo>
                    <a:pt x="74" y="42"/>
                  </a:lnTo>
                  <a:lnTo>
                    <a:pt x="90" y="36"/>
                  </a:lnTo>
                  <a:lnTo>
                    <a:pt x="104" y="32"/>
                  </a:lnTo>
                  <a:lnTo>
                    <a:pt x="120" y="32"/>
                  </a:lnTo>
                  <a:lnTo>
                    <a:pt x="120" y="32"/>
                  </a:lnTo>
                  <a:lnTo>
                    <a:pt x="136" y="32"/>
                  </a:lnTo>
                  <a:lnTo>
                    <a:pt x="150" y="36"/>
                  </a:lnTo>
                  <a:lnTo>
                    <a:pt x="166" y="42"/>
                  </a:lnTo>
                  <a:lnTo>
                    <a:pt x="180" y="52"/>
                  </a:lnTo>
                  <a:lnTo>
                    <a:pt x="190" y="64"/>
                  </a:lnTo>
                  <a:lnTo>
                    <a:pt x="200" y="80"/>
                  </a:lnTo>
                  <a:lnTo>
                    <a:pt x="206" y="98"/>
                  </a:lnTo>
                  <a:lnTo>
                    <a:pt x="208" y="122"/>
                  </a:lnTo>
                  <a:lnTo>
                    <a:pt x="208" y="122"/>
                  </a:lnTo>
                  <a:lnTo>
                    <a:pt x="206" y="140"/>
                  </a:lnTo>
                  <a:lnTo>
                    <a:pt x="202" y="154"/>
                  </a:lnTo>
                  <a:lnTo>
                    <a:pt x="194" y="168"/>
                  </a:lnTo>
                  <a:lnTo>
                    <a:pt x="184" y="180"/>
                  </a:lnTo>
                  <a:lnTo>
                    <a:pt x="184" y="180"/>
                  </a:lnTo>
                  <a:lnTo>
                    <a:pt x="172" y="198"/>
                  </a:lnTo>
                  <a:lnTo>
                    <a:pt x="158" y="222"/>
                  </a:lnTo>
                  <a:lnTo>
                    <a:pt x="154" y="236"/>
                  </a:lnTo>
                  <a:lnTo>
                    <a:pt x="148" y="252"/>
                  </a:lnTo>
                  <a:lnTo>
                    <a:pt x="146" y="270"/>
                  </a:lnTo>
                  <a:lnTo>
                    <a:pt x="144" y="290"/>
                  </a:lnTo>
                  <a:lnTo>
                    <a:pt x="96" y="290"/>
                  </a:lnTo>
                  <a:lnTo>
                    <a:pt x="96" y="290"/>
                  </a:lnTo>
                  <a:lnTo>
                    <a:pt x="94" y="270"/>
                  </a:lnTo>
                  <a:lnTo>
                    <a:pt x="92" y="252"/>
                  </a:lnTo>
                  <a:lnTo>
                    <a:pt x="86" y="236"/>
                  </a:lnTo>
                  <a:lnTo>
                    <a:pt x="82" y="222"/>
                  </a:lnTo>
                  <a:lnTo>
                    <a:pt x="68" y="198"/>
                  </a:lnTo>
                  <a:lnTo>
                    <a:pt x="56" y="180"/>
                  </a:lnTo>
                  <a:lnTo>
                    <a:pt x="56" y="180"/>
                  </a:lnTo>
                  <a:close/>
                  <a:moveTo>
                    <a:pt x="74" y="118"/>
                  </a:moveTo>
                  <a:lnTo>
                    <a:pt x="74" y="118"/>
                  </a:lnTo>
                  <a:lnTo>
                    <a:pt x="76" y="108"/>
                  </a:lnTo>
                  <a:lnTo>
                    <a:pt x="78" y="98"/>
                  </a:lnTo>
                  <a:lnTo>
                    <a:pt x="82" y="90"/>
                  </a:lnTo>
                  <a:lnTo>
                    <a:pt x="88" y="84"/>
                  </a:lnTo>
                  <a:lnTo>
                    <a:pt x="94" y="80"/>
                  </a:lnTo>
                  <a:lnTo>
                    <a:pt x="102" y="78"/>
                  </a:lnTo>
                  <a:lnTo>
                    <a:pt x="110" y="76"/>
                  </a:lnTo>
                  <a:lnTo>
                    <a:pt x="116" y="74"/>
                  </a:lnTo>
                  <a:lnTo>
                    <a:pt x="116" y="74"/>
                  </a:lnTo>
                  <a:lnTo>
                    <a:pt x="120" y="74"/>
                  </a:lnTo>
                  <a:lnTo>
                    <a:pt x="124" y="72"/>
                  </a:lnTo>
                  <a:lnTo>
                    <a:pt x="126" y="68"/>
                  </a:lnTo>
                  <a:lnTo>
                    <a:pt x="126" y="64"/>
                  </a:lnTo>
                  <a:lnTo>
                    <a:pt x="126" y="64"/>
                  </a:lnTo>
                  <a:lnTo>
                    <a:pt x="126" y="62"/>
                  </a:lnTo>
                  <a:lnTo>
                    <a:pt x="124" y="58"/>
                  </a:lnTo>
                  <a:lnTo>
                    <a:pt x="120" y="56"/>
                  </a:lnTo>
                  <a:lnTo>
                    <a:pt x="116" y="54"/>
                  </a:lnTo>
                  <a:lnTo>
                    <a:pt x="116" y="54"/>
                  </a:lnTo>
                  <a:lnTo>
                    <a:pt x="106" y="56"/>
                  </a:lnTo>
                  <a:lnTo>
                    <a:pt x="94" y="58"/>
                  </a:lnTo>
                  <a:lnTo>
                    <a:pt x="84" y="64"/>
                  </a:lnTo>
                  <a:lnTo>
                    <a:pt x="74" y="70"/>
                  </a:lnTo>
                  <a:lnTo>
                    <a:pt x="66" y="80"/>
                  </a:lnTo>
                  <a:lnTo>
                    <a:pt x="60" y="90"/>
                  </a:lnTo>
                  <a:lnTo>
                    <a:pt x="56" y="104"/>
                  </a:lnTo>
                  <a:lnTo>
                    <a:pt x="54" y="118"/>
                  </a:lnTo>
                  <a:lnTo>
                    <a:pt x="54" y="118"/>
                  </a:lnTo>
                  <a:lnTo>
                    <a:pt x="56" y="122"/>
                  </a:lnTo>
                  <a:lnTo>
                    <a:pt x="58" y="126"/>
                  </a:lnTo>
                  <a:lnTo>
                    <a:pt x="60" y="128"/>
                  </a:lnTo>
                  <a:lnTo>
                    <a:pt x="64" y="128"/>
                  </a:lnTo>
                  <a:lnTo>
                    <a:pt x="64" y="128"/>
                  </a:lnTo>
                  <a:lnTo>
                    <a:pt x="68" y="128"/>
                  </a:lnTo>
                  <a:lnTo>
                    <a:pt x="72" y="126"/>
                  </a:lnTo>
                  <a:lnTo>
                    <a:pt x="74" y="122"/>
                  </a:lnTo>
                  <a:lnTo>
                    <a:pt x="74" y="118"/>
                  </a:lnTo>
                  <a:lnTo>
                    <a:pt x="74" y="1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2" name="Group 21"/>
          <p:cNvGrpSpPr/>
          <p:nvPr/>
        </p:nvGrpSpPr>
        <p:grpSpPr>
          <a:xfrm>
            <a:off x="2596031" y="3887068"/>
            <a:ext cx="612000" cy="612000"/>
            <a:chOff x="1467520" y="2258092"/>
            <a:chExt cx="612000" cy="612000"/>
          </a:xfrm>
        </p:grpSpPr>
        <p:sp>
          <p:nvSpPr>
            <p:cNvPr id="23" name="Oval 22"/>
            <p:cNvSpPr/>
            <p:nvPr/>
          </p:nvSpPr>
          <p:spPr bwMode="ltGray">
            <a:xfrm>
              <a:off x="1467520" y="2258092"/>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24" name="Freeform 4888"/>
            <p:cNvSpPr>
              <a:spLocks noEditPoints="1"/>
            </p:cNvSpPr>
            <p:nvPr/>
          </p:nvSpPr>
          <p:spPr bwMode="auto">
            <a:xfrm>
              <a:off x="1543157" y="2426474"/>
              <a:ext cx="460727" cy="281286"/>
            </a:xfrm>
            <a:custGeom>
              <a:avLst/>
              <a:gdLst>
                <a:gd name="T0" fmla="*/ 190 w 380"/>
                <a:gd name="T1" fmla="*/ 0 h 232"/>
                <a:gd name="T2" fmla="*/ 130 w 380"/>
                <a:gd name="T3" fmla="*/ 8 h 232"/>
                <a:gd name="T4" fmla="*/ 78 w 380"/>
                <a:gd name="T5" fmla="*/ 32 h 232"/>
                <a:gd name="T6" fmla="*/ 34 w 380"/>
                <a:gd name="T7" fmla="*/ 68 h 232"/>
                <a:gd name="T8" fmla="*/ 0 w 380"/>
                <a:gd name="T9" fmla="*/ 116 h 232"/>
                <a:gd name="T10" fmla="*/ 16 w 380"/>
                <a:gd name="T11" fmla="*/ 140 h 232"/>
                <a:gd name="T12" fmla="*/ 54 w 380"/>
                <a:gd name="T13" fmla="*/ 184 h 232"/>
                <a:gd name="T14" fmla="*/ 102 w 380"/>
                <a:gd name="T15" fmla="*/ 214 h 232"/>
                <a:gd name="T16" fmla="*/ 160 w 380"/>
                <a:gd name="T17" fmla="*/ 230 h 232"/>
                <a:gd name="T18" fmla="*/ 190 w 380"/>
                <a:gd name="T19" fmla="*/ 232 h 232"/>
                <a:gd name="T20" fmla="*/ 250 w 380"/>
                <a:gd name="T21" fmla="*/ 224 h 232"/>
                <a:gd name="T22" fmla="*/ 302 w 380"/>
                <a:gd name="T23" fmla="*/ 200 h 232"/>
                <a:gd name="T24" fmla="*/ 346 w 380"/>
                <a:gd name="T25" fmla="*/ 164 h 232"/>
                <a:gd name="T26" fmla="*/ 380 w 380"/>
                <a:gd name="T27" fmla="*/ 116 h 232"/>
                <a:gd name="T28" fmla="*/ 364 w 380"/>
                <a:gd name="T29" fmla="*/ 92 h 232"/>
                <a:gd name="T30" fmla="*/ 326 w 380"/>
                <a:gd name="T31" fmla="*/ 48 h 232"/>
                <a:gd name="T32" fmla="*/ 278 w 380"/>
                <a:gd name="T33" fmla="*/ 18 h 232"/>
                <a:gd name="T34" fmla="*/ 220 w 380"/>
                <a:gd name="T35" fmla="*/ 2 h 232"/>
                <a:gd name="T36" fmla="*/ 190 w 380"/>
                <a:gd name="T37" fmla="*/ 0 h 232"/>
                <a:gd name="T38" fmla="*/ 190 w 380"/>
                <a:gd name="T39" fmla="*/ 212 h 232"/>
                <a:gd name="T40" fmla="*/ 152 w 380"/>
                <a:gd name="T41" fmla="*/ 204 h 232"/>
                <a:gd name="T42" fmla="*/ 122 w 380"/>
                <a:gd name="T43" fmla="*/ 184 h 232"/>
                <a:gd name="T44" fmla="*/ 102 w 380"/>
                <a:gd name="T45" fmla="*/ 154 h 232"/>
                <a:gd name="T46" fmla="*/ 94 w 380"/>
                <a:gd name="T47" fmla="*/ 116 h 232"/>
                <a:gd name="T48" fmla="*/ 96 w 380"/>
                <a:gd name="T49" fmla="*/ 96 h 232"/>
                <a:gd name="T50" fmla="*/ 110 w 380"/>
                <a:gd name="T51" fmla="*/ 62 h 232"/>
                <a:gd name="T52" fmla="*/ 136 w 380"/>
                <a:gd name="T53" fmla="*/ 36 h 232"/>
                <a:gd name="T54" fmla="*/ 170 w 380"/>
                <a:gd name="T55" fmla="*/ 22 h 232"/>
                <a:gd name="T56" fmla="*/ 190 w 380"/>
                <a:gd name="T57" fmla="*/ 20 h 232"/>
                <a:gd name="T58" fmla="*/ 228 w 380"/>
                <a:gd name="T59" fmla="*/ 28 h 232"/>
                <a:gd name="T60" fmla="*/ 258 w 380"/>
                <a:gd name="T61" fmla="*/ 48 h 232"/>
                <a:gd name="T62" fmla="*/ 278 w 380"/>
                <a:gd name="T63" fmla="*/ 78 h 232"/>
                <a:gd name="T64" fmla="*/ 286 w 380"/>
                <a:gd name="T65" fmla="*/ 116 h 232"/>
                <a:gd name="T66" fmla="*/ 284 w 380"/>
                <a:gd name="T67" fmla="*/ 136 h 232"/>
                <a:gd name="T68" fmla="*/ 270 w 380"/>
                <a:gd name="T69" fmla="*/ 170 h 232"/>
                <a:gd name="T70" fmla="*/ 244 w 380"/>
                <a:gd name="T71" fmla="*/ 196 h 232"/>
                <a:gd name="T72" fmla="*/ 210 w 380"/>
                <a:gd name="T73" fmla="*/ 210 h 232"/>
                <a:gd name="T74" fmla="*/ 190 w 380"/>
                <a:gd name="T75" fmla="*/ 212 h 232"/>
                <a:gd name="T76" fmla="*/ 242 w 380"/>
                <a:gd name="T77" fmla="*/ 116 h 232"/>
                <a:gd name="T78" fmla="*/ 238 w 380"/>
                <a:gd name="T79" fmla="*/ 136 h 232"/>
                <a:gd name="T80" fmla="*/ 228 w 380"/>
                <a:gd name="T81" fmla="*/ 154 h 232"/>
                <a:gd name="T82" fmla="*/ 210 w 380"/>
                <a:gd name="T83" fmla="*/ 164 h 232"/>
                <a:gd name="T84" fmla="*/ 190 w 380"/>
                <a:gd name="T85" fmla="*/ 168 h 232"/>
                <a:gd name="T86" fmla="*/ 180 w 380"/>
                <a:gd name="T87" fmla="*/ 168 h 232"/>
                <a:gd name="T88" fmla="*/ 160 w 380"/>
                <a:gd name="T89" fmla="*/ 160 h 232"/>
                <a:gd name="T90" fmla="*/ 146 w 380"/>
                <a:gd name="T91" fmla="*/ 146 h 232"/>
                <a:gd name="T92" fmla="*/ 138 w 380"/>
                <a:gd name="T93" fmla="*/ 126 h 232"/>
                <a:gd name="T94" fmla="*/ 138 w 380"/>
                <a:gd name="T95" fmla="*/ 116 h 232"/>
                <a:gd name="T96" fmla="*/ 142 w 380"/>
                <a:gd name="T97" fmla="*/ 96 h 232"/>
                <a:gd name="T98" fmla="*/ 152 w 380"/>
                <a:gd name="T99" fmla="*/ 78 h 232"/>
                <a:gd name="T100" fmla="*/ 170 w 380"/>
                <a:gd name="T101" fmla="*/ 68 h 232"/>
                <a:gd name="T102" fmla="*/ 190 w 380"/>
                <a:gd name="T103" fmla="*/ 64 h 232"/>
                <a:gd name="T104" fmla="*/ 200 w 380"/>
                <a:gd name="T105" fmla="*/ 64 h 232"/>
                <a:gd name="T106" fmla="*/ 220 w 380"/>
                <a:gd name="T107" fmla="*/ 72 h 232"/>
                <a:gd name="T108" fmla="*/ 234 w 380"/>
                <a:gd name="T109" fmla="*/ 86 h 232"/>
                <a:gd name="T110" fmla="*/ 242 w 380"/>
                <a:gd name="T111" fmla="*/ 106 h 232"/>
                <a:gd name="T112" fmla="*/ 242 w 380"/>
                <a:gd name="T113"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0" h="232">
                  <a:moveTo>
                    <a:pt x="190" y="0"/>
                  </a:moveTo>
                  <a:lnTo>
                    <a:pt x="190" y="0"/>
                  </a:lnTo>
                  <a:lnTo>
                    <a:pt x="160" y="2"/>
                  </a:lnTo>
                  <a:lnTo>
                    <a:pt x="130" y="8"/>
                  </a:lnTo>
                  <a:lnTo>
                    <a:pt x="102" y="18"/>
                  </a:lnTo>
                  <a:lnTo>
                    <a:pt x="78" y="32"/>
                  </a:lnTo>
                  <a:lnTo>
                    <a:pt x="54" y="48"/>
                  </a:lnTo>
                  <a:lnTo>
                    <a:pt x="34" y="68"/>
                  </a:lnTo>
                  <a:lnTo>
                    <a:pt x="16" y="92"/>
                  </a:lnTo>
                  <a:lnTo>
                    <a:pt x="0" y="116"/>
                  </a:lnTo>
                  <a:lnTo>
                    <a:pt x="0" y="116"/>
                  </a:lnTo>
                  <a:lnTo>
                    <a:pt x="16" y="140"/>
                  </a:lnTo>
                  <a:lnTo>
                    <a:pt x="34" y="164"/>
                  </a:lnTo>
                  <a:lnTo>
                    <a:pt x="54" y="184"/>
                  </a:lnTo>
                  <a:lnTo>
                    <a:pt x="78" y="200"/>
                  </a:lnTo>
                  <a:lnTo>
                    <a:pt x="102" y="214"/>
                  </a:lnTo>
                  <a:lnTo>
                    <a:pt x="130" y="224"/>
                  </a:lnTo>
                  <a:lnTo>
                    <a:pt x="160" y="230"/>
                  </a:lnTo>
                  <a:lnTo>
                    <a:pt x="190" y="232"/>
                  </a:lnTo>
                  <a:lnTo>
                    <a:pt x="190" y="232"/>
                  </a:lnTo>
                  <a:lnTo>
                    <a:pt x="220" y="230"/>
                  </a:lnTo>
                  <a:lnTo>
                    <a:pt x="250" y="224"/>
                  </a:lnTo>
                  <a:lnTo>
                    <a:pt x="278" y="214"/>
                  </a:lnTo>
                  <a:lnTo>
                    <a:pt x="302" y="200"/>
                  </a:lnTo>
                  <a:lnTo>
                    <a:pt x="326" y="184"/>
                  </a:lnTo>
                  <a:lnTo>
                    <a:pt x="346" y="164"/>
                  </a:lnTo>
                  <a:lnTo>
                    <a:pt x="364" y="140"/>
                  </a:lnTo>
                  <a:lnTo>
                    <a:pt x="380" y="116"/>
                  </a:lnTo>
                  <a:lnTo>
                    <a:pt x="380" y="116"/>
                  </a:lnTo>
                  <a:lnTo>
                    <a:pt x="364" y="92"/>
                  </a:lnTo>
                  <a:lnTo>
                    <a:pt x="346" y="68"/>
                  </a:lnTo>
                  <a:lnTo>
                    <a:pt x="326" y="48"/>
                  </a:lnTo>
                  <a:lnTo>
                    <a:pt x="302" y="32"/>
                  </a:lnTo>
                  <a:lnTo>
                    <a:pt x="278" y="18"/>
                  </a:lnTo>
                  <a:lnTo>
                    <a:pt x="250" y="8"/>
                  </a:lnTo>
                  <a:lnTo>
                    <a:pt x="220" y="2"/>
                  </a:lnTo>
                  <a:lnTo>
                    <a:pt x="190" y="0"/>
                  </a:lnTo>
                  <a:lnTo>
                    <a:pt x="190" y="0"/>
                  </a:lnTo>
                  <a:close/>
                  <a:moveTo>
                    <a:pt x="190" y="212"/>
                  </a:moveTo>
                  <a:lnTo>
                    <a:pt x="190" y="212"/>
                  </a:lnTo>
                  <a:lnTo>
                    <a:pt x="170" y="210"/>
                  </a:lnTo>
                  <a:lnTo>
                    <a:pt x="152" y="204"/>
                  </a:lnTo>
                  <a:lnTo>
                    <a:pt x="136" y="196"/>
                  </a:lnTo>
                  <a:lnTo>
                    <a:pt x="122" y="184"/>
                  </a:lnTo>
                  <a:lnTo>
                    <a:pt x="110" y="170"/>
                  </a:lnTo>
                  <a:lnTo>
                    <a:pt x="102" y="154"/>
                  </a:lnTo>
                  <a:lnTo>
                    <a:pt x="96" y="136"/>
                  </a:lnTo>
                  <a:lnTo>
                    <a:pt x="94" y="116"/>
                  </a:lnTo>
                  <a:lnTo>
                    <a:pt x="94" y="116"/>
                  </a:lnTo>
                  <a:lnTo>
                    <a:pt x="96" y="96"/>
                  </a:lnTo>
                  <a:lnTo>
                    <a:pt x="102" y="78"/>
                  </a:lnTo>
                  <a:lnTo>
                    <a:pt x="110" y="62"/>
                  </a:lnTo>
                  <a:lnTo>
                    <a:pt x="122" y="48"/>
                  </a:lnTo>
                  <a:lnTo>
                    <a:pt x="136" y="36"/>
                  </a:lnTo>
                  <a:lnTo>
                    <a:pt x="152" y="28"/>
                  </a:lnTo>
                  <a:lnTo>
                    <a:pt x="170" y="22"/>
                  </a:lnTo>
                  <a:lnTo>
                    <a:pt x="190" y="20"/>
                  </a:lnTo>
                  <a:lnTo>
                    <a:pt x="190" y="20"/>
                  </a:lnTo>
                  <a:lnTo>
                    <a:pt x="210" y="22"/>
                  </a:lnTo>
                  <a:lnTo>
                    <a:pt x="228" y="28"/>
                  </a:lnTo>
                  <a:lnTo>
                    <a:pt x="244" y="36"/>
                  </a:lnTo>
                  <a:lnTo>
                    <a:pt x="258" y="48"/>
                  </a:lnTo>
                  <a:lnTo>
                    <a:pt x="270" y="62"/>
                  </a:lnTo>
                  <a:lnTo>
                    <a:pt x="278" y="78"/>
                  </a:lnTo>
                  <a:lnTo>
                    <a:pt x="284" y="96"/>
                  </a:lnTo>
                  <a:lnTo>
                    <a:pt x="286" y="116"/>
                  </a:lnTo>
                  <a:lnTo>
                    <a:pt x="286" y="116"/>
                  </a:lnTo>
                  <a:lnTo>
                    <a:pt x="284" y="136"/>
                  </a:lnTo>
                  <a:lnTo>
                    <a:pt x="278" y="154"/>
                  </a:lnTo>
                  <a:lnTo>
                    <a:pt x="270" y="170"/>
                  </a:lnTo>
                  <a:lnTo>
                    <a:pt x="258" y="184"/>
                  </a:lnTo>
                  <a:lnTo>
                    <a:pt x="244" y="196"/>
                  </a:lnTo>
                  <a:lnTo>
                    <a:pt x="228" y="204"/>
                  </a:lnTo>
                  <a:lnTo>
                    <a:pt x="210" y="210"/>
                  </a:lnTo>
                  <a:lnTo>
                    <a:pt x="190" y="212"/>
                  </a:lnTo>
                  <a:lnTo>
                    <a:pt x="190" y="212"/>
                  </a:lnTo>
                  <a:close/>
                  <a:moveTo>
                    <a:pt x="242" y="116"/>
                  </a:moveTo>
                  <a:lnTo>
                    <a:pt x="242" y="116"/>
                  </a:lnTo>
                  <a:lnTo>
                    <a:pt x="242" y="126"/>
                  </a:lnTo>
                  <a:lnTo>
                    <a:pt x="238" y="136"/>
                  </a:lnTo>
                  <a:lnTo>
                    <a:pt x="234" y="146"/>
                  </a:lnTo>
                  <a:lnTo>
                    <a:pt x="228" y="154"/>
                  </a:lnTo>
                  <a:lnTo>
                    <a:pt x="220" y="160"/>
                  </a:lnTo>
                  <a:lnTo>
                    <a:pt x="210" y="164"/>
                  </a:lnTo>
                  <a:lnTo>
                    <a:pt x="200" y="168"/>
                  </a:lnTo>
                  <a:lnTo>
                    <a:pt x="190" y="168"/>
                  </a:lnTo>
                  <a:lnTo>
                    <a:pt x="190" y="168"/>
                  </a:lnTo>
                  <a:lnTo>
                    <a:pt x="180" y="168"/>
                  </a:lnTo>
                  <a:lnTo>
                    <a:pt x="170" y="164"/>
                  </a:lnTo>
                  <a:lnTo>
                    <a:pt x="160" y="160"/>
                  </a:lnTo>
                  <a:lnTo>
                    <a:pt x="152" y="154"/>
                  </a:lnTo>
                  <a:lnTo>
                    <a:pt x="146" y="146"/>
                  </a:lnTo>
                  <a:lnTo>
                    <a:pt x="142" y="136"/>
                  </a:lnTo>
                  <a:lnTo>
                    <a:pt x="138" y="126"/>
                  </a:lnTo>
                  <a:lnTo>
                    <a:pt x="138" y="116"/>
                  </a:lnTo>
                  <a:lnTo>
                    <a:pt x="138" y="116"/>
                  </a:lnTo>
                  <a:lnTo>
                    <a:pt x="138" y="106"/>
                  </a:lnTo>
                  <a:lnTo>
                    <a:pt x="142" y="96"/>
                  </a:lnTo>
                  <a:lnTo>
                    <a:pt x="146" y="86"/>
                  </a:lnTo>
                  <a:lnTo>
                    <a:pt x="152" y="78"/>
                  </a:lnTo>
                  <a:lnTo>
                    <a:pt x="160" y="72"/>
                  </a:lnTo>
                  <a:lnTo>
                    <a:pt x="170" y="68"/>
                  </a:lnTo>
                  <a:lnTo>
                    <a:pt x="180" y="64"/>
                  </a:lnTo>
                  <a:lnTo>
                    <a:pt x="190" y="64"/>
                  </a:lnTo>
                  <a:lnTo>
                    <a:pt x="190" y="64"/>
                  </a:lnTo>
                  <a:lnTo>
                    <a:pt x="200" y="64"/>
                  </a:lnTo>
                  <a:lnTo>
                    <a:pt x="210" y="68"/>
                  </a:lnTo>
                  <a:lnTo>
                    <a:pt x="220" y="72"/>
                  </a:lnTo>
                  <a:lnTo>
                    <a:pt x="228" y="78"/>
                  </a:lnTo>
                  <a:lnTo>
                    <a:pt x="234" y="86"/>
                  </a:lnTo>
                  <a:lnTo>
                    <a:pt x="238" y="96"/>
                  </a:lnTo>
                  <a:lnTo>
                    <a:pt x="242" y="106"/>
                  </a:lnTo>
                  <a:lnTo>
                    <a:pt x="242" y="116"/>
                  </a:lnTo>
                  <a:lnTo>
                    <a:pt x="242" y="1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5" name="Group 24"/>
          <p:cNvGrpSpPr/>
          <p:nvPr/>
        </p:nvGrpSpPr>
        <p:grpSpPr>
          <a:xfrm>
            <a:off x="2598067" y="4735455"/>
            <a:ext cx="612000" cy="612000"/>
            <a:chOff x="7573215" y="3474401"/>
            <a:chExt cx="612000" cy="612000"/>
          </a:xfrm>
        </p:grpSpPr>
        <p:sp>
          <p:nvSpPr>
            <p:cNvPr id="26" name="Oval 25"/>
            <p:cNvSpPr/>
            <p:nvPr/>
          </p:nvSpPr>
          <p:spPr bwMode="ltGray">
            <a:xfrm>
              <a:off x="7573215" y="3474401"/>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27" name="Freeform 4969"/>
            <p:cNvSpPr>
              <a:spLocks noEditPoints="1"/>
            </p:cNvSpPr>
            <p:nvPr/>
          </p:nvSpPr>
          <p:spPr bwMode="auto">
            <a:xfrm>
              <a:off x="7676983" y="3553401"/>
              <a:ext cx="469776" cy="424003"/>
            </a:xfrm>
            <a:custGeom>
              <a:avLst/>
              <a:gdLst>
                <a:gd name="T0" fmla="*/ 374 w 390"/>
                <a:gd name="T1" fmla="*/ 118 h 352"/>
                <a:gd name="T2" fmla="*/ 388 w 390"/>
                <a:gd name="T3" fmla="*/ 174 h 352"/>
                <a:gd name="T4" fmla="*/ 388 w 390"/>
                <a:gd name="T5" fmla="*/ 218 h 352"/>
                <a:gd name="T6" fmla="*/ 370 w 390"/>
                <a:gd name="T7" fmla="*/ 282 h 352"/>
                <a:gd name="T8" fmla="*/ 332 w 390"/>
                <a:gd name="T9" fmla="*/ 336 h 352"/>
                <a:gd name="T10" fmla="*/ 270 w 390"/>
                <a:gd name="T11" fmla="*/ 352 h 352"/>
                <a:gd name="T12" fmla="*/ 292 w 390"/>
                <a:gd name="T13" fmla="*/ 314 h 352"/>
                <a:gd name="T14" fmla="*/ 304 w 390"/>
                <a:gd name="T15" fmla="*/ 268 h 352"/>
                <a:gd name="T16" fmla="*/ 306 w 390"/>
                <a:gd name="T17" fmla="*/ 236 h 352"/>
                <a:gd name="T18" fmla="*/ 300 w 390"/>
                <a:gd name="T19" fmla="*/ 186 h 352"/>
                <a:gd name="T20" fmla="*/ 284 w 390"/>
                <a:gd name="T21" fmla="*/ 144 h 352"/>
                <a:gd name="T22" fmla="*/ 270 w 390"/>
                <a:gd name="T23" fmla="*/ 118 h 352"/>
                <a:gd name="T24" fmla="*/ 266 w 390"/>
                <a:gd name="T25" fmla="*/ 310 h 352"/>
                <a:gd name="T26" fmla="*/ 282 w 390"/>
                <a:gd name="T27" fmla="*/ 254 h 352"/>
                <a:gd name="T28" fmla="*/ 282 w 390"/>
                <a:gd name="T29" fmla="*/ 214 h 352"/>
                <a:gd name="T30" fmla="*/ 264 w 390"/>
                <a:gd name="T31" fmla="*/ 156 h 352"/>
                <a:gd name="T32" fmla="*/ 216 w 390"/>
                <a:gd name="T33" fmla="*/ 146 h 352"/>
                <a:gd name="T34" fmla="*/ 174 w 390"/>
                <a:gd name="T35" fmla="*/ 104 h 352"/>
                <a:gd name="T36" fmla="*/ 150 w 390"/>
                <a:gd name="T37" fmla="*/ 48 h 352"/>
                <a:gd name="T38" fmla="*/ 146 w 390"/>
                <a:gd name="T39" fmla="*/ 22 h 352"/>
                <a:gd name="T40" fmla="*/ 128 w 390"/>
                <a:gd name="T41" fmla="*/ 2 h 352"/>
                <a:gd name="T42" fmla="*/ 116 w 390"/>
                <a:gd name="T43" fmla="*/ 0 h 352"/>
                <a:gd name="T44" fmla="*/ 96 w 390"/>
                <a:gd name="T45" fmla="*/ 10 h 352"/>
                <a:gd name="T46" fmla="*/ 88 w 390"/>
                <a:gd name="T47" fmla="*/ 32 h 352"/>
                <a:gd name="T48" fmla="*/ 96 w 390"/>
                <a:gd name="T49" fmla="*/ 80 h 352"/>
                <a:gd name="T50" fmla="*/ 114 w 390"/>
                <a:gd name="T51" fmla="*/ 124 h 352"/>
                <a:gd name="T52" fmla="*/ 114 w 390"/>
                <a:gd name="T53" fmla="*/ 130 h 352"/>
                <a:gd name="T54" fmla="*/ 102 w 390"/>
                <a:gd name="T55" fmla="*/ 144 h 352"/>
                <a:gd name="T56" fmla="*/ 16 w 390"/>
                <a:gd name="T57" fmla="*/ 146 h 352"/>
                <a:gd name="T58" fmla="*/ 0 w 390"/>
                <a:gd name="T59" fmla="*/ 170 h 352"/>
                <a:gd name="T60" fmla="*/ 8 w 390"/>
                <a:gd name="T61" fmla="*/ 190 h 352"/>
                <a:gd name="T62" fmla="*/ 24 w 390"/>
                <a:gd name="T63" fmla="*/ 198 h 352"/>
                <a:gd name="T64" fmla="*/ 2 w 390"/>
                <a:gd name="T65" fmla="*/ 214 h 352"/>
                <a:gd name="T66" fmla="*/ 2 w 390"/>
                <a:gd name="T67" fmla="*/ 236 h 352"/>
                <a:gd name="T68" fmla="*/ 26 w 390"/>
                <a:gd name="T69" fmla="*/ 252 h 352"/>
                <a:gd name="T70" fmla="*/ 20 w 390"/>
                <a:gd name="T71" fmla="*/ 256 h 352"/>
                <a:gd name="T72" fmla="*/ 6 w 390"/>
                <a:gd name="T73" fmla="*/ 280 h 352"/>
                <a:gd name="T74" fmla="*/ 14 w 390"/>
                <a:gd name="T75" fmla="*/ 298 h 352"/>
                <a:gd name="T76" fmla="*/ 44 w 390"/>
                <a:gd name="T77" fmla="*/ 306 h 352"/>
                <a:gd name="T78" fmla="*/ 34 w 390"/>
                <a:gd name="T79" fmla="*/ 320 h 352"/>
                <a:gd name="T80" fmla="*/ 36 w 390"/>
                <a:gd name="T81" fmla="*/ 334 h 352"/>
                <a:gd name="T82" fmla="*/ 58 w 390"/>
                <a:gd name="T83" fmla="*/ 350 h 352"/>
                <a:gd name="T84" fmla="*/ 144 w 390"/>
                <a:gd name="T85" fmla="*/ 350 h 352"/>
                <a:gd name="T86" fmla="*/ 148 w 390"/>
                <a:gd name="T87" fmla="*/ 350 h 352"/>
                <a:gd name="T88" fmla="*/ 182 w 390"/>
                <a:gd name="T89" fmla="*/ 344 h 352"/>
                <a:gd name="T90" fmla="*/ 212 w 390"/>
                <a:gd name="T91" fmla="*/ 326 h 352"/>
                <a:gd name="T92" fmla="*/ 228 w 390"/>
                <a:gd name="T93" fmla="*/ 31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0" h="352">
                  <a:moveTo>
                    <a:pt x="270" y="118"/>
                  </a:moveTo>
                  <a:lnTo>
                    <a:pt x="374" y="118"/>
                  </a:lnTo>
                  <a:lnTo>
                    <a:pt x="374" y="118"/>
                  </a:lnTo>
                  <a:lnTo>
                    <a:pt x="380" y="136"/>
                  </a:lnTo>
                  <a:lnTo>
                    <a:pt x="386" y="156"/>
                  </a:lnTo>
                  <a:lnTo>
                    <a:pt x="388" y="174"/>
                  </a:lnTo>
                  <a:lnTo>
                    <a:pt x="390" y="194"/>
                  </a:lnTo>
                  <a:lnTo>
                    <a:pt x="390" y="194"/>
                  </a:lnTo>
                  <a:lnTo>
                    <a:pt x="388" y="218"/>
                  </a:lnTo>
                  <a:lnTo>
                    <a:pt x="384" y="240"/>
                  </a:lnTo>
                  <a:lnTo>
                    <a:pt x="378" y="262"/>
                  </a:lnTo>
                  <a:lnTo>
                    <a:pt x="370" y="282"/>
                  </a:lnTo>
                  <a:lnTo>
                    <a:pt x="358" y="302"/>
                  </a:lnTo>
                  <a:lnTo>
                    <a:pt x="346" y="320"/>
                  </a:lnTo>
                  <a:lnTo>
                    <a:pt x="332" y="336"/>
                  </a:lnTo>
                  <a:lnTo>
                    <a:pt x="316" y="352"/>
                  </a:lnTo>
                  <a:lnTo>
                    <a:pt x="270" y="352"/>
                  </a:lnTo>
                  <a:lnTo>
                    <a:pt x="270" y="352"/>
                  </a:lnTo>
                  <a:lnTo>
                    <a:pt x="278" y="340"/>
                  </a:lnTo>
                  <a:lnTo>
                    <a:pt x="284" y="326"/>
                  </a:lnTo>
                  <a:lnTo>
                    <a:pt x="292" y="314"/>
                  </a:lnTo>
                  <a:lnTo>
                    <a:pt x="296" y="298"/>
                  </a:lnTo>
                  <a:lnTo>
                    <a:pt x="300" y="284"/>
                  </a:lnTo>
                  <a:lnTo>
                    <a:pt x="304" y="268"/>
                  </a:lnTo>
                  <a:lnTo>
                    <a:pt x="306" y="252"/>
                  </a:lnTo>
                  <a:lnTo>
                    <a:pt x="306" y="236"/>
                  </a:lnTo>
                  <a:lnTo>
                    <a:pt x="306" y="236"/>
                  </a:lnTo>
                  <a:lnTo>
                    <a:pt x="306" y="218"/>
                  </a:lnTo>
                  <a:lnTo>
                    <a:pt x="304" y="202"/>
                  </a:lnTo>
                  <a:lnTo>
                    <a:pt x="300" y="186"/>
                  </a:lnTo>
                  <a:lnTo>
                    <a:pt x="296" y="172"/>
                  </a:lnTo>
                  <a:lnTo>
                    <a:pt x="292" y="158"/>
                  </a:lnTo>
                  <a:lnTo>
                    <a:pt x="284" y="144"/>
                  </a:lnTo>
                  <a:lnTo>
                    <a:pt x="278" y="130"/>
                  </a:lnTo>
                  <a:lnTo>
                    <a:pt x="270" y="118"/>
                  </a:lnTo>
                  <a:lnTo>
                    <a:pt x="270" y="118"/>
                  </a:lnTo>
                  <a:close/>
                  <a:moveTo>
                    <a:pt x="228" y="310"/>
                  </a:moveTo>
                  <a:lnTo>
                    <a:pt x="266" y="310"/>
                  </a:lnTo>
                  <a:lnTo>
                    <a:pt x="266" y="310"/>
                  </a:lnTo>
                  <a:lnTo>
                    <a:pt x="274" y="292"/>
                  </a:lnTo>
                  <a:lnTo>
                    <a:pt x="278" y="274"/>
                  </a:lnTo>
                  <a:lnTo>
                    <a:pt x="282" y="254"/>
                  </a:lnTo>
                  <a:lnTo>
                    <a:pt x="282" y="236"/>
                  </a:lnTo>
                  <a:lnTo>
                    <a:pt x="282" y="236"/>
                  </a:lnTo>
                  <a:lnTo>
                    <a:pt x="282" y="214"/>
                  </a:lnTo>
                  <a:lnTo>
                    <a:pt x="278" y="194"/>
                  </a:lnTo>
                  <a:lnTo>
                    <a:pt x="272" y="174"/>
                  </a:lnTo>
                  <a:lnTo>
                    <a:pt x="264" y="156"/>
                  </a:lnTo>
                  <a:lnTo>
                    <a:pt x="236" y="156"/>
                  </a:lnTo>
                  <a:lnTo>
                    <a:pt x="236" y="156"/>
                  </a:lnTo>
                  <a:lnTo>
                    <a:pt x="216" y="146"/>
                  </a:lnTo>
                  <a:lnTo>
                    <a:pt x="200" y="134"/>
                  </a:lnTo>
                  <a:lnTo>
                    <a:pt x="186" y="120"/>
                  </a:lnTo>
                  <a:lnTo>
                    <a:pt x="174" y="104"/>
                  </a:lnTo>
                  <a:lnTo>
                    <a:pt x="164" y="88"/>
                  </a:lnTo>
                  <a:lnTo>
                    <a:pt x="156" y="68"/>
                  </a:lnTo>
                  <a:lnTo>
                    <a:pt x="150" y="48"/>
                  </a:lnTo>
                  <a:lnTo>
                    <a:pt x="148" y="28"/>
                  </a:lnTo>
                  <a:lnTo>
                    <a:pt x="148" y="28"/>
                  </a:lnTo>
                  <a:lnTo>
                    <a:pt x="146" y="22"/>
                  </a:lnTo>
                  <a:lnTo>
                    <a:pt x="144" y="16"/>
                  </a:lnTo>
                  <a:lnTo>
                    <a:pt x="138" y="8"/>
                  </a:lnTo>
                  <a:lnTo>
                    <a:pt x="128" y="2"/>
                  </a:lnTo>
                  <a:lnTo>
                    <a:pt x="122" y="0"/>
                  </a:lnTo>
                  <a:lnTo>
                    <a:pt x="116" y="0"/>
                  </a:lnTo>
                  <a:lnTo>
                    <a:pt x="116" y="0"/>
                  </a:lnTo>
                  <a:lnTo>
                    <a:pt x="110" y="0"/>
                  </a:lnTo>
                  <a:lnTo>
                    <a:pt x="104" y="2"/>
                  </a:lnTo>
                  <a:lnTo>
                    <a:pt x="96" y="10"/>
                  </a:lnTo>
                  <a:lnTo>
                    <a:pt x="90" y="20"/>
                  </a:lnTo>
                  <a:lnTo>
                    <a:pt x="88" y="24"/>
                  </a:lnTo>
                  <a:lnTo>
                    <a:pt x="88" y="32"/>
                  </a:lnTo>
                  <a:lnTo>
                    <a:pt x="88" y="32"/>
                  </a:lnTo>
                  <a:lnTo>
                    <a:pt x="90" y="56"/>
                  </a:lnTo>
                  <a:lnTo>
                    <a:pt x="96" y="80"/>
                  </a:lnTo>
                  <a:lnTo>
                    <a:pt x="104" y="102"/>
                  </a:lnTo>
                  <a:lnTo>
                    <a:pt x="114" y="124"/>
                  </a:lnTo>
                  <a:lnTo>
                    <a:pt x="114" y="124"/>
                  </a:lnTo>
                  <a:lnTo>
                    <a:pt x="114" y="124"/>
                  </a:lnTo>
                  <a:lnTo>
                    <a:pt x="114" y="124"/>
                  </a:lnTo>
                  <a:lnTo>
                    <a:pt x="114" y="130"/>
                  </a:lnTo>
                  <a:lnTo>
                    <a:pt x="112" y="136"/>
                  </a:lnTo>
                  <a:lnTo>
                    <a:pt x="108" y="140"/>
                  </a:lnTo>
                  <a:lnTo>
                    <a:pt x="102" y="144"/>
                  </a:lnTo>
                  <a:lnTo>
                    <a:pt x="28" y="144"/>
                  </a:lnTo>
                  <a:lnTo>
                    <a:pt x="28" y="144"/>
                  </a:lnTo>
                  <a:lnTo>
                    <a:pt x="16" y="146"/>
                  </a:lnTo>
                  <a:lnTo>
                    <a:pt x="8" y="152"/>
                  </a:lnTo>
                  <a:lnTo>
                    <a:pt x="2" y="160"/>
                  </a:lnTo>
                  <a:lnTo>
                    <a:pt x="0" y="170"/>
                  </a:lnTo>
                  <a:lnTo>
                    <a:pt x="0" y="170"/>
                  </a:lnTo>
                  <a:lnTo>
                    <a:pt x="2" y="180"/>
                  </a:lnTo>
                  <a:lnTo>
                    <a:pt x="8" y="190"/>
                  </a:lnTo>
                  <a:lnTo>
                    <a:pt x="16" y="194"/>
                  </a:lnTo>
                  <a:lnTo>
                    <a:pt x="24" y="198"/>
                  </a:lnTo>
                  <a:lnTo>
                    <a:pt x="24" y="198"/>
                  </a:lnTo>
                  <a:lnTo>
                    <a:pt x="14" y="200"/>
                  </a:lnTo>
                  <a:lnTo>
                    <a:pt x="6" y="206"/>
                  </a:lnTo>
                  <a:lnTo>
                    <a:pt x="2" y="214"/>
                  </a:lnTo>
                  <a:lnTo>
                    <a:pt x="0" y="224"/>
                  </a:lnTo>
                  <a:lnTo>
                    <a:pt x="0" y="224"/>
                  </a:lnTo>
                  <a:lnTo>
                    <a:pt x="2" y="236"/>
                  </a:lnTo>
                  <a:lnTo>
                    <a:pt x="8" y="244"/>
                  </a:lnTo>
                  <a:lnTo>
                    <a:pt x="16" y="250"/>
                  </a:lnTo>
                  <a:lnTo>
                    <a:pt x="26" y="252"/>
                  </a:lnTo>
                  <a:lnTo>
                    <a:pt x="28" y="252"/>
                  </a:lnTo>
                  <a:lnTo>
                    <a:pt x="28" y="252"/>
                  </a:lnTo>
                  <a:lnTo>
                    <a:pt x="20" y="256"/>
                  </a:lnTo>
                  <a:lnTo>
                    <a:pt x="12" y="262"/>
                  </a:lnTo>
                  <a:lnTo>
                    <a:pt x="8" y="270"/>
                  </a:lnTo>
                  <a:lnTo>
                    <a:pt x="6" y="280"/>
                  </a:lnTo>
                  <a:lnTo>
                    <a:pt x="6" y="280"/>
                  </a:lnTo>
                  <a:lnTo>
                    <a:pt x="8" y="290"/>
                  </a:lnTo>
                  <a:lnTo>
                    <a:pt x="14" y="298"/>
                  </a:lnTo>
                  <a:lnTo>
                    <a:pt x="22" y="304"/>
                  </a:lnTo>
                  <a:lnTo>
                    <a:pt x="32" y="306"/>
                  </a:lnTo>
                  <a:lnTo>
                    <a:pt x="44" y="306"/>
                  </a:lnTo>
                  <a:lnTo>
                    <a:pt x="44" y="306"/>
                  </a:lnTo>
                  <a:lnTo>
                    <a:pt x="36" y="314"/>
                  </a:lnTo>
                  <a:lnTo>
                    <a:pt x="34" y="320"/>
                  </a:lnTo>
                  <a:lnTo>
                    <a:pt x="34" y="326"/>
                  </a:lnTo>
                  <a:lnTo>
                    <a:pt x="34" y="326"/>
                  </a:lnTo>
                  <a:lnTo>
                    <a:pt x="36" y="334"/>
                  </a:lnTo>
                  <a:lnTo>
                    <a:pt x="42" y="342"/>
                  </a:lnTo>
                  <a:lnTo>
                    <a:pt x="48" y="348"/>
                  </a:lnTo>
                  <a:lnTo>
                    <a:pt x="58" y="350"/>
                  </a:lnTo>
                  <a:lnTo>
                    <a:pt x="142" y="350"/>
                  </a:lnTo>
                  <a:lnTo>
                    <a:pt x="142" y="350"/>
                  </a:lnTo>
                  <a:lnTo>
                    <a:pt x="144" y="350"/>
                  </a:lnTo>
                  <a:lnTo>
                    <a:pt x="144" y="350"/>
                  </a:lnTo>
                  <a:lnTo>
                    <a:pt x="148" y="350"/>
                  </a:lnTo>
                  <a:lnTo>
                    <a:pt x="148" y="350"/>
                  </a:lnTo>
                  <a:lnTo>
                    <a:pt x="160" y="348"/>
                  </a:lnTo>
                  <a:lnTo>
                    <a:pt x="172" y="346"/>
                  </a:lnTo>
                  <a:lnTo>
                    <a:pt x="182" y="344"/>
                  </a:lnTo>
                  <a:lnTo>
                    <a:pt x="194" y="338"/>
                  </a:lnTo>
                  <a:lnTo>
                    <a:pt x="204" y="332"/>
                  </a:lnTo>
                  <a:lnTo>
                    <a:pt x="212" y="326"/>
                  </a:lnTo>
                  <a:lnTo>
                    <a:pt x="220" y="318"/>
                  </a:lnTo>
                  <a:lnTo>
                    <a:pt x="228" y="310"/>
                  </a:lnTo>
                  <a:lnTo>
                    <a:pt x="228" y="31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28" name="Group 27"/>
          <p:cNvGrpSpPr/>
          <p:nvPr/>
        </p:nvGrpSpPr>
        <p:grpSpPr>
          <a:xfrm>
            <a:off x="2598997" y="3039171"/>
            <a:ext cx="612000" cy="612000"/>
            <a:chOff x="8447928" y="4690710"/>
            <a:chExt cx="612000" cy="612000"/>
          </a:xfrm>
        </p:grpSpPr>
        <p:sp>
          <p:nvSpPr>
            <p:cNvPr id="29" name="Oval 28"/>
            <p:cNvSpPr/>
            <p:nvPr/>
          </p:nvSpPr>
          <p:spPr bwMode="ltGray">
            <a:xfrm>
              <a:off x="8447928" y="4690710"/>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smtClean="0">
                <a:solidFill>
                  <a:schemeClr val="bg1"/>
                </a:solidFill>
                <a:latin typeface="Georgia" pitchFamily="18" charset="0"/>
              </a:endParaRPr>
            </a:p>
          </p:txBody>
        </p:sp>
        <p:sp>
          <p:nvSpPr>
            <p:cNvPr id="30" name="Freeform 4998"/>
            <p:cNvSpPr>
              <a:spLocks noEditPoints="1"/>
            </p:cNvSpPr>
            <p:nvPr/>
          </p:nvSpPr>
          <p:spPr bwMode="auto">
            <a:xfrm>
              <a:off x="8537108" y="4770937"/>
              <a:ext cx="433640" cy="472186"/>
            </a:xfrm>
            <a:custGeom>
              <a:avLst/>
              <a:gdLst>
                <a:gd name="T0" fmla="*/ 358 w 360"/>
                <a:gd name="T1" fmla="*/ 278 h 392"/>
                <a:gd name="T2" fmla="*/ 188 w 360"/>
                <a:gd name="T3" fmla="*/ 388 h 392"/>
                <a:gd name="T4" fmla="*/ 180 w 360"/>
                <a:gd name="T5" fmla="*/ 392 h 392"/>
                <a:gd name="T6" fmla="*/ 6 w 360"/>
                <a:gd name="T7" fmla="*/ 284 h 392"/>
                <a:gd name="T8" fmla="*/ 0 w 360"/>
                <a:gd name="T9" fmla="*/ 270 h 392"/>
                <a:gd name="T10" fmla="*/ 8 w 360"/>
                <a:gd name="T11" fmla="*/ 256 h 392"/>
                <a:gd name="T12" fmla="*/ 74 w 360"/>
                <a:gd name="T13" fmla="*/ 244 h 392"/>
                <a:gd name="T14" fmla="*/ 72 w 360"/>
                <a:gd name="T15" fmla="*/ 258 h 392"/>
                <a:gd name="T16" fmla="*/ 80 w 360"/>
                <a:gd name="T17" fmla="*/ 282 h 392"/>
                <a:gd name="T18" fmla="*/ 118 w 360"/>
                <a:gd name="T19" fmla="*/ 308 h 392"/>
                <a:gd name="T20" fmla="*/ 180 w 360"/>
                <a:gd name="T21" fmla="*/ 320 h 392"/>
                <a:gd name="T22" fmla="*/ 224 w 360"/>
                <a:gd name="T23" fmla="*/ 314 h 392"/>
                <a:gd name="T24" fmla="*/ 270 w 360"/>
                <a:gd name="T25" fmla="*/ 292 h 392"/>
                <a:gd name="T26" fmla="*/ 288 w 360"/>
                <a:gd name="T27" fmla="*/ 258 h 392"/>
                <a:gd name="T28" fmla="*/ 288 w 360"/>
                <a:gd name="T29" fmla="*/ 250 h 392"/>
                <a:gd name="T30" fmla="*/ 352 w 360"/>
                <a:gd name="T31" fmla="*/ 256 h 392"/>
                <a:gd name="T32" fmla="*/ 360 w 360"/>
                <a:gd name="T33" fmla="*/ 270 h 392"/>
                <a:gd name="T34" fmla="*/ 242 w 360"/>
                <a:gd name="T35" fmla="*/ 132 h 392"/>
                <a:gd name="T36" fmla="*/ 242 w 360"/>
                <a:gd name="T37" fmla="*/ 136 h 392"/>
                <a:gd name="T38" fmla="*/ 234 w 360"/>
                <a:gd name="T39" fmla="*/ 154 h 392"/>
                <a:gd name="T40" fmla="*/ 198 w 360"/>
                <a:gd name="T41" fmla="*/ 170 h 392"/>
                <a:gd name="T42" fmla="*/ 162 w 360"/>
                <a:gd name="T43" fmla="*/ 170 h 392"/>
                <a:gd name="T44" fmla="*/ 126 w 360"/>
                <a:gd name="T45" fmla="*/ 154 h 392"/>
                <a:gd name="T46" fmla="*/ 118 w 360"/>
                <a:gd name="T47" fmla="*/ 136 h 392"/>
                <a:gd name="T48" fmla="*/ 98 w 360"/>
                <a:gd name="T49" fmla="*/ 186 h 392"/>
                <a:gd name="T50" fmla="*/ 96 w 360"/>
                <a:gd name="T51" fmla="*/ 188 h 392"/>
                <a:gd name="T52" fmla="*/ 102 w 360"/>
                <a:gd name="T53" fmla="*/ 206 h 392"/>
                <a:gd name="T54" fmla="*/ 120 w 360"/>
                <a:gd name="T55" fmla="*/ 222 h 392"/>
                <a:gd name="T56" fmla="*/ 180 w 360"/>
                <a:gd name="T57" fmla="*/ 236 h 392"/>
                <a:gd name="T58" fmla="*/ 224 w 360"/>
                <a:gd name="T59" fmla="*/ 230 h 392"/>
                <a:gd name="T60" fmla="*/ 252 w 360"/>
                <a:gd name="T61" fmla="*/ 212 h 392"/>
                <a:gd name="T62" fmla="*/ 262 w 360"/>
                <a:gd name="T63" fmla="*/ 196 h 392"/>
                <a:gd name="T64" fmla="*/ 262 w 360"/>
                <a:gd name="T65" fmla="*/ 186 h 392"/>
                <a:gd name="T66" fmla="*/ 194 w 360"/>
                <a:gd name="T67" fmla="*/ 10 h 392"/>
                <a:gd name="T68" fmla="*/ 188 w 360"/>
                <a:gd name="T69" fmla="*/ 2 h 392"/>
                <a:gd name="T70" fmla="*/ 180 w 360"/>
                <a:gd name="T71" fmla="*/ 0 h 392"/>
                <a:gd name="T72" fmla="*/ 168 w 360"/>
                <a:gd name="T73" fmla="*/ 6 h 392"/>
                <a:gd name="T74" fmla="*/ 140 w 360"/>
                <a:gd name="T75" fmla="*/ 76 h 392"/>
                <a:gd name="T76" fmla="*/ 140 w 360"/>
                <a:gd name="T77" fmla="*/ 82 h 392"/>
                <a:gd name="T78" fmla="*/ 150 w 360"/>
                <a:gd name="T79" fmla="*/ 94 h 392"/>
                <a:gd name="T80" fmla="*/ 180 w 360"/>
                <a:gd name="T81" fmla="*/ 100 h 392"/>
                <a:gd name="T82" fmla="*/ 214 w 360"/>
                <a:gd name="T83" fmla="*/ 90 h 392"/>
                <a:gd name="T84" fmla="*/ 220 w 360"/>
                <a:gd name="T85" fmla="*/ 78 h 392"/>
                <a:gd name="T86" fmla="*/ 220 w 360"/>
                <a:gd name="T87" fmla="*/ 7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0" h="392">
                  <a:moveTo>
                    <a:pt x="360" y="270"/>
                  </a:moveTo>
                  <a:lnTo>
                    <a:pt x="360" y="270"/>
                  </a:lnTo>
                  <a:lnTo>
                    <a:pt x="358" y="278"/>
                  </a:lnTo>
                  <a:lnTo>
                    <a:pt x="354" y="284"/>
                  </a:lnTo>
                  <a:lnTo>
                    <a:pt x="188" y="388"/>
                  </a:lnTo>
                  <a:lnTo>
                    <a:pt x="188" y="388"/>
                  </a:lnTo>
                  <a:lnTo>
                    <a:pt x="184" y="390"/>
                  </a:lnTo>
                  <a:lnTo>
                    <a:pt x="180" y="392"/>
                  </a:lnTo>
                  <a:lnTo>
                    <a:pt x="180" y="392"/>
                  </a:lnTo>
                  <a:lnTo>
                    <a:pt x="176" y="390"/>
                  </a:lnTo>
                  <a:lnTo>
                    <a:pt x="172" y="388"/>
                  </a:lnTo>
                  <a:lnTo>
                    <a:pt x="6" y="284"/>
                  </a:lnTo>
                  <a:lnTo>
                    <a:pt x="6" y="284"/>
                  </a:lnTo>
                  <a:lnTo>
                    <a:pt x="2" y="278"/>
                  </a:lnTo>
                  <a:lnTo>
                    <a:pt x="0" y="270"/>
                  </a:lnTo>
                  <a:lnTo>
                    <a:pt x="0" y="270"/>
                  </a:lnTo>
                  <a:lnTo>
                    <a:pt x="2" y="262"/>
                  </a:lnTo>
                  <a:lnTo>
                    <a:pt x="8" y="256"/>
                  </a:lnTo>
                  <a:lnTo>
                    <a:pt x="86" y="214"/>
                  </a:lnTo>
                  <a:lnTo>
                    <a:pt x="74" y="244"/>
                  </a:lnTo>
                  <a:lnTo>
                    <a:pt x="74" y="244"/>
                  </a:lnTo>
                  <a:lnTo>
                    <a:pt x="72" y="250"/>
                  </a:lnTo>
                  <a:lnTo>
                    <a:pt x="72" y="250"/>
                  </a:lnTo>
                  <a:lnTo>
                    <a:pt x="72" y="258"/>
                  </a:lnTo>
                  <a:lnTo>
                    <a:pt x="72" y="258"/>
                  </a:lnTo>
                  <a:lnTo>
                    <a:pt x="74" y="270"/>
                  </a:lnTo>
                  <a:lnTo>
                    <a:pt x="80" y="282"/>
                  </a:lnTo>
                  <a:lnTo>
                    <a:pt x="90" y="292"/>
                  </a:lnTo>
                  <a:lnTo>
                    <a:pt x="102" y="302"/>
                  </a:lnTo>
                  <a:lnTo>
                    <a:pt x="118" y="308"/>
                  </a:lnTo>
                  <a:lnTo>
                    <a:pt x="136" y="314"/>
                  </a:lnTo>
                  <a:lnTo>
                    <a:pt x="158" y="318"/>
                  </a:lnTo>
                  <a:lnTo>
                    <a:pt x="180" y="320"/>
                  </a:lnTo>
                  <a:lnTo>
                    <a:pt x="180" y="320"/>
                  </a:lnTo>
                  <a:lnTo>
                    <a:pt x="202" y="318"/>
                  </a:lnTo>
                  <a:lnTo>
                    <a:pt x="224" y="314"/>
                  </a:lnTo>
                  <a:lnTo>
                    <a:pt x="242" y="308"/>
                  </a:lnTo>
                  <a:lnTo>
                    <a:pt x="258" y="302"/>
                  </a:lnTo>
                  <a:lnTo>
                    <a:pt x="270" y="292"/>
                  </a:lnTo>
                  <a:lnTo>
                    <a:pt x="280" y="282"/>
                  </a:lnTo>
                  <a:lnTo>
                    <a:pt x="286" y="270"/>
                  </a:lnTo>
                  <a:lnTo>
                    <a:pt x="288" y="258"/>
                  </a:lnTo>
                  <a:lnTo>
                    <a:pt x="288" y="258"/>
                  </a:lnTo>
                  <a:lnTo>
                    <a:pt x="288" y="250"/>
                  </a:lnTo>
                  <a:lnTo>
                    <a:pt x="288" y="250"/>
                  </a:lnTo>
                  <a:lnTo>
                    <a:pt x="286" y="244"/>
                  </a:lnTo>
                  <a:lnTo>
                    <a:pt x="274" y="214"/>
                  </a:lnTo>
                  <a:lnTo>
                    <a:pt x="352" y="256"/>
                  </a:lnTo>
                  <a:lnTo>
                    <a:pt x="352" y="256"/>
                  </a:lnTo>
                  <a:lnTo>
                    <a:pt x="358" y="262"/>
                  </a:lnTo>
                  <a:lnTo>
                    <a:pt x="360" y="270"/>
                  </a:lnTo>
                  <a:lnTo>
                    <a:pt x="360" y="270"/>
                  </a:lnTo>
                  <a:close/>
                  <a:moveTo>
                    <a:pt x="262" y="186"/>
                  </a:moveTo>
                  <a:lnTo>
                    <a:pt x="242" y="132"/>
                  </a:lnTo>
                  <a:lnTo>
                    <a:pt x="242" y="132"/>
                  </a:lnTo>
                  <a:lnTo>
                    <a:pt x="242" y="136"/>
                  </a:lnTo>
                  <a:lnTo>
                    <a:pt x="242" y="136"/>
                  </a:lnTo>
                  <a:lnTo>
                    <a:pt x="240" y="144"/>
                  </a:lnTo>
                  <a:lnTo>
                    <a:pt x="234" y="154"/>
                  </a:lnTo>
                  <a:lnTo>
                    <a:pt x="234" y="154"/>
                  </a:lnTo>
                  <a:lnTo>
                    <a:pt x="224" y="160"/>
                  </a:lnTo>
                  <a:lnTo>
                    <a:pt x="212" y="166"/>
                  </a:lnTo>
                  <a:lnTo>
                    <a:pt x="198" y="170"/>
                  </a:lnTo>
                  <a:lnTo>
                    <a:pt x="180" y="170"/>
                  </a:lnTo>
                  <a:lnTo>
                    <a:pt x="180" y="170"/>
                  </a:lnTo>
                  <a:lnTo>
                    <a:pt x="162" y="170"/>
                  </a:lnTo>
                  <a:lnTo>
                    <a:pt x="148" y="166"/>
                  </a:lnTo>
                  <a:lnTo>
                    <a:pt x="136" y="160"/>
                  </a:lnTo>
                  <a:lnTo>
                    <a:pt x="126" y="154"/>
                  </a:lnTo>
                  <a:lnTo>
                    <a:pt x="126" y="154"/>
                  </a:lnTo>
                  <a:lnTo>
                    <a:pt x="120" y="144"/>
                  </a:lnTo>
                  <a:lnTo>
                    <a:pt x="118" y="136"/>
                  </a:lnTo>
                  <a:lnTo>
                    <a:pt x="118" y="136"/>
                  </a:lnTo>
                  <a:lnTo>
                    <a:pt x="118" y="132"/>
                  </a:lnTo>
                  <a:lnTo>
                    <a:pt x="98" y="186"/>
                  </a:lnTo>
                  <a:lnTo>
                    <a:pt x="98" y="186"/>
                  </a:lnTo>
                  <a:lnTo>
                    <a:pt x="96" y="188"/>
                  </a:lnTo>
                  <a:lnTo>
                    <a:pt x="96" y="188"/>
                  </a:lnTo>
                  <a:lnTo>
                    <a:pt x="98" y="196"/>
                  </a:lnTo>
                  <a:lnTo>
                    <a:pt x="100" y="202"/>
                  </a:lnTo>
                  <a:lnTo>
                    <a:pt x="102" y="206"/>
                  </a:lnTo>
                  <a:lnTo>
                    <a:pt x="108" y="212"/>
                  </a:lnTo>
                  <a:lnTo>
                    <a:pt x="108" y="212"/>
                  </a:lnTo>
                  <a:lnTo>
                    <a:pt x="120" y="222"/>
                  </a:lnTo>
                  <a:lnTo>
                    <a:pt x="136" y="230"/>
                  </a:lnTo>
                  <a:lnTo>
                    <a:pt x="158" y="234"/>
                  </a:lnTo>
                  <a:lnTo>
                    <a:pt x="180" y="236"/>
                  </a:lnTo>
                  <a:lnTo>
                    <a:pt x="180" y="236"/>
                  </a:lnTo>
                  <a:lnTo>
                    <a:pt x="202" y="234"/>
                  </a:lnTo>
                  <a:lnTo>
                    <a:pt x="224" y="230"/>
                  </a:lnTo>
                  <a:lnTo>
                    <a:pt x="240" y="222"/>
                  </a:lnTo>
                  <a:lnTo>
                    <a:pt x="252" y="212"/>
                  </a:lnTo>
                  <a:lnTo>
                    <a:pt x="252" y="212"/>
                  </a:lnTo>
                  <a:lnTo>
                    <a:pt x="258" y="206"/>
                  </a:lnTo>
                  <a:lnTo>
                    <a:pt x="260" y="202"/>
                  </a:lnTo>
                  <a:lnTo>
                    <a:pt x="262" y="196"/>
                  </a:lnTo>
                  <a:lnTo>
                    <a:pt x="264" y="188"/>
                  </a:lnTo>
                  <a:lnTo>
                    <a:pt x="264" y="188"/>
                  </a:lnTo>
                  <a:lnTo>
                    <a:pt x="262" y="186"/>
                  </a:lnTo>
                  <a:lnTo>
                    <a:pt x="262" y="186"/>
                  </a:lnTo>
                  <a:close/>
                  <a:moveTo>
                    <a:pt x="220" y="76"/>
                  </a:moveTo>
                  <a:lnTo>
                    <a:pt x="194" y="10"/>
                  </a:lnTo>
                  <a:lnTo>
                    <a:pt x="194" y="10"/>
                  </a:lnTo>
                  <a:lnTo>
                    <a:pt x="192" y="6"/>
                  </a:lnTo>
                  <a:lnTo>
                    <a:pt x="188" y="2"/>
                  </a:lnTo>
                  <a:lnTo>
                    <a:pt x="184" y="0"/>
                  </a:lnTo>
                  <a:lnTo>
                    <a:pt x="180" y="0"/>
                  </a:lnTo>
                  <a:lnTo>
                    <a:pt x="180" y="0"/>
                  </a:lnTo>
                  <a:lnTo>
                    <a:pt x="176" y="0"/>
                  </a:lnTo>
                  <a:lnTo>
                    <a:pt x="172" y="2"/>
                  </a:lnTo>
                  <a:lnTo>
                    <a:pt x="168" y="6"/>
                  </a:lnTo>
                  <a:lnTo>
                    <a:pt x="166" y="10"/>
                  </a:lnTo>
                  <a:lnTo>
                    <a:pt x="140" y="76"/>
                  </a:lnTo>
                  <a:lnTo>
                    <a:pt x="140" y="76"/>
                  </a:lnTo>
                  <a:lnTo>
                    <a:pt x="140" y="78"/>
                  </a:lnTo>
                  <a:lnTo>
                    <a:pt x="140" y="78"/>
                  </a:lnTo>
                  <a:lnTo>
                    <a:pt x="140" y="82"/>
                  </a:lnTo>
                  <a:lnTo>
                    <a:pt x="142" y="86"/>
                  </a:lnTo>
                  <a:lnTo>
                    <a:pt x="146" y="90"/>
                  </a:lnTo>
                  <a:lnTo>
                    <a:pt x="150" y="94"/>
                  </a:lnTo>
                  <a:lnTo>
                    <a:pt x="164" y="98"/>
                  </a:lnTo>
                  <a:lnTo>
                    <a:pt x="180" y="100"/>
                  </a:lnTo>
                  <a:lnTo>
                    <a:pt x="180" y="100"/>
                  </a:lnTo>
                  <a:lnTo>
                    <a:pt x="196" y="98"/>
                  </a:lnTo>
                  <a:lnTo>
                    <a:pt x="210" y="94"/>
                  </a:lnTo>
                  <a:lnTo>
                    <a:pt x="214" y="90"/>
                  </a:lnTo>
                  <a:lnTo>
                    <a:pt x="218" y="86"/>
                  </a:lnTo>
                  <a:lnTo>
                    <a:pt x="220" y="82"/>
                  </a:lnTo>
                  <a:lnTo>
                    <a:pt x="220" y="78"/>
                  </a:lnTo>
                  <a:lnTo>
                    <a:pt x="220" y="78"/>
                  </a:lnTo>
                  <a:lnTo>
                    <a:pt x="220" y="76"/>
                  </a:lnTo>
                  <a:lnTo>
                    <a:pt x="220" y="7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31"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2948501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6"/>
          <p:cNvGraphicFramePr>
            <a:graphicFrameLocks/>
          </p:cNvGraphicFramePr>
          <p:nvPr>
            <p:extLst>
              <p:ext uri="{D42A27DB-BD31-4B8C-83A1-F6EECF244321}">
                <p14:modId xmlns:p14="http://schemas.microsoft.com/office/powerpoint/2010/main" val="2935528157"/>
              </p:ext>
            </p:extLst>
          </p:nvPr>
        </p:nvGraphicFramePr>
        <p:xfrm>
          <a:off x="76200" y="1131865"/>
          <a:ext cx="8991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626" name="Rectangle 1"/>
          <p:cNvSpPr>
            <a:spLocks noGrp="1" noChangeArrowheads="1"/>
          </p:cNvSpPr>
          <p:nvPr>
            <p:ph type="title"/>
          </p:nvPr>
        </p:nvSpPr>
        <p:spPr/>
        <p:txBody>
          <a:bodyPr/>
          <a:lstStyle/>
          <a:p>
            <a:pPr eaLnBrk="1" hangingPunct="1"/>
            <a:r>
              <a:rPr lang="en-US" altLang="en-US" sz="2800" dirty="0" smtClean="0"/>
              <a:t>SAMM2 security </a:t>
            </a:r>
            <a:r>
              <a:rPr lang="en-US" altLang="en-US" sz="2800" dirty="0"/>
              <a:t>p</a:t>
            </a:r>
            <a:r>
              <a:rPr lang="en-US" altLang="en-US" sz="2800" dirty="0" smtClean="0"/>
              <a:t>ractices </a:t>
            </a:r>
            <a:endParaRPr lang="en-US" altLang="en-US" sz="2800" dirty="0"/>
          </a:p>
        </p:txBody>
      </p:sp>
      <p:sp>
        <p:nvSpPr>
          <p:cNvPr id="26627" name="Rectangle 2"/>
          <p:cNvSpPr>
            <a:spLocks noGrp="1" noChangeArrowheads="1"/>
          </p:cNvSpPr>
          <p:nvPr>
            <p:ph idx="1"/>
          </p:nvPr>
        </p:nvSpPr>
        <p:spPr/>
        <p:txBody>
          <a:bodyPr anchor="t"/>
          <a:lstStyle/>
          <a:p>
            <a:pPr marL="637756" indent="-342900">
              <a:buFont typeface="Arial" panose="020B0604020202020204" pitchFamily="34" charset="0"/>
              <a:buChar char="•"/>
            </a:pPr>
            <a:r>
              <a:rPr lang="en-US" altLang="en-US" sz="2400" dirty="0" smtClean="0"/>
              <a:t>Still 3 </a:t>
            </a:r>
            <a:r>
              <a:rPr lang="en-US" altLang="en-US" sz="2400" dirty="0"/>
              <a:t>Security Practices </a:t>
            </a:r>
            <a:r>
              <a:rPr lang="en-US" altLang="en-US" sz="2400" dirty="0" smtClean="0"/>
              <a:t>per Business Function</a:t>
            </a:r>
            <a:endParaRPr lang="en-US" altLang="en-US" sz="2400" dirty="0"/>
          </a:p>
        </p:txBody>
      </p:sp>
      <p:sp>
        <p:nvSpPr>
          <p:cNvPr id="8"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1688574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5" name="Title 4"/>
          <p:cNvSpPr>
            <a:spLocks noGrp="1"/>
          </p:cNvSpPr>
          <p:nvPr>
            <p:ph type="title"/>
          </p:nvPr>
        </p:nvSpPr>
        <p:spPr/>
        <p:txBody>
          <a:bodyPr/>
          <a:lstStyle/>
          <a:p>
            <a:r>
              <a:rPr lang="nl-BE" sz="2800" dirty="0" smtClean="0"/>
              <a:t>SAMM2 security practice structure</a:t>
            </a:r>
            <a:endParaRPr lang="nl-BE" sz="2800" dirty="0"/>
          </a:p>
        </p:txBody>
      </p:sp>
      <p:sp>
        <p:nvSpPr>
          <p:cNvPr id="338" name="Google Shape;338;p39"/>
          <p:cNvSpPr/>
          <p:nvPr/>
        </p:nvSpPr>
        <p:spPr>
          <a:xfrm>
            <a:off x="168250" y="3083046"/>
            <a:ext cx="624900" cy="1321800"/>
          </a:xfrm>
          <a:prstGeom prst="downArrow">
            <a:avLst>
              <a:gd name="adj1" fmla="val 50000"/>
              <a:gd name="adj2" fmla="val 50000"/>
            </a:avLst>
          </a:prstGeom>
          <a:solidFill>
            <a:srgbClr val="6FA8DC"/>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800">
              <a:solidFill>
                <a:schemeClr val="lt1"/>
              </a:solidFill>
              <a:latin typeface="Calibri"/>
              <a:ea typeface="Calibri"/>
              <a:cs typeface="Calibri"/>
              <a:sym typeface="Calibri"/>
            </a:endParaRPr>
          </a:p>
        </p:txBody>
      </p:sp>
      <p:sp>
        <p:nvSpPr>
          <p:cNvPr id="339" name="Google Shape;339;p39"/>
          <p:cNvSpPr txBox="1"/>
          <p:nvPr/>
        </p:nvSpPr>
        <p:spPr>
          <a:xfrm>
            <a:off x="43300" y="2554346"/>
            <a:ext cx="1104600" cy="438600"/>
          </a:xfrm>
          <a:prstGeom prst="rect">
            <a:avLst/>
          </a:prstGeom>
          <a:noFill/>
          <a:ln>
            <a:noFill/>
          </a:ln>
        </p:spPr>
        <p:txBody>
          <a:bodyPr spcFirstLastPara="1" wrap="square" lIns="68575" tIns="34275" rIns="68575" bIns="34275" anchor="t" anchorCtr="0">
            <a:noAutofit/>
          </a:bodyPr>
          <a:lstStyle/>
          <a:p>
            <a:pPr algn="ctr"/>
            <a:r>
              <a:rPr lang="en" sz="2000" b="1">
                <a:solidFill>
                  <a:srgbClr val="004685"/>
                </a:solidFill>
                <a:latin typeface="Calibri"/>
                <a:ea typeface="Calibri"/>
                <a:cs typeface="Calibri"/>
                <a:sym typeface="Calibri"/>
              </a:rPr>
              <a:t>Maturity</a:t>
            </a:r>
            <a:endParaRPr sz="2000"/>
          </a:p>
        </p:txBody>
      </p:sp>
      <p:sp>
        <p:nvSpPr>
          <p:cNvPr id="340" name="Google Shape;340;p39"/>
          <p:cNvSpPr txBox="1"/>
          <p:nvPr/>
        </p:nvSpPr>
        <p:spPr>
          <a:xfrm>
            <a:off x="7778000" y="3934518"/>
            <a:ext cx="1317900" cy="438600"/>
          </a:xfrm>
          <a:prstGeom prst="rect">
            <a:avLst/>
          </a:prstGeom>
          <a:noFill/>
          <a:ln>
            <a:noFill/>
          </a:ln>
        </p:spPr>
        <p:txBody>
          <a:bodyPr spcFirstLastPara="1" wrap="square" lIns="68575" tIns="34275" rIns="68575" bIns="34275" anchor="t" anchorCtr="0">
            <a:noAutofit/>
          </a:bodyPr>
          <a:lstStyle/>
          <a:p>
            <a:r>
              <a:rPr lang="en" sz="2000" b="1">
                <a:solidFill>
                  <a:srgbClr val="004685"/>
                </a:solidFill>
                <a:latin typeface="Calibri"/>
                <a:ea typeface="Calibri"/>
                <a:cs typeface="Calibri"/>
                <a:sym typeface="Calibri"/>
              </a:rPr>
              <a:t>Activities</a:t>
            </a:r>
            <a:endParaRPr sz="2000"/>
          </a:p>
        </p:txBody>
      </p:sp>
      <p:sp>
        <p:nvSpPr>
          <p:cNvPr id="341" name="Google Shape;341;p39"/>
          <p:cNvSpPr/>
          <p:nvPr/>
        </p:nvSpPr>
        <p:spPr>
          <a:xfrm rot="5400000">
            <a:off x="7149900" y="3040121"/>
            <a:ext cx="388200" cy="731700"/>
          </a:xfrm>
          <a:prstGeom prst="downArrow">
            <a:avLst>
              <a:gd name="adj1" fmla="val 50000"/>
              <a:gd name="adj2" fmla="val 50000"/>
            </a:avLst>
          </a:prstGeom>
          <a:solidFill>
            <a:srgbClr val="6FA8DC"/>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800">
              <a:solidFill>
                <a:schemeClr val="lt1"/>
              </a:solidFill>
              <a:latin typeface="Calibri"/>
              <a:ea typeface="Calibri"/>
              <a:cs typeface="Calibri"/>
              <a:sym typeface="Calibri"/>
            </a:endParaRPr>
          </a:p>
        </p:txBody>
      </p:sp>
      <p:sp>
        <p:nvSpPr>
          <p:cNvPr id="342" name="Google Shape;342;p39"/>
          <p:cNvSpPr/>
          <p:nvPr/>
        </p:nvSpPr>
        <p:spPr>
          <a:xfrm rot="5400000">
            <a:off x="7188025" y="3859628"/>
            <a:ext cx="363300" cy="739200"/>
          </a:xfrm>
          <a:prstGeom prst="downArrow">
            <a:avLst>
              <a:gd name="adj1" fmla="val 50000"/>
              <a:gd name="adj2" fmla="val 50000"/>
            </a:avLst>
          </a:prstGeom>
          <a:solidFill>
            <a:srgbClr val="6FA8DC"/>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800">
              <a:solidFill>
                <a:schemeClr val="lt1"/>
              </a:solidFill>
              <a:latin typeface="Calibri"/>
              <a:ea typeface="Calibri"/>
              <a:cs typeface="Calibri"/>
              <a:sym typeface="Calibri"/>
            </a:endParaRPr>
          </a:p>
        </p:txBody>
      </p:sp>
      <p:sp>
        <p:nvSpPr>
          <p:cNvPr id="343" name="Google Shape;343;p39"/>
          <p:cNvSpPr/>
          <p:nvPr/>
        </p:nvSpPr>
        <p:spPr>
          <a:xfrm rot="5400000">
            <a:off x="7221375" y="4632780"/>
            <a:ext cx="334200" cy="749700"/>
          </a:xfrm>
          <a:prstGeom prst="downArrow">
            <a:avLst>
              <a:gd name="adj1" fmla="val 50000"/>
              <a:gd name="adj2" fmla="val 50000"/>
            </a:avLst>
          </a:prstGeom>
          <a:solidFill>
            <a:srgbClr val="6FA8DC"/>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800">
              <a:solidFill>
                <a:schemeClr val="lt1"/>
              </a:solidFill>
              <a:latin typeface="Calibri"/>
              <a:ea typeface="Calibri"/>
              <a:cs typeface="Calibri"/>
              <a:sym typeface="Calibri"/>
            </a:endParaRPr>
          </a:p>
        </p:txBody>
      </p:sp>
      <p:sp>
        <p:nvSpPr>
          <p:cNvPr id="344" name="Google Shape;344;p39"/>
          <p:cNvSpPr txBox="1"/>
          <p:nvPr/>
        </p:nvSpPr>
        <p:spPr>
          <a:xfrm>
            <a:off x="5081896" y="1701781"/>
            <a:ext cx="1176300" cy="438600"/>
          </a:xfrm>
          <a:prstGeom prst="rect">
            <a:avLst/>
          </a:prstGeom>
          <a:noFill/>
          <a:ln>
            <a:noFill/>
          </a:ln>
        </p:spPr>
        <p:txBody>
          <a:bodyPr spcFirstLastPara="1" wrap="square" lIns="68575" tIns="34275" rIns="68575" bIns="34275" anchor="t" anchorCtr="0">
            <a:noAutofit/>
          </a:bodyPr>
          <a:lstStyle/>
          <a:p>
            <a:pPr algn="ctr"/>
            <a:r>
              <a:rPr lang="en" sz="2000" b="1" dirty="0">
                <a:solidFill>
                  <a:srgbClr val="004685"/>
                </a:solidFill>
                <a:latin typeface="Calibri"/>
                <a:ea typeface="Calibri"/>
                <a:cs typeface="Calibri"/>
                <a:sym typeface="Calibri"/>
              </a:rPr>
              <a:t>Streams</a:t>
            </a:r>
            <a:endParaRPr sz="2000" dirty="0"/>
          </a:p>
        </p:txBody>
      </p:sp>
      <p:graphicFrame>
        <p:nvGraphicFramePr>
          <p:cNvPr id="345" name="Google Shape;345;p39"/>
          <p:cNvGraphicFramePr/>
          <p:nvPr>
            <p:extLst>
              <p:ext uri="{D42A27DB-BD31-4B8C-83A1-F6EECF244321}">
                <p14:modId xmlns:p14="http://schemas.microsoft.com/office/powerpoint/2010/main" val="1183056755"/>
              </p:ext>
            </p:extLst>
          </p:nvPr>
        </p:nvGraphicFramePr>
        <p:xfrm>
          <a:off x="1060950" y="2471086"/>
          <a:ext cx="5900400" cy="3032769"/>
        </p:xfrm>
        <a:graphic>
          <a:graphicData uri="http://schemas.openxmlformats.org/drawingml/2006/table">
            <a:tbl>
              <a:tblPr>
                <a:noFill/>
              </a:tblPr>
              <a:tblGrid>
                <a:gridCol w="2639681">
                  <a:extLst>
                    <a:ext uri="{9D8B030D-6E8A-4147-A177-3AD203B41FA5}">
                      <a16:colId xmlns:a16="http://schemas.microsoft.com/office/drawing/2014/main" val="20000"/>
                    </a:ext>
                  </a:extLst>
                </a:gridCol>
                <a:gridCol w="1527585">
                  <a:extLst>
                    <a:ext uri="{9D8B030D-6E8A-4147-A177-3AD203B41FA5}">
                      <a16:colId xmlns:a16="http://schemas.microsoft.com/office/drawing/2014/main" val="20001"/>
                    </a:ext>
                  </a:extLst>
                </a:gridCol>
                <a:gridCol w="1733134">
                  <a:extLst>
                    <a:ext uri="{9D8B030D-6E8A-4147-A177-3AD203B41FA5}">
                      <a16:colId xmlns:a16="http://schemas.microsoft.com/office/drawing/2014/main" val="20002"/>
                    </a:ext>
                  </a:extLst>
                </a:gridCol>
              </a:tblGrid>
              <a:tr h="380950">
                <a:tc>
                  <a:txBody>
                    <a:bodyPr/>
                    <a:lstStyle/>
                    <a:p>
                      <a:pPr marL="0" lvl="0" indent="0" algn="l" rtl="0">
                        <a:spcBef>
                          <a:spcPts val="0"/>
                        </a:spcBef>
                        <a:spcAft>
                          <a:spcPts val="0"/>
                        </a:spcAft>
                        <a:buNone/>
                      </a:pPr>
                      <a:endParaRPr sz="1800" dirty="0"/>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400" b="1"/>
                        <a:t>A: Control Verification</a:t>
                      </a:r>
                      <a:endParaRPr sz="1400" b="1"/>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400" b="1"/>
                        <a:t>B: Misuse/Abuse Testing</a:t>
                      </a:r>
                      <a:endParaRPr sz="1400" b="1"/>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8400">
                <a:tc>
                  <a:txBody>
                    <a:bodyPr/>
                    <a:lstStyle/>
                    <a:p>
                      <a:pPr marL="0" lvl="0" indent="0" algn="l" rtl="0">
                        <a:lnSpc>
                          <a:spcPct val="115000"/>
                        </a:lnSpc>
                        <a:spcBef>
                          <a:spcPts val="0"/>
                        </a:spcBef>
                        <a:spcAft>
                          <a:spcPts val="0"/>
                        </a:spcAft>
                        <a:buNone/>
                      </a:pPr>
                      <a:r>
                        <a:rPr lang="en" sz="1100" b="1" i="1" dirty="0" smtClean="0"/>
                        <a:t>Level </a:t>
                      </a:r>
                      <a:r>
                        <a:rPr lang="en" sz="1100" b="1" i="1" dirty="0"/>
                        <a:t>1</a:t>
                      </a:r>
                      <a:r>
                        <a:rPr lang="en" sz="1100" i="1" dirty="0"/>
                        <a:t> - Opportunistically find basic vulnerabilities and other security issues.</a:t>
                      </a:r>
                      <a:endParaRPr sz="1100" i="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100" i="0" dirty="0"/>
                        <a:t>Test for standard security controls</a:t>
                      </a:r>
                      <a:endParaRPr sz="1100" i="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100" i="0"/>
                        <a:t>Perform security fuzzing testing</a:t>
                      </a:r>
                      <a:endParaRPr sz="1100" i="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36775">
                <a:tc>
                  <a:txBody>
                    <a:bodyPr/>
                    <a:lstStyle/>
                    <a:p>
                      <a:pPr marL="0" lvl="0" indent="0" algn="l" rtl="0">
                        <a:lnSpc>
                          <a:spcPct val="115000"/>
                        </a:lnSpc>
                        <a:spcBef>
                          <a:spcPts val="0"/>
                        </a:spcBef>
                        <a:spcAft>
                          <a:spcPts val="0"/>
                        </a:spcAft>
                        <a:buNone/>
                      </a:pPr>
                      <a:r>
                        <a:rPr lang="en" sz="1100" b="1" i="1" dirty="0" smtClean="0"/>
                        <a:t>Level </a:t>
                      </a:r>
                      <a:r>
                        <a:rPr lang="en" sz="1100" b="1" i="1" dirty="0"/>
                        <a:t>2</a:t>
                      </a:r>
                      <a:r>
                        <a:rPr lang="en" sz="1100" i="1" dirty="0"/>
                        <a:t> - Perform implementation review to discover application-specific risks against the security requirements.</a:t>
                      </a:r>
                      <a:endParaRPr sz="1100" i="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100" i="0" dirty="0"/>
                        <a:t>Derive test cases from known security requirements</a:t>
                      </a:r>
                      <a:endParaRPr sz="1100" i="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100" i="0" dirty="0"/>
                        <a:t>Create and test abuse cases and business logic flaw test</a:t>
                      </a:r>
                      <a:endParaRPr sz="1100" i="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88400">
                <a:tc>
                  <a:txBody>
                    <a:bodyPr/>
                    <a:lstStyle/>
                    <a:p>
                      <a:pPr marL="0" lvl="0" indent="0" algn="l" rtl="0">
                        <a:lnSpc>
                          <a:spcPct val="115000"/>
                        </a:lnSpc>
                        <a:spcBef>
                          <a:spcPts val="0"/>
                        </a:spcBef>
                        <a:spcAft>
                          <a:spcPts val="0"/>
                        </a:spcAft>
                        <a:buNone/>
                      </a:pPr>
                      <a:r>
                        <a:rPr lang="en" sz="1100" b="1" i="1" dirty="0" smtClean="0"/>
                        <a:t>Level </a:t>
                      </a:r>
                      <a:r>
                        <a:rPr lang="en" sz="1100" b="1" i="1" dirty="0"/>
                        <a:t>3</a:t>
                      </a:r>
                      <a:r>
                        <a:rPr lang="en" sz="1100" i="1" dirty="0"/>
                        <a:t> - Maintain the application security level after bug fixes, changes or during maintenance</a:t>
                      </a:r>
                      <a:endParaRPr sz="1100" i="1"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100" i="0"/>
                        <a:t>Perform regression testing (with security unit tests)</a:t>
                      </a:r>
                      <a:endParaRPr sz="1100" i="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100" i="0" dirty="0"/>
                        <a:t>Denial of service and security stress testing</a:t>
                      </a:r>
                      <a:endParaRPr sz="1100" i="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46" name="Google Shape;346;p39"/>
          <p:cNvSpPr/>
          <p:nvPr/>
        </p:nvSpPr>
        <p:spPr>
          <a:xfrm>
            <a:off x="4394250" y="1746440"/>
            <a:ext cx="355500" cy="588900"/>
          </a:xfrm>
          <a:prstGeom prst="downArrow">
            <a:avLst>
              <a:gd name="adj1" fmla="val 50000"/>
              <a:gd name="adj2" fmla="val 50000"/>
            </a:avLst>
          </a:prstGeom>
          <a:solidFill>
            <a:srgbClr val="6FA8DC"/>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800">
              <a:solidFill>
                <a:schemeClr val="lt1"/>
              </a:solidFill>
              <a:latin typeface="Calibri"/>
              <a:ea typeface="Calibri"/>
              <a:cs typeface="Calibri"/>
              <a:sym typeface="Calibri"/>
            </a:endParaRPr>
          </a:p>
        </p:txBody>
      </p:sp>
      <p:sp>
        <p:nvSpPr>
          <p:cNvPr id="347" name="Google Shape;347;p39"/>
          <p:cNvSpPr/>
          <p:nvPr/>
        </p:nvSpPr>
        <p:spPr>
          <a:xfrm>
            <a:off x="6589900" y="1746440"/>
            <a:ext cx="355500" cy="588900"/>
          </a:xfrm>
          <a:prstGeom prst="downArrow">
            <a:avLst>
              <a:gd name="adj1" fmla="val 50000"/>
              <a:gd name="adj2" fmla="val 50000"/>
            </a:avLst>
          </a:prstGeom>
          <a:solidFill>
            <a:srgbClr val="6FA8DC"/>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800">
              <a:solidFill>
                <a:schemeClr val="lt1"/>
              </a:solidFill>
              <a:latin typeface="Calibri"/>
              <a:ea typeface="Calibri"/>
              <a:cs typeface="Calibri"/>
              <a:sym typeface="Calibri"/>
            </a:endParaRPr>
          </a:p>
        </p:txBody>
      </p:sp>
      <p:sp>
        <p:nvSpPr>
          <p:cNvPr id="21"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1914256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aphicFrame>
        <p:nvGraphicFramePr>
          <p:cNvPr id="332" name="Google Shape;332;p38"/>
          <p:cNvGraphicFramePr/>
          <p:nvPr>
            <p:extLst>
              <p:ext uri="{D42A27DB-BD31-4B8C-83A1-F6EECF244321}">
                <p14:modId xmlns:p14="http://schemas.microsoft.com/office/powerpoint/2010/main" val="207375658"/>
              </p:ext>
            </p:extLst>
          </p:nvPr>
        </p:nvGraphicFramePr>
        <p:xfrm>
          <a:off x="363539" y="1030475"/>
          <a:ext cx="8416925" cy="5059337"/>
        </p:xfrm>
        <a:graphic>
          <a:graphicData uri="http://schemas.openxmlformats.org/drawingml/2006/table">
            <a:tbl>
              <a:tblPr>
                <a:noFill/>
              </a:tblPr>
              <a:tblGrid>
                <a:gridCol w="2728800">
                  <a:extLst>
                    <a:ext uri="{9D8B030D-6E8A-4147-A177-3AD203B41FA5}">
                      <a16:colId xmlns:a16="http://schemas.microsoft.com/office/drawing/2014/main" val="20000"/>
                    </a:ext>
                  </a:extLst>
                </a:gridCol>
                <a:gridCol w="2738350">
                  <a:extLst>
                    <a:ext uri="{9D8B030D-6E8A-4147-A177-3AD203B41FA5}">
                      <a16:colId xmlns:a16="http://schemas.microsoft.com/office/drawing/2014/main" val="20001"/>
                    </a:ext>
                  </a:extLst>
                </a:gridCol>
                <a:gridCol w="2949775">
                  <a:extLst>
                    <a:ext uri="{9D8B030D-6E8A-4147-A177-3AD203B41FA5}">
                      <a16:colId xmlns:a16="http://schemas.microsoft.com/office/drawing/2014/main" val="20002"/>
                    </a:ext>
                  </a:extLst>
                </a:gridCol>
              </a:tblGrid>
              <a:tr h="237225">
                <a:tc gridSpan="3">
                  <a:txBody>
                    <a:bodyPr/>
                    <a:lstStyle/>
                    <a:p>
                      <a:pPr marL="0" lvl="0" indent="0" algn="ctr" rtl="0">
                        <a:lnSpc>
                          <a:spcPct val="115000"/>
                        </a:lnSpc>
                        <a:spcBef>
                          <a:spcPts val="0"/>
                        </a:spcBef>
                        <a:spcAft>
                          <a:spcPts val="0"/>
                        </a:spcAft>
                        <a:buNone/>
                      </a:pPr>
                      <a:r>
                        <a:rPr lang="en" sz="1000" b="1">
                          <a:solidFill>
                            <a:srgbClr val="FFFFFF"/>
                          </a:solidFill>
                        </a:rPr>
                        <a:t>Governance</a:t>
                      </a:r>
                      <a:endParaRPr sz="1000" b="1">
                        <a:solidFill>
                          <a:srgbClr val="FFFFFF"/>
                        </a:solidFill>
                      </a:endParaRPr>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3290C4"/>
                    </a:solidFill>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10000"/>
                  </a:ext>
                </a:extLst>
              </a:tr>
              <a:tr h="200150">
                <a:tc>
                  <a:txBody>
                    <a:bodyPr/>
                    <a:lstStyle/>
                    <a:p>
                      <a:pPr marL="0" lvl="0" indent="0" algn="ctr" rtl="0">
                        <a:lnSpc>
                          <a:spcPct val="115000"/>
                        </a:lnSpc>
                        <a:spcBef>
                          <a:spcPts val="0"/>
                        </a:spcBef>
                        <a:spcAft>
                          <a:spcPts val="0"/>
                        </a:spcAft>
                        <a:buNone/>
                      </a:pPr>
                      <a:r>
                        <a:rPr lang="en" sz="800" b="1" dirty="0"/>
                        <a:t>Strategy &amp; Metrics</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a:t>Create and Promote</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a:t>Measure and Improve</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0150">
                <a:tc>
                  <a:txBody>
                    <a:bodyPr/>
                    <a:lstStyle/>
                    <a:p>
                      <a:pPr marL="0" lvl="0" indent="0" algn="ctr" rtl="0">
                        <a:lnSpc>
                          <a:spcPct val="115000"/>
                        </a:lnSpc>
                        <a:spcBef>
                          <a:spcPts val="0"/>
                        </a:spcBef>
                        <a:spcAft>
                          <a:spcPts val="0"/>
                        </a:spcAft>
                        <a:buNone/>
                      </a:pPr>
                      <a:r>
                        <a:rPr lang="en" sz="800" b="1"/>
                        <a:t>Policy &amp; Compliance</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dirty="0"/>
                        <a:t>Policy and Standards</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a:t>Compliance Management</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00150">
                <a:tc>
                  <a:txBody>
                    <a:bodyPr/>
                    <a:lstStyle/>
                    <a:p>
                      <a:pPr marL="0" lvl="0" indent="0" algn="ctr" rtl="0">
                        <a:lnSpc>
                          <a:spcPct val="115000"/>
                        </a:lnSpc>
                        <a:spcBef>
                          <a:spcPts val="0"/>
                        </a:spcBef>
                        <a:spcAft>
                          <a:spcPts val="0"/>
                        </a:spcAft>
                        <a:buNone/>
                      </a:pPr>
                      <a:r>
                        <a:rPr lang="en" sz="800" b="1" dirty="0"/>
                        <a:t>Education &amp; Guidance</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a:t>Training and Awareness</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dirty="0"/>
                        <a:t>Organization and Culture</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3"/>
                  </a:ext>
                </a:extLst>
              </a:tr>
              <a:tr h="237225">
                <a:tc gridSpan="3">
                  <a:txBody>
                    <a:bodyPr/>
                    <a:lstStyle/>
                    <a:p>
                      <a:pPr marL="0" lvl="0" indent="0" algn="ctr" rtl="0">
                        <a:lnSpc>
                          <a:spcPct val="115000"/>
                        </a:lnSpc>
                        <a:spcBef>
                          <a:spcPts val="0"/>
                        </a:spcBef>
                        <a:spcAft>
                          <a:spcPts val="0"/>
                        </a:spcAft>
                        <a:buNone/>
                      </a:pPr>
                      <a:r>
                        <a:rPr lang="en" sz="1000" b="1">
                          <a:solidFill>
                            <a:srgbClr val="FFFFFF"/>
                          </a:solidFill>
                        </a:rPr>
                        <a:t>Design</a:t>
                      </a:r>
                      <a:endParaRPr sz="1000" b="1">
                        <a:solidFill>
                          <a:srgbClr val="FFFFFF"/>
                        </a:solidFill>
                      </a:endParaRPr>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B75727"/>
                    </a:solidFill>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10004"/>
                  </a:ext>
                </a:extLst>
              </a:tr>
              <a:tr h="200150">
                <a:tc>
                  <a:txBody>
                    <a:bodyPr/>
                    <a:lstStyle/>
                    <a:p>
                      <a:pPr marL="0" lvl="0" indent="0" algn="ctr" rtl="0">
                        <a:lnSpc>
                          <a:spcPct val="115000"/>
                        </a:lnSpc>
                        <a:spcBef>
                          <a:spcPts val="0"/>
                        </a:spcBef>
                        <a:spcAft>
                          <a:spcPts val="0"/>
                        </a:spcAft>
                        <a:buNone/>
                      </a:pPr>
                      <a:r>
                        <a:rPr lang="en" sz="800" b="1"/>
                        <a:t>Threat Assessment</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a:t>Application Risk Profile</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a:t>Threat Modeling</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0150">
                <a:tc>
                  <a:txBody>
                    <a:bodyPr/>
                    <a:lstStyle/>
                    <a:p>
                      <a:pPr marL="0" lvl="0" indent="0" algn="ctr" rtl="0">
                        <a:lnSpc>
                          <a:spcPct val="115000"/>
                        </a:lnSpc>
                        <a:spcBef>
                          <a:spcPts val="0"/>
                        </a:spcBef>
                        <a:spcAft>
                          <a:spcPts val="0"/>
                        </a:spcAft>
                        <a:buNone/>
                      </a:pPr>
                      <a:r>
                        <a:rPr lang="en" sz="800" b="1"/>
                        <a:t>Security Requirements</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a:t>Software Requirements</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dirty="0"/>
                        <a:t>Supplier Security</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6"/>
                  </a:ext>
                </a:extLst>
              </a:tr>
              <a:tr h="200150">
                <a:tc>
                  <a:txBody>
                    <a:bodyPr/>
                    <a:lstStyle/>
                    <a:p>
                      <a:pPr marL="0" lvl="0" indent="0" algn="ctr" rtl="0">
                        <a:lnSpc>
                          <a:spcPct val="115000"/>
                        </a:lnSpc>
                        <a:spcBef>
                          <a:spcPts val="0"/>
                        </a:spcBef>
                        <a:spcAft>
                          <a:spcPts val="0"/>
                        </a:spcAft>
                        <a:buNone/>
                      </a:pPr>
                      <a:r>
                        <a:rPr lang="en" sz="800" b="1" dirty="0"/>
                        <a:t>Secure Architecture</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a:t>Architecture Design</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dirty="0"/>
                        <a:t>Technology Management</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37225">
                <a:tc gridSpan="3">
                  <a:txBody>
                    <a:bodyPr/>
                    <a:lstStyle/>
                    <a:p>
                      <a:pPr marL="0" lvl="0" indent="0" algn="ctr" rtl="0">
                        <a:lnSpc>
                          <a:spcPct val="115000"/>
                        </a:lnSpc>
                        <a:spcBef>
                          <a:spcPts val="0"/>
                        </a:spcBef>
                        <a:spcAft>
                          <a:spcPts val="0"/>
                        </a:spcAft>
                        <a:buNone/>
                      </a:pPr>
                      <a:r>
                        <a:rPr lang="en" sz="1000" b="1">
                          <a:solidFill>
                            <a:srgbClr val="FFFFFF"/>
                          </a:solidFill>
                        </a:rPr>
                        <a:t>Implementation</a:t>
                      </a:r>
                      <a:endParaRPr sz="1000" b="1">
                        <a:solidFill>
                          <a:srgbClr val="FFFFFF"/>
                        </a:solidFill>
                      </a:endParaRPr>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BDBF17"/>
                    </a:solidFill>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10008"/>
                  </a:ext>
                </a:extLst>
              </a:tr>
              <a:tr h="200150">
                <a:tc>
                  <a:txBody>
                    <a:bodyPr/>
                    <a:lstStyle/>
                    <a:p>
                      <a:pPr marL="0" lvl="0" indent="0" algn="ctr" rtl="0">
                        <a:lnSpc>
                          <a:spcPct val="115000"/>
                        </a:lnSpc>
                        <a:spcBef>
                          <a:spcPts val="0"/>
                        </a:spcBef>
                        <a:spcAft>
                          <a:spcPts val="0"/>
                        </a:spcAft>
                        <a:buNone/>
                      </a:pPr>
                      <a:r>
                        <a:rPr lang="en" sz="800" b="1"/>
                        <a:t>Secure Build</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dirty="0"/>
                        <a:t>Build Process</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800" b="1" dirty="0"/>
                        <a:t>Software Dependencies</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0150">
                <a:tc>
                  <a:txBody>
                    <a:bodyPr/>
                    <a:lstStyle/>
                    <a:p>
                      <a:pPr marL="0" lvl="0" indent="0" algn="ctr" rtl="0">
                        <a:lnSpc>
                          <a:spcPct val="115000"/>
                        </a:lnSpc>
                        <a:spcBef>
                          <a:spcPts val="0"/>
                        </a:spcBef>
                        <a:spcAft>
                          <a:spcPts val="0"/>
                        </a:spcAft>
                        <a:buNone/>
                      </a:pPr>
                      <a:r>
                        <a:rPr lang="en" sz="800" b="1"/>
                        <a:t>Secure Deployment</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dirty="0"/>
                        <a:t>Deployment Process</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800" b="1" dirty="0"/>
                        <a:t>Secret Management</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10"/>
                  </a:ext>
                </a:extLst>
              </a:tr>
              <a:tr h="200150">
                <a:tc>
                  <a:txBody>
                    <a:bodyPr/>
                    <a:lstStyle/>
                    <a:p>
                      <a:pPr marL="0" lvl="0" indent="0" algn="ctr" rtl="0">
                        <a:lnSpc>
                          <a:spcPct val="115000"/>
                        </a:lnSpc>
                        <a:spcBef>
                          <a:spcPts val="0"/>
                        </a:spcBef>
                        <a:spcAft>
                          <a:spcPts val="0"/>
                        </a:spcAft>
                        <a:buNone/>
                      </a:pPr>
                      <a:r>
                        <a:rPr lang="en" sz="800" b="1" dirty="0"/>
                        <a:t>Defect Management</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a:t>Defect Tracking (Flaws/Bugs/Process)</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a:t>Metrics and Feedback/Learning</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37225">
                <a:tc gridSpan="3">
                  <a:txBody>
                    <a:bodyPr/>
                    <a:lstStyle/>
                    <a:p>
                      <a:pPr marL="0" lvl="0" indent="0" algn="ctr" rtl="0">
                        <a:lnSpc>
                          <a:spcPct val="115000"/>
                        </a:lnSpc>
                        <a:spcBef>
                          <a:spcPts val="0"/>
                        </a:spcBef>
                        <a:spcAft>
                          <a:spcPts val="0"/>
                        </a:spcAft>
                        <a:buNone/>
                      </a:pPr>
                      <a:r>
                        <a:rPr lang="en" sz="1000" b="1">
                          <a:solidFill>
                            <a:srgbClr val="FFFFFF"/>
                          </a:solidFill>
                        </a:rPr>
                        <a:t>Verification</a:t>
                      </a:r>
                      <a:endParaRPr sz="1000" b="1">
                        <a:solidFill>
                          <a:srgbClr val="FFFFFF"/>
                        </a:solidFill>
                      </a:endParaRPr>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37793E"/>
                    </a:solidFill>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10012"/>
                  </a:ext>
                </a:extLst>
              </a:tr>
              <a:tr h="200150">
                <a:tc>
                  <a:txBody>
                    <a:bodyPr/>
                    <a:lstStyle/>
                    <a:p>
                      <a:pPr marL="0" lvl="0" indent="0" algn="ctr" rtl="0">
                        <a:lnSpc>
                          <a:spcPct val="115000"/>
                        </a:lnSpc>
                        <a:spcBef>
                          <a:spcPts val="0"/>
                        </a:spcBef>
                        <a:spcAft>
                          <a:spcPts val="0"/>
                        </a:spcAft>
                        <a:buNone/>
                      </a:pPr>
                      <a:r>
                        <a:rPr lang="en" sz="800" b="1"/>
                        <a:t>Architecture Assessment</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9050" cap="flat" cmpd="sng">
                      <a:solidFill>
                        <a:srgbClr val="000000"/>
                      </a:solidFill>
                      <a:prstDash val="lgDash"/>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a:t>Architecture Validation</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9050" cap="flat" cmpd="sng">
                      <a:solidFill>
                        <a:srgbClr val="000000"/>
                      </a:solidFill>
                      <a:prstDash val="lgDash"/>
                      <a:round/>
                      <a:headEnd type="none" w="sm" len="sm"/>
                      <a:tailEnd type="none" w="sm" len="sm"/>
                    </a:lnB>
                  </a:tcPr>
                </a:tc>
                <a:tc>
                  <a:txBody>
                    <a:bodyPr/>
                    <a:lstStyle/>
                    <a:p>
                      <a:pPr marL="0" lvl="0" indent="0" algn="ctr" rtl="0">
                        <a:lnSpc>
                          <a:spcPct val="115000"/>
                        </a:lnSpc>
                        <a:spcBef>
                          <a:spcPts val="0"/>
                        </a:spcBef>
                        <a:spcAft>
                          <a:spcPts val="0"/>
                        </a:spcAft>
                        <a:buNone/>
                      </a:pPr>
                      <a:r>
                        <a:rPr lang="en" sz="800" b="1" dirty="0"/>
                        <a:t>Architecture Compliance</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9050" cap="flat" cmpd="sng">
                      <a:solidFill>
                        <a:srgbClr val="000000"/>
                      </a:solidFill>
                      <a:prstDash val="lgDash"/>
                      <a:round/>
                      <a:headEnd type="none" w="sm" len="sm"/>
                      <a:tailEnd type="none" w="sm" len="sm"/>
                    </a:lnB>
                  </a:tcPr>
                </a:tc>
                <a:extLst>
                  <a:ext uri="{0D108BD9-81ED-4DB2-BD59-A6C34878D82A}">
                    <a16:rowId xmlns:a16="http://schemas.microsoft.com/office/drawing/2014/main" val="10013"/>
                  </a:ext>
                </a:extLst>
              </a:tr>
              <a:tr h="200150">
                <a:tc>
                  <a:txBody>
                    <a:bodyPr/>
                    <a:lstStyle/>
                    <a:p>
                      <a:pPr marL="0" lvl="0" indent="0" algn="ctr" rtl="0">
                        <a:lnSpc>
                          <a:spcPct val="115000"/>
                        </a:lnSpc>
                        <a:spcBef>
                          <a:spcPts val="0"/>
                        </a:spcBef>
                        <a:spcAft>
                          <a:spcPts val="0"/>
                        </a:spcAft>
                        <a:buNone/>
                      </a:pPr>
                      <a:r>
                        <a:rPr lang="en" sz="800" b="1" dirty="0" smtClean="0"/>
                        <a:t>Requirements </a:t>
                      </a:r>
                      <a:r>
                        <a:rPr lang="en" sz="800" b="1" dirty="0"/>
                        <a:t>Testing</a:t>
                      </a:r>
                      <a:endParaRPr sz="800" b="1" dirty="0"/>
                    </a:p>
                  </a:txBody>
                  <a:tcPr marL="9525" marR="9525" marT="9525" marB="91425" anchor="ctr">
                    <a:lnL w="19050" cap="flat" cmpd="sng">
                      <a:solidFill>
                        <a:srgbClr val="000000"/>
                      </a:solidFill>
                      <a:prstDash val="lgDash"/>
                      <a:round/>
                      <a:headEnd type="none" w="sm" len="sm"/>
                      <a:tailEnd type="none" w="sm" len="sm"/>
                    </a:lnL>
                    <a:lnR w="19050" cap="flat" cmpd="sng">
                      <a:solidFill>
                        <a:srgbClr val="000000"/>
                      </a:solidFill>
                      <a:prstDash val="lgDash"/>
                      <a:round/>
                      <a:headEnd type="none" w="sm" len="sm"/>
                      <a:tailEnd type="none" w="sm" len="sm"/>
                    </a:lnR>
                    <a:lnT w="19050" cap="flat" cmpd="sng">
                      <a:solidFill>
                        <a:srgbClr val="000000"/>
                      </a:solidFill>
                      <a:prstDash val="lgDash"/>
                      <a:round/>
                      <a:headEnd type="none" w="sm" len="sm"/>
                      <a:tailEnd type="none" w="sm" len="sm"/>
                    </a:lnT>
                    <a:lnB w="19050" cap="flat" cmpd="sng">
                      <a:solidFill>
                        <a:srgbClr val="000000"/>
                      </a:solidFill>
                      <a:prstDash val="lgDash"/>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dirty="0"/>
                        <a:t>Control Verification</a:t>
                      </a:r>
                      <a:endParaRPr sz="800" b="1" dirty="0"/>
                    </a:p>
                  </a:txBody>
                  <a:tcPr marL="9525" marR="9525" marT="9525" marB="91425" anchor="ctr">
                    <a:lnL w="19050" cap="flat" cmpd="sng">
                      <a:solidFill>
                        <a:srgbClr val="000000"/>
                      </a:solidFill>
                      <a:prstDash val="lgDash"/>
                      <a:round/>
                      <a:headEnd type="none" w="sm" len="sm"/>
                      <a:tailEnd type="none" w="sm" len="sm"/>
                    </a:lnL>
                    <a:lnR w="19050" cap="flat" cmpd="sng">
                      <a:solidFill>
                        <a:srgbClr val="000000"/>
                      </a:solidFill>
                      <a:prstDash val="lgDash"/>
                      <a:round/>
                      <a:headEnd type="none" w="sm" len="sm"/>
                      <a:tailEnd type="none" w="sm" len="sm"/>
                    </a:lnR>
                    <a:lnT w="19050" cap="flat" cmpd="sng">
                      <a:solidFill>
                        <a:srgbClr val="000000"/>
                      </a:solidFill>
                      <a:prstDash val="lgDash"/>
                      <a:round/>
                      <a:headEnd type="none" w="sm" len="sm"/>
                      <a:tailEnd type="none" w="sm" len="sm"/>
                    </a:lnT>
                    <a:lnB w="19050" cap="flat" cmpd="sng">
                      <a:solidFill>
                        <a:srgbClr val="000000"/>
                      </a:solidFill>
                      <a:prstDash val="lgDash"/>
                      <a:round/>
                      <a:headEnd type="none" w="sm" len="sm"/>
                      <a:tailEnd type="none" w="sm" len="sm"/>
                    </a:lnB>
                  </a:tcPr>
                </a:tc>
                <a:tc>
                  <a:txBody>
                    <a:bodyPr/>
                    <a:lstStyle/>
                    <a:p>
                      <a:pPr marL="0" lvl="0" indent="0" algn="ctr" rtl="0">
                        <a:lnSpc>
                          <a:spcPct val="115000"/>
                        </a:lnSpc>
                        <a:spcBef>
                          <a:spcPts val="0"/>
                        </a:spcBef>
                        <a:spcAft>
                          <a:spcPts val="0"/>
                        </a:spcAft>
                        <a:buNone/>
                      </a:pPr>
                      <a:r>
                        <a:rPr lang="en" sz="800" b="1" dirty="0"/>
                        <a:t>Misuse/Abuse Testing</a:t>
                      </a:r>
                      <a:endParaRPr sz="800" b="1" dirty="0"/>
                    </a:p>
                  </a:txBody>
                  <a:tcPr marL="9525" marR="9525" marT="9525" marB="91425" anchor="ctr">
                    <a:lnL w="19050" cap="flat" cmpd="sng">
                      <a:solidFill>
                        <a:srgbClr val="000000"/>
                      </a:solidFill>
                      <a:prstDash val="lgDash"/>
                      <a:round/>
                      <a:headEnd type="none" w="sm" len="sm"/>
                      <a:tailEnd type="none" w="sm" len="sm"/>
                    </a:lnL>
                    <a:lnR w="19050" cap="flat" cmpd="sng">
                      <a:solidFill>
                        <a:srgbClr val="000000"/>
                      </a:solidFill>
                      <a:prstDash val="lgDash"/>
                      <a:round/>
                      <a:headEnd type="none" w="sm" len="sm"/>
                      <a:tailEnd type="none" w="sm" len="sm"/>
                    </a:lnR>
                    <a:lnT w="19050" cap="flat" cmpd="sng">
                      <a:solidFill>
                        <a:srgbClr val="000000"/>
                      </a:solidFill>
                      <a:prstDash val="lgDash"/>
                      <a:round/>
                      <a:headEnd type="none" w="sm" len="sm"/>
                      <a:tailEnd type="none" w="sm" len="sm"/>
                    </a:lnT>
                    <a:lnB w="19050" cap="flat" cmpd="sng">
                      <a:solidFill>
                        <a:srgbClr val="000000"/>
                      </a:solidFill>
                      <a:prstDash val="lgDash"/>
                      <a:round/>
                      <a:headEnd type="none" w="sm" len="sm"/>
                      <a:tailEnd type="none" w="sm" len="sm"/>
                    </a:lnB>
                  </a:tcPr>
                </a:tc>
                <a:extLst>
                  <a:ext uri="{0D108BD9-81ED-4DB2-BD59-A6C34878D82A}">
                    <a16:rowId xmlns:a16="http://schemas.microsoft.com/office/drawing/2014/main" val="10014"/>
                  </a:ext>
                </a:extLst>
              </a:tr>
              <a:tr h="200150">
                <a:tc>
                  <a:txBody>
                    <a:bodyPr/>
                    <a:lstStyle/>
                    <a:p>
                      <a:pPr marL="0" lvl="0" indent="0" algn="ctr" rtl="0">
                        <a:lnSpc>
                          <a:spcPct val="115000"/>
                        </a:lnSpc>
                        <a:spcBef>
                          <a:spcPts val="0"/>
                        </a:spcBef>
                        <a:spcAft>
                          <a:spcPts val="0"/>
                        </a:spcAft>
                        <a:buNone/>
                      </a:pPr>
                      <a:r>
                        <a:rPr lang="en" sz="800" b="1" dirty="0"/>
                        <a:t>Security Testing</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9050" cap="flat" cmpd="sng">
                      <a:solidFill>
                        <a:srgbClr val="000000"/>
                      </a:solidFill>
                      <a:prstDash val="lgDash"/>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a:t>Scalable Baseline</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9050" cap="flat" cmpd="sng">
                      <a:solidFill>
                        <a:srgbClr val="000000"/>
                      </a:solidFill>
                      <a:prstDash val="lgDash"/>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a:t>Deep Understanding</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9050" cap="flat" cmpd="sng">
                      <a:solidFill>
                        <a:srgbClr val="000000"/>
                      </a:solidFill>
                      <a:prstDash val="lgDash"/>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237225">
                <a:tc gridSpan="3">
                  <a:txBody>
                    <a:bodyPr/>
                    <a:lstStyle/>
                    <a:p>
                      <a:pPr marL="0" lvl="0" indent="0" algn="ctr" rtl="0">
                        <a:lnSpc>
                          <a:spcPct val="115000"/>
                        </a:lnSpc>
                        <a:spcBef>
                          <a:spcPts val="0"/>
                        </a:spcBef>
                        <a:spcAft>
                          <a:spcPts val="0"/>
                        </a:spcAft>
                        <a:buNone/>
                      </a:pPr>
                      <a:r>
                        <a:rPr lang="en" sz="1000" b="1">
                          <a:solidFill>
                            <a:srgbClr val="FFFFFF"/>
                          </a:solidFill>
                        </a:rPr>
                        <a:t>Operations</a:t>
                      </a:r>
                      <a:endParaRPr sz="1000" b="1">
                        <a:solidFill>
                          <a:srgbClr val="FFFFFF"/>
                        </a:solidFill>
                      </a:endParaRPr>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791F17"/>
                    </a:solidFill>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10016"/>
                  </a:ext>
                </a:extLst>
              </a:tr>
              <a:tr h="200150">
                <a:tc>
                  <a:txBody>
                    <a:bodyPr/>
                    <a:lstStyle/>
                    <a:p>
                      <a:pPr marL="0" lvl="0" indent="0" algn="ctr" rtl="0">
                        <a:lnSpc>
                          <a:spcPct val="115000"/>
                        </a:lnSpc>
                        <a:spcBef>
                          <a:spcPts val="0"/>
                        </a:spcBef>
                        <a:spcAft>
                          <a:spcPts val="0"/>
                        </a:spcAft>
                        <a:buNone/>
                      </a:pPr>
                      <a:r>
                        <a:rPr lang="en" sz="800" b="1"/>
                        <a:t>Incident Management</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dirty="0"/>
                        <a:t>Incident Detection</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800" b="1" dirty="0"/>
                        <a:t>Incident Response</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17"/>
                  </a:ext>
                </a:extLst>
              </a:tr>
              <a:tr h="200150">
                <a:tc>
                  <a:txBody>
                    <a:bodyPr/>
                    <a:lstStyle/>
                    <a:p>
                      <a:pPr marL="0" lvl="0" indent="0" algn="ctr" rtl="0">
                        <a:lnSpc>
                          <a:spcPct val="115000"/>
                        </a:lnSpc>
                        <a:spcBef>
                          <a:spcPts val="0"/>
                        </a:spcBef>
                        <a:spcAft>
                          <a:spcPts val="0"/>
                        </a:spcAft>
                        <a:buNone/>
                      </a:pPr>
                      <a:r>
                        <a:rPr lang="en" sz="800" b="1"/>
                        <a:t>Environment Management</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a:t>Configuration Hardening</a:t>
                      </a:r>
                      <a:endParaRPr sz="800" b="1"/>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800" b="1" dirty="0"/>
                        <a:t>Patching and Updating</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18"/>
                  </a:ext>
                </a:extLst>
              </a:tr>
              <a:tr h="302075">
                <a:tc>
                  <a:txBody>
                    <a:bodyPr/>
                    <a:lstStyle/>
                    <a:p>
                      <a:pPr marL="0" lvl="0" indent="0" algn="ctr" rtl="0">
                        <a:lnSpc>
                          <a:spcPct val="115000"/>
                        </a:lnSpc>
                        <a:spcBef>
                          <a:spcPts val="0"/>
                        </a:spcBef>
                        <a:spcAft>
                          <a:spcPts val="0"/>
                        </a:spcAft>
                        <a:buNone/>
                      </a:pPr>
                      <a:r>
                        <a:rPr lang="en" sz="800" b="1" dirty="0"/>
                        <a:t>Operational Management</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bg1">
                        <a:lumMod val="85000"/>
                      </a:schemeClr>
                    </a:solidFill>
                  </a:tcPr>
                </a:tc>
                <a:tc>
                  <a:txBody>
                    <a:bodyPr/>
                    <a:lstStyle/>
                    <a:p>
                      <a:pPr marL="0" lvl="0" indent="0" algn="ctr" rtl="0">
                        <a:lnSpc>
                          <a:spcPct val="115000"/>
                        </a:lnSpc>
                        <a:spcBef>
                          <a:spcPts val="0"/>
                        </a:spcBef>
                        <a:spcAft>
                          <a:spcPts val="0"/>
                        </a:spcAft>
                        <a:buNone/>
                      </a:pPr>
                      <a:r>
                        <a:rPr lang="en" sz="800" b="1" dirty="0"/>
                        <a:t>Data Protection</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15000"/>
                        </a:lnSpc>
                        <a:spcBef>
                          <a:spcPts val="0"/>
                        </a:spcBef>
                        <a:spcAft>
                          <a:spcPts val="0"/>
                        </a:spcAft>
                        <a:buNone/>
                      </a:pPr>
                      <a:r>
                        <a:rPr lang="en" sz="800" b="1" dirty="0"/>
                        <a:t>System decommissioning / Legacy management</a:t>
                      </a:r>
                      <a:endParaRPr sz="800" b="1" dirty="0"/>
                    </a:p>
                  </a:txBody>
                  <a:tcPr marL="9525" marR="9525" marT="9525" marB="91425"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19"/>
                  </a:ext>
                </a:extLst>
              </a:tr>
            </a:tbl>
          </a:graphicData>
        </a:graphic>
      </p:graphicFrame>
      <p:sp>
        <p:nvSpPr>
          <p:cNvPr id="8" name="Title 7"/>
          <p:cNvSpPr>
            <a:spLocks noGrp="1"/>
          </p:cNvSpPr>
          <p:nvPr>
            <p:ph type="title"/>
          </p:nvPr>
        </p:nvSpPr>
        <p:spPr/>
        <p:txBody>
          <a:bodyPr/>
          <a:lstStyle/>
          <a:p>
            <a:r>
              <a:rPr lang="nl-BE" sz="2800" dirty="0" smtClean="0"/>
              <a:t>SAMM2 framework overview</a:t>
            </a:r>
            <a:endParaRPr lang="nl-BE" sz="2800" dirty="0"/>
          </a:p>
        </p:txBody>
      </p:sp>
      <p:sp>
        <p:nvSpPr>
          <p:cNvPr id="11"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452311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0"/>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0" indent="0">
              <a:lnSpc>
                <a:spcPct val="80000"/>
              </a:lnSpc>
              <a:spcBef>
                <a:spcPts val="0"/>
              </a:spcBef>
              <a:buSzPts val="1900"/>
              <a:buNone/>
            </a:pPr>
            <a:r>
              <a:rPr lang="en" sz="1800" b="1" dirty="0"/>
              <a:t>Strategy &amp; Metrics, Level 1</a:t>
            </a:r>
            <a:r>
              <a:rPr lang="en" sz="1800" dirty="0"/>
              <a:t>: </a:t>
            </a:r>
            <a:r>
              <a:rPr lang="en" sz="1800" i="1" dirty="0"/>
              <a:t>Is there a software security assurance program in place?</a:t>
            </a:r>
            <a:endParaRPr sz="1800" dirty="0"/>
          </a:p>
          <a:p>
            <a:pPr marL="0" indent="0">
              <a:lnSpc>
                <a:spcPct val="80000"/>
              </a:lnSpc>
              <a:spcBef>
                <a:spcPts val="800"/>
              </a:spcBef>
              <a:buSzPts val="1900"/>
              <a:buNone/>
            </a:pPr>
            <a:endParaRPr lang="en" sz="1800" dirty="0" smtClean="0"/>
          </a:p>
          <a:p>
            <a:pPr marL="0" indent="0">
              <a:lnSpc>
                <a:spcPct val="80000"/>
              </a:lnSpc>
              <a:spcBef>
                <a:spcPts val="800"/>
              </a:spcBef>
              <a:buSzPts val="1900"/>
              <a:buNone/>
            </a:pPr>
            <a:r>
              <a:rPr lang="en" sz="1800" dirty="0" smtClean="0"/>
              <a:t>Available </a:t>
            </a:r>
            <a:r>
              <a:rPr lang="en" sz="1800" dirty="0"/>
              <a:t>Responses: </a:t>
            </a:r>
            <a:endParaRPr sz="1800" dirty="0"/>
          </a:p>
          <a:p>
            <a:pPr marL="520700" lvl="1" indent="-190500">
              <a:lnSpc>
                <a:spcPct val="80000"/>
              </a:lnSpc>
              <a:spcBef>
                <a:spcPts val="400"/>
              </a:spcBef>
              <a:buSzPts val="1800"/>
              <a:buChar char="•"/>
            </a:pPr>
            <a:r>
              <a:rPr lang="en" sz="2400" i="1" dirty="0"/>
              <a:t>No</a:t>
            </a:r>
            <a:endParaRPr sz="2400" i="1" dirty="0"/>
          </a:p>
          <a:p>
            <a:pPr marL="520700" lvl="1" indent="-190500">
              <a:lnSpc>
                <a:spcPct val="80000"/>
              </a:lnSpc>
              <a:spcBef>
                <a:spcPts val="400"/>
              </a:spcBef>
              <a:buSzPts val="1800"/>
              <a:buChar char="•"/>
            </a:pPr>
            <a:r>
              <a:rPr lang="en" sz="2400" i="1" dirty="0"/>
              <a:t>Yes, it‘s less than a year old</a:t>
            </a:r>
            <a:endParaRPr sz="2400" i="1" dirty="0"/>
          </a:p>
          <a:p>
            <a:pPr marL="520700" lvl="1" indent="-190500">
              <a:lnSpc>
                <a:spcPct val="80000"/>
              </a:lnSpc>
              <a:spcBef>
                <a:spcPts val="400"/>
              </a:spcBef>
              <a:buSzPts val="1800"/>
              <a:buChar char="•"/>
            </a:pPr>
            <a:r>
              <a:rPr lang="en" sz="2400" i="1" dirty="0"/>
              <a:t>Yes, it‘s a number of years old</a:t>
            </a:r>
            <a:endParaRPr sz="2400" i="1" dirty="0"/>
          </a:p>
          <a:p>
            <a:pPr marL="520700" lvl="1" indent="-190500">
              <a:lnSpc>
                <a:spcPct val="80000"/>
              </a:lnSpc>
              <a:spcBef>
                <a:spcPts val="400"/>
              </a:spcBef>
              <a:buSzPts val="1800"/>
              <a:buChar char="•"/>
            </a:pPr>
            <a:r>
              <a:rPr lang="en" sz="2400" i="1" dirty="0"/>
              <a:t>Yes, it‘s a pretty mature program</a:t>
            </a:r>
            <a:endParaRPr sz="2400" i="1" dirty="0"/>
          </a:p>
          <a:p>
            <a:pPr marL="0" indent="0">
              <a:lnSpc>
                <a:spcPct val="80000"/>
              </a:lnSpc>
              <a:spcBef>
                <a:spcPts val="800"/>
              </a:spcBef>
              <a:buSzPts val="1900"/>
              <a:buNone/>
            </a:pPr>
            <a:endParaRPr lang="en" sz="1800" dirty="0" smtClean="0"/>
          </a:p>
          <a:p>
            <a:pPr marL="0" indent="0">
              <a:lnSpc>
                <a:spcPct val="80000"/>
              </a:lnSpc>
              <a:spcBef>
                <a:spcPts val="800"/>
              </a:spcBef>
              <a:buSzPts val="1900"/>
              <a:buNone/>
            </a:pPr>
            <a:r>
              <a:rPr lang="en" sz="1800" dirty="0" smtClean="0"/>
              <a:t>But</a:t>
            </a:r>
            <a:r>
              <a:rPr lang="en" sz="1800" dirty="0"/>
              <a:t>, what about…</a:t>
            </a:r>
            <a:endParaRPr sz="1800" dirty="0"/>
          </a:p>
          <a:p>
            <a:pPr marL="520700" lvl="1" indent="-190500">
              <a:lnSpc>
                <a:spcPct val="80000"/>
              </a:lnSpc>
              <a:spcBef>
                <a:spcPts val="400"/>
              </a:spcBef>
              <a:buSzPts val="1800"/>
              <a:buChar char="•"/>
            </a:pPr>
            <a:r>
              <a:rPr lang="en" sz="2400" dirty="0"/>
              <a:t>Quality of the program?</a:t>
            </a:r>
            <a:endParaRPr sz="2400" dirty="0"/>
          </a:p>
          <a:p>
            <a:pPr marL="520700" lvl="1" indent="-190500">
              <a:lnSpc>
                <a:spcPct val="80000"/>
              </a:lnSpc>
              <a:spcBef>
                <a:spcPts val="400"/>
              </a:spcBef>
              <a:buSzPts val="1800"/>
              <a:buChar char="•"/>
            </a:pPr>
            <a:r>
              <a:rPr lang="en" sz="2400" dirty="0" smtClean="0"/>
              <a:t>Freshness </a:t>
            </a:r>
            <a:r>
              <a:rPr lang="en" sz="2400" dirty="0"/>
              <a:t>of the program? Has it been reviewed/updated? </a:t>
            </a:r>
            <a:endParaRPr sz="2400" dirty="0"/>
          </a:p>
          <a:p>
            <a:pPr marL="520700" lvl="1" indent="-190500">
              <a:lnSpc>
                <a:spcPct val="80000"/>
              </a:lnSpc>
              <a:spcBef>
                <a:spcPts val="400"/>
              </a:spcBef>
              <a:buSzPts val="1800"/>
              <a:buChar char="•"/>
            </a:pPr>
            <a:r>
              <a:rPr lang="en" sz="2400" dirty="0"/>
              <a:t>How do you know the program is still relevant?</a:t>
            </a:r>
            <a:endParaRPr sz="2400" dirty="0"/>
          </a:p>
        </p:txBody>
      </p:sp>
      <p:sp>
        <p:nvSpPr>
          <p:cNvPr id="3" name="Title 2"/>
          <p:cNvSpPr>
            <a:spLocks noGrp="1"/>
          </p:cNvSpPr>
          <p:nvPr>
            <p:ph type="title"/>
          </p:nvPr>
        </p:nvSpPr>
        <p:spPr/>
        <p:txBody>
          <a:bodyPr/>
          <a:lstStyle/>
          <a:p>
            <a:r>
              <a:rPr lang="nl-BE" sz="2800" dirty="0" smtClean="0"/>
              <a:t>Scoring in SAMM v1.5</a:t>
            </a:r>
            <a:endParaRPr lang="nl-BE" sz="2800" dirty="0"/>
          </a:p>
        </p:txBody>
      </p:sp>
      <p:sp>
        <p:nvSpPr>
          <p:cNvPr id="6"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411180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61" name="Google Shape;361;p41"/>
          <p:cNvPicPr preferRelativeResize="0"/>
          <p:nvPr/>
        </p:nvPicPr>
        <p:blipFill rotWithShape="1">
          <a:blip r:embed="rId3">
            <a:alphaModFix/>
          </a:blip>
          <a:srcRect/>
          <a:stretch/>
        </p:blipFill>
        <p:spPr>
          <a:xfrm>
            <a:off x="1174319" y="2385162"/>
            <a:ext cx="2901255" cy="2072581"/>
          </a:xfrm>
          <a:prstGeom prst="rect">
            <a:avLst/>
          </a:prstGeom>
          <a:noFill/>
          <a:ln>
            <a:noFill/>
          </a:ln>
        </p:spPr>
      </p:pic>
      <p:pic>
        <p:nvPicPr>
          <p:cNvPr id="363" name="Google Shape;363;p41"/>
          <p:cNvPicPr preferRelativeResize="0"/>
          <p:nvPr/>
        </p:nvPicPr>
        <p:blipFill rotWithShape="1">
          <a:blip r:embed="rId4">
            <a:alphaModFix/>
          </a:blip>
          <a:srcRect/>
          <a:stretch/>
        </p:blipFill>
        <p:spPr>
          <a:xfrm>
            <a:off x="4842459" y="2434202"/>
            <a:ext cx="2915543" cy="2072581"/>
          </a:xfrm>
          <a:prstGeom prst="rect">
            <a:avLst/>
          </a:prstGeom>
          <a:noFill/>
          <a:ln>
            <a:noFill/>
          </a:ln>
        </p:spPr>
      </p:pic>
      <p:sp>
        <p:nvSpPr>
          <p:cNvPr id="8" name="Google Shape;362;p41"/>
          <p:cNvSpPr txBox="1">
            <a:spLocks/>
          </p:cNvSpPr>
          <p:nvPr/>
        </p:nvSpPr>
        <p:spPr>
          <a:xfrm>
            <a:off x="1274315" y="1849856"/>
            <a:ext cx="3030537" cy="479425"/>
          </a:xfrm>
          <a:prstGeom prst="rect">
            <a:avLst/>
          </a:prstGeom>
          <a:noFill/>
          <a:ln>
            <a:noFill/>
          </a:ln>
        </p:spPr>
        <p:txBody>
          <a:bodyPr spcFirstLastPara="1" wrap="square" lIns="68575" tIns="34275" rIns="68575" bIns="34275" anchor="b" anchorCtr="0">
            <a:noAutofit/>
          </a:bodyPr>
          <a:lstStyle>
            <a:defPPr marR="0" algn="l" rtl="0">
              <a:lnSpc>
                <a:spcPct val="100000"/>
              </a:lnSpc>
              <a:spcBef>
                <a:spcPts val="0"/>
              </a:spcBef>
              <a:spcAft>
                <a:spcPts val="0"/>
              </a:spcAft>
            </a:defPPr>
            <a:lvl1pPr marL="342900" marR="0" indent="-139700" algn="l" rtl="0">
              <a:lnSpc>
                <a:spcPct val="100000"/>
              </a:lnSpc>
              <a:spcBef>
                <a:spcPts val="640"/>
              </a:spcBef>
              <a:spcAft>
                <a:spcPts val="0"/>
              </a:spcAft>
              <a:buClr>
                <a:schemeClr val="dk1"/>
              </a:buClr>
              <a:buFont typeface="Calibri"/>
              <a:buChar char="•"/>
              <a:defRPr sz="3200" b="0" i="0" u="none" strike="noStrike" cap="none" baseline="0">
                <a:solidFill>
                  <a:schemeClr val="dk1"/>
                </a:solidFill>
                <a:latin typeface="Calibri"/>
                <a:ea typeface="Calibri"/>
                <a:cs typeface="Calibri"/>
                <a:sym typeface="Calibri"/>
              </a:defRPr>
            </a:lvl1pPr>
            <a:lvl2pPr marL="742950" marR="0" indent="-107950" algn="l" rtl="0">
              <a:lnSpc>
                <a:spcPct val="100000"/>
              </a:lnSpc>
              <a:spcBef>
                <a:spcPts val="560"/>
              </a:spcBef>
              <a:spcAft>
                <a:spcPts val="0"/>
              </a:spcAft>
              <a:buClr>
                <a:schemeClr val="dk1"/>
              </a:buClr>
              <a:buFont typeface="Calibri"/>
              <a:buChar char="–"/>
              <a:defRPr sz="2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480"/>
              </a:spcBef>
              <a:spcAft>
                <a:spcPts val="0"/>
              </a:spcAft>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6002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4pPr>
            <a:lvl5pPr marL="20574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5pPr>
            <a:lvl6pPr marL="25146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pPr marL="0" indent="0" algn="ctr">
              <a:spcBef>
                <a:spcPts val="0"/>
              </a:spcBef>
              <a:buNone/>
            </a:pPr>
            <a:r>
              <a:rPr lang="nl-BE" sz="1600" b="1" dirty="0" smtClean="0"/>
              <a:t>Coverage</a:t>
            </a:r>
            <a:endParaRPr lang="nl-BE" sz="1600" b="1" dirty="0"/>
          </a:p>
        </p:txBody>
      </p:sp>
      <p:sp>
        <p:nvSpPr>
          <p:cNvPr id="9" name="Google Shape;362;p41"/>
          <p:cNvSpPr txBox="1">
            <a:spLocks/>
          </p:cNvSpPr>
          <p:nvPr/>
        </p:nvSpPr>
        <p:spPr>
          <a:xfrm>
            <a:off x="1274315" y="4642189"/>
            <a:ext cx="3030537" cy="479425"/>
          </a:xfrm>
          <a:prstGeom prst="rect">
            <a:avLst/>
          </a:prstGeom>
          <a:noFill/>
          <a:ln>
            <a:noFill/>
          </a:ln>
        </p:spPr>
        <p:txBody>
          <a:bodyPr spcFirstLastPara="1" wrap="square" lIns="68575" tIns="34275" rIns="68575" bIns="34275" anchor="b" anchorCtr="0">
            <a:noAutofit/>
          </a:bodyPr>
          <a:lstStyle>
            <a:defPPr marR="0" algn="l" rtl="0">
              <a:lnSpc>
                <a:spcPct val="100000"/>
              </a:lnSpc>
              <a:spcBef>
                <a:spcPts val="0"/>
              </a:spcBef>
              <a:spcAft>
                <a:spcPts val="0"/>
              </a:spcAft>
            </a:defPPr>
            <a:lvl1pPr marL="342900" marR="0" indent="-139700" algn="l" rtl="0">
              <a:lnSpc>
                <a:spcPct val="100000"/>
              </a:lnSpc>
              <a:spcBef>
                <a:spcPts val="640"/>
              </a:spcBef>
              <a:spcAft>
                <a:spcPts val="0"/>
              </a:spcAft>
              <a:buClr>
                <a:schemeClr val="dk1"/>
              </a:buClr>
              <a:buFont typeface="Calibri"/>
              <a:buChar char="•"/>
              <a:defRPr sz="3200" b="0" i="0" u="none" strike="noStrike" cap="none" baseline="0">
                <a:solidFill>
                  <a:schemeClr val="dk1"/>
                </a:solidFill>
                <a:latin typeface="Calibri"/>
                <a:ea typeface="Calibri"/>
                <a:cs typeface="Calibri"/>
                <a:sym typeface="Calibri"/>
              </a:defRPr>
            </a:lvl1pPr>
            <a:lvl2pPr marL="742950" marR="0" indent="-107950" algn="l" rtl="0">
              <a:lnSpc>
                <a:spcPct val="100000"/>
              </a:lnSpc>
              <a:spcBef>
                <a:spcPts val="560"/>
              </a:spcBef>
              <a:spcAft>
                <a:spcPts val="0"/>
              </a:spcAft>
              <a:buClr>
                <a:schemeClr val="dk1"/>
              </a:buClr>
              <a:buFont typeface="Calibri"/>
              <a:buChar char="–"/>
              <a:defRPr sz="2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480"/>
              </a:spcBef>
              <a:spcAft>
                <a:spcPts val="0"/>
              </a:spcAft>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6002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4pPr>
            <a:lvl5pPr marL="20574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5pPr>
            <a:lvl6pPr marL="25146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pPr marL="0" indent="0" algn="ctr">
              <a:spcBef>
                <a:spcPts val="0"/>
              </a:spcBef>
              <a:buNone/>
            </a:pPr>
            <a:r>
              <a:rPr lang="nl-BE" sz="1600" b="1" i="1" dirty="0" smtClean="0"/>
              <a:t>SAMM2:</a:t>
            </a:r>
            <a:br>
              <a:rPr lang="nl-BE" sz="1600" b="1" i="1" dirty="0" smtClean="0"/>
            </a:br>
            <a:r>
              <a:rPr lang="nl-BE" sz="1600" b="1" i="1" dirty="0" smtClean="0"/>
              <a:t>Questions</a:t>
            </a:r>
            <a:endParaRPr lang="nl-BE" sz="1600" b="1" i="1" dirty="0"/>
          </a:p>
        </p:txBody>
      </p:sp>
      <p:sp>
        <p:nvSpPr>
          <p:cNvPr id="10" name="Google Shape;362;p41"/>
          <p:cNvSpPr txBox="1">
            <a:spLocks/>
          </p:cNvSpPr>
          <p:nvPr/>
        </p:nvSpPr>
        <p:spPr>
          <a:xfrm>
            <a:off x="4842458" y="4640079"/>
            <a:ext cx="3030537" cy="479425"/>
          </a:xfrm>
          <a:prstGeom prst="rect">
            <a:avLst/>
          </a:prstGeom>
          <a:noFill/>
          <a:ln>
            <a:noFill/>
          </a:ln>
        </p:spPr>
        <p:txBody>
          <a:bodyPr spcFirstLastPara="1" wrap="square" lIns="68575" tIns="34275" rIns="68575" bIns="34275" anchor="b" anchorCtr="0">
            <a:noAutofit/>
          </a:bodyPr>
          <a:lstStyle>
            <a:defPPr marR="0" algn="l" rtl="0">
              <a:lnSpc>
                <a:spcPct val="100000"/>
              </a:lnSpc>
              <a:spcBef>
                <a:spcPts val="0"/>
              </a:spcBef>
              <a:spcAft>
                <a:spcPts val="0"/>
              </a:spcAft>
            </a:defPPr>
            <a:lvl1pPr marL="342900" marR="0" indent="-139700" algn="l" rtl="0">
              <a:lnSpc>
                <a:spcPct val="100000"/>
              </a:lnSpc>
              <a:spcBef>
                <a:spcPts val="640"/>
              </a:spcBef>
              <a:spcAft>
                <a:spcPts val="0"/>
              </a:spcAft>
              <a:buClr>
                <a:schemeClr val="dk1"/>
              </a:buClr>
              <a:buFont typeface="Calibri"/>
              <a:buChar char="•"/>
              <a:defRPr sz="3200" b="0" i="0" u="none" strike="noStrike" cap="none" baseline="0">
                <a:solidFill>
                  <a:schemeClr val="dk1"/>
                </a:solidFill>
                <a:latin typeface="Calibri"/>
                <a:ea typeface="Calibri"/>
                <a:cs typeface="Calibri"/>
                <a:sym typeface="Calibri"/>
              </a:defRPr>
            </a:lvl1pPr>
            <a:lvl2pPr marL="742950" marR="0" indent="-107950" algn="l" rtl="0">
              <a:lnSpc>
                <a:spcPct val="100000"/>
              </a:lnSpc>
              <a:spcBef>
                <a:spcPts val="560"/>
              </a:spcBef>
              <a:spcAft>
                <a:spcPts val="0"/>
              </a:spcAft>
              <a:buClr>
                <a:schemeClr val="dk1"/>
              </a:buClr>
              <a:buFont typeface="Calibri"/>
              <a:buChar char="–"/>
              <a:defRPr sz="2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480"/>
              </a:spcBef>
              <a:spcAft>
                <a:spcPts val="0"/>
              </a:spcAft>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6002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4pPr>
            <a:lvl5pPr marL="20574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5pPr>
            <a:lvl6pPr marL="25146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pPr marL="0" indent="0" algn="ctr">
              <a:spcBef>
                <a:spcPts val="0"/>
              </a:spcBef>
              <a:buNone/>
            </a:pPr>
            <a:r>
              <a:rPr lang="nl-BE" sz="1600" b="1" i="1" dirty="0" smtClean="0"/>
              <a:t>SAMM2:</a:t>
            </a:r>
            <a:br>
              <a:rPr lang="nl-BE" sz="1600" b="1" i="1" dirty="0" smtClean="0"/>
            </a:br>
            <a:r>
              <a:rPr lang="nl-BE" sz="1600" b="1" i="1" dirty="0"/>
              <a:t>Q</a:t>
            </a:r>
            <a:r>
              <a:rPr lang="nl-BE" sz="1600" b="1" i="1" dirty="0" smtClean="0"/>
              <a:t>uality criteria (mandatory)</a:t>
            </a:r>
            <a:endParaRPr lang="nl-BE" sz="1600" b="1" i="1" dirty="0"/>
          </a:p>
        </p:txBody>
      </p:sp>
      <p:sp>
        <p:nvSpPr>
          <p:cNvPr id="3" name="Title 2"/>
          <p:cNvSpPr>
            <a:spLocks noGrp="1"/>
          </p:cNvSpPr>
          <p:nvPr>
            <p:ph type="title"/>
          </p:nvPr>
        </p:nvSpPr>
        <p:spPr/>
        <p:txBody>
          <a:bodyPr/>
          <a:lstStyle/>
          <a:p>
            <a:r>
              <a:rPr lang="nl-BE" sz="2800" dirty="0" smtClean="0"/>
              <a:t>Multiple dimensions to consider</a:t>
            </a:r>
            <a:endParaRPr lang="nl-BE" sz="2800" dirty="0"/>
          </a:p>
        </p:txBody>
      </p:sp>
      <p:sp>
        <p:nvSpPr>
          <p:cNvPr id="15" name="Google Shape;362;p41"/>
          <p:cNvSpPr txBox="1">
            <a:spLocks/>
          </p:cNvSpPr>
          <p:nvPr/>
        </p:nvSpPr>
        <p:spPr>
          <a:xfrm>
            <a:off x="4842458" y="1905737"/>
            <a:ext cx="3030537" cy="479425"/>
          </a:xfrm>
          <a:prstGeom prst="rect">
            <a:avLst/>
          </a:prstGeom>
          <a:noFill/>
          <a:ln>
            <a:noFill/>
          </a:ln>
        </p:spPr>
        <p:txBody>
          <a:bodyPr spcFirstLastPara="1" wrap="square" lIns="68575" tIns="34275" rIns="68575" bIns="34275" anchor="b" anchorCtr="0">
            <a:noAutofit/>
          </a:bodyPr>
          <a:lstStyle>
            <a:defPPr marR="0" algn="l" rtl="0">
              <a:lnSpc>
                <a:spcPct val="100000"/>
              </a:lnSpc>
              <a:spcBef>
                <a:spcPts val="0"/>
              </a:spcBef>
              <a:spcAft>
                <a:spcPts val="0"/>
              </a:spcAft>
            </a:defPPr>
            <a:lvl1pPr marL="342900" marR="0" indent="-139700" algn="l" rtl="0">
              <a:lnSpc>
                <a:spcPct val="100000"/>
              </a:lnSpc>
              <a:spcBef>
                <a:spcPts val="640"/>
              </a:spcBef>
              <a:spcAft>
                <a:spcPts val="0"/>
              </a:spcAft>
              <a:buClr>
                <a:schemeClr val="dk1"/>
              </a:buClr>
              <a:buFont typeface="Calibri"/>
              <a:buChar char="•"/>
              <a:defRPr sz="3200" b="0" i="0" u="none" strike="noStrike" cap="none" baseline="0">
                <a:solidFill>
                  <a:schemeClr val="dk1"/>
                </a:solidFill>
                <a:latin typeface="Calibri"/>
                <a:ea typeface="Calibri"/>
                <a:cs typeface="Calibri"/>
                <a:sym typeface="Calibri"/>
              </a:defRPr>
            </a:lvl1pPr>
            <a:lvl2pPr marL="742950" marR="0" indent="-107950" algn="l" rtl="0">
              <a:lnSpc>
                <a:spcPct val="100000"/>
              </a:lnSpc>
              <a:spcBef>
                <a:spcPts val="560"/>
              </a:spcBef>
              <a:spcAft>
                <a:spcPts val="0"/>
              </a:spcAft>
              <a:buClr>
                <a:schemeClr val="dk1"/>
              </a:buClr>
              <a:buFont typeface="Calibri"/>
              <a:buChar char="–"/>
              <a:defRPr sz="2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480"/>
              </a:spcBef>
              <a:spcAft>
                <a:spcPts val="0"/>
              </a:spcAft>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6002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4pPr>
            <a:lvl5pPr marL="20574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5pPr>
            <a:lvl6pPr marL="25146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6pPr>
            <a:lvl7pPr marL="29718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7pPr>
            <a:lvl8pPr marL="34290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8pPr>
            <a:lvl9pPr marL="3886200" marR="0" indent="-101600" algn="l" rtl="0">
              <a:lnSpc>
                <a:spcPct val="100000"/>
              </a:lnSpc>
              <a:spcBef>
                <a:spcPts val="400"/>
              </a:spcBef>
              <a:spcAft>
                <a:spcPts val="0"/>
              </a:spcAft>
              <a:buClr>
                <a:schemeClr val="dk1"/>
              </a:buClr>
              <a:buFont typeface="Calibri"/>
              <a:buChar char="•"/>
              <a:defRPr sz="2000" b="0" i="0" u="none" strike="noStrike" cap="none" baseline="0">
                <a:solidFill>
                  <a:schemeClr val="dk1"/>
                </a:solidFill>
                <a:latin typeface="Calibri"/>
                <a:ea typeface="Calibri"/>
                <a:cs typeface="Calibri"/>
                <a:sym typeface="Calibri"/>
              </a:defRPr>
            </a:lvl9pPr>
          </a:lstStyle>
          <a:p>
            <a:pPr marL="0" indent="0" algn="ctr">
              <a:spcBef>
                <a:spcPts val="0"/>
              </a:spcBef>
              <a:buNone/>
            </a:pPr>
            <a:r>
              <a:rPr lang="nl-BE" sz="1600" b="1" dirty="0" smtClean="0"/>
              <a:t>Quality</a:t>
            </a:r>
            <a:endParaRPr lang="nl-BE" sz="1600" b="1" dirty="0"/>
          </a:p>
        </p:txBody>
      </p:sp>
      <p:sp>
        <p:nvSpPr>
          <p:cNvPr id="16"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233649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r>
              <a:rPr lang="en-US" altLang="en-US" sz="2800" dirty="0" smtClean="0"/>
              <a:t>SAMM2 assessments</a:t>
            </a:r>
            <a:endParaRPr lang="en-US" altLang="en-US" sz="2800" dirty="0"/>
          </a:p>
        </p:txBody>
      </p:sp>
      <p:sp>
        <p:nvSpPr>
          <p:cNvPr id="7"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pic>
        <p:nvPicPr>
          <p:cNvPr id="4" name="Picture 3"/>
          <p:cNvPicPr>
            <a:picLocks noChangeAspect="1"/>
          </p:cNvPicPr>
          <p:nvPr/>
        </p:nvPicPr>
        <p:blipFill>
          <a:blip r:embed="rId3"/>
          <a:stretch>
            <a:fillRect/>
          </a:stretch>
        </p:blipFill>
        <p:spPr>
          <a:xfrm>
            <a:off x="574862" y="2108778"/>
            <a:ext cx="8111938" cy="2892967"/>
          </a:xfrm>
          <a:prstGeom prst="rect">
            <a:avLst/>
          </a:prstGeom>
        </p:spPr>
      </p:pic>
    </p:spTree>
    <p:extLst>
      <p:ext uri="{BB962C8B-B14F-4D97-AF65-F5344CB8AC3E}">
        <p14:creationId xmlns:p14="http://schemas.microsoft.com/office/powerpoint/2010/main" val="927013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smtClean="0"/>
              <a:t>Project: new way of working</a:t>
            </a:r>
            <a:endParaRPr lang="nl-BE" sz="2800" dirty="0"/>
          </a:p>
        </p:txBody>
      </p:sp>
      <p:sp>
        <p:nvSpPr>
          <p:cNvPr id="4" name="Content Placeholder 3"/>
          <p:cNvSpPr>
            <a:spLocks noGrp="1"/>
          </p:cNvSpPr>
          <p:nvPr>
            <p:ph idx="1"/>
          </p:nvPr>
        </p:nvSpPr>
        <p:spPr/>
        <p:txBody>
          <a:bodyPr/>
          <a:lstStyle/>
          <a:p>
            <a:r>
              <a:rPr lang="nl-BE" dirty="0" smtClean="0"/>
              <a:t>Single source of the truth (Github)</a:t>
            </a:r>
          </a:p>
          <a:p>
            <a:r>
              <a:rPr lang="nl-BE" dirty="0" smtClean="0"/>
              <a:t>Used to generate everything </a:t>
            </a:r>
            <a:r>
              <a:rPr lang="nl-BE" i="1" dirty="0" smtClean="0"/>
              <a:t>automatically</a:t>
            </a:r>
          </a:p>
          <a:p>
            <a:pPr lvl="1"/>
            <a:r>
              <a:rPr lang="nl-BE" dirty="0" smtClean="0"/>
              <a:t>Document, website</a:t>
            </a:r>
          </a:p>
          <a:p>
            <a:pPr lvl="1"/>
            <a:r>
              <a:rPr lang="nl-BE" dirty="0" smtClean="0"/>
              <a:t>Toolbox</a:t>
            </a:r>
          </a:p>
          <a:p>
            <a:pPr lvl="1"/>
            <a:r>
              <a:rPr lang="nl-BE" dirty="0" smtClean="0"/>
              <a:t>Applications </a:t>
            </a:r>
          </a:p>
          <a:p>
            <a:pPr marL="203200" indent="0">
              <a:buNone/>
            </a:pPr>
            <a:endParaRPr lang="nl-BE" dirty="0"/>
          </a:p>
        </p:txBody>
      </p:sp>
      <p:sp>
        <p:nvSpPr>
          <p:cNvPr id="5"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869239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smtClean="0"/>
              <a:t>Community involvement</a:t>
            </a:r>
            <a:endParaRPr lang="nl-BE" sz="2800" dirty="0"/>
          </a:p>
        </p:txBody>
      </p:sp>
      <p:sp>
        <p:nvSpPr>
          <p:cNvPr id="4" name="Content Placeholder 3"/>
          <p:cNvSpPr>
            <a:spLocks noGrp="1"/>
          </p:cNvSpPr>
          <p:nvPr>
            <p:ph idx="1"/>
          </p:nvPr>
        </p:nvSpPr>
        <p:spPr/>
        <p:txBody>
          <a:bodyPr/>
          <a:lstStyle/>
          <a:p>
            <a:pPr marL="203200" indent="0">
              <a:buNone/>
            </a:pPr>
            <a:endParaRPr lang="nl-BE" dirty="0"/>
          </a:p>
        </p:txBody>
      </p:sp>
      <p:sp>
        <p:nvSpPr>
          <p:cNvPr id="5"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
        <p:nvSpPr>
          <p:cNvPr id="3" name="Rounded Rectangle 2"/>
          <p:cNvSpPr/>
          <p:nvPr/>
        </p:nvSpPr>
        <p:spPr>
          <a:xfrm>
            <a:off x="2086984" y="2302135"/>
            <a:ext cx="4701091" cy="806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b="1" dirty="0" smtClean="0"/>
              <a:t>Evaluation Model</a:t>
            </a:r>
          </a:p>
          <a:p>
            <a:pPr algn="ctr"/>
            <a:r>
              <a:rPr lang="nl-BE" dirty="0" smtClean="0"/>
              <a:t>Questions, quality criteria, measurement model</a:t>
            </a:r>
            <a:endParaRPr lang="nl-BE" dirty="0"/>
          </a:p>
        </p:txBody>
      </p:sp>
      <p:sp>
        <p:nvSpPr>
          <p:cNvPr id="6" name="Rounded Rectangle 5"/>
          <p:cNvSpPr/>
          <p:nvPr/>
        </p:nvSpPr>
        <p:spPr>
          <a:xfrm>
            <a:off x="2086984" y="3157888"/>
            <a:ext cx="4701091" cy="1328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b="1" dirty="0" smtClean="0"/>
              <a:t>Activity Model</a:t>
            </a:r>
          </a:p>
          <a:p>
            <a:pPr algn="ctr"/>
            <a:r>
              <a:rPr lang="nl-BE" dirty="0" smtClean="0"/>
              <a:t>Objectives, Activities, dependencies, metrics, ...</a:t>
            </a:r>
            <a:endParaRPr lang="nl-BE" dirty="0"/>
          </a:p>
        </p:txBody>
      </p:sp>
      <p:sp>
        <p:nvSpPr>
          <p:cNvPr id="7" name="Rounded Rectangle 6"/>
          <p:cNvSpPr/>
          <p:nvPr/>
        </p:nvSpPr>
        <p:spPr>
          <a:xfrm>
            <a:off x="2086983" y="4545622"/>
            <a:ext cx="4701091" cy="1328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b="1" dirty="0" smtClean="0"/>
              <a:t>Supporting information / tools</a:t>
            </a:r>
          </a:p>
          <a:p>
            <a:pPr algn="ctr"/>
            <a:r>
              <a:rPr lang="nl-BE" i="1" dirty="0" smtClean="0"/>
              <a:t>Guidance</a:t>
            </a:r>
            <a:r>
              <a:rPr lang="nl-BE" dirty="0" smtClean="0"/>
              <a:t>, references, supporting tools, ...</a:t>
            </a:r>
            <a:endParaRPr lang="nl-BE" dirty="0"/>
          </a:p>
        </p:txBody>
      </p:sp>
      <p:sp>
        <p:nvSpPr>
          <p:cNvPr id="8" name="Rounded Rectangle 7"/>
          <p:cNvSpPr/>
          <p:nvPr/>
        </p:nvSpPr>
        <p:spPr>
          <a:xfrm>
            <a:off x="2082201" y="1429371"/>
            <a:ext cx="4701091" cy="806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b="1" dirty="0" smtClean="0"/>
              <a:t>Core Structure</a:t>
            </a:r>
            <a:endParaRPr lang="nl-BE" dirty="0" smtClean="0"/>
          </a:p>
          <a:p>
            <a:pPr algn="ctr"/>
            <a:r>
              <a:rPr lang="nl-BE" dirty="0" smtClean="0"/>
              <a:t>BF’s, practices, streams</a:t>
            </a:r>
          </a:p>
        </p:txBody>
      </p:sp>
      <p:sp>
        <p:nvSpPr>
          <p:cNvPr id="9" name="Rectangle 8"/>
          <p:cNvSpPr/>
          <p:nvPr/>
        </p:nvSpPr>
        <p:spPr>
          <a:xfrm rot="16200000">
            <a:off x="-104991" y="2617812"/>
            <a:ext cx="3056567" cy="65621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Project driven</a:t>
            </a:r>
            <a:endParaRPr lang="nl-BE" dirty="0"/>
          </a:p>
        </p:txBody>
      </p:sp>
      <p:sp>
        <p:nvSpPr>
          <p:cNvPr id="10" name="Rectangle 9"/>
          <p:cNvSpPr/>
          <p:nvPr/>
        </p:nvSpPr>
        <p:spPr>
          <a:xfrm rot="16200000">
            <a:off x="759268" y="4880562"/>
            <a:ext cx="1328051" cy="65621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Community driven</a:t>
            </a:r>
            <a:endParaRPr lang="nl-BE" dirty="0"/>
          </a:p>
        </p:txBody>
      </p:sp>
      <p:sp>
        <p:nvSpPr>
          <p:cNvPr id="11" name="Rectangle 10"/>
          <p:cNvSpPr/>
          <p:nvPr/>
        </p:nvSpPr>
        <p:spPr>
          <a:xfrm rot="16200000">
            <a:off x="5177017" y="3328792"/>
            <a:ext cx="4455058" cy="65621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Community feedback</a:t>
            </a:r>
            <a:endParaRPr lang="nl-BE" dirty="0"/>
          </a:p>
        </p:txBody>
      </p:sp>
    </p:spTree>
    <p:extLst>
      <p:ext uri="{BB962C8B-B14F-4D97-AF65-F5344CB8AC3E}">
        <p14:creationId xmlns:p14="http://schemas.microsoft.com/office/powerpoint/2010/main" val="3062160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smtClean="0"/>
              <a:t>How do I compare to?</a:t>
            </a:r>
            <a:endParaRPr lang="nl-BE" sz="2800" dirty="0"/>
          </a:p>
        </p:txBody>
      </p:sp>
      <p:sp>
        <p:nvSpPr>
          <p:cNvPr id="5"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pic>
        <p:nvPicPr>
          <p:cNvPr id="6" name="Picture 5"/>
          <p:cNvPicPr>
            <a:picLocks noChangeAspect="1"/>
          </p:cNvPicPr>
          <p:nvPr/>
        </p:nvPicPr>
        <p:blipFill>
          <a:blip r:embed="rId3"/>
          <a:stretch>
            <a:fillRect/>
          </a:stretch>
        </p:blipFill>
        <p:spPr>
          <a:xfrm>
            <a:off x="1441523" y="1204080"/>
            <a:ext cx="6483569" cy="4626593"/>
          </a:xfrm>
          <a:prstGeom prst="rect">
            <a:avLst/>
          </a:prstGeom>
        </p:spPr>
      </p:pic>
    </p:spTree>
    <p:extLst>
      <p:ext uri="{BB962C8B-B14F-4D97-AF65-F5344CB8AC3E}">
        <p14:creationId xmlns:p14="http://schemas.microsoft.com/office/powerpoint/2010/main" val="1617719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BE" dirty="0" smtClean="0"/>
              <a:t>Bart?</a:t>
            </a:r>
            <a:endParaRPr lang="en-US" dirty="0"/>
          </a:p>
        </p:txBody>
      </p:sp>
      <p:sp>
        <p:nvSpPr>
          <p:cNvPr id="6" name="Content Placeholder 5"/>
          <p:cNvSpPr>
            <a:spLocks noGrp="1"/>
          </p:cNvSpPr>
          <p:nvPr>
            <p:ph idx="1"/>
          </p:nvPr>
        </p:nvSpPr>
        <p:spPr/>
        <p:txBody>
          <a:bodyPr/>
          <a:lstStyle/>
          <a:p>
            <a:pPr marL="203200" indent="0">
              <a:buNone/>
            </a:pPr>
            <a:r>
              <a:rPr lang="en-US" sz="2800" b="1" dirty="0"/>
              <a:t>Bart De Win, Ph.D.</a:t>
            </a:r>
          </a:p>
          <a:p>
            <a:pPr marL="584200" indent="-457200">
              <a:buFont typeface="Arial" panose="020B0604020202020204" pitchFamily="34" charset="0"/>
              <a:buChar char="•"/>
            </a:pPr>
            <a:r>
              <a:rPr lang="en-US" sz="2800" dirty="0" smtClean="0"/>
              <a:t>20+ </a:t>
            </a:r>
            <a:r>
              <a:rPr lang="en-US" sz="2800" dirty="0"/>
              <a:t>years experience in </a:t>
            </a:r>
            <a:r>
              <a:rPr lang="en-US" sz="2800" dirty="0" smtClean="0"/>
              <a:t>software security</a:t>
            </a:r>
            <a:endParaRPr lang="en-US" sz="2800" dirty="0"/>
          </a:p>
          <a:p>
            <a:pPr marL="584200" indent="-457200">
              <a:buFont typeface="Arial" panose="020B0604020202020204" pitchFamily="34" charset="0"/>
              <a:buChar char="•"/>
            </a:pPr>
            <a:r>
              <a:rPr lang="en-US" sz="2800" dirty="0"/>
              <a:t>Belgian OWASP chapter </a:t>
            </a:r>
            <a:r>
              <a:rPr lang="en-US" sz="2800" dirty="0" smtClean="0"/>
              <a:t>co-leader</a:t>
            </a:r>
          </a:p>
          <a:p>
            <a:pPr marL="584200" indent="-457200">
              <a:buFont typeface="Arial" panose="020B0604020202020204" pitchFamily="34" charset="0"/>
              <a:buChar char="•"/>
            </a:pPr>
            <a:r>
              <a:rPr lang="en-US" sz="2800" dirty="0" smtClean="0"/>
              <a:t>OWASP SAMM co-leader and evangelist</a:t>
            </a:r>
            <a:endParaRPr lang="en-US" sz="2800" dirty="0"/>
          </a:p>
          <a:p>
            <a:pPr marL="584200" indent="-457200">
              <a:buFont typeface="Arial" panose="020B0604020202020204" pitchFamily="34" charset="0"/>
              <a:buChar char="•"/>
            </a:pPr>
            <a:r>
              <a:rPr lang="en-US" sz="2800" dirty="0"/>
              <a:t>Author of &gt;60 publications</a:t>
            </a:r>
          </a:p>
          <a:p>
            <a:pPr marL="584200" indent="-457200">
              <a:buFont typeface="Arial" panose="020B0604020202020204" pitchFamily="34" charset="0"/>
              <a:buChar char="•"/>
            </a:pPr>
            <a:r>
              <a:rPr lang="en-US" sz="2800" dirty="0" smtClean="0"/>
              <a:t>Director &amp; security </a:t>
            </a:r>
            <a:r>
              <a:rPr lang="en-US" sz="2800" dirty="0"/>
              <a:t>consultant </a:t>
            </a:r>
            <a:r>
              <a:rPr lang="en-US" sz="2800" dirty="0" smtClean="0"/>
              <a:t>@PwC BE</a:t>
            </a:r>
          </a:p>
          <a:p>
            <a:pPr marL="584200" indent="-457200">
              <a:buFont typeface="Arial" panose="020B0604020202020204" pitchFamily="34" charset="0"/>
              <a:buChar char="•"/>
            </a:pPr>
            <a:r>
              <a:rPr lang="en-US" sz="2800" dirty="0" smtClean="0"/>
              <a:t>Bart.de.win@pwc.com</a:t>
            </a:r>
            <a:endParaRPr lang="en-US" sz="2800" dirty="0"/>
          </a:p>
          <a:p>
            <a:endParaRPr lang="en-GB" sz="2800" dirty="0"/>
          </a:p>
        </p:txBody>
      </p:sp>
      <p:pic>
        <p:nvPicPr>
          <p:cNvPr id="9218" name="Picture 2" descr="C:\Users\dewinb\Documents\VARIA\PICS\2013_01_17_PwC-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232" y="541625"/>
            <a:ext cx="1166530" cy="175202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xQHBhQIBwgWFBUUGBsbFRgYGRweIBsfIB0aHhggHBofICgsHSYnIRwXITEiJykrOi4uHCUzODgsNygtLisBCgoKDg0OGxAPGzcmGRw3Nyw0Ky81Ly0rKy0sLSwuLCsrLCwwLCwsLDAsKy8sLCwsLDcrOCstLCwrNzErMiwrK//AABEIAMMBAgMBEQACEQEDEQH/xAAcAAEAAgMBAQEAAAAAAAAAAAAABgcEBQgDAgH/xABTEAACAQEDBgYHFAkCBwAAAAAAAQIDBAURBgcSITFBEzJRYXGBFBciVZGTsQgVFjM2QlJTdIKSobLBwsPS0+HiIzQ1VGJjc4OEN3IkJUOio7PR/8QAGgEBAQADAQEAAAAAAAAAAAAAAAUCAwQBBv/EADIRAQAAAgYIBAcAAwAAAAAAAAABAgQFERKBoQMVMUJRUsHhFEFhsRMhMjM0U2IikfD/2gAMAwEAAhEDEQA/ALxAAAAAAAAAAAAAAAAAAAAAAARrLTi0vffRItcbJMeinVu9h1RciKgAAAAJNkXxq3vPplmp9s+HVMrLZLj0ScuJYAAAAAAAAAAAAAAAAAAAAAAAAAAAABDs4dR040NCWHH+gR623MeixVMIRv2+nVDeyZe2MirFyXgdky9sYLkvA7Jl7YwXJeB2TL2xguS8DsmXtjBcl4N3kxa5xdTRrNcX6R2UOeaWM12Nmzq4qZo5Y3bYceiV3Pap1bbo1Krawepsq0bSTzT2Ril0jRyyyWwg3pRcAAAAAAAAAAAAAAAAAAAAAAAAAAAACGZxuLQ9/wDQI9bbmPRZqjfw6oURVkAAAAG6ya21Pe/SOqi7Y/8AcXHS93Holdx/r66GVKJ9xLpP20jKiaAAAAAAAAAAAAAAAAAAAAAAAAAAAAgWdTi2b+59AjVvskx6LlS7+HVACMvAAAAA2F0LXPq+c06WGxo03k3d3L/idm5nPPCFjk0v0tro8xpuy8HPaaPMLsvAtbC4VhekcFy+RlOp5YQpctnr7Oal/ailh9mkAAAAAAAAAAAAAAAAAAAAAAAABAs6nFs39z6BHrfZJj0XKl38OqAEVeAAAABsbo2z6vnNOl8mjTeTd3d+tdTNE+xyaX6W1NTmANhcX7Uj1+RlOqPy5cfZz0r7UUrPsUgAAAAAAAAAAAAAAAAAAAAAAAAIFnU4tm/ufQI9b7JMei5Uu/h1QAirwAAAANjdG2fV85p0vk0abybu7v1rqZon2OTS/S2pqcwBsLi/akevyMp1R+XLj7OelfailZ9ikAAAAAAAAAAAAAAAAAAAAAAAABXWd/i2X+79WS6z2S49Fupt/DqrckrYAAzbN6SjTPtZwehi9bG6Ns+r5zTpfJo03k3d3frXUzRPscml+ltTU5gDYXF+1I9fkZTqj8uXH2c9K+1FKz7FIAAAAAAAAAAAAAAAAAAAAAAAACs89FfgI2TuccXV+rJ1YSXoS4rlSwtv4dVY9n/y/j/AmfB9V26dn/y/j/AfB9S6dn/y/j/AfB9S6yqF5YU0uC+P8DXNoPntbISfJ9+ef8n4/wADH4Hq9+GzLuvjgnL9Bjjhv6eYwno1vm1z6G95tpYsoHCvpdirY/XfgapqJbDa0z0W2FlrP9E7/c18P8pr8HDmyafBf1l3PRO/3NfD/KPBw5sjwX9Zd2bdGVbpW+M+wk8MfX83+0oVZRblJljbx9mnT0CE0kYXsu6Qejd97l4z8p9TcT9VQ58u56N33uXjPyi4aqhz5d0xMEcAAAAAAAAAAAAAAAAAAAAAAq3PjxbH01fqzhpuyVdqTfw6qrJ6+AAPelxDCba2S7H0eMmRZN/V85jM8izbP6aYRYzbGWYsADIu/wDWl1+Q7av/ACJcfZr0v0tufROUAt40vkQAAAAAAAAAAAAAAAAAAAAACrc+PFsfTV+rOGm7JV2pN/Dqqsnr4AA96XEMJtrZLsfR4yZFk39XzmMzyLNs/pphFjNsZZiwAMi7/wBaXX5Dtq/8iXH2a9L9Lbn0TlALeNL5EAAAAAAAAAAAAAAAimXWWDyTVFxsCq8Lp7Z6OGjo/wAMscdL4jRptN8Oz5bXfQaFCk3v8rLPS3bjBFO3DLvCvHv7s0eNhwUNSQ/Zl3O3DLvCvHv7seNhwNSQ/Zl3O3DLvCvHv7seNhwNSQ/Zl3O3DLvCvHv7seNhwNSQ/Zl3O3DLvCvHv7seNhwNSQ/Zl3ftOfbXloVY9idia9T4TT4TpUNHDg+fHHdge/Kk+ljyMNWfOH+V/Cyz/fF6dp+PfyXil9seChxea7jyZ9jtPx7+S8UvtjwUOJruPJn2O0/Hv5LxS+2PBQ4mu48mfZ6RzRxjHDz6fil9sxjQIR3mUK9jDcz7P3tSx79PxS+2eeAhzGvY/rz7PSlmpVPH/nL1/wApfbPI1fCO8a9jyZ9ntTzYKEtLz3fi19ox1bDmyeRryMdzPs9e1uu+r8WvtHmrYc2TzXceTPsdrdd9X4tfaGrYc2RruPJn2elnzeKjV01ebf8Ab/MbqPQoaLSQnvW2MZq5jNCy5n2ZfoIXfB/A/MUb7XrX+M+x6CF3wfwPzC+a1/jPslxgkAAAAAAAAAAAAAAAFXZ74uULJoxb11di/pnFTYfKC7UkYQjPh1VZwUva5eBnBZFevQ4nBS9rl4GLIl6HE4KXtcvAxZEvQ4nBS9rl4GLIl6HE4KXtcvAxZEvQ4rOzIQca9s0otaqO1c9U7qF5oddxhGEmPRax3IAAAAAAAAAAAAAAAAAAAAAAAAAAAAAAAAAAAAAAAAAAAAAAAAAAAAAAAAAAAAAAAAAAAAAAAAAAAAAAAAAAAAAAAAAAAAAAAAAAAAAAAAAAAAAAAAAAAAAAAAAAAAAAAAA+KtRUabqVZqKW1t4JdLAhl+51rsuZOMr0VaS9bQWnj75dz4ZAQa1eaCjGu1ZMnHKG5yraLfTFQaXhYFw3le9G6bB2detrhRhhrlNpLoXK+ZbQKyvnPzY7LUdO6buq2jDZJtU4voxxl4YoDwurP7Zq9RRvW5qtFN4YwnGolzvFQfgT6wLTuW+aF/XfG33Ra41actko7nyNPXF8zSYGeBrr0v2zXRHG9bzo0eThKkYt9Cb1gQ29c8112DFUbXUrtPDClTflnop9TAzMi851lyyvZ3bdllrwnGDm3UjBLBOKfFnJ490twE3A8rVaI2OzStNqqKMIRcpyexJLFt9CAq95+buTwVgtb95S+9AlWQuXtny3dbzqs9aHAaGlwsYrHT08MNGcvYPbhuAlYFP5VZ9KV23hKxXJdjr6DalUnLQi2tujHBtrneHQwNxm/wA7lDKu3K7LZZXZ68uItLSjPDXgpYLB7dTW7bjqAsgDXX5ftnyfsfZl826FGG5yet78IxWuT5kmwKyvnP1ZbNNwui66tfD10mqcXzrVJ+FIDRvzQNXS1ZPQw/qvy6IG5uXP3ZrRUVO+bpqUMXxoSVRLnawi11JgWnc170b8sEbfdNrjVpy2Sj5GtsXyppNAZwAAAAAAAAABzHfGQ+UF+VeEvex1qzxxSnXptLojwmEepICuAAFhXrkffuVVfzwvS7a1R4dzpyhFRXJGm5LRWrYkgIdfVxWi4bQqF8XfUoyezTi0pYbdF7JbVrTYGuAk+b7LCrkZf0bbQk3Slgq9NbJx6PZRxbi+rY3iHQmcu7bVlVkjSjkfbMHOpCppRqOCnScJ+uW1Nyg8HycwFC3vmyvS6rLUt1vun9HTTlOaqU5alrbwU8fiAhwFpeZ19XVT3NP5dIDpEClfNA5Z8BZ1krd9Xup4StLT2R2wh18Z8yjukBQwF4+Zl23h/j/XgXkBxPe/7Vrf1J/KYH1csqkb5oSsHpqqw4P/AHaS0PjwA6sziZaU8irk7LrJTqzxjQp48aW9v+GOKbfOlvQHLGUF/V8oryleF72p1Jy5dkVujFbIpciAzsick62WN+Ru2wYRXGqVHshHe2t73Jb29yxaC8MoM29gyZzf2udku9VKsaE3w1Xup4pbVjqh71IDm8Ca5pMqKmTmWFGFOo+CtE40q0NzUnhGWHLFvHHkxW8Dq4AAAAAAAAAAAcOAAO4KHpEeheQDAyhuOjlFdM7svSipQmuuL3Si9zW5gce39dcrkvqtddp41GcoN7McHqa5msGukDAA6gzEXq7yzfwpVJYuz1J0tfIsJx8Cml1ASHOJ6g7d7mq/IYHHwFpeZ19XVT3NP5dIC9ssso6eSuTtW9rVg9BYQjjhpzfEj1va9yxe4DkK87dUve8Kt422bnOpJznLpfxLWklu1IDEAvHzMu28P8f68C8gOJ73/atb+pP5TAs/MNkU7zvdZSW+l+hs7/Q4rj1OVc0NuPssORgR3PJlA7+y6rRU8adnfA01yaLwm+uelr5MOQCDgdH+Z4uhWPI+d5OPd2iq9f8ADDuYr4XCPrAm+XVineOR1rsVipadSpRnGEVhrbWpawOQLbYql32h2e32adKa2xnFxa6U0mBMs0+R1bKPKajao0GrPQqRnVqNdz3LUtBPe20lgtieIHVQAAAAAAAAAAA4cAAdwUPSI9C8gH2ByrnsgoZzbXo7+Cf/AIaeIEGA6I8zcn6FLQ3s7IeHi6ePzATnOJ6g7d7mq/IYHHwFpeZ19XVT3NP5dIDFz3ZZeiPKLztsVXGz2VuKweqdTZOXOlhop8za4wGxvHI30M5l5262U8LRaqlGU09sIY404YPY9ek+d4PioCpgLx8zLtvD/H+vAsTOXlpDIy4HaE069TGNng98t8mvYxxTfUtWIHOuQOSVXLnKPsZSagnp2irhxYt68N2lJ4pLpexMDq667up3Td1O77voqFOlFRhFbkufe97b2vWwOLrfXdpt1SvVXdTnKT6W22BjgdT5j5J5s7Ko7nVx8bUfkaAngHlXs0LSsLRQjLDZpJPygekYqEdGEcEtiQH6AAAAAAAAAAAOHAAHcFD0iPQvIB9gci50Lyje2X9stdF4x4TQT5eDiqeK5noYgRYDqnMtczubN/QVWGEq7daXv8ND/sUANxnE9Qdu9zVfkMDj4DdZL5R1Mm6levYNVStQlRjL2GlKDlJc+jGSXI2nuAlmZTIz0S5R9n22ljZ7M1KWK1TnthDn2aT5kk+MBa+fz/Tuf9Wn5QOYgLjzAXrSuO7L0vO8quhTpRoOT8dglytvBJb20BCL8vS1ZystE6VLGdWWhQp46oQWLSx5ljKUul6tgHS2Q2SlLI+4IXbZO6lxqtTDXOb2vmW5LcktrxbCQgcc5dXW7myxtdgnHDRrTcf9snpQfXGUWBogL78zllDGpd9bJ6tU7uEuFpJ74vBTS6Gk/fgXQAAAAAAAAAAAAAABw4AA7Sd82ey2RVLTeVGEUli5VIpLVytgVjnJzwULJYJ3bkpaeFrTTi60eJTT2uMvXy5MNS246sAOewJ/mozfTyuvVWu20nGyUnjUls4Rr/pxe/He1sXO0B1HGKjHRisEtiAj2cT1B273NV+QwOPgMm7bBUvS8KdgsNJyqVJKMIre28F0dO4Dr7IvJunkpk5SumzYNxWNSWHHm+PLw6lyJJbgIrn8/wBO5/1aflA5iA96VpnGzSsVKo9CpKMpRXrpR0lDVvw05YdIHSuZ3ID0KXV54XlSXZddd1/KhtUFz7HLnwW7FhY4ACoc++Qsr3syyiumlpVaMdGtFbZQWtSS3uOvHlT/AIcGHPQGVdd41bpvCF4XbaHTq03jCS2p/OnrTT1NNp6mBemTufmhVsyp5R3dOnU2OdHCUHz6LacejuukDNvTPxYbPSfnbYa9aW7FRhHrk22vgsCr8qs6tvylk6HZPY9Fv0ujisV/FPjPn1pPkA6oAAAAAAAAAAAHDgACyJZkrzUdKEKEsVuqf/UgPSzZj7zrSwqOz0+eVRv5MWBN8mcxNnsdRV8obfK0Na+DgtCHRJ46UurRAtqyWWFis0bNY6MYQgsIxikklyJLYB7AafLCwTvXJW1XfY4p1KtGcIJvDFuLS1vYBzx2l71/c6fjYgWLmezZVMmbwqXvlDSjwy7mhFNS0U13c8VvaeiubS5QLaAh2dfJ+tlNkfK7bppqVRzg0nJRWCeL1sCke0vev7nT8bECcZq80lS574898qaUNKk1wFNSUlpezlhq7nVorl16sEBc4AAAAqrLrMvQvy0SvC4a6s1WWuUGsacny4LXBve1iubawKvvDM9etjqaNO7I1V7KnUhh4JOL+IDDhmrvacsFcE+udNeWYG9ujMdeNskneE6Nnjv0p6cl0KGKfwkBZeS+ZiwXM1WvFStdRe2aoY81NbeiTkBZIAAAAAAAAAAA4cAAdwUPSI9C8gH2AAAAAAAAAAAAAAAAAAAAAAAAAAAAAAAAAEJv/Ordtx1p2etb3UqQbUoUoOTxTwa0nhHHFNYaQHKQADqS5M7t13hTjTneLoywXc1YOPhksYr4QE+TxWKYH6AAAAAAAAAAAAAAAAAAAAAAAAAAAAAAAAOM8sPVbbPdNb/2SA1AAAB3BQ9Ij0LyAfYAAAAAAAAAAAAAAAAAAAAAAAAAAAAAAA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data:image/jpeg;base64,/9j/4AAQSkZJRgABAQAAAQABAAD/2wCEAAkGBxQHBhQIBwgWFBUUGBsbFRgYGRweIBsfIB0aHhggHBofICgsHSYnIRwXITEiJykrOi4uHCUzODgsNygtLisBCgoKDg0OGxAPGzcmGRw3Nyw0Ky81Ly0rKy0sLSwuLCsrLCwwLCwsLDAsKy8sLCwsLDcrOCstLCwrNzErMiwrK//AABEIAMMBAgMBEQACEQEDEQH/xAAcAAEAAgMBAQEAAAAAAAAAAAAABgcEBQgDAgH/xABTEAACAQEDBgYHFAkCBwAAAAAAAQIDBAURBgcSITFBEzJRYXGBFBciVZGTsQgVFjM2QlJTdIKSobLBwsPS0+HiIzQ1VGJjc4OEN3IkJUOio7PR/8QAGgEBAQADAQEAAAAAAAAAAAAAAAUCAwQBBv/EADIRAQAAAgYIBAcAAwAAAAAAAAABAgQFERKBoQMVMUJRUsHhFEFhsRMhMjM0U2IikfD/2gAMAwEAAhEDEQA/ALxAAAAAAAAAAAAAAAAAAAAAAARrLTi0vffRItcbJMeinVu9h1RciKgAAAAJNkXxq3vPplmp9s+HVMrLZLj0ScuJYAAAAAAAAAAAAAAAAAAAAAAAAAAAABDs4dR040NCWHH+gR623MeixVMIRv2+nVDeyZe2MirFyXgdky9sYLkvA7Jl7YwXJeB2TL2xguS8DsmXtjBcl4N3kxa5xdTRrNcX6R2UOeaWM12Nmzq4qZo5Y3bYceiV3Pap1bbo1Krawepsq0bSTzT2Ril0jRyyyWwg3pRcAAAAAAAAAAAAAAAAAAAAAAAAAAAACGZxuLQ9/wDQI9bbmPRZqjfw6oURVkAAAAG6ya21Pe/SOqi7Y/8AcXHS93Holdx/r66GVKJ9xLpP20jKiaAAAAAAAAAAAAAAAAAAAAAAAAAAAAgWdTi2b+59AjVvskx6LlS7+HVACMvAAAAA2F0LXPq+c06WGxo03k3d3L/idm5nPPCFjk0v0tro8xpuy8HPaaPMLsvAtbC4VhekcFy+RlOp5YQpctnr7Oal/ailh9mkAAAAAAAAAAAAAAAAAAAAAAAABAs6nFs39z6BHrfZJj0XKl38OqAEVeAAAABsbo2z6vnNOl8mjTeTd3d+tdTNE+xyaX6W1NTmANhcX7Uj1+RlOqPy5cfZz0r7UUrPsUgAAAAAAAAAAAAAAAAAAAAAAAAIFnU4tm/ufQI9b7JMei5Uu/h1QAirwAAAANjdG2fV85p0vk0abybu7v1rqZon2OTS/S2pqcwBsLi/akevyMp1R+XLj7OelfailZ9ikAAAAAAAAAAAAAAAAAAAAAAAABXWd/i2X+79WS6z2S49Fupt/DqrckrYAAzbN6SjTPtZwehi9bG6Ns+r5zTpfJo03k3d3frXUzRPscml+ltTU5gDYXF+1I9fkZTqj8uXH2c9K+1FKz7FIAAAAAAAAAAAAAAAAAAAAAAAACs89FfgI2TuccXV+rJ1YSXoS4rlSwtv4dVY9n/y/j/AmfB9V26dn/y/j/AfB9S6dn/y/j/AfB9S6yqF5YU0uC+P8DXNoPntbISfJ9+ef8n4/wADH4Hq9+GzLuvjgnL9Bjjhv6eYwno1vm1z6G95tpYsoHCvpdirY/XfgapqJbDa0z0W2FlrP9E7/c18P8pr8HDmyafBf1l3PRO/3NfD/KPBw5sjwX9Zd2bdGVbpW+M+wk8MfX83+0oVZRblJljbx9mnT0CE0kYXsu6Qejd97l4z8p9TcT9VQ58u56N33uXjPyi4aqhz5d0xMEcAAAAAAAAAAAAAAAAAAAAAAq3PjxbH01fqzhpuyVdqTfw6qrJ6+AAPelxDCba2S7H0eMmRZN/V85jM8izbP6aYRYzbGWYsADIu/wDWl1+Q7av/ACJcfZr0v0tufROUAt40vkQAAAAAAAAAAAAAAAAAAAAACrc+PFsfTV+rOGm7JV2pN/Dqqsnr4AA96XEMJtrZLsfR4yZFk39XzmMzyLNs/pphFjNsZZiwAMi7/wBaXX5Dtq/8iXH2a9L9Lbn0TlALeNL5EAAAAAAAAAAAAAAAimXWWDyTVFxsCq8Lp7Z6OGjo/wAMscdL4jRptN8Oz5bXfQaFCk3v8rLPS3bjBFO3DLvCvHv7s0eNhwUNSQ/Zl3O3DLvCvHv7seNhwNSQ/Zl3O3DLvCvHv7seNhwNSQ/Zl3O3DLvCvHv7seNhwNSQ/Zl3O3DLvCvHv7seNhwNSQ/Zl3ftOfbXloVY9idia9T4TT4TpUNHDg+fHHdge/Kk+ljyMNWfOH+V/Cyz/fF6dp+PfyXil9seChxea7jyZ9jtPx7+S8UvtjwUOJruPJn2O0/Hv5LxS+2PBQ4mu48mfZ6RzRxjHDz6fil9sxjQIR3mUK9jDcz7P3tSx79PxS+2eeAhzGvY/rz7PSlmpVPH/nL1/wApfbPI1fCO8a9jyZ9ntTzYKEtLz3fi19ox1bDmyeRryMdzPs9e1uu+r8WvtHmrYc2TzXceTPsdrdd9X4tfaGrYc2RruPJn2elnzeKjV01ebf8Ab/MbqPQoaLSQnvW2MZq5jNCy5n2ZfoIXfB/A/MUb7XrX+M+x6CF3wfwPzC+a1/jPslxgkAAAAAAAAAAAAAAAFXZ74uULJoxb11di/pnFTYfKC7UkYQjPh1VZwUva5eBnBZFevQ4nBS9rl4GLIl6HE4KXtcvAxZEvQ4nBS9rl4GLIl6HE4KXtcvAxZEvQ4rOzIQca9s0otaqO1c9U7qF5oddxhGEmPRax3IAAAAAAAAAAAAAAAAAAAAAAAAAAAAAAAAAAAAAAAAAAAAAAAAAAAAAAAAAAAAAAAAAAAAAAAAAAAAAAAAAAAAAAAAAAAAAAAAAAAAAAAAAAAAAAAAAAAAAAAAAAAAAAAAA+KtRUabqVZqKW1t4JdLAhl+51rsuZOMr0VaS9bQWnj75dz4ZAQa1eaCjGu1ZMnHKG5yraLfTFQaXhYFw3le9G6bB2detrhRhhrlNpLoXK+ZbQKyvnPzY7LUdO6buq2jDZJtU4voxxl4YoDwurP7Zq9RRvW5qtFN4YwnGolzvFQfgT6wLTuW+aF/XfG33Ra41actko7nyNPXF8zSYGeBrr0v2zXRHG9bzo0eThKkYt9Cb1gQ29c8112DFUbXUrtPDClTflnop9TAzMi851lyyvZ3bdllrwnGDm3UjBLBOKfFnJ490twE3A8rVaI2OzStNqqKMIRcpyexJLFt9CAq95+buTwVgtb95S+9AlWQuXtny3dbzqs9aHAaGlwsYrHT08MNGcvYPbhuAlYFP5VZ9KV23hKxXJdjr6DalUnLQi2tujHBtrneHQwNxm/wA7lDKu3K7LZZXZ68uItLSjPDXgpYLB7dTW7bjqAsgDXX5ftnyfsfZl826FGG5yet78IxWuT5kmwKyvnP1ZbNNwui66tfD10mqcXzrVJ+FIDRvzQNXS1ZPQw/qvy6IG5uXP3ZrRUVO+bpqUMXxoSVRLnawi11JgWnc170b8sEbfdNrjVpy2Sj5GtsXyppNAZwAAAAAAAAABzHfGQ+UF+VeEvex1qzxxSnXptLojwmEepICuAAFhXrkffuVVfzwvS7a1R4dzpyhFRXJGm5LRWrYkgIdfVxWi4bQqF8XfUoyezTi0pYbdF7JbVrTYGuAk+b7LCrkZf0bbQk3Slgq9NbJx6PZRxbi+rY3iHQmcu7bVlVkjSjkfbMHOpCppRqOCnScJ+uW1Nyg8HycwFC3vmyvS6rLUt1vun9HTTlOaqU5alrbwU8fiAhwFpeZ19XVT3NP5dIDpEClfNA5Z8BZ1krd9Xup4StLT2R2wh18Z8yjukBQwF4+Zl23h/j/XgXkBxPe/7Vrf1J/KYH1csqkb5oSsHpqqw4P/AHaS0PjwA6sziZaU8irk7LrJTqzxjQp48aW9v+GOKbfOlvQHLGUF/V8oryleF72p1Jy5dkVujFbIpciAzsick62WN+Ru2wYRXGqVHshHe2t73Jb29yxaC8MoM29gyZzf2udku9VKsaE3w1Xup4pbVjqh71IDm8Ca5pMqKmTmWFGFOo+CtE40q0NzUnhGWHLFvHHkxW8Dq4AAAAAAAAAAAcOAAO4KHpEeheQDAyhuOjlFdM7svSipQmuuL3Si9zW5gce39dcrkvqtddp41GcoN7McHqa5msGukDAA6gzEXq7yzfwpVJYuz1J0tfIsJx8Cml1ASHOJ6g7d7mq/IYHHwFpeZ19XVT3NP5dIC9ssso6eSuTtW9rVg9BYQjjhpzfEj1va9yxe4DkK87dUve8Kt422bnOpJznLpfxLWklu1IDEAvHzMu28P8f68C8gOJ73/atb+pP5TAs/MNkU7zvdZSW+l+hs7/Q4rj1OVc0NuPssORgR3PJlA7+y6rRU8adnfA01yaLwm+uelr5MOQCDgdH+Z4uhWPI+d5OPd2iq9f8ADDuYr4XCPrAm+XVineOR1rsVipadSpRnGEVhrbWpawOQLbYql32h2e32adKa2xnFxa6U0mBMs0+R1bKPKajao0GrPQqRnVqNdz3LUtBPe20lgtieIHVQAAAAAAAAAAA4cAAdwUPSI9C8gH2ByrnsgoZzbXo7+Cf/AIaeIEGA6I8zcn6FLQ3s7IeHi6ePzATnOJ6g7d7mq/IYHHwFpeZ19XVT3NP5dIDFz3ZZeiPKLztsVXGz2VuKweqdTZOXOlhop8za4wGxvHI30M5l5262U8LRaqlGU09sIY404YPY9ek+d4PioCpgLx8zLtvD/H+vAsTOXlpDIy4HaE069TGNng98t8mvYxxTfUtWIHOuQOSVXLnKPsZSagnp2irhxYt68N2lJ4pLpexMDq667up3Td1O77voqFOlFRhFbkufe97b2vWwOLrfXdpt1SvVXdTnKT6W22BjgdT5j5J5s7Ko7nVx8bUfkaAngHlXs0LSsLRQjLDZpJPygekYqEdGEcEtiQH6AAAAAAAAAAAOHAAHcFD0iPQvIB9gci50Lyje2X9stdF4x4TQT5eDiqeK5noYgRYDqnMtczubN/QVWGEq7daXv8ND/sUANxnE9Qdu9zVfkMDj4DdZL5R1Mm6levYNVStQlRjL2GlKDlJc+jGSXI2nuAlmZTIz0S5R9n22ljZ7M1KWK1TnthDn2aT5kk+MBa+fz/Tuf9Wn5QOYgLjzAXrSuO7L0vO8quhTpRoOT8dglytvBJb20BCL8vS1ZystE6VLGdWWhQp46oQWLSx5ljKUul6tgHS2Q2SlLI+4IXbZO6lxqtTDXOb2vmW5LcktrxbCQgcc5dXW7myxtdgnHDRrTcf9snpQfXGUWBogL78zllDGpd9bJ6tU7uEuFpJ74vBTS6Gk/fgXQAAAAAAAAAAAAAABw4AA7Sd82ey2RVLTeVGEUli5VIpLVytgVjnJzwULJYJ3bkpaeFrTTi60eJTT2uMvXy5MNS246sAOewJ/mozfTyuvVWu20nGyUnjUls4Rr/pxe/He1sXO0B1HGKjHRisEtiAj2cT1B273NV+QwOPgMm7bBUvS8KdgsNJyqVJKMIre28F0dO4Dr7IvJunkpk5SumzYNxWNSWHHm+PLw6lyJJbgIrn8/wBO5/1aflA5iA96VpnGzSsVKo9CpKMpRXrpR0lDVvw05YdIHSuZ3ID0KXV54XlSXZddd1/KhtUFz7HLnwW7FhY4ACoc++Qsr3syyiumlpVaMdGtFbZQWtSS3uOvHlT/AIcGHPQGVdd41bpvCF4XbaHTq03jCS2p/OnrTT1NNp6mBemTufmhVsyp5R3dOnU2OdHCUHz6LacejuukDNvTPxYbPSfnbYa9aW7FRhHrk22vgsCr8qs6tvylk6HZPY9Fv0ujisV/FPjPn1pPkA6oAAAAAAAAAAAHDgACyJZkrzUdKEKEsVuqf/UgPSzZj7zrSwqOz0+eVRv5MWBN8mcxNnsdRV8obfK0Na+DgtCHRJ46UurRAtqyWWFis0bNY6MYQgsIxikklyJLYB7AafLCwTvXJW1XfY4p1KtGcIJvDFuLS1vYBzx2l71/c6fjYgWLmezZVMmbwqXvlDSjwy7mhFNS0U13c8VvaeiubS5QLaAh2dfJ+tlNkfK7bppqVRzg0nJRWCeL1sCke0vev7nT8bECcZq80lS574898qaUNKk1wFNSUlpezlhq7nVorl16sEBc4AAAAqrLrMvQvy0SvC4a6s1WWuUGsacny4LXBve1iubawKvvDM9etjqaNO7I1V7KnUhh4JOL+IDDhmrvacsFcE+udNeWYG9ujMdeNskneE6Nnjv0p6cl0KGKfwkBZeS+ZiwXM1WvFStdRe2aoY81NbeiTkBZIAAAAAAAAAAA4cAAdwUPSI9C8gH2AAAAAAAAAAAAAAAAAAAAAAAAAAAAAAAAAEJv/Ordtx1p2etb3UqQbUoUoOTxTwa0nhHHFNYaQHKQADqS5M7t13hTjTneLoywXc1YOPhksYr4QE+TxWKYH6AAAAAAAAAAAAAAAAAAAAAAAAAAAAAAAAOM8sPVbbPdNb/2SA1AAAB3BQ9Ij0LyAfYAAAAAAAAAAAAAAAAAAAAAAAAAAAAAAAA//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24" name="Picture 8" descr="File:Pwc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7232" y="4252218"/>
            <a:ext cx="1736371" cy="13187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168" y="541625"/>
            <a:ext cx="1240658" cy="1863969"/>
          </a:xfrm>
          <a:prstGeom prst="rect">
            <a:avLst/>
          </a:prstGeom>
        </p:spPr>
      </p:pic>
      <p:sp>
        <p:nvSpPr>
          <p:cNvPr id="10"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3243197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smtClean="0"/>
              <a:t>Current roadmap</a:t>
            </a:r>
            <a:endParaRPr lang="nl-BE" sz="2800" dirty="0"/>
          </a:p>
        </p:txBody>
      </p:sp>
      <p:sp>
        <p:nvSpPr>
          <p:cNvPr id="4" name="Content Placeholder 3"/>
          <p:cNvSpPr>
            <a:spLocks noGrp="1"/>
          </p:cNvSpPr>
          <p:nvPr>
            <p:ph idx="1"/>
          </p:nvPr>
        </p:nvSpPr>
        <p:spPr/>
        <p:txBody>
          <a:bodyPr/>
          <a:lstStyle/>
          <a:p>
            <a:pPr marL="203200" indent="0">
              <a:buNone/>
            </a:pPr>
            <a:r>
              <a:rPr lang="nl-BE" dirty="0" smtClean="0"/>
              <a:t>V2.0: end of 2019</a:t>
            </a:r>
          </a:p>
          <a:p>
            <a:pPr marL="203200" indent="0">
              <a:buNone/>
            </a:pPr>
            <a:endParaRPr lang="nl-BE" dirty="0" smtClean="0"/>
          </a:p>
          <a:p>
            <a:pPr marL="203200" indent="0">
              <a:buNone/>
            </a:pPr>
            <a:r>
              <a:rPr lang="nl-BE" dirty="0" smtClean="0"/>
              <a:t>2020:</a:t>
            </a:r>
          </a:p>
          <a:p>
            <a:r>
              <a:rPr lang="nl-BE" dirty="0" smtClean="0"/>
              <a:t>v2.1, 2.2, ...: iterative releases</a:t>
            </a:r>
          </a:p>
          <a:p>
            <a:r>
              <a:rPr lang="nl-BE" dirty="0" smtClean="0"/>
              <a:t>Agile/devops guidance</a:t>
            </a:r>
            <a:endParaRPr lang="nl-BE" dirty="0"/>
          </a:p>
          <a:p>
            <a:r>
              <a:rPr lang="nl-BE" dirty="0" smtClean="0"/>
              <a:t>Roadshows/trainings</a:t>
            </a:r>
            <a:endParaRPr lang="nl-BE" dirty="0"/>
          </a:p>
          <a:p>
            <a:pPr marL="203200" indent="0">
              <a:buNone/>
            </a:pPr>
            <a:endParaRPr lang="nl-BE" dirty="0"/>
          </a:p>
          <a:p>
            <a:pPr marL="203200" indent="0">
              <a:buNone/>
            </a:pPr>
            <a:endParaRPr lang="nl-BE" dirty="0" smtClean="0"/>
          </a:p>
        </p:txBody>
      </p:sp>
      <p:sp>
        <p:nvSpPr>
          <p:cNvPr id="5"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pic>
        <p:nvPicPr>
          <p:cNvPr id="3074" name="Picture 2" descr="Image result for achmed the dead terror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888" y="2163005"/>
            <a:ext cx="2279276" cy="3039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71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z="2800" dirty="0"/>
              <a:t>Looking forward</a:t>
            </a:r>
          </a:p>
        </p:txBody>
      </p:sp>
      <p:sp>
        <p:nvSpPr>
          <p:cNvPr id="5" name="Content Placeholder 4"/>
          <p:cNvSpPr>
            <a:spLocks noGrp="1"/>
          </p:cNvSpPr>
          <p:nvPr>
            <p:ph idx="1"/>
          </p:nvPr>
        </p:nvSpPr>
        <p:spPr/>
        <p:txBody>
          <a:bodyPr/>
          <a:lstStyle/>
          <a:p>
            <a:r>
              <a:rPr lang="nl-BE" dirty="0" smtClean="0"/>
              <a:t>Online assessments, integrated with benchmark data</a:t>
            </a:r>
          </a:p>
          <a:p>
            <a:r>
              <a:rPr lang="nl-BE" dirty="0" smtClean="0"/>
              <a:t>User community contributions</a:t>
            </a:r>
          </a:p>
          <a:p>
            <a:r>
              <a:rPr lang="nl-BE" dirty="0" smtClean="0"/>
              <a:t>Support for regulations</a:t>
            </a:r>
          </a:p>
          <a:p>
            <a:r>
              <a:rPr lang="nl-BE" dirty="0" smtClean="0"/>
              <a:t>User events</a:t>
            </a:r>
          </a:p>
          <a:p>
            <a:r>
              <a:rPr lang="nl-BE" dirty="0" smtClean="0"/>
              <a:t>...</a:t>
            </a:r>
            <a:endParaRPr lang="nl-BE" dirty="0"/>
          </a:p>
        </p:txBody>
      </p:sp>
    </p:spTree>
    <p:extLst>
      <p:ext uri="{BB962C8B-B14F-4D97-AF65-F5344CB8AC3E}">
        <p14:creationId xmlns:p14="http://schemas.microsoft.com/office/powerpoint/2010/main" val="1654520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nl-BE" sz="2800" dirty="0"/>
              <a:t>Try it !</a:t>
            </a:r>
          </a:p>
        </p:txBody>
      </p:sp>
      <p:sp>
        <p:nvSpPr>
          <p:cNvPr id="6" name="Content Placeholder 5"/>
          <p:cNvSpPr>
            <a:spLocks noGrp="1"/>
          </p:cNvSpPr>
          <p:nvPr>
            <p:ph idx="1"/>
          </p:nvPr>
        </p:nvSpPr>
        <p:spPr/>
        <p:txBody>
          <a:bodyPr/>
          <a:lstStyle/>
          <a:p>
            <a:endParaRPr lang="nl-BE"/>
          </a:p>
        </p:txBody>
      </p:sp>
      <p:pic>
        <p:nvPicPr>
          <p:cNvPr id="4" name="Picture 2" descr="http://www.irenevandermeijs.nl/wp-content/uploads/2011/01/food_culinair_pudding-1024x6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552" y="1227986"/>
            <a:ext cx="7462895" cy="4518551"/>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2177519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smtClean="0"/>
              <a:t>Credits</a:t>
            </a:r>
            <a:endParaRPr lang="nl-BE" sz="2800" dirty="0"/>
          </a:p>
        </p:txBody>
      </p:sp>
      <p:sp>
        <p:nvSpPr>
          <p:cNvPr id="3" name="Text Placeholder 2"/>
          <p:cNvSpPr>
            <a:spLocks noGrp="1"/>
          </p:cNvSpPr>
          <p:nvPr>
            <p:ph idx="1"/>
          </p:nvPr>
        </p:nvSpPr>
        <p:spPr/>
        <p:txBody>
          <a:bodyPr/>
          <a:lstStyle/>
          <a:p>
            <a:pPr marL="177800" lvl="0" indent="-203200">
              <a:spcBef>
                <a:spcPts val="800"/>
              </a:spcBef>
              <a:buSzPts val="1800"/>
              <a:buChar char="•"/>
            </a:pPr>
            <a:r>
              <a:rPr lang="nl-BE" sz="1400" dirty="0"/>
              <a:t>Sebastien (Seba) Deleersnyder – Project Co-Leader, Belgium</a:t>
            </a:r>
          </a:p>
          <a:p>
            <a:pPr marL="177800" lvl="0" indent="-203200">
              <a:spcBef>
                <a:spcPts val="800"/>
              </a:spcBef>
              <a:buSzPts val="1800"/>
              <a:buChar char="•"/>
            </a:pPr>
            <a:r>
              <a:rPr lang="nl-BE" sz="1400" dirty="0"/>
              <a:t>Bart De Win – Project Co-Leader, Belgium</a:t>
            </a:r>
          </a:p>
          <a:p>
            <a:pPr marL="177800" indent="-203200">
              <a:spcBef>
                <a:spcPts val="800"/>
              </a:spcBef>
              <a:buSzPts val="1800"/>
              <a:buFont typeface="Calibri"/>
              <a:buChar char="•"/>
            </a:pPr>
            <a:r>
              <a:rPr lang="nl-BE" sz="1400" dirty="0"/>
              <a:t>Brian Glass – </a:t>
            </a:r>
            <a:r>
              <a:rPr lang="nl-BE" sz="1400" dirty="0" smtClean="0"/>
              <a:t>United States</a:t>
            </a:r>
            <a:endParaRPr lang="nl-BE" sz="1400" dirty="0"/>
          </a:p>
          <a:p>
            <a:pPr marL="177800" indent="-203200">
              <a:spcBef>
                <a:spcPts val="800"/>
              </a:spcBef>
              <a:buSzPts val="1800"/>
              <a:buFont typeface="Calibri"/>
              <a:buChar char="•"/>
            </a:pPr>
            <a:r>
              <a:rPr lang="nl-BE" sz="1400" dirty="0"/>
              <a:t>Daniel Kefer – Germany</a:t>
            </a:r>
          </a:p>
          <a:p>
            <a:pPr marL="177800" indent="-203200">
              <a:spcBef>
                <a:spcPts val="800"/>
              </a:spcBef>
              <a:buSzPts val="1800"/>
              <a:buFont typeface="Calibri"/>
              <a:buChar char="•"/>
            </a:pPr>
            <a:r>
              <a:rPr lang="nl-BE" sz="1400" dirty="0"/>
              <a:t>Yan Kravchenko – United States</a:t>
            </a:r>
          </a:p>
          <a:p>
            <a:pPr marL="177800" lvl="0" indent="-203200">
              <a:spcBef>
                <a:spcPts val="800"/>
              </a:spcBef>
              <a:buSzPts val="1800"/>
              <a:buChar char="•"/>
            </a:pPr>
            <a:r>
              <a:rPr lang="nl-BE" sz="1400" dirty="0" smtClean="0"/>
              <a:t>Chris </a:t>
            </a:r>
            <a:r>
              <a:rPr lang="nl-BE" sz="1400" dirty="0"/>
              <a:t>Cooper </a:t>
            </a:r>
            <a:r>
              <a:rPr lang="nl-BE" sz="1400" dirty="0" smtClean="0"/>
              <a:t>– United </a:t>
            </a:r>
            <a:r>
              <a:rPr lang="nl-BE" sz="1400" dirty="0"/>
              <a:t>Kingdom</a:t>
            </a:r>
          </a:p>
          <a:p>
            <a:pPr marL="177800" lvl="0" indent="-203200">
              <a:spcBef>
                <a:spcPts val="800"/>
              </a:spcBef>
              <a:buSzPts val="1800"/>
              <a:buChar char="•"/>
            </a:pPr>
            <a:r>
              <a:rPr lang="nl-BE" sz="1400" dirty="0"/>
              <a:t>John DiLeo – New Zealand</a:t>
            </a:r>
          </a:p>
          <a:p>
            <a:pPr marL="177800" lvl="0" indent="-203200">
              <a:spcBef>
                <a:spcPts val="800"/>
              </a:spcBef>
              <a:buSzPts val="1800"/>
              <a:buChar char="•"/>
            </a:pPr>
            <a:r>
              <a:rPr lang="nl-BE" sz="1400" dirty="0" smtClean="0"/>
              <a:t>Nessim </a:t>
            </a:r>
            <a:r>
              <a:rPr lang="nl-BE" sz="1400" dirty="0"/>
              <a:t>Kisserli – Belgium</a:t>
            </a:r>
          </a:p>
          <a:p>
            <a:pPr marL="177800" lvl="0" indent="-203200">
              <a:spcBef>
                <a:spcPts val="800"/>
              </a:spcBef>
              <a:buSzPts val="1800"/>
              <a:buChar char="•"/>
            </a:pPr>
            <a:r>
              <a:rPr lang="nl-BE" sz="1400" dirty="0" smtClean="0"/>
              <a:t>Patricia Duarte - Bolivia</a:t>
            </a:r>
          </a:p>
          <a:p>
            <a:pPr marL="177800" lvl="0" indent="-203200">
              <a:spcBef>
                <a:spcPts val="800"/>
              </a:spcBef>
              <a:buSzPts val="1800"/>
              <a:buChar char="•"/>
            </a:pPr>
            <a:r>
              <a:rPr lang="nl-BE" sz="1400" dirty="0" smtClean="0"/>
              <a:t>John Kennedy - Sweden</a:t>
            </a:r>
          </a:p>
          <a:p>
            <a:pPr marL="177800" lvl="0" indent="-203200">
              <a:spcBef>
                <a:spcPts val="800"/>
              </a:spcBef>
              <a:buSzPts val="1800"/>
              <a:buChar char="•"/>
            </a:pPr>
            <a:r>
              <a:rPr lang="nl-BE" sz="1400" dirty="0"/>
              <a:t>Hardik Parekh - United States</a:t>
            </a:r>
          </a:p>
          <a:p>
            <a:pPr marL="177800" lvl="0" indent="-203200">
              <a:spcBef>
                <a:spcPts val="800"/>
              </a:spcBef>
              <a:buSzPts val="1800"/>
              <a:buChar char="•"/>
            </a:pPr>
            <a:r>
              <a:rPr lang="nl-BE" sz="1400" dirty="0"/>
              <a:t>John Ellingsworth - United States</a:t>
            </a:r>
          </a:p>
          <a:p>
            <a:pPr marL="177800" lvl="0" indent="-203200">
              <a:spcBef>
                <a:spcPts val="800"/>
              </a:spcBef>
              <a:buSzPts val="1800"/>
              <a:buChar char="•"/>
            </a:pPr>
            <a:r>
              <a:rPr lang="nl-BE" sz="1400" dirty="0" smtClean="0"/>
              <a:t>Sebastian Arriada - Brasil</a:t>
            </a:r>
          </a:p>
          <a:p>
            <a:pPr marL="177800" lvl="0" indent="-203200">
              <a:spcBef>
                <a:spcPts val="800"/>
              </a:spcBef>
              <a:buSzPts val="1800"/>
              <a:buChar char="•"/>
            </a:pPr>
            <a:r>
              <a:rPr lang="nl-BE" sz="1400" dirty="0" smtClean="0"/>
              <a:t>Brett Crawley – United Kingdom</a:t>
            </a:r>
            <a:endParaRPr lang="nl-BE" sz="1400" dirty="0"/>
          </a:p>
          <a:p>
            <a:pPr marL="127000" indent="0">
              <a:buNone/>
            </a:pPr>
            <a:endParaRPr lang="nl-BE" sz="1400" dirty="0"/>
          </a:p>
        </p:txBody>
      </p:sp>
      <p:sp>
        <p:nvSpPr>
          <p:cNvPr id="5"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pic>
        <p:nvPicPr>
          <p:cNvPr id="1026" name="Picture 2" descr="https://owaspsamm.org/img/conco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016" y="4415782"/>
            <a:ext cx="2231569" cy="6277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owaspsamm.org/img/fortif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904" y="3313355"/>
            <a:ext cx="1992034" cy="10039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owaspsamm.org/img/splun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931" y="3330748"/>
            <a:ext cx="2069443" cy="6143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owaspsamm.org/img/nccgrou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7285" y="2287757"/>
            <a:ext cx="2684444" cy="6800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89468" y="5349577"/>
            <a:ext cx="2860078" cy="307777"/>
          </a:xfrm>
          <a:prstGeom prst="rect">
            <a:avLst/>
          </a:prstGeom>
        </p:spPr>
        <p:txBody>
          <a:bodyPr wrap="none">
            <a:spAutoFit/>
          </a:bodyPr>
          <a:lstStyle/>
          <a:p>
            <a:r>
              <a:rPr lang="nl-BE" dirty="0">
                <a:hlinkClick r:id="rId6"/>
              </a:rPr>
              <a:t>https://owaspsamm.org/sponsors/</a:t>
            </a:r>
            <a:endParaRPr lang="nl-BE" dirty="0"/>
          </a:p>
        </p:txBody>
      </p:sp>
    </p:spTree>
    <p:extLst>
      <p:ext uri="{BB962C8B-B14F-4D97-AF65-F5344CB8AC3E}">
        <p14:creationId xmlns:p14="http://schemas.microsoft.com/office/powerpoint/2010/main" val="591345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smtClean="0"/>
              <a:t>News / Become involved</a:t>
            </a:r>
            <a:endParaRPr lang="nl-BE" sz="2800" dirty="0"/>
          </a:p>
        </p:txBody>
      </p:sp>
      <p:sp>
        <p:nvSpPr>
          <p:cNvPr id="4" name="Content Placeholder 3"/>
          <p:cNvSpPr>
            <a:spLocks noGrp="1"/>
          </p:cNvSpPr>
          <p:nvPr>
            <p:ph idx="1"/>
          </p:nvPr>
        </p:nvSpPr>
        <p:spPr/>
        <p:txBody>
          <a:bodyPr/>
          <a:lstStyle/>
          <a:p>
            <a:pPr marL="203200" indent="0">
              <a:buNone/>
            </a:pPr>
            <a:r>
              <a:rPr lang="nl-BE" dirty="0" smtClean="0"/>
              <a:t>Website </a:t>
            </a:r>
            <a:r>
              <a:rPr lang="nl-BE" sz="2800" dirty="0" smtClean="0"/>
              <a:t>(</a:t>
            </a:r>
            <a:r>
              <a:rPr lang="nl-BE" sz="2800" dirty="0" smtClean="0">
                <a:hlinkClick r:id="rId2"/>
              </a:rPr>
              <a:t>https://owaspsamm.org/</a:t>
            </a:r>
            <a:r>
              <a:rPr lang="nl-BE" sz="2800" dirty="0" smtClean="0"/>
              <a:t>)</a:t>
            </a:r>
          </a:p>
          <a:p>
            <a:pPr marL="203200" indent="0">
              <a:buNone/>
            </a:pPr>
            <a:r>
              <a:rPr lang="nl-BE" dirty="0" smtClean="0"/>
              <a:t>Slack </a:t>
            </a:r>
            <a:r>
              <a:rPr lang="nl-BE" sz="2800" dirty="0" smtClean="0"/>
              <a:t>(OWASP - #project-samm)</a:t>
            </a:r>
          </a:p>
          <a:p>
            <a:pPr marL="203200" indent="0">
              <a:buNone/>
            </a:pPr>
            <a:endParaRPr lang="nl-BE" dirty="0" smtClean="0"/>
          </a:p>
          <a:p>
            <a:pPr marL="203200" indent="0">
              <a:buNone/>
            </a:pPr>
            <a:r>
              <a:rPr lang="nl-BE" dirty="0" smtClean="0"/>
              <a:t>Newsletter </a:t>
            </a:r>
          </a:p>
          <a:p>
            <a:pPr marL="203200" indent="0">
              <a:buNone/>
            </a:pPr>
            <a:endParaRPr lang="nl-BE" dirty="0" smtClean="0"/>
          </a:p>
          <a:p>
            <a:pPr marL="203200" indent="0">
              <a:buNone/>
            </a:pPr>
            <a:endParaRPr lang="nl-BE" dirty="0" smtClean="0"/>
          </a:p>
          <a:p>
            <a:pPr marL="203200" indent="0">
              <a:buNone/>
            </a:pPr>
            <a:r>
              <a:rPr lang="nl-BE" dirty="0" smtClean="0"/>
              <a:t>Mailinglist </a:t>
            </a:r>
            <a:r>
              <a:rPr lang="nl-BE" sz="2800" dirty="0" smtClean="0"/>
              <a:t>(</a:t>
            </a:r>
            <a:r>
              <a:rPr lang="nl-BE" sz="2800" dirty="0" smtClean="0">
                <a:hlinkClick r:id="rId3"/>
              </a:rPr>
              <a:t>info@owaspsamm.org</a:t>
            </a:r>
            <a:r>
              <a:rPr lang="nl-BE" sz="2800" dirty="0" smtClean="0"/>
              <a:t>)</a:t>
            </a:r>
          </a:p>
          <a:p>
            <a:pPr marL="203200" indent="0">
              <a:buNone/>
            </a:pPr>
            <a:r>
              <a:rPr lang="nl-BE" dirty="0" smtClean="0"/>
              <a:t>Github </a:t>
            </a:r>
            <a:r>
              <a:rPr lang="nl-BE" sz="2800" dirty="0" smtClean="0"/>
              <a:t>(</a:t>
            </a:r>
            <a:r>
              <a:rPr lang="nl-BE" sz="2800" dirty="0">
                <a:hlinkClick r:id="rId4"/>
              </a:rPr>
              <a:t>https://github.com/OWASP/samm/</a:t>
            </a:r>
            <a:r>
              <a:rPr lang="nl-BE" sz="2800" dirty="0" smtClean="0"/>
              <a:t>)</a:t>
            </a:r>
            <a:endParaRPr lang="nl-BE" sz="2800" dirty="0"/>
          </a:p>
        </p:txBody>
      </p:sp>
      <p:sp>
        <p:nvSpPr>
          <p:cNvPr id="5"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2300" y="2934494"/>
            <a:ext cx="1905000" cy="1905000"/>
          </a:xfrm>
          <a:prstGeom prst="rect">
            <a:avLst/>
          </a:prstGeom>
        </p:spPr>
      </p:pic>
    </p:spTree>
    <p:extLst>
      <p:ext uri="{BB962C8B-B14F-4D97-AF65-F5344CB8AC3E}">
        <p14:creationId xmlns:p14="http://schemas.microsoft.com/office/powerpoint/2010/main" val="580621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smtClean="0"/>
              <a:t>Questions or Feedback ?</a:t>
            </a:r>
            <a:endParaRPr lang="nl-BE" sz="2800" dirty="0"/>
          </a:p>
        </p:txBody>
      </p:sp>
      <p:pic>
        <p:nvPicPr>
          <p:cNvPr id="2050"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037" y="906704"/>
            <a:ext cx="5403925" cy="5403926"/>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184259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a:lnSpc>
                <a:spcPct val="90000"/>
              </a:lnSpc>
              <a:buClr>
                <a:schemeClr val="dk1"/>
              </a:buClr>
              <a:buSzPts val="3300"/>
            </a:pPr>
            <a:r>
              <a:rPr lang="en" sz="2800" dirty="0">
                <a:latin typeface="+mn-lt"/>
              </a:rPr>
              <a:t>What is SAMM?</a:t>
            </a:r>
            <a:endParaRPr sz="2800" dirty="0">
              <a:latin typeface="+mn-lt"/>
            </a:endParaRPr>
          </a:p>
        </p:txBody>
      </p:sp>
      <p:sp>
        <p:nvSpPr>
          <p:cNvPr id="198" name="Google Shape;198;p29"/>
          <p:cNvSpPr txBox="1">
            <a:spLocks noGrp="1"/>
          </p:cNvSpPr>
          <p:nvPr>
            <p:ph idx="1"/>
          </p:nvPr>
        </p:nvSpPr>
        <p:spPr>
          <a:xfrm>
            <a:off x="457200" y="2016547"/>
            <a:ext cx="8229600" cy="4128029"/>
          </a:xfrm>
          <a:prstGeom prst="rect">
            <a:avLst/>
          </a:prstGeom>
          <a:noFill/>
          <a:ln>
            <a:noFill/>
          </a:ln>
        </p:spPr>
        <p:txBody>
          <a:bodyPr spcFirstLastPara="1" wrap="square" lIns="68575" tIns="34275" rIns="68575" bIns="34275" anchor="t" anchorCtr="0">
            <a:noAutofit/>
          </a:bodyPr>
          <a:lstStyle/>
          <a:p>
            <a:pPr marL="279400" indent="-241300">
              <a:spcBef>
                <a:spcPts val="0"/>
              </a:spcBef>
              <a:buSzPts val="2100"/>
              <a:buNone/>
            </a:pPr>
            <a:endParaRPr sz="1800" i="1" dirty="0"/>
          </a:p>
          <a:p>
            <a:pPr marL="279400" indent="-241300">
              <a:spcBef>
                <a:spcPts val="0"/>
              </a:spcBef>
              <a:buSzPts val="2100"/>
              <a:buNone/>
            </a:pPr>
            <a:endParaRPr sz="1800" i="1" dirty="0"/>
          </a:p>
          <a:p>
            <a:pPr marL="279400" indent="-241300">
              <a:spcBef>
                <a:spcPts val="0"/>
              </a:spcBef>
              <a:buSzPts val="2100"/>
              <a:buNone/>
            </a:pPr>
            <a:r>
              <a:rPr lang="en" sz="2400" i="1" dirty="0" smtClean="0"/>
              <a:t>“</a:t>
            </a:r>
            <a:r>
              <a:rPr lang="en-GB" sz="2400" i="1" dirty="0"/>
              <a:t>The mission of OWASP SAMM is to be the prime maturity model for software assurance that provides an effective and measurable way for all types of organizations to analyse and improve their software security posture. OWASP SAMM supports the complete software lifecycle, including development and acquisition, and is technology and process agnostic. It is intentionally built to be </a:t>
            </a:r>
            <a:r>
              <a:rPr lang="en-GB" sz="2400" i="1" dirty="0" err="1"/>
              <a:t>evolutive</a:t>
            </a:r>
            <a:r>
              <a:rPr lang="en-GB" sz="2400" i="1" dirty="0"/>
              <a:t> and risk-driven in nature.</a:t>
            </a:r>
            <a:r>
              <a:rPr lang="en" sz="2400" i="1" dirty="0" smtClean="0"/>
              <a:t>”</a:t>
            </a:r>
          </a:p>
          <a:p>
            <a:pPr marL="279400" indent="-241300">
              <a:spcBef>
                <a:spcPts val="0"/>
              </a:spcBef>
              <a:buSzPts val="2100"/>
              <a:buNone/>
            </a:pPr>
            <a:endParaRPr lang="en" sz="2400" i="1" dirty="0"/>
          </a:p>
          <a:p>
            <a:pPr marL="279400" indent="-241300">
              <a:spcBef>
                <a:spcPts val="0"/>
              </a:spcBef>
              <a:buSzPts val="2100"/>
              <a:buNone/>
            </a:pPr>
            <a:endParaRPr sz="2400" i="1" dirty="0"/>
          </a:p>
          <a:p>
            <a:pPr marL="279400" indent="-241300">
              <a:spcBef>
                <a:spcPts val="0"/>
              </a:spcBef>
              <a:buSzPts val="2100"/>
              <a:buNone/>
            </a:pPr>
            <a:endParaRPr sz="1800" i="1" dirty="0"/>
          </a:p>
          <a:p>
            <a:pPr marL="457200" indent="0">
              <a:spcBef>
                <a:spcPts val="0"/>
              </a:spcBef>
              <a:buNone/>
            </a:pPr>
            <a:endParaRPr sz="1800" dirty="0"/>
          </a:p>
          <a:p>
            <a:pPr marL="457200" indent="0">
              <a:spcBef>
                <a:spcPts val="0"/>
              </a:spcBef>
              <a:buNone/>
            </a:pPr>
            <a:endParaRPr sz="1800" dirty="0"/>
          </a:p>
          <a:p>
            <a:pPr marL="0" indent="0">
              <a:spcBef>
                <a:spcPts val="0"/>
              </a:spcBef>
              <a:buNone/>
            </a:pPr>
            <a:endParaRPr sz="1800" dirty="0"/>
          </a:p>
        </p:txBody>
      </p:sp>
      <p:pic>
        <p:nvPicPr>
          <p:cNvPr id="199" name="Google Shape;199;p29"/>
          <p:cNvPicPr preferRelativeResize="0"/>
          <p:nvPr/>
        </p:nvPicPr>
        <p:blipFill>
          <a:blip r:embed="rId3">
            <a:alphaModFix/>
          </a:blip>
          <a:stretch>
            <a:fillRect/>
          </a:stretch>
        </p:blipFill>
        <p:spPr>
          <a:xfrm>
            <a:off x="628649" y="2153304"/>
            <a:ext cx="7509600" cy="359850"/>
          </a:xfrm>
          <a:prstGeom prst="rect">
            <a:avLst/>
          </a:prstGeom>
          <a:noFill/>
          <a:ln>
            <a:noFill/>
          </a:ln>
        </p:spPr>
      </p:pic>
      <p:pic>
        <p:nvPicPr>
          <p:cNvPr id="1028" name="Picture 4" descr="Image result for umbrella bee trans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37" y="-159345"/>
            <a:ext cx="3125508" cy="3125508"/>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173225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a:t>Why a maturity model?</a:t>
            </a:r>
          </a:p>
        </p:txBody>
      </p:sp>
      <p:sp>
        <p:nvSpPr>
          <p:cNvPr id="27" name="Content Placeholder 26"/>
          <p:cNvSpPr>
            <a:spLocks noGrp="1"/>
          </p:cNvSpPr>
          <p:nvPr>
            <p:ph idx="1"/>
          </p:nvPr>
        </p:nvSpPr>
        <p:spPr/>
        <p:txBody>
          <a:bodyPr/>
          <a:lstStyle/>
          <a:p>
            <a:endParaRPr lang="nl-BE"/>
          </a:p>
        </p:txBody>
      </p:sp>
      <p:grpSp>
        <p:nvGrpSpPr>
          <p:cNvPr id="4" name="Google Shape;206;p30"/>
          <p:cNvGrpSpPr/>
          <p:nvPr/>
        </p:nvGrpSpPr>
        <p:grpSpPr>
          <a:xfrm>
            <a:off x="338890" y="1642269"/>
            <a:ext cx="5384177" cy="4435802"/>
            <a:chOff x="0" y="877"/>
            <a:chExt cx="4366060" cy="2994214"/>
          </a:xfrm>
        </p:grpSpPr>
        <p:sp>
          <p:nvSpPr>
            <p:cNvPr id="5" name="Google Shape;207;p30"/>
            <p:cNvSpPr/>
            <p:nvPr/>
          </p:nvSpPr>
          <p:spPr>
            <a:xfrm>
              <a:off x="1746424" y="877"/>
              <a:ext cx="2619636" cy="696328"/>
            </a:xfrm>
            <a:prstGeom prst="rightArrow">
              <a:avLst>
                <a:gd name="adj1" fmla="val 75000"/>
                <a:gd name="adj2" fmla="val 50000"/>
              </a:avLst>
            </a:prstGeom>
            <a:solidFill>
              <a:srgbClr val="CCD3EA">
                <a:alpha val="89803"/>
              </a:srgbClr>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2800"/>
            </a:p>
          </p:txBody>
        </p:sp>
        <p:sp>
          <p:nvSpPr>
            <p:cNvPr id="6" name="Google Shape;208;p30"/>
            <p:cNvSpPr txBox="1"/>
            <p:nvPr/>
          </p:nvSpPr>
          <p:spPr>
            <a:xfrm>
              <a:off x="1746424" y="87918"/>
              <a:ext cx="2358513" cy="522246"/>
            </a:xfrm>
            <a:prstGeom prst="rect">
              <a:avLst/>
            </a:prstGeom>
            <a:noFill/>
            <a:ln>
              <a:noFill/>
            </a:ln>
          </p:spPr>
          <p:txBody>
            <a:bodyPr spcFirstLastPara="1" wrap="square" lIns="5700" tIns="5700" rIns="5700" bIns="5700" anchor="ctr" anchorCtr="0">
              <a:noAutofit/>
            </a:bodyPr>
            <a:lstStyle/>
            <a:p>
              <a:pPr marL="6350" marR="0" lvl="1" algn="l" rtl="0">
                <a:lnSpc>
                  <a:spcPct val="90000"/>
                </a:lnSpc>
                <a:spcBef>
                  <a:spcPts val="0"/>
                </a:spcBef>
                <a:spcAft>
                  <a:spcPts val="0"/>
                </a:spcAft>
                <a:buClr>
                  <a:schemeClr val="dk1"/>
                </a:buClr>
                <a:buSzPts val="900"/>
              </a:pPr>
              <a:r>
                <a:rPr lang="en" b="0" i="0" u="none" strike="noStrike" cap="none" dirty="0">
                  <a:solidFill>
                    <a:schemeClr val="dk1"/>
                  </a:solidFill>
                  <a:latin typeface="Calibri"/>
                  <a:ea typeface="Calibri"/>
                  <a:cs typeface="Calibri"/>
                  <a:sym typeface="Calibri"/>
                </a:rPr>
                <a:t>Changes must be </a:t>
              </a:r>
              <a:r>
                <a:rPr lang="en" b="0" i="0" u="sng" strike="noStrike" cap="none" dirty="0">
                  <a:solidFill>
                    <a:schemeClr val="dk1"/>
                  </a:solidFill>
                  <a:latin typeface="Calibri"/>
                  <a:ea typeface="Calibri"/>
                  <a:cs typeface="Calibri"/>
                  <a:sym typeface="Calibri"/>
                </a:rPr>
                <a:t>iterative</a:t>
              </a:r>
              <a:r>
                <a:rPr lang="en" b="0" i="0" u="none" strike="noStrike" cap="none" dirty="0">
                  <a:solidFill>
                    <a:schemeClr val="dk1"/>
                  </a:solidFill>
                  <a:latin typeface="Calibri"/>
                  <a:ea typeface="Calibri"/>
                  <a:cs typeface="Calibri"/>
                  <a:sym typeface="Calibri"/>
                </a:rPr>
                <a:t> while working toward long-term goals</a:t>
              </a:r>
              <a:endParaRPr b="0" i="0" u="none" strike="noStrike" cap="none" dirty="0">
                <a:solidFill>
                  <a:schemeClr val="dk1"/>
                </a:solidFill>
                <a:latin typeface="Calibri"/>
                <a:ea typeface="Calibri"/>
                <a:cs typeface="Calibri"/>
                <a:sym typeface="Calibri"/>
              </a:endParaRPr>
            </a:p>
          </p:txBody>
        </p:sp>
        <p:sp>
          <p:nvSpPr>
            <p:cNvPr id="7" name="Google Shape;209;p30"/>
            <p:cNvSpPr/>
            <p:nvPr/>
          </p:nvSpPr>
          <p:spPr>
            <a:xfrm>
              <a:off x="0" y="877"/>
              <a:ext cx="1746424" cy="696328"/>
            </a:xfrm>
            <a:prstGeom prst="roundRect">
              <a:avLst>
                <a:gd name="adj" fmla="val 16667"/>
              </a:avLst>
            </a:prstGeom>
            <a:solidFill>
              <a:srgbClr val="4372C3">
                <a:alpha val="89803"/>
              </a:srgbClr>
            </a:solidFill>
            <a:ln w="1905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2800"/>
            </a:p>
          </p:txBody>
        </p:sp>
        <p:sp>
          <p:nvSpPr>
            <p:cNvPr id="8" name="Google Shape;210;p30"/>
            <p:cNvSpPr txBox="1"/>
            <p:nvPr/>
          </p:nvSpPr>
          <p:spPr>
            <a:xfrm>
              <a:off x="33992" y="34869"/>
              <a:ext cx="1678440" cy="628344"/>
            </a:xfrm>
            <a:prstGeom prst="rect">
              <a:avLst/>
            </a:prstGeom>
            <a:noFill/>
            <a:ln>
              <a:noFill/>
            </a:ln>
          </p:spPr>
          <p:txBody>
            <a:bodyPr spcFirstLastPara="1" wrap="square" lIns="37150" tIns="18575" rIns="37150" bIns="18575" anchor="ctr" anchorCtr="0">
              <a:noAutofit/>
            </a:bodyPr>
            <a:lstStyle/>
            <a:p>
              <a:pPr marL="0" marR="0" lvl="0" indent="0" algn="ctr" rtl="0">
                <a:lnSpc>
                  <a:spcPct val="90000"/>
                </a:lnSpc>
                <a:spcBef>
                  <a:spcPts val="0"/>
                </a:spcBef>
                <a:spcAft>
                  <a:spcPts val="0"/>
                </a:spcAft>
                <a:buClr>
                  <a:schemeClr val="lt1"/>
                </a:buClr>
                <a:buSzPts val="1000"/>
                <a:buFont typeface="Calibri"/>
                <a:buNone/>
              </a:pPr>
              <a:r>
                <a:rPr lang="en" sz="1600">
                  <a:solidFill>
                    <a:schemeClr val="lt1"/>
                  </a:solidFill>
                  <a:latin typeface="Calibri"/>
                  <a:ea typeface="Calibri"/>
                  <a:cs typeface="Calibri"/>
                  <a:sym typeface="Calibri"/>
                </a:rPr>
                <a:t>An organization’s behavior changes slowly over time</a:t>
              </a:r>
              <a:endParaRPr sz="1600">
                <a:solidFill>
                  <a:schemeClr val="lt1"/>
                </a:solidFill>
                <a:latin typeface="Calibri"/>
                <a:ea typeface="Calibri"/>
                <a:cs typeface="Calibri"/>
                <a:sym typeface="Calibri"/>
              </a:endParaRPr>
            </a:p>
          </p:txBody>
        </p:sp>
        <p:sp>
          <p:nvSpPr>
            <p:cNvPr id="9" name="Google Shape;211;p30"/>
            <p:cNvSpPr/>
            <p:nvPr/>
          </p:nvSpPr>
          <p:spPr>
            <a:xfrm>
              <a:off x="1746424" y="766839"/>
              <a:ext cx="2619636" cy="696328"/>
            </a:xfrm>
            <a:prstGeom prst="rightArrow">
              <a:avLst>
                <a:gd name="adj1" fmla="val 75000"/>
                <a:gd name="adj2" fmla="val 50000"/>
              </a:avLst>
            </a:prstGeom>
            <a:solidFill>
              <a:srgbClr val="CCD3EA">
                <a:alpha val="89803"/>
              </a:srgbClr>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2800"/>
            </a:p>
          </p:txBody>
        </p:sp>
        <p:sp>
          <p:nvSpPr>
            <p:cNvPr id="10" name="Google Shape;212;p30"/>
            <p:cNvSpPr txBox="1"/>
            <p:nvPr/>
          </p:nvSpPr>
          <p:spPr>
            <a:xfrm>
              <a:off x="1746424" y="853880"/>
              <a:ext cx="2358513" cy="522246"/>
            </a:xfrm>
            <a:prstGeom prst="rect">
              <a:avLst/>
            </a:prstGeom>
            <a:noFill/>
            <a:ln>
              <a:noFill/>
            </a:ln>
          </p:spPr>
          <p:txBody>
            <a:bodyPr spcFirstLastPara="1" wrap="square" lIns="5700" tIns="5700" rIns="5700" bIns="5700" anchor="ctr" anchorCtr="0">
              <a:noAutofit/>
            </a:bodyPr>
            <a:lstStyle/>
            <a:p>
              <a:pPr marL="6350" marR="0" lvl="1" algn="l" rtl="0">
                <a:lnSpc>
                  <a:spcPct val="90000"/>
                </a:lnSpc>
                <a:spcBef>
                  <a:spcPts val="0"/>
                </a:spcBef>
                <a:spcAft>
                  <a:spcPts val="0"/>
                </a:spcAft>
                <a:buClr>
                  <a:schemeClr val="dk1"/>
                </a:buClr>
                <a:buSzPts val="900"/>
              </a:pPr>
              <a:r>
                <a:rPr lang="en" b="0" i="0" u="none" strike="noStrike" cap="none" dirty="0">
                  <a:solidFill>
                    <a:schemeClr val="dk1"/>
                  </a:solidFill>
                  <a:latin typeface="Calibri"/>
                  <a:ea typeface="Calibri"/>
                  <a:cs typeface="Calibri"/>
                  <a:sym typeface="Calibri"/>
                </a:rPr>
                <a:t>A solution must enable </a:t>
              </a:r>
              <a:r>
                <a:rPr lang="en" b="0" i="0" u="sng" strike="noStrike" cap="none" dirty="0">
                  <a:solidFill>
                    <a:schemeClr val="dk1"/>
                  </a:solidFill>
                  <a:latin typeface="Calibri"/>
                  <a:ea typeface="Calibri"/>
                  <a:cs typeface="Calibri"/>
                  <a:sym typeface="Calibri"/>
                </a:rPr>
                <a:t>risk-based</a:t>
              </a:r>
              <a:r>
                <a:rPr lang="en" b="0" i="0" u="none" strike="noStrike" cap="none" dirty="0">
                  <a:solidFill>
                    <a:schemeClr val="dk1"/>
                  </a:solidFill>
                  <a:latin typeface="Calibri"/>
                  <a:ea typeface="Calibri"/>
                  <a:cs typeface="Calibri"/>
                  <a:sym typeface="Calibri"/>
                </a:rPr>
                <a:t> choices tailored to the organization</a:t>
              </a:r>
              <a:endParaRPr b="0" i="0" u="none" strike="noStrike" cap="none" dirty="0">
                <a:solidFill>
                  <a:schemeClr val="dk1"/>
                </a:solidFill>
                <a:latin typeface="Calibri"/>
                <a:ea typeface="Calibri"/>
                <a:cs typeface="Calibri"/>
                <a:sym typeface="Calibri"/>
              </a:endParaRPr>
            </a:p>
          </p:txBody>
        </p:sp>
        <p:sp>
          <p:nvSpPr>
            <p:cNvPr id="11" name="Google Shape;213;p30"/>
            <p:cNvSpPr/>
            <p:nvPr/>
          </p:nvSpPr>
          <p:spPr>
            <a:xfrm>
              <a:off x="0" y="766839"/>
              <a:ext cx="1746424" cy="696328"/>
            </a:xfrm>
            <a:prstGeom prst="roundRect">
              <a:avLst>
                <a:gd name="adj" fmla="val 16667"/>
              </a:avLst>
            </a:prstGeom>
            <a:solidFill>
              <a:srgbClr val="4372C3">
                <a:alpha val="76862"/>
              </a:srgbClr>
            </a:solidFill>
            <a:ln w="1905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2800"/>
            </a:p>
          </p:txBody>
        </p:sp>
        <p:sp>
          <p:nvSpPr>
            <p:cNvPr id="12" name="Google Shape;214;p30"/>
            <p:cNvSpPr txBox="1"/>
            <p:nvPr/>
          </p:nvSpPr>
          <p:spPr>
            <a:xfrm>
              <a:off x="33992" y="800831"/>
              <a:ext cx="1678440" cy="628344"/>
            </a:xfrm>
            <a:prstGeom prst="rect">
              <a:avLst/>
            </a:prstGeom>
            <a:noFill/>
            <a:ln>
              <a:noFill/>
            </a:ln>
          </p:spPr>
          <p:txBody>
            <a:bodyPr spcFirstLastPara="1" wrap="square" lIns="37150" tIns="18575" rIns="37150" bIns="18575" anchor="ctr" anchorCtr="0">
              <a:noAutofit/>
            </a:bodyPr>
            <a:lstStyle/>
            <a:p>
              <a:pPr marL="0" marR="0" lvl="0" indent="0" algn="ctr" rtl="0">
                <a:lnSpc>
                  <a:spcPct val="90000"/>
                </a:lnSpc>
                <a:spcBef>
                  <a:spcPts val="0"/>
                </a:spcBef>
                <a:spcAft>
                  <a:spcPts val="0"/>
                </a:spcAft>
                <a:buClr>
                  <a:schemeClr val="lt1"/>
                </a:buClr>
                <a:buSzPts val="1000"/>
                <a:buFont typeface="Calibri"/>
                <a:buNone/>
              </a:pPr>
              <a:r>
                <a:rPr lang="en" sz="1600" dirty="0">
                  <a:solidFill>
                    <a:schemeClr val="lt1"/>
                  </a:solidFill>
                  <a:latin typeface="Calibri"/>
                  <a:ea typeface="Calibri"/>
                  <a:cs typeface="Calibri"/>
                  <a:sym typeface="Calibri"/>
                </a:rPr>
                <a:t>There is no single recipe that works for all organizations</a:t>
              </a:r>
              <a:endParaRPr sz="1600" dirty="0">
                <a:solidFill>
                  <a:schemeClr val="lt1"/>
                </a:solidFill>
                <a:latin typeface="Calibri"/>
                <a:ea typeface="Calibri"/>
                <a:cs typeface="Calibri"/>
                <a:sym typeface="Calibri"/>
              </a:endParaRPr>
            </a:p>
          </p:txBody>
        </p:sp>
        <p:sp>
          <p:nvSpPr>
            <p:cNvPr id="13" name="Google Shape;215;p30"/>
            <p:cNvSpPr/>
            <p:nvPr/>
          </p:nvSpPr>
          <p:spPr>
            <a:xfrm>
              <a:off x="1746424" y="1532801"/>
              <a:ext cx="2619636" cy="696328"/>
            </a:xfrm>
            <a:prstGeom prst="rightArrow">
              <a:avLst>
                <a:gd name="adj1" fmla="val 75000"/>
                <a:gd name="adj2" fmla="val 50000"/>
              </a:avLst>
            </a:prstGeom>
            <a:solidFill>
              <a:srgbClr val="CCD3EA">
                <a:alpha val="89803"/>
              </a:srgbClr>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2800"/>
            </a:p>
          </p:txBody>
        </p:sp>
        <p:sp>
          <p:nvSpPr>
            <p:cNvPr id="14" name="Google Shape;216;p30"/>
            <p:cNvSpPr txBox="1"/>
            <p:nvPr/>
          </p:nvSpPr>
          <p:spPr>
            <a:xfrm>
              <a:off x="1746424" y="1619842"/>
              <a:ext cx="2358513" cy="522246"/>
            </a:xfrm>
            <a:prstGeom prst="rect">
              <a:avLst/>
            </a:prstGeom>
            <a:noFill/>
            <a:ln>
              <a:noFill/>
            </a:ln>
          </p:spPr>
          <p:txBody>
            <a:bodyPr spcFirstLastPara="1" wrap="square" lIns="5700" tIns="5700" rIns="5700" bIns="5700" anchor="ctr" anchorCtr="0">
              <a:noAutofit/>
            </a:bodyPr>
            <a:lstStyle/>
            <a:p>
              <a:pPr marL="6350" marR="0" lvl="1" algn="l" rtl="0">
                <a:lnSpc>
                  <a:spcPct val="90000"/>
                </a:lnSpc>
                <a:spcBef>
                  <a:spcPts val="0"/>
                </a:spcBef>
                <a:spcAft>
                  <a:spcPts val="0"/>
                </a:spcAft>
                <a:buClr>
                  <a:schemeClr val="dk1"/>
                </a:buClr>
                <a:buSzPts val="900"/>
              </a:pPr>
              <a:r>
                <a:rPr lang="en" b="0" i="0" u="none" strike="noStrike" cap="none" dirty="0">
                  <a:solidFill>
                    <a:schemeClr val="dk1"/>
                  </a:solidFill>
                  <a:latin typeface="Calibri"/>
                  <a:ea typeface="Calibri"/>
                  <a:cs typeface="Calibri"/>
                  <a:sym typeface="Calibri"/>
                </a:rPr>
                <a:t>A solution must provide enough </a:t>
              </a:r>
              <a:r>
                <a:rPr lang="en" b="0" i="0" u="sng" strike="noStrike" cap="none" dirty="0">
                  <a:solidFill>
                    <a:schemeClr val="dk1"/>
                  </a:solidFill>
                  <a:latin typeface="Calibri"/>
                  <a:ea typeface="Calibri"/>
                  <a:cs typeface="Calibri"/>
                  <a:sym typeface="Calibri"/>
                </a:rPr>
                <a:t>details</a:t>
              </a:r>
              <a:r>
                <a:rPr lang="en" b="0" i="0" u="none" strike="noStrike" cap="none" dirty="0">
                  <a:solidFill>
                    <a:schemeClr val="dk1"/>
                  </a:solidFill>
                  <a:latin typeface="Calibri"/>
                  <a:ea typeface="Calibri"/>
                  <a:cs typeface="Calibri"/>
                  <a:sym typeface="Calibri"/>
                </a:rPr>
                <a:t> for non-security-people</a:t>
              </a:r>
              <a:endParaRPr b="0" i="0" u="none" strike="noStrike" cap="none" dirty="0">
                <a:solidFill>
                  <a:schemeClr val="dk1"/>
                </a:solidFill>
                <a:latin typeface="Calibri"/>
                <a:ea typeface="Calibri"/>
                <a:cs typeface="Calibri"/>
                <a:sym typeface="Calibri"/>
              </a:endParaRPr>
            </a:p>
          </p:txBody>
        </p:sp>
        <p:sp>
          <p:nvSpPr>
            <p:cNvPr id="15" name="Google Shape;217;p30"/>
            <p:cNvSpPr/>
            <p:nvPr/>
          </p:nvSpPr>
          <p:spPr>
            <a:xfrm>
              <a:off x="0" y="1532801"/>
              <a:ext cx="1746424" cy="696328"/>
            </a:xfrm>
            <a:prstGeom prst="roundRect">
              <a:avLst>
                <a:gd name="adj" fmla="val 16667"/>
              </a:avLst>
            </a:prstGeom>
            <a:solidFill>
              <a:srgbClr val="4372C3">
                <a:alpha val="63137"/>
              </a:srgbClr>
            </a:solidFill>
            <a:ln w="1905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2800"/>
            </a:p>
          </p:txBody>
        </p:sp>
        <p:sp>
          <p:nvSpPr>
            <p:cNvPr id="16" name="Google Shape;218;p30"/>
            <p:cNvSpPr txBox="1"/>
            <p:nvPr/>
          </p:nvSpPr>
          <p:spPr>
            <a:xfrm>
              <a:off x="33992" y="1566793"/>
              <a:ext cx="1678440" cy="628344"/>
            </a:xfrm>
            <a:prstGeom prst="rect">
              <a:avLst/>
            </a:prstGeom>
            <a:noFill/>
            <a:ln>
              <a:noFill/>
            </a:ln>
          </p:spPr>
          <p:txBody>
            <a:bodyPr spcFirstLastPara="1" wrap="square" lIns="37150" tIns="18575" rIns="37150" bIns="18575" anchor="ctr" anchorCtr="0">
              <a:noAutofit/>
            </a:bodyPr>
            <a:lstStyle/>
            <a:p>
              <a:pPr marL="0" marR="0" lvl="0" indent="0" algn="ctr" rtl="0">
                <a:lnSpc>
                  <a:spcPct val="90000"/>
                </a:lnSpc>
                <a:spcBef>
                  <a:spcPts val="0"/>
                </a:spcBef>
                <a:spcAft>
                  <a:spcPts val="0"/>
                </a:spcAft>
                <a:buClr>
                  <a:schemeClr val="lt1"/>
                </a:buClr>
                <a:buSzPts val="1000"/>
                <a:buFont typeface="Calibri"/>
                <a:buNone/>
              </a:pPr>
              <a:r>
                <a:rPr lang="en" sz="1600">
                  <a:solidFill>
                    <a:schemeClr val="lt1"/>
                  </a:solidFill>
                  <a:latin typeface="Calibri"/>
                  <a:ea typeface="Calibri"/>
                  <a:cs typeface="Calibri"/>
                  <a:sym typeface="Calibri"/>
                </a:rPr>
                <a:t>Guidance related to security activities must be prescriptive</a:t>
              </a:r>
              <a:endParaRPr sz="1600">
                <a:solidFill>
                  <a:schemeClr val="lt1"/>
                </a:solidFill>
                <a:latin typeface="Calibri"/>
                <a:ea typeface="Calibri"/>
                <a:cs typeface="Calibri"/>
                <a:sym typeface="Calibri"/>
              </a:endParaRPr>
            </a:p>
          </p:txBody>
        </p:sp>
        <p:sp>
          <p:nvSpPr>
            <p:cNvPr id="17" name="Google Shape;219;p30"/>
            <p:cNvSpPr/>
            <p:nvPr/>
          </p:nvSpPr>
          <p:spPr>
            <a:xfrm>
              <a:off x="1746424" y="2298763"/>
              <a:ext cx="2619636" cy="696328"/>
            </a:xfrm>
            <a:prstGeom prst="rightArrow">
              <a:avLst>
                <a:gd name="adj1" fmla="val 75000"/>
                <a:gd name="adj2" fmla="val 50000"/>
              </a:avLst>
            </a:prstGeom>
            <a:solidFill>
              <a:srgbClr val="CCD3EA">
                <a:alpha val="89803"/>
              </a:srgbClr>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2800"/>
            </a:p>
          </p:txBody>
        </p:sp>
        <p:sp>
          <p:nvSpPr>
            <p:cNvPr id="18" name="Google Shape;220;p30"/>
            <p:cNvSpPr txBox="1"/>
            <p:nvPr/>
          </p:nvSpPr>
          <p:spPr>
            <a:xfrm>
              <a:off x="1746424" y="2385804"/>
              <a:ext cx="2358513" cy="522246"/>
            </a:xfrm>
            <a:prstGeom prst="rect">
              <a:avLst/>
            </a:prstGeom>
            <a:noFill/>
            <a:ln>
              <a:noFill/>
            </a:ln>
          </p:spPr>
          <p:txBody>
            <a:bodyPr spcFirstLastPara="1" wrap="square" lIns="5700" tIns="5700" rIns="5700" bIns="5700" anchor="ctr" anchorCtr="0">
              <a:noAutofit/>
            </a:bodyPr>
            <a:lstStyle/>
            <a:p>
              <a:pPr marL="6350" marR="0" lvl="1" algn="l" rtl="0">
                <a:lnSpc>
                  <a:spcPct val="90000"/>
                </a:lnSpc>
                <a:spcBef>
                  <a:spcPts val="0"/>
                </a:spcBef>
                <a:spcAft>
                  <a:spcPts val="0"/>
                </a:spcAft>
                <a:buClr>
                  <a:schemeClr val="dk1"/>
                </a:buClr>
                <a:buSzPts val="900"/>
              </a:pPr>
              <a:r>
                <a:rPr lang="en" b="0" i="0" u="none" strike="noStrike" cap="none" dirty="0">
                  <a:solidFill>
                    <a:schemeClr val="dk1"/>
                  </a:solidFill>
                  <a:latin typeface="Calibri"/>
                  <a:ea typeface="Calibri"/>
                  <a:cs typeface="Calibri"/>
                  <a:sym typeface="Calibri"/>
                </a:rPr>
                <a:t>OWASP Software Assurance Maturity Model (SAMM)</a:t>
              </a:r>
              <a:endParaRPr sz="2000" dirty="0"/>
            </a:p>
          </p:txBody>
        </p:sp>
        <p:sp>
          <p:nvSpPr>
            <p:cNvPr id="19" name="Google Shape;221;p30"/>
            <p:cNvSpPr/>
            <p:nvPr/>
          </p:nvSpPr>
          <p:spPr>
            <a:xfrm>
              <a:off x="0" y="2298763"/>
              <a:ext cx="1746424" cy="696328"/>
            </a:xfrm>
            <a:prstGeom prst="roundRect">
              <a:avLst>
                <a:gd name="adj" fmla="val 16667"/>
              </a:avLst>
            </a:prstGeom>
            <a:solidFill>
              <a:srgbClr val="4372C3">
                <a:alpha val="49803"/>
              </a:srgbClr>
            </a:solidFill>
            <a:ln w="1905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sz="2800"/>
            </a:p>
          </p:txBody>
        </p:sp>
        <p:sp>
          <p:nvSpPr>
            <p:cNvPr id="20" name="Google Shape;222;p30"/>
            <p:cNvSpPr txBox="1"/>
            <p:nvPr/>
          </p:nvSpPr>
          <p:spPr>
            <a:xfrm>
              <a:off x="33992" y="2332755"/>
              <a:ext cx="1678440" cy="628344"/>
            </a:xfrm>
            <a:prstGeom prst="rect">
              <a:avLst/>
            </a:prstGeom>
            <a:noFill/>
            <a:ln>
              <a:noFill/>
            </a:ln>
          </p:spPr>
          <p:txBody>
            <a:bodyPr spcFirstLastPara="1" wrap="square" lIns="37150" tIns="18575" rIns="37150" bIns="18575" anchor="ctr" anchorCtr="0">
              <a:noAutofit/>
            </a:bodyPr>
            <a:lstStyle/>
            <a:p>
              <a:pPr marL="0" marR="0" lvl="0" indent="0" algn="ctr" rtl="0">
                <a:lnSpc>
                  <a:spcPct val="90000"/>
                </a:lnSpc>
                <a:spcBef>
                  <a:spcPts val="0"/>
                </a:spcBef>
                <a:spcAft>
                  <a:spcPts val="0"/>
                </a:spcAft>
                <a:buClr>
                  <a:schemeClr val="lt1"/>
                </a:buClr>
                <a:buSzPts val="1000"/>
                <a:buFont typeface="Calibri"/>
                <a:buNone/>
              </a:pPr>
              <a:r>
                <a:rPr lang="en" sz="1600">
                  <a:solidFill>
                    <a:schemeClr val="lt1"/>
                  </a:solidFill>
                  <a:latin typeface="Calibri"/>
                  <a:ea typeface="Calibri"/>
                  <a:cs typeface="Calibri"/>
                  <a:sym typeface="Calibri"/>
                </a:rPr>
                <a:t>Overall, must be simple, well-defined, and measurable</a:t>
              </a:r>
              <a:endParaRPr sz="1600">
                <a:solidFill>
                  <a:schemeClr val="lt1"/>
                </a:solidFill>
                <a:latin typeface="Calibri"/>
                <a:ea typeface="Calibri"/>
                <a:cs typeface="Calibri"/>
                <a:sym typeface="Calibri"/>
              </a:endParaRPr>
            </a:p>
          </p:txBody>
        </p:sp>
      </p:grpSp>
      <p:grpSp>
        <p:nvGrpSpPr>
          <p:cNvPr id="26" name="Group 25"/>
          <p:cNvGrpSpPr/>
          <p:nvPr/>
        </p:nvGrpSpPr>
        <p:grpSpPr>
          <a:xfrm>
            <a:off x="6298047" y="1411014"/>
            <a:ext cx="2620040" cy="4107660"/>
            <a:chOff x="6523960" y="1249648"/>
            <a:chExt cx="2620040" cy="4107660"/>
          </a:xfrm>
        </p:grpSpPr>
        <p:sp>
          <p:nvSpPr>
            <p:cNvPr id="21" name="Google Shape;252;p33"/>
            <p:cNvSpPr/>
            <p:nvPr/>
          </p:nvSpPr>
          <p:spPr>
            <a:xfrm>
              <a:off x="6754904" y="1249648"/>
              <a:ext cx="2389096" cy="3847200"/>
            </a:xfrm>
            <a:prstGeom prst="rect">
              <a:avLst/>
            </a:prstGeom>
            <a:noFill/>
            <a:ln>
              <a:noFill/>
            </a:ln>
            <a:effectLst>
              <a:outerShdw blurRad="57150" dist="19050" dir="5400000" algn="bl" rotWithShape="0">
                <a:srgbClr val="FFFFFF">
                  <a:alpha val="498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914400" marR="0" lvl="2" indent="0" algn="l" rtl="0">
                <a:spcBef>
                  <a:spcPts val="0"/>
                </a:spcBef>
                <a:spcAft>
                  <a:spcPts val="0"/>
                </a:spcAft>
                <a:buNone/>
              </a:pPr>
              <a:endParaRPr sz="1800" b="1" dirty="0">
                <a:solidFill>
                  <a:schemeClr val="dk1"/>
                </a:solidFill>
                <a:latin typeface="Calibri"/>
                <a:ea typeface="Calibri"/>
                <a:cs typeface="Calibri"/>
                <a:sym typeface="Calibri"/>
              </a:endParaRPr>
            </a:p>
            <a:p>
              <a:pPr marL="914400" marR="0" lvl="2" indent="0" algn="l" rtl="0">
                <a:spcBef>
                  <a:spcPts val="0"/>
                </a:spcBef>
                <a:spcAft>
                  <a:spcPts val="0"/>
                </a:spcAft>
                <a:buNone/>
              </a:pPr>
              <a:r>
                <a:rPr lang="en" sz="1800" b="1" i="0" u="none" strike="noStrike" cap="none" dirty="0">
                  <a:solidFill>
                    <a:schemeClr val="dk1"/>
                  </a:solidFill>
                  <a:latin typeface="Calibri"/>
                  <a:ea typeface="Calibri"/>
                  <a:cs typeface="Calibri"/>
                  <a:sym typeface="Calibri"/>
                </a:rPr>
                <a:t>Measurable</a:t>
              </a:r>
              <a:endParaRPr sz="2400" b="0" i="0" u="none" strike="noStrike" cap="none" dirty="0">
                <a:solidFill>
                  <a:schemeClr val="dk1"/>
                </a:solidFill>
                <a:latin typeface="Calibri"/>
                <a:ea typeface="Calibri"/>
                <a:cs typeface="Calibri"/>
                <a:sym typeface="Calibri"/>
              </a:endParaRPr>
            </a:p>
            <a:p>
              <a:pPr marL="0" marR="0" lvl="2" indent="0" algn="l" rtl="0">
                <a:spcBef>
                  <a:spcPts val="0"/>
                </a:spcBef>
                <a:spcAft>
                  <a:spcPts val="0"/>
                </a:spcAft>
                <a:buNone/>
              </a:pPr>
              <a:endParaRPr sz="1800" b="1" dirty="0">
                <a:solidFill>
                  <a:schemeClr val="dk1"/>
                </a:solidFill>
                <a:latin typeface="Calibri"/>
                <a:ea typeface="Calibri"/>
                <a:cs typeface="Calibri"/>
                <a:sym typeface="Calibri"/>
              </a:endParaRPr>
            </a:p>
            <a:p>
              <a:pPr marL="914400" marR="0" lvl="2" indent="0" algn="l" rtl="0">
                <a:spcBef>
                  <a:spcPts val="0"/>
                </a:spcBef>
                <a:spcAft>
                  <a:spcPts val="0"/>
                </a:spcAft>
                <a:buNone/>
              </a:pPr>
              <a:endParaRPr sz="1800" b="1" dirty="0">
                <a:solidFill>
                  <a:schemeClr val="dk1"/>
                </a:solidFill>
                <a:latin typeface="Calibri"/>
                <a:ea typeface="Calibri"/>
                <a:cs typeface="Calibri"/>
                <a:sym typeface="Calibri"/>
              </a:endParaRPr>
            </a:p>
            <a:p>
              <a:pPr marL="914400" marR="0" lvl="2" indent="0" algn="l" rtl="0">
                <a:spcBef>
                  <a:spcPts val="0"/>
                </a:spcBef>
                <a:spcAft>
                  <a:spcPts val="0"/>
                </a:spcAft>
                <a:buNone/>
              </a:pPr>
              <a:endParaRPr lang="en" sz="1800" b="1" i="0" u="none" strike="noStrike" cap="none" dirty="0" smtClean="0">
                <a:solidFill>
                  <a:schemeClr val="dk1"/>
                </a:solidFill>
                <a:latin typeface="Calibri"/>
                <a:ea typeface="Calibri"/>
                <a:cs typeface="Calibri"/>
                <a:sym typeface="Calibri"/>
              </a:endParaRPr>
            </a:p>
            <a:p>
              <a:pPr marL="914400" marR="0" lvl="2" indent="0" algn="l" rtl="0">
                <a:spcBef>
                  <a:spcPts val="0"/>
                </a:spcBef>
                <a:spcAft>
                  <a:spcPts val="0"/>
                </a:spcAft>
                <a:buNone/>
              </a:pPr>
              <a:r>
                <a:rPr lang="en" sz="1800" b="1" i="0" u="none" strike="noStrike" cap="none" dirty="0" smtClean="0">
                  <a:solidFill>
                    <a:schemeClr val="dk1"/>
                  </a:solidFill>
                  <a:latin typeface="Calibri"/>
                  <a:ea typeface="Calibri"/>
                  <a:cs typeface="Calibri"/>
                  <a:sym typeface="Calibri"/>
                </a:rPr>
                <a:t>Actionable</a:t>
              </a:r>
              <a:endParaRPr sz="2400" b="0" i="0" u="none" strike="noStrike" cap="none" dirty="0">
                <a:solidFill>
                  <a:schemeClr val="dk1"/>
                </a:solidFill>
                <a:latin typeface="Calibri"/>
                <a:ea typeface="Calibri"/>
                <a:cs typeface="Calibri"/>
                <a:sym typeface="Calibri"/>
              </a:endParaRPr>
            </a:p>
            <a:p>
              <a:pPr marL="914400" marR="0" lvl="2" indent="0" algn="l" rtl="0">
                <a:spcBef>
                  <a:spcPts val="0"/>
                </a:spcBef>
                <a:spcAft>
                  <a:spcPts val="0"/>
                </a:spcAft>
                <a:buNone/>
              </a:pPr>
              <a:endParaRPr sz="1800" b="1" dirty="0">
                <a:solidFill>
                  <a:schemeClr val="dk1"/>
                </a:solidFill>
                <a:latin typeface="Calibri"/>
                <a:ea typeface="Calibri"/>
                <a:cs typeface="Calibri"/>
                <a:sym typeface="Calibri"/>
              </a:endParaRPr>
            </a:p>
            <a:p>
              <a:pPr marL="914400" marR="0" lvl="2" indent="0" algn="l" rtl="0">
                <a:spcBef>
                  <a:spcPts val="0"/>
                </a:spcBef>
                <a:spcAft>
                  <a:spcPts val="0"/>
                </a:spcAft>
                <a:buNone/>
              </a:pPr>
              <a:endParaRPr sz="1800" b="1" dirty="0">
                <a:solidFill>
                  <a:schemeClr val="dk1"/>
                </a:solidFill>
                <a:latin typeface="Calibri"/>
                <a:ea typeface="Calibri"/>
                <a:cs typeface="Calibri"/>
                <a:sym typeface="Calibri"/>
              </a:endParaRPr>
            </a:p>
            <a:p>
              <a:pPr marL="914400" marR="0" lvl="2" indent="0" algn="l" rtl="0">
                <a:spcBef>
                  <a:spcPts val="0"/>
                </a:spcBef>
                <a:spcAft>
                  <a:spcPts val="0"/>
                </a:spcAft>
                <a:buNone/>
              </a:pPr>
              <a:endParaRPr lang="en" sz="1800" b="1" i="0" u="none" strike="noStrike" cap="none" dirty="0" smtClean="0">
                <a:solidFill>
                  <a:schemeClr val="dk1"/>
                </a:solidFill>
                <a:latin typeface="Calibri"/>
                <a:ea typeface="Calibri"/>
                <a:cs typeface="Calibri"/>
                <a:sym typeface="Calibri"/>
              </a:endParaRPr>
            </a:p>
            <a:p>
              <a:pPr marL="914400" marR="0" lvl="2" indent="0" algn="l" rtl="0">
                <a:spcBef>
                  <a:spcPts val="0"/>
                </a:spcBef>
                <a:spcAft>
                  <a:spcPts val="0"/>
                </a:spcAft>
                <a:buNone/>
              </a:pPr>
              <a:r>
                <a:rPr lang="en" sz="1800" b="1" i="0" u="none" strike="noStrike" cap="none" dirty="0" smtClean="0">
                  <a:solidFill>
                    <a:schemeClr val="dk1"/>
                  </a:solidFill>
                  <a:latin typeface="Calibri"/>
                  <a:ea typeface="Calibri"/>
                  <a:cs typeface="Calibri"/>
                  <a:sym typeface="Calibri"/>
                </a:rPr>
                <a:t>Versatile</a:t>
              </a:r>
              <a:endParaRPr sz="24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2400" dirty="0">
                  <a:solidFill>
                    <a:schemeClr val="dk1"/>
                  </a:solidFill>
                  <a:latin typeface="Calibri"/>
                  <a:ea typeface="Calibri"/>
                  <a:cs typeface="Calibri"/>
                  <a:sym typeface="Calibri"/>
                </a:rPr>
                <a:t/>
              </a:r>
              <a:br>
                <a:rPr lang="en" sz="2400" dirty="0">
                  <a:solidFill>
                    <a:schemeClr val="dk1"/>
                  </a:solidFill>
                  <a:latin typeface="Calibri"/>
                  <a:ea typeface="Calibri"/>
                  <a:cs typeface="Calibri"/>
                  <a:sym typeface="Calibri"/>
                </a:rPr>
              </a:br>
              <a:endParaRPr sz="2400" dirty="0">
                <a:solidFill>
                  <a:schemeClr val="dk1"/>
                </a:solidFill>
                <a:latin typeface="Calibri"/>
                <a:ea typeface="Calibri"/>
                <a:cs typeface="Calibri"/>
                <a:sym typeface="Calibri"/>
              </a:endParaRPr>
            </a:p>
          </p:txBody>
        </p:sp>
        <p:grpSp>
          <p:nvGrpSpPr>
            <p:cNvPr id="25" name="Group 24"/>
            <p:cNvGrpSpPr/>
            <p:nvPr/>
          </p:nvGrpSpPr>
          <p:grpSpPr>
            <a:xfrm>
              <a:off x="6523960" y="1861073"/>
              <a:ext cx="1030763" cy="3496235"/>
              <a:chOff x="6523960" y="1861073"/>
              <a:chExt cx="1030763" cy="3496235"/>
            </a:xfrm>
          </p:grpSpPr>
          <p:pic>
            <p:nvPicPr>
              <p:cNvPr id="22" name="Google Shape;253;p33"/>
              <p:cNvPicPr preferRelativeResize="0"/>
              <p:nvPr/>
            </p:nvPicPr>
            <p:blipFill rotWithShape="1">
              <a:blip r:embed="rId2">
                <a:alphaModFix/>
              </a:blip>
              <a:srcRect/>
              <a:stretch/>
            </p:blipFill>
            <p:spPr>
              <a:xfrm>
                <a:off x="6523960" y="1861073"/>
                <a:ext cx="1030763" cy="1041575"/>
              </a:xfrm>
              <a:prstGeom prst="rect">
                <a:avLst/>
              </a:prstGeom>
              <a:noFill/>
              <a:ln>
                <a:noFill/>
              </a:ln>
            </p:spPr>
          </p:pic>
          <p:pic>
            <p:nvPicPr>
              <p:cNvPr id="23" name="Google Shape;254;p33"/>
              <p:cNvPicPr preferRelativeResize="0"/>
              <p:nvPr/>
            </p:nvPicPr>
            <p:blipFill rotWithShape="1">
              <a:blip r:embed="rId3">
                <a:alphaModFix/>
              </a:blip>
              <a:srcRect/>
              <a:stretch/>
            </p:blipFill>
            <p:spPr>
              <a:xfrm>
                <a:off x="6528992" y="3067884"/>
                <a:ext cx="1025731" cy="1063052"/>
              </a:xfrm>
              <a:prstGeom prst="rect">
                <a:avLst/>
              </a:prstGeom>
              <a:noFill/>
              <a:ln>
                <a:noFill/>
              </a:ln>
            </p:spPr>
          </p:pic>
          <p:pic>
            <p:nvPicPr>
              <p:cNvPr id="24" name="Google Shape;255;p33"/>
              <p:cNvPicPr preferRelativeResize="0"/>
              <p:nvPr/>
            </p:nvPicPr>
            <p:blipFill rotWithShape="1">
              <a:blip r:embed="rId4">
                <a:alphaModFix/>
              </a:blip>
              <a:srcRect/>
              <a:stretch/>
            </p:blipFill>
            <p:spPr>
              <a:xfrm>
                <a:off x="6523960" y="4255704"/>
                <a:ext cx="1030763" cy="1101604"/>
              </a:xfrm>
              <a:prstGeom prst="rect">
                <a:avLst/>
              </a:prstGeom>
              <a:noFill/>
              <a:ln>
                <a:noFill/>
              </a:ln>
            </p:spPr>
          </p:pic>
        </p:grpSp>
      </p:grpSp>
      <p:sp>
        <p:nvSpPr>
          <p:cNvPr id="28"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2158235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sz="2800" dirty="0" smtClean="0"/>
              <a:t>OWASP SAMM</a:t>
            </a:r>
            <a:endParaRPr lang="en-US" altLang="en-US" sz="2800" dirty="0"/>
          </a:p>
        </p:txBody>
      </p:sp>
      <p:pic>
        <p:nvPicPr>
          <p:cNvPr id="2" name="Picture 1"/>
          <p:cNvPicPr>
            <a:picLocks noChangeAspect="1"/>
          </p:cNvPicPr>
          <p:nvPr/>
        </p:nvPicPr>
        <p:blipFill>
          <a:blip r:embed="rId3"/>
          <a:stretch>
            <a:fillRect/>
          </a:stretch>
        </p:blipFill>
        <p:spPr>
          <a:xfrm>
            <a:off x="7454715" y="1885427"/>
            <a:ext cx="1285875" cy="1295400"/>
          </a:xfrm>
          <a:prstGeom prst="rect">
            <a:avLst/>
          </a:prstGeom>
        </p:spPr>
      </p:pic>
      <p:pic>
        <p:nvPicPr>
          <p:cNvPr id="3" name="Picture 2"/>
          <p:cNvPicPr>
            <a:picLocks noChangeAspect="1"/>
          </p:cNvPicPr>
          <p:nvPr/>
        </p:nvPicPr>
        <p:blipFill>
          <a:blip r:embed="rId4"/>
          <a:stretch>
            <a:fillRect/>
          </a:stretch>
        </p:blipFill>
        <p:spPr>
          <a:xfrm>
            <a:off x="7464240" y="3550121"/>
            <a:ext cx="1276350" cy="1304925"/>
          </a:xfrm>
          <a:prstGeom prst="rect">
            <a:avLst/>
          </a:prstGeom>
        </p:spPr>
      </p:pic>
      <p:pic>
        <p:nvPicPr>
          <p:cNvPr id="8" name="Picture 2" descr="https://lh5.googleusercontent.com/KG3Odz6lnHDDjJ0d1j76SKaJyb3QSwwAqFnHPDs00rklaID5Da-R9FLQuX0ziC2S-MYi4HHEYeSHkcgdjnBymZ7XfLuRX0s7QM36CbmT4pkoUM2_cUfdXtOs7AVdIGvjmWyMtEzduG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86" y="1506264"/>
            <a:ext cx="6891826" cy="4087715"/>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
        <p:nvSpPr>
          <p:cNvPr id="7" name="Rectangle 6"/>
          <p:cNvSpPr/>
          <p:nvPr/>
        </p:nvSpPr>
        <p:spPr>
          <a:xfrm>
            <a:off x="2233083" y="5420996"/>
            <a:ext cx="4001416" cy="523220"/>
          </a:xfrm>
          <a:prstGeom prst="rect">
            <a:avLst/>
          </a:prstGeom>
        </p:spPr>
        <p:txBody>
          <a:bodyPr wrap="none">
            <a:spAutoFit/>
          </a:bodyPr>
          <a:lstStyle/>
          <a:p>
            <a:r>
              <a:rPr lang="nl-BE" sz="2800" dirty="0">
                <a:hlinkClick r:id="rId6"/>
              </a:rPr>
              <a:t>https://</a:t>
            </a:r>
            <a:r>
              <a:rPr lang="nl-BE" sz="2800" dirty="0" smtClean="0">
                <a:hlinkClick r:id="rId6"/>
              </a:rPr>
              <a:t>owaspsamm.org/</a:t>
            </a:r>
            <a:endParaRPr lang="nl-BE" sz="2800" dirty="0"/>
          </a:p>
        </p:txBody>
      </p:sp>
    </p:spTree>
    <p:extLst>
      <p:ext uri="{BB962C8B-B14F-4D97-AF65-F5344CB8AC3E}">
        <p14:creationId xmlns:p14="http://schemas.microsoft.com/office/powerpoint/2010/main" val="2466338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z="2800" dirty="0"/>
              <a:t>Core structure</a:t>
            </a:r>
          </a:p>
        </p:txBody>
      </p:sp>
      <p:sp>
        <p:nvSpPr>
          <p:cNvPr id="5" name="Content Placeholder 4"/>
          <p:cNvSpPr>
            <a:spLocks noGrp="1"/>
          </p:cNvSpPr>
          <p:nvPr>
            <p:ph idx="1"/>
          </p:nvPr>
        </p:nvSpPr>
        <p:spPr/>
        <p:txBody>
          <a:bodyPr/>
          <a:lstStyle/>
          <a:p>
            <a:endParaRPr lang="nl-BE"/>
          </a:p>
        </p:txBody>
      </p:sp>
      <p:pic>
        <p:nvPicPr>
          <p:cNvPr id="6" name="Picture 5"/>
          <p:cNvPicPr>
            <a:picLocks noChangeAspect="1"/>
          </p:cNvPicPr>
          <p:nvPr/>
        </p:nvPicPr>
        <p:blipFill>
          <a:blip r:embed="rId2"/>
          <a:stretch>
            <a:fillRect/>
          </a:stretch>
        </p:blipFill>
        <p:spPr>
          <a:xfrm>
            <a:off x="368141" y="2349056"/>
            <a:ext cx="8407718" cy="2666931"/>
          </a:xfrm>
          <a:prstGeom prst="rect">
            <a:avLst/>
          </a:prstGeom>
        </p:spPr>
      </p:pic>
      <p:sp>
        <p:nvSpPr>
          <p:cNvPr id="7" name="Oval 6"/>
          <p:cNvSpPr/>
          <p:nvPr/>
        </p:nvSpPr>
        <p:spPr>
          <a:xfrm>
            <a:off x="1807285" y="3603812"/>
            <a:ext cx="1355463" cy="796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385715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sz="2800" dirty="0" smtClean="0"/>
              <a:t>Assessments</a:t>
            </a:r>
            <a:endParaRPr lang="nl-BE" dirty="0"/>
          </a:p>
        </p:txBody>
      </p:sp>
      <p:sp>
        <p:nvSpPr>
          <p:cNvPr id="5" name="Content Placeholder 4"/>
          <p:cNvSpPr>
            <a:spLocks noGrp="1"/>
          </p:cNvSpPr>
          <p:nvPr>
            <p:ph idx="1"/>
          </p:nvPr>
        </p:nvSpPr>
        <p:spPr/>
        <p:txBody>
          <a:bodyPr/>
          <a:lstStyle/>
          <a:p>
            <a:endParaRPr lang="nl-BE"/>
          </a:p>
        </p:txBody>
      </p:sp>
      <p:pic>
        <p:nvPicPr>
          <p:cNvPr id="2050" name="Picture 2" descr="Image result for SAMM owa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97961"/>
            <a:ext cx="8431512" cy="284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30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smtClean="0"/>
              <a:t>SAMM output</a:t>
            </a:r>
            <a:endParaRPr lang="nl-BE" sz="2800" dirty="0"/>
          </a:p>
        </p:txBody>
      </p:sp>
      <p:sp>
        <p:nvSpPr>
          <p:cNvPr id="5"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pic>
        <p:nvPicPr>
          <p:cNvPr id="3" name="Picture 2"/>
          <p:cNvPicPr>
            <a:picLocks noChangeAspect="1"/>
          </p:cNvPicPr>
          <p:nvPr/>
        </p:nvPicPr>
        <p:blipFill>
          <a:blip r:embed="rId2"/>
          <a:stretch>
            <a:fillRect/>
          </a:stretch>
        </p:blipFill>
        <p:spPr>
          <a:xfrm>
            <a:off x="560284" y="1310058"/>
            <a:ext cx="4858872" cy="4438165"/>
          </a:xfrm>
          <a:prstGeom prst="rect">
            <a:avLst/>
          </a:prstGeom>
        </p:spPr>
      </p:pic>
      <p:pic>
        <p:nvPicPr>
          <p:cNvPr id="4" name="Picture 3"/>
          <p:cNvPicPr>
            <a:picLocks noChangeAspect="1"/>
          </p:cNvPicPr>
          <p:nvPr/>
        </p:nvPicPr>
        <p:blipFill>
          <a:blip r:embed="rId3"/>
          <a:stretch>
            <a:fillRect/>
          </a:stretch>
        </p:blipFill>
        <p:spPr>
          <a:xfrm>
            <a:off x="5785205" y="778824"/>
            <a:ext cx="2314909" cy="5500631"/>
          </a:xfrm>
          <a:prstGeom prst="rect">
            <a:avLst/>
          </a:prstGeom>
        </p:spPr>
      </p:pic>
    </p:spTree>
    <p:extLst>
      <p:ext uri="{BB962C8B-B14F-4D97-AF65-F5344CB8AC3E}">
        <p14:creationId xmlns:p14="http://schemas.microsoft.com/office/powerpoint/2010/main" val="4016234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800" dirty="0" smtClean="0"/>
              <a:t>Why a new version?</a:t>
            </a:r>
            <a:endParaRPr lang="nl-BE" sz="2800" dirty="0"/>
          </a:p>
        </p:txBody>
      </p:sp>
      <p:sp>
        <p:nvSpPr>
          <p:cNvPr id="3" name="Content Placeholder 2"/>
          <p:cNvSpPr>
            <a:spLocks noGrp="1"/>
          </p:cNvSpPr>
          <p:nvPr>
            <p:ph sz="quarter" idx="4294967295"/>
          </p:nvPr>
        </p:nvSpPr>
        <p:spPr>
          <a:xfrm>
            <a:off x="533400" y="1601993"/>
            <a:ext cx="8077200" cy="4419600"/>
          </a:xfrm>
        </p:spPr>
        <p:txBody>
          <a:bodyPr/>
          <a:lstStyle/>
          <a:p>
            <a:pPr>
              <a:buFont typeface="Wingdings" panose="05000000000000000000" pitchFamily="2" charset="2"/>
              <a:buChar char="ü"/>
            </a:pPr>
            <a:r>
              <a:rPr lang="nl-BE" sz="2800" dirty="0" smtClean="0"/>
              <a:t>Align with recent development practices</a:t>
            </a:r>
          </a:p>
          <a:p>
            <a:pPr>
              <a:buFont typeface="Wingdings" panose="05000000000000000000" pitchFamily="2" charset="2"/>
              <a:buChar char="ü"/>
            </a:pPr>
            <a:r>
              <a:rPr lang="nl-BE" sz="2800" dirty="0" smtClean="0"/>
              <a:t>“Orphaned” activities</a:t>
            </a:r>
          </a:p>
          <a:p>
            <a:pPr>
              <a:buFont typeface="Wingdings" panose="05000000000000000000" pitchFamily="2" charset="2"/>
              <a:buChar char="ü"/>
            </a:pPr>
            <a:r>
              <a:rPr lang="nl-BE" sz="2800" dirty="0"/>
              <a:t>Method agnostic</a:t>
            </a:r>
          </a:p>
          <a:p>
            <a:pPr>
              <a:buFont typeface="Wingdings" panose="05000000000000000000" pitchFamily="2" charset="2"/>
              <a:buChar char="ü"/>
            </a:pPr>
            <a:r>
              <a:rPr lang="nl-BE" sz="2800" dirty="0" smtClean="0"/>
              <a:t>Improve assessments</a:t>
            </a:r>
          </a:p>
          <a:p>
            <a:pPr>
              <a:buFont typeface="Wingdings" panose="05000000000000000000" pitchFamily="2" charset="2"/>
              <a:buChar char="ü"/>
            </a:pPr>
            <a:r>
              <a:rPr lang="nl-BE" sz="2800" dirty="0" smtClean="0"/>
              <a:t>Improve production process</a:t>
            </a:r>
          </a:p>
          <a:p>
            <a:endParaRPr lang="nl-BE" sz="2800" dirty="0" smtClean="0"/>
          </a:p>
          <a:p>
            <a:pPr marL="203200" indent="0">
              <a:buNone/>
            </a:pPr>
            <a:r>
              <a:rPr lang="nl-BE" sz="2800" dirty="0" smtClean="0"/>
              <a:t>Backwards compatibility was not a goal</a:t>
            </a:r>
          </a:p>
          <a:p>
            <a:endParaRPr lang="nl-BE" sz="2800" dirty="0" smtClean="0"/>
          </a:p>
          <a:p>
            <a:endParaRPr lang="nl-BE" sz="2800" dirty="0"/>
          </a:p>
        </p:txBody>
      </p:sp>
      <p:sp>
        <p:nvSpPr>
          <p:cNvPr id="5" name="Footer Placeholder 4"/>
          <p:cNvSpPr txBox="1">
            <a:spLocks/>
          </p:cNvSpPr>
          <p:nvPr/>
        </p:nvSpPr>
        <p:spPr>
          <a:xfrm>
            <a:off x="0" y="6356350"/>
            <a:ext cx="5384800" cy="36512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chemeClr val="dk1"/>
                </a:solidFill>
                <a:latin typeface="Calibri"/>
                <a:ea typeface="Calibri"/>
                <a:cs typeface="Calibri"/>
                <a:sym typeface="Calibri"/>
              </a:defRPr>
            </a:lvl1pPr>
            <a:lvl2pPr marL="457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2pPr>
            <a:lvl3pPr marL="914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3pPr>
            <a:lvl4pPr marL="1371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4pPr>
            <a:lvl5pPr marL="18288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5pPr>
            <a:lvl6pPr marL="22860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6pPr>
            <a:lvl7pPr marL="27432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7pPr>
            <a:lvl8pPr marL="32004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8pPr>
            <a:lvl9pPr marL="3657600" marR="0" indent="0" algn="l" rtl="0">
              <a:lnSpc>
                <a:spcPct val="100000"/>
              </a:lnSpc>
              <a:spcBef>
                <a:spcPts val="0"/>
              </a:spcBef>
              <a:spcAft>
                <a:spcPts val="0"/>
              </a:spcAft>
              <a:buNone/>
              <a:defRPr sz="1800" b="0" i="0" u="none" strike="noStrike" cap="none" baseline="0">
                <a:solidFill>
                  <a:schemeClr val="dk1"/>
                </a:solidFill>
                <a:latin typeface="Calibri"/>
                <a:ea typeface="Calibri"/>
                <a:cs typeface="Calibri"/>
                <a:sym typeface="Calibri"/>
              </a:defRPr>
            </a:lvl9pPr>
          </a:lstStyle>
          <a:p>
            <a:r>
              <a:rPr lang="en-GB" dirty="0" smtClean="0"/>
              <a:t>OWASP SAMM2, OWASP Global </a:t>
            </a:r>
            <a:r>
              <a:rPr lang="en-GB" dirty="0" err="1" smtClean="0"/>
              <a:t>AppSec</a:t>
            </a:r>
            <a:r>
              <a:rPr lang="en-GB" dirty="0" smtClean="0"/>
              <a:t>, Amsterdam 2019</a:t>
            </a:r>
            <a:endParaRPr lang="en-GB" dirty="0"/>
          </a:p>
        </p:txBody>
      </p:sp>
    </p:spTree>
    <p:extLst>
      <p:ext uri="{BB962C8B-B14F-4D97-AF65-F5344CB8AC3E}">
        <p14:creationId xmlns:p14="http://schemas.microsoft.com/office/powerpoint/2010/main" val="1055891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wC Red">
    <a:dk1>
      <a:srgbClr val="000000"/>
    </a:dk1>
    <a:lt1>
      <a:srgbClr val="FFFFFF"/>
    </a:lt1>
    <a:dk2>
      <a:srgbClr val="E0301E"/>
    </a:dk2>
    <a:lt2>
      <a:srgbClr val="FFFFFF"/>
    </a:lt2>
    <a:accent1>
      <a:srgbClr val="E0301E"/>
    </a:accent1>
    <a:accent2>
      <a:srgbClr val="A32020"/>
    </a:accent2>
    <a:accent3>
      <a:srgbClr val="E27588"/>
    </a:accent3>
    <a:accent4>
      <a:srgbClr val="602320"/>
    </a:accent4>
    <a:accent5>
      <a:srgbClr val="FFB600"/>
    </a:accent5>
    <a:accent6>
      <a:srgbClr val="DC6900"/>
    </a:accent6>
    <a:hlink>
      <a:srgbClr val="0000FF"/>
    </a:hlink>
    <a:folHlink>
      <a:srgbClr val="0000FF"/>
    </a:folHlink>
  </a:clrScheme>
</a:themeOverride>
</file>

<file path=docProps/app.xml><?xml version="1.0" encoding="utf-8"?>
<Properties xmlns="http://schemas.openxmlformats.org/officeDocument/2006/extended-properties" xmlns:vt="http://schemas.openxmlformats.org/officeDocument/2006/docPropsVTypes">
  <TotalTime>17403</TotalTime>
  <Words>1021</Words>
  <Application>Microsoft Office PowerPoint</Application>
  <PresentationFormat>On-screen Show (4:3)</PresentationFormat>
  <Paragraphs>252</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Georgia</vt:lpstr>
      <vt:lpstr>Wingdings</vt:lpstr>
      <vt:lpstr>Office Theme</vt:lpstr>
      <vt:lpstr>OWASP SAMM2 –  Your Dynamic Software Security Journey</vt:lpstr>
      <vt:lpstr>Bart?</vt:lpstr>
      <vt:lpstr>What is SAMM?</vt:lpstr>
      <vt:lpstr>Why a maturity model?</vt:lpstr>
      <vt:lpstr>OWASP SAMM</vt:lpstr>
      <vt:lpstr>Core structure</vt:lpstr>
      <vt:lpstr>Assessments</vt:lpstr>
      <vt:lpstr>SAMM output</vt:lpstr>
      <vt:lpstr>Why a new version?</vt:lpstr>
      <vt:lpstr>SAMM2 business functions</vt:lpstr>
      <vt:lpstr>SAMM2 security practices </vt:lpstr>
      <vt:lpstr>SAMM2 security practice structure</vt:lpstr>
      <vt:lpstr>SAMM2 framework overview</vt:lpstr>
      <vt:lpstr>Scoring in SAMM v1.5</vt:lpstr>
      <vt:lpstr>Multiple dimensions to consider</vt:lpstr>
      <vt:lpstr>SAMM2 assessments</vt:lpstr>
      <vt:lpstr>Project: new way of working</vt:lpstr>
      <vt:lpstr>Community involvement</vt:lpstr>
      <vt:lpstr>How do I compare to?</vt:lpstr>
      <vt:lpstr>Current roadmap</vt:lpstr>
      <vt:lpstr>Looking forward</vt:lpstr>
      <vt:lpstr>Try it !</vt:lpstr>
      <vt:lpstr>Credits</vt:lpstr>
      <vt:lpstr>News / Become involved</vt:lpstr>
      <vt:lpstr>Questions or Feedback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sebastiendeleersnyde</dc:creator>
  <cp:lastModifiedBy>Bart De Win</cp:lastModifiedBy>
  <cp:revision>260</cp:revision>
  <dcterms:modified xsi:type="dcterms:W3CDTF">2019-10-15T13:39:07Z</dcterms:modified>
</cp:coreProperties>
</file>