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82" r:id="rId6"/>
    <p:sldId id="281" r:id="rId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94784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FFBB84-5C27-354B-B0E5-913AB19A94D3}" type="slidenum">
              <a:rPr lang="en-US"/>
              <a:pPr/>
              <a:t>1</a:t>
            </a:fld>
            <a:endParaRPr lang="en-US"/>
          </a:p>
        </p:txBody>
      </p:sp>
      <p:sp>
        <p:nvSpPr>
          <p:cNvPr id="634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34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6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359A295-449D-AB42-81F3-A0A0C73C14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44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 sz="36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924559"/>
            <a:ext cx="8229600" cy="54317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2000" baseline="0"/>
            </a:lvl1pPr>
            <a:lvl2pPr marL="457200" indent="0" rtl="0">
              <a:buFont typeface="Calibri"/>
              <a:buNone/>
              <a:defRPr baseline="0"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574800" y="6356350"/>
            <a:ext cx="538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44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 sz="3600" baseline="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833120"/>
            <a:ext cx="8229600" cy="54317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indent="-330200" rtl="0">
              <a:buFont typeface="Calibri"/>
              <a:buAutoNum type="arabicPeriod"/>
              <a:defRPr sz="2000" b="0" baseline="0"/>
            </a:lvl1pPr>
            <a:lvl2pPr marL="457200" indent="0" rtl="0">
              <a:buFont typeface="Calibri"/>
              <a:buNone/>
              <a:defRPr baseline="0"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1574800" y="6356350"/>
            <a:ext cx="538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9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004685"/>
              </a:buClr>
              <a:buFont typeface="Calibri"/>
              <a:buNone/>
              <a:defRPr sz="4400" b="1" i="0" u="none" strike="noStrike" cap="none" baseline="0">
                <a:solidFill>
                  <a:srgbClr val="0046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18508"/>
            <a:ext cx="8229600" cy="41280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48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1574800" y="6356350"/>
            <a:ext cx="538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5" r:id="rId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28243" y="2142968"/>
            <a:ext cx="7358961" cy="2084220"/>
          </a:xfrm>
          <a:ln/>
        </p:spPr>
        <p:txBody>
          <a:bodyPr/>
          <a:lstStyle/>
          <a:p>
            <a:pPr>
              <a:tabLst>
                <a:tab pos="0" algn="l"/>
                <a:tab pos="643006" algn="l"/>
                <a:tab pos="1286012" algn="l"/>
                <a:tab pos="1929018" algn="l"/>
                <a:tab pos="2572024" algn="l"/>
                <a:tab pos="3215030" algn="l"/>
                <a:tab pos="3858036" algn="l"/>
                <a:tab pos="4501043" algn="l"/>
                <a:tab pos="5144049" algn="l"/>
                <a:tab pos="5787055" algn="l"/>
                <a:tab pos="6430061" algn="l"/>
                <a:tab pos="7073067" algn="l"/>
                <a:tab pos="7126651" algn="l"/>
              </a:tabLst>
            </a:pPr>
            <a:r>
              <a:rPr lang="en-US" sz="3797" dirty="0" err="1"/>
              <a:t>OpenSAMM</a:t>
            </a:r>
            <a:r>
              <a:rPr lang="en-US" sz="3797" dirty="0"/>
              <a:t/>
            </a:r>
            <a:br>
              <a:rPr lang="en-US" sz="3797" dirty="0"/>
            </a:br>
            <a:r>
              <a:rPr lang="en-US" sz="3375" dirty="0" smtClean="0"/>
              <a:t>BSIMM-V5 Mapping</a:t>
            </a:r>
            <a:endParaRPr lang="en-US" sz="3375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47013" y="3999949"/>
            <a:ext cx="4062945" cy="1902814"/>
          </a:xfrm>
          <a:ln/>
        </p:spPr>
        <p:txBody>
          <a:bodyPr/>
          <a:lstStyle/>
          <a:p>
            <a:pPr marL="0" indent="0">
              <a:buNone/>
              <a:tabLst>
                <a:tab pos="0" algn="l"/>
                <a:tab pos="643006" algn="l"/>
                <a:tab pos="1286012" algn="l"/>
                <a:tab pos="1929018" algn="l"/>
                <a:tab pos="2572024" algn="l"/>
                <a:tab pos="3215030" algn="l"/>
                <a:tab pos="3858036" algn="l"/>
                <a:tab pos="4501043" algn="l"/>
                <a:tab pos="5144049" algn="l"/>
                <a:tab pos="5787055" algn="l"/>
                <a:tab pos="6430061" algn="l"/>
                <a:tab pos="7073067" algn="l"/>
                <a:tab pos="7126651" algn="l"/>
                <a:tab pos="7635697" algn="l"/>
                <a:tab pos="8144744" algn="l"/>
              </a:tabLst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  <a:tabLst>
                <a:tab pos="0" algn="l"/>
                <a:tab pos="643006" algn="l"/>
                <a:tab pos="1286012" algn="l"/>
                <a:tab pos="1929018" algn="l"/>
                <a:tab pos="2572024" algn="l"/>
                <a:tab pos="3215030" algn="l"/>
                <a:tab pos="3858036" algn="l"/>
                <a:tab pos="4501043" algn="l"/>
                <a:tab pos="5144049" algn="l"/>
                <a:tab pos="5787055" algn="l"/>
                <a:tab pos="6430061" algn="l"/>
                <a:tab pos="7073067" algn="l"/>
                <a:tab pos="7126651" algn="l"/>
                <a:tab pos="7635697" algn="l"/>
                <a:tab pos="8144744" algn="l"/>
              </a:tabLst>
            </a:pPr>
            <a:r>
              <a:rPr lang="en-US" sz="1600" dirty="0" smtClean="0">
                <a:solidFill>
                  <a:schemeClr val="tx1"/>
                </a:solidFill>
              </a:rPr>
              <a:t>Seba </a:t>
            </a:r>
            <a:r>
              <a:rPr lang="en-US" sz="1600" dirty="0">
                <a:solidFill>
                  <a:schemeClr val="tx1"/>
                </a:solidFill>
              </a:rPr>
              <a:t>Deleersnyder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seba@owasp.org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  <a:tabLst>
                <a:tab pos="0" algn="l"/>
                <a:tab pos="643006" algn="l"/>
                <a:tab pos="1286012" algn="l"/>
                <a:tab pos="1929018" algn="l"/>
                <a:tab pos="2572024" algn="l"/>
                <a:tab pos="3215030" algn="l"/>
                <a:tab pos="3858036" algn="l"/>
                <a:tab pos="4501043" algn="l"/>
                <a:tab pos="5144049" algn="l"/>
                <a:tab pos="5787055" algn="l"/>
                <a:tab pos="6430061" algn="l"/>
                <a:tab pos="7073067" algn="l"/>
                <a:tab pos="7126651" algn="l"/>
                <a:tab pos="7635697" algn="l"/>
                <a:tab pos="8144744" algn="l"/>
              </a:tabLst>
            </a:pPr>
            <a:r>
              <a:rPr lang="en-US" sz="1400" dirty="0"/>
              <a:t>SAMM project </a:t>
            </a:r>
            <a:r>
              <a:rPr lang="en-US" sz="1400" dirty="0" smtClean="0"/>
              <a:t>co-leader</a:t>
            </a:r>
            <a:endParaRPr lang="en-US" sz="1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725443" y="3999949"/>
            <a:ext cx="4062945" cy="190281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spcBef>
                <a:spcPts val="640"/>
              </a:spcBef>
              <a:buClr>
                <a:schemeClr val="dk1"/>
              </a:buClr>
              <a:buFont typeface="Calibri"/>
              <a:tabLst>
                <a:tab pos="0" algn="l"/>
                <a:tab pos="643006" algn="l"/>
                <a:tab pos="1286012" algn="l"/>
                <a:tab pos="1929018" algn="l"/>
                <a:tab pos="2572024" algn="l"/>
                <a:tab pos="3215030" algn="l"/>
                <a:tab pos="3858036" algn="l"/>
                <a:tab pos="4501043" algn="l"/>
                <a:tab pos="5144049" algn="l"/>
                <a:tab pos="5787055" algn="l"/>
                <a:tab pos="6430061" algn="l"/>
                <a:tab pos="7073067" algn="l"/>
                <a:tab pos="7126651" algn="l"/>
                <a:tab pos="7635697" algn="l"/>
                <a:tab pos="8144744" algn="l"/>
              </a:tabLst>
              <a:defRPr sz="225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indent="0">
              <a:spcBef>
                <a:spcPts val="480"/>
              </a:spcBef>
              <a:buClr>
                <a:schemeClr val="dk1"/>
              </a:buClr>
              <a:buFont typeface="Calibri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>
          <a:xfrm>
            <a:off x="3542960" y="3531623"/>
            <a:ext cx="8229600" cy="1163651"/>
          </a:xfrm>
        </p:spPr>
        <p:txBody>
          <a:bodyPr/>
          <a:lstStyle/>
          <a:p>
            <a:pPr marL="705395" indent="-321503">
              <a:buFont typeface="Arial" panose="020B0604020202020204" pitchFamily="34" charset="0"/>
              <a:buChar char="•"/>
              <a:defRPr/>
            </a:pPr>
            <a:endParaRPr lang="nl-BE" sz="1828" dirty="0"/>
          </a:p>
          <a:p>
            <a:pPr marL="705395" indent="-321503">
              <a:buFont typeface="Arial" panose="020B0604020202020204" pitchFamily="34" charset="0"/>
              <a:buChar char="•"/>
              <a:defRPr/>
            </a:pPr>
            <a:endParaRPr lang="nl-BE" sz="1828" dirty="0" smtClean="0"/>
          </a:p>
          <a:p>
            <a:pPr marL="383892" indent="0">
              <a:buNone/>
              <a:defRPr/>
            </a:pPr>
            <a:r>
              <a:rPr lang="nl-BE" sz="1828" dirty="0" smtClean="0"/>
              <a:t>Thanks to:</a:t>
            </a:r>
          </a:p>
          <a:p>
            <a:pPr marL="726792" indent="-342900">
              <a:defRPr/>
            </a:pPr>
            <a:r>
              <a:rPr lang="nl-BE" sz="1828" dirty="0" smtClean="0"/>
              <a:t>BSIMM for providing the observation data </a:t>
            </a:r>
          </a:p>
          <a:p>
            <a:pPr marL="726792" indent="-342900">
              <a:defRPr/>
            </a:pPr>
            <a:r>
              <a:rPr lang="nl-BE" sz="1828" dirty="0" smtClean="0"/>
              <a:t>Luis Servin for updating the BSIMM mapping</a:t>
            </a:r>
            <a:endParaRPr lang="nl-BE" sz="1828" dirty="0"/>
          </a:p>
        </p:txBody>
      </p:sp>
    </p:spTree>
    <p:extLst>
      <p:ext uri="{BB962C8B-B14F-4D97-AF65-F5344CB8AC3E}">
        <p14:creationId xmlns:p14="http://schemas.microsoft.com/office/powerpoint/2010/main" val="83921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51" dirty="0" smtClean="0"/>
              <a:t>BSIMM-V mapped</a:t>
            </a:r>
            <a:endParaRPr lang="en-US" sz="4851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05395" indent="-321503">
              <a:buFont typeface="Arial" panose="020B0604020202020204" pitchFamily="34" charset="0"/>
              <a:buChar char="•"/>
              <a:defRPr/>
            </a:pPr>
            <a:r>
              <a:rPr lang="en-US" sz="1828" dirty="0" smtClean="0"/>
              <a:t>Luis </a:t>
            </a:r>
            <a:r>
              <a:rPr lang="en-US" sz="1828" dirty="0" err="1" smtClean="0"/>
              <a:t>Servin</a:t>
            </a:r>
            <a:r>
              <a:rPr lang="en-US" sz="1828" dirty="0" smtClean="0"/>
              <a:t> updated the mapping of BSIMM-V to SAMM activities</a:t>
            </a:r>
          </a:p>
          <a:p>
            <a:pPr marL="705395" indent="-321503">
              <a:buFont typeface="Arial" panose="020B0604020202020204" pitchFamily="34" charset="0"/>
              <a:buChar char="•"/>
              <a:defRPr/>
            </a:pPr>
            <a:r>
              <a:rPr lang="nl-BE" sz="1828" dirty="0" smtClean="0"/>
              <a:t>I added the Observed data in the BSIMM sheet</a:t>
            </a:r>
            <a:endParaRPr lang="en-US" sz="1828" dirty="0" smtClean="0"/>
          </a:p>
          <a:p>
            <a:pPr marL="705395" indent="-321503">
              <a:buFont typeface="Arial" panose="020B0604020202020204" pitchFamily="34" charset="0"/>
              <a:buChar char="•"/>
              <a:defRPr/>
            </a:pPr>
            <a:r>
              <a:rPr lang="nl-BE" sz="1828" dirty="0" smtClean="0"/>
              <a:t>I did some Excel VBA scripting to map the other way around</a:t>
            </a:r>
          </a:p>
          <a:p>
            <a:pPr marL="705395" indent="-321503">
              <a:buFont typeface="Arial" panose="020B0604020202020204" pitchFamily="34" charset="0"/>
              <a:buChar char="•"/>
              <a:defRPr/>
            </a:pPr>
            <a:r>
              <a:rPr lang="nl-BE" sz="1828" dirty="0" smtClean="0"/>
              <a:t>The detailed mapping is available </a:t>
            </a:r>
            <a:r>
              <a:rPr lang="nl-BE" sz="1828" dirty="0"/>
              <a:t>in </a:t>
            </a:r>
            <a:r>
              <a:rPr lang="nl-BE" sz="1828" dirty="0" smtClean="0"/>
              <a:t>the “OpenSAMM </a:t>
            </a:r>
            <a:r>
              <a:rPr lang="nl-BE" sz="1828" dirty="0"/>
              <a:t>Scorecard</a:t>
            </a:r>
            <a:r>
              <a:rPr lang="nl-BE" sz="1828" dirty="0" smtClean="0"/>
              <a:t>” sheet</a:t>
            </a:r>
          </a:p>
          <a:p>
            <a:pPr marL="705395" indent="-321503">
              <a:buFont typeface="Arial" panose="020B0604020202020204" pitchFamily="34" charset="0"/>
              <a:buChar char="•"/>
              <a:defRPr/>
            </a:pPr>
            <a:r>
              <a:rPr lang="nl-BE" sz="1828" dirty="0" smtClean="0"/>
              <a:t>I have summed the observed data in the SAMM activities</a:t>
            </a:r>
          </a:p>
          <a:p>
            <a:pPr marL="705395" indent="-321503">
              <a:buFont typeface="Arial" panose="020B0604020202020204" pitchFamily="34" charset="0"/>
              <a:buChar char="•"/>
              <a:defRPr/>
            </a:pPr>
            <a:r>
              <a:rPr lang="nl-BE" sz="1828" dirty="0" smtClean="0"/>
              <a:t>The Excel is available online</a:t>
            </a:r>
          </a:p>
          <a:p>
            <a:pPr marL="705395" indent="-321503">
              <a:buFont typeface="Arial" panose="020B0604020202020204" pitchFamily="34" charset="0"/>
              <a:buChar char="•"/>
              <a:defRPr/>
            </a:pPr>
            <a:endParaRPr lang="nl-BE" sz="1828" dirty="0"/>
          </a:p>
          <a:p>
            <a:pPr marL="705395" indent="-321503">
              <a:buFont typeface="Arial" panose="020B0604020202020204" pitchFamily="34" charset="0"/>
              <a:buChar char="•"/>
              <a:defRPr/>
            </a:pPr>
            <a:endParaRPr lang="nl-BE" sz="1828" dirty="0" smtClean="0"/>
          </a:p>
          <a:p>
            <a:pPr marL="383892" indent="0">
              <a:buNone/>
              <a:defRPr/>
            </a:pPr>
            <a:r>
              <a:rPr lang="nl-BE" sz="1828" dirty="0" smtClean="0"/>
              <a:t>Thanks to:</a:t>
            </a:r>
          </a:p>
          <a:p>
            <a:pPr marL="726792" indent="-342900">
              <a:defRPr/>
            </a:pPr>
            <a:r>
              <a:rPr lang="nl-BE" sz="1828" dirty="0" smtClean="0"/>
              <a:t>BSIMM for providing the observation data </a:t>
            </a:r>
          </a:p>
          <a:p>
            <a:pPr marL="726792" indent="-342900">
              <a:defRPr/>
            </a:pPr>
            <a:r>
              <a:rPr lang="nl-BE" sz="1828" dirty="0" smtClean="0"/>
              <a:t>Luis Servin for updating the BSIMM mapping</a:t>
            </a:r>
            <a:endParaRPr lang="nl-BE" sz="1828" dirty="0"/>
          </a:p>
        </p:txBody>
      </p:sp>
    </p:spTree>
    <p:extLst>
      <p:ext uri="{BB962C8B-B14F-4D97-AF65-F5344CB8AC3E}">
        <p14:creationId xmlns:p14="http://schemas.microsoft.com/office/powerpoint/2010/main" val="80959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641" dirty="0" smtClean="0"/>
              <a:t>SAMM </a:t>
            </a:r>
            <a:r>
              <a:rPr lang="en-US" sz="4641" dirty="0" err="1" smtClean="0"/>
              <a:t>ScoreCard</a:t>
            </a:r>
            <a:endParaRPr lang="en-US" sz="464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862960"/>
            <a:ext cx="5505450" cy="3132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190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observed activity per SAMM security practice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8904288" y="6599238"/>
            <a:ext cx="239712" cy="258762"/>
          </a:xfrm>
          <a:prstGeom prst="rect">
            <a:avLst/>
          </a:prstGeom>
        </p:spPr>
        <p:txBody>
          <a:bodyPr/>
          <a:lstStyle/>
          <a:p>
            <a:fld id="{DC2C6640-A57D-5141-BD4D-105EE28701E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72863"/>
            <a:ext cx="8229600" cy="377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1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SAMM activities that are </a:t>
            </a:r>
            <a:r>
              <a:rPr lang="nl-BE" u="sng" dirty="0" smtClean="0"/>
              <a:t>not</a:t>
            </a:r>
            <a:r>
              <a:rPr lang="nl-BE" dirty="0" smtClean="0"/>
              <a:t> observed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1028"/>
            <a:ext cx="8229600" cy="469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19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Measure &amp; Improve!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93078" y="3321831"/>
            <a:ext cx="7357845" cy="3507005"/>
          </a:xfrm>
        </p:spPr>
        <p:txBody>
          <a:bodyPr/>
          <a:lstStyle/>
          <a:p>
            <a:pPr marL="0" indent="0" algn="ctr">
              <a:buNone/>
            </a:pPr>
            <a:r>
              <a:rPr lang="nl-BE" sz="4641" dirty="0">
                <a:solidFill>
                  <a:schemeClr val="bg2"/>
                </a:solidFill>
              </a:rPr>
              <a:t>OpenSAMM.org</a:t>
            </a:r>
          </a:p>
        </p:txBody>
      </p:sp>
    </p:spTree>
    <p:extLst>
      <p:ext uri="{BB962C8B-B14F-4D97-AF65-F5344CB8AC3E}">
        <p14:creationId xmlns:p14="http://schemas.microsoft.com/office/powerpoint/2010/main" val="17926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118</Words>
  <Application>Microsoft Office PowerPoint</Application>
  <PresentationFormat>On-screen Show (4:3)</PresentationFormat>
  <Paragraphs>29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OpenSAMM BSIMM-V5 Mapping</vt:lpstr>
      <vt:lpstr>BSIMM-V mapped</vt:lpstr>
      <vt:lpstr>SAMM ScoreCard</vt:lpstr>
      <vt:lpstr>Most observed activity per SAMM security practice</vt:lpstr>
      <vt:lpstr>SAMM activities that are not observed</vt:lpstr>
      <vt:lpstr>Measure &amp; Improve!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sebastiendeleersnyde</dc:creator>
  <cp:lastModifiedBy>Seba</cp:lastModifiedBy>
  <cp:revision>11</cp:revision>
  <dcterms:modified xsi:type="dcterms:W3CDTF">2013-12-11T09:49:52Z</dcterms:modified>
</cp:coreProperties>
</file>