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1" r:id="rId5"/>
    <p:sldId id="262" r:id="rId6"/>
    <p:sldId id="272" r:id="rId7"/>
    <p:sldId id="263" r:id="rId8"/>
    <p:sldId id="266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Costs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None</c:v>
                </c:pt>
                <c:pt idx="1">
                  <c:v>Champions</c:v>
                </c:pt>
                <c:pt idx="2">
                  <c:v>Well spread</c:v>
                </c:pt>
                <c:pt idx="3">
                  <c:v>Standardized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0</c:v>
                </c:pt>
                <c:pt idx="1">
                  <c:v>0.5</c:v>
                </c:pt>
                <c:pt idx="2">
                  <c:v>0.8</c:v>
                </c:pt>
                <c:pt idx="3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734864"/>
        <c:axId val="13736040"/>
      </c:lineChart>
      <c:catAx>
        <c:axId val="13734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736040"/>
        <c:crosses val="autoZero"/>
        <c:auto val="1"/>
        <c:lblAlgn val="ctr"/>
        <c:lblOffset val="100"/>
        <c:noMultiLvlLbl val="0"/>
      </c:catAx>
      <c:valAx>
        <c:axId val="1373604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734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Costs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Poor</c:v>
                </c:pt>
                <c:pt idx="1">
                  <c:v>Useful</c:v>
                </c:pt>
                <c:pt idx="2">
                  <c:v>Solid</c:v>
                </c:pt>
                <c:pt idx="3">
                  <c:v>Appropriate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738784"/>
        <c:axId val="13734080"/>
      </c:lineChart>
      <c:catAx>
        <c:axId val="1373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734080"/>
        <c:crosses val="autoZero"/>
        <c:auto val="1"/>
        <c:lblAlgn val="ctr"/>
        <c:lblOffset val="100"/>
        <c:noMultiLvlLbl val="0"/>
      </c:catAx>
      <c:valAx>
        <c:axId val="1373408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738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257A-5ED9-4F46-BFD1-C468185FF19E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E660-6497-43A5-807C-D21EEB18F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50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257A-5ED9-4F46-BFD1-C468185FF19E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E660-6497-43A5-807C-D21EEB18F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70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257A-5ED9-4F46-BFD1-C468185FF19E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E660-6497-43A5-807C-D21EEB18F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06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257A-5ED9-4F46-BFD1-C468185FF19E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E660-6497-43A5-807C-D21EEB18F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01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257A-5ED9-4F46-BFD1-C468185FF19E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E660-6497-43A5-807C-D21EEB18F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28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257A-5ED9-4F46-BFD1-C468185FF19E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E660-6497-43A5-807C-D21EEB18F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19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257A-5ED9-4F46-BFD1-C468185FF19E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E660-6497-43A5-807C-D21EEB18F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70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257A-5ED9-4F46-BFD1-C468185FF19E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E660-6497-43A5-807C-D21EEB18F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80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257A-5ED9-4F46-BFD1-C468185FF19E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E660-6497-43A5-807C-D21EEB18F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83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257A-5ED9-4F46-BFD1-C468185FF19E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E660-6497-43A5-807C-D21EEB18F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12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257A-5ED9-4F46-BFD1-C468185FF19E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E660-6497-43A5-807C-D21EEB18F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68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5257A-5ED9-4F46-BFD1-C468185FF19E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FE660-6497-43A5-807C-D21EEB18F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245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OWASP SAMM 2.0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Core Model: </a:t>
            </a:r>
            <a:r>
              <a:rPr lang="de-DE" dirty="0" err="1" smtClean="0"/>
              <a:t>Ideas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Future </a:t>
            </a:r>
            <a:r>
              <a:rPr lang="de-DE" dirty="0" err="1" smtClean="0"/>
              <a:t>Changes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727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Pain</a:t>
            </a:r>
            <a:r>
              <a:rPr lang="de-DE" dirty="0" smtClean="0"/>
              <a:t> Points SAMM 1.5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S&amp;M-1</a:t>
            </a:r>
            <a:r>
              <a:rPr lang="de-DE" dirty="0" smtClean="0"/>
              <a:t>: </a:t>
            </a:r>
            <a:r>
              <a:rPr lang="de-DE" i="1" dirty="0" smtClean="0"/>
              <a:t>„</a:t>
            </a:r>
            <a:r>
              <a:rPr lang="de-DE" i="1" dirty="0" err="1" smtClean="0"/>
              <a:t>Is</a:t>
            </a:r>
            <a:r>
              <a:rPr lang="de-DE" i="1" dirty="0" smtClean="0"/>
              <a:t> </a:t>
            </a:r>
            <a:r>
              <a:rPr lang="de-DE" i="1" dirty="0" err="1" smtClean="0"/>
              <a:t>there</a:t>
            </a:r>
            <a:r>
              <a:rPr lang="de-DE" i="1" dirty="0" smtClean="0"/>
              <a:t> a </a:t>
            </a:r>
            <a:r>
              <a:rPr lang="de-DE" i="1" dirty="0" err="1" smtClean="0"/>
              <a:t>software</a:t>
            </a:r>
            <a:r>
              <a:rPr lang="de-DE" i="1" dirty="0" smtClean="0"/>
              <a:t> </a:t>
            </a:r>
            <a:r>
              <a:rPr lang="de-DE" i="1" dirty="0" err="1" smtClean="0"/>
              <a:t>security</a:t>
            </a:r>
            <a:r>
              <a:rPr lang="de-DE" i="1" dirty="0" smtClean="0"/>
              <a:t> </a:t>
            </a:r>
            <a:r>
              <a:rPr lang="de-DE" i="1" dirty="0" err="1" smtClean="0"/>
              <a:t>assurance</a:t>
            </a:r>
            <a:r>
              <a:rPr lang="de-DE" i="1" dirty="0" smtClean="0"/>
              <a:t> </a:t>
            </a:r>
            <a:r>
              <a:rPr lang="de-DE" i="1" dirty="0" err="1" smtClean="0"/>
              <a:t>program</a:t>
            </a:r>
            <a:r>
              <a:rPr lang="de-DE" i="1" dirty="0" smtClean="0"/>
              <a:t> in </a:t>
            </a:r>
            <a:r>
              <a:rPr lang="de-DE" i="1" dirty="0" err="1" smtClean="0"/>
              <a:t>place</a:t>
            </a:r>
            <a:r>
              <a:rPr lang="de-DE" i="1" dirty="0" smtClean="0"/>
              <a:t>?“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i="1" dirty="0" smtClean="0"/>
              <a:t>(</a:t>
            </a:r>
            <a:r>
              <a:rPr lang="de-DE" i="1" dirty="0" err="1" smtClean="0"/>
              <a:t>No</a:t>
            </a:r>
            <a:r>
              <a:rPr lang="de-DE" i="1" dirty="0" smtClean="0"/>
              <a:t> / </a:t>
            </a:r>
            <a:r>
              <a:rPr lang="de-DE" i="1" dirty="0" err="1" smtClean="0"/>
              <a:t>For</a:t>
            </a:r>
            <a:r>
              <a:rPr lang="de-DE" i="1" dirty="0" smtClean="0"/>
              <a:t> </a:t>
            </a:r>
            <a:r>
              <a:rPr lang="de-DE" i="1" dirty="0" err="1" smtClean="0"/>
              <a:t>less</a:t>
            </a:r>
            <a:r>
              <a:rPr lang="de-DE" i="1" dirty="0" smtClean="0"/>
              <a:t> </a:t>
            </a:r>
            <a:r>
              <a:rPr lang="de-DE" i="1" dirty="0" err="1" smtClean="0"/>
              <a:t>than</a:t>
            </a:r>
            <a:r>
              <a:rPr lang="de-DE" i="1" dirty="0" smtClean="0"/>
              <a:t> a </a:t>
            </a:r>
            <a:r>
              <a:rPr lang="de-DE" i="1" dirty="0" err="1" smtClean="0"/>
              <a:t>year</a:t>
            </a:r>
            <a:r>
              <a:rPr lang="de-DE" i="1" dirty="0" smtClean="0"/>
              <a:t> / </a:t>
            </a:r>
            <a:r>
              <a:rPr lang="de-DE" i="1" dirty="0" err="1" smtClean="0"/>
              <a:t>For</a:t>
            </a:r>
            <a:r>
              <a:rPr lang="de-DE" i="1" dirty="0" smtClean="0"/>
              <a:t> a </a:t>
            </a:r>
            <a:r>
              <a:rPr lang="de-DE" i="1" dirty="0" err="1" smtClean="0"/>
              <a:t>couple</a:t>
            </a:r>
            <a:r>
              <a:rPr lang="de-DE" i="1" dirty="0" smtClean="0"/>
              <a:t> </a:t>
            </a:r>
            <a:r>
              <a:rPr lang="de-DE" i="1" dirty="0" err="1" smtClean="0"/>
              <a:t>of</a:t>
            </a:r>
            <a:r>
              <a:rPr lang="de-DE" i="1" dirty="0" smtClean="0"/>
              <a:t> </a:t>
            </a:r>
            <a:r>
              <a:rPr lang="de-DE" i="1" dirty="0" err="1" smtClean="0"/>
              <a:t>years</a:t>
            </a:r>
            <a:r>
              <a:rPr lang="de-DE" i="1" dirty="0" smtClean="0"/>
              <a:t> / </a:t>
            </a:r>
            <a:r>
              <a:rPr lang="de-DE" i="1" dirty="0" err="1" smtClean="0"/>
              <a:t>Pretty</a:t>
            </a:r>
            <a:r>
              <a:rPr lang="de-DE" i="1" dirty="0" smtClean="0"/>
              <a:t> </a:t>
            </a:r>
            <a:r>
              <a:rPr lang="de-DE" i="1" dirty="0" err="1" smtClean="0"/>
              <a:t>Mature</a:t>
            </a:r>
            <a:r>
              <a:rPr lang="de-DE" i="1" dirty="0" smtClean="0"/>
              <a:t>)</a:t>
            </a:r>
          </a:p>
          <a:p>
            <a:pPr marL="0" indent="0">
              <a:buNone/>
            </a:pPr>
            <a:endParaRPr lang="de-DE" i="1" dirty="0"/>
          </a:p>
          <a:p>
            <a:pPr marL="0" indent="0">
              <a:buNone/>
            </a:pPr>
            <a:r>
              <a:rPr lang="de-DE" dirty="0" err="1" smtClean="0">
                <a:solidFill>
                  <a:srgbClr val="FF0000"/>
                </a:solidFill>
              </a:rPr>
              <a:t>How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good</a:t>
            </a:r>
            <a:r>
              <a:rPr lang="de-DE" dirty="0" smtClean="0">
                <a:solidFill>
                  <a:srgbClr val="FF0000"/>
                </a:solidFill>
              </a:rPr>
              <a:t>/</a:t>
            </a:r>
            <a:r>
              <a:rPr lang="de-DE" dirty="0" err="1" smtClean="0">
                <a:solidFill>
                  <a:srgbClr val="FF0000"/>
                </a:solidFill>
              </a:rPr>
              <a:t>useful</a:t>
            </a:r>
            <a:r>
              <a:rPr lang="de-DE" dirty="0" smtClean="0">
                <a:solidFill>
                  <a:srgbClr val="FF0000"/>
                </a:solidFill>
              </a:rPr>
              <a:t>… </a:t>
            </a:r>
            <a:r>
              <a:rPr lang="de-DE" dirty="0" err="1" smtClean="0">
                <a:solidFill>
                  <a:srgbClr val="FF0000"/>
                </a:solidFill>
              </a:rPr>
              <a:t>the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program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is</a:t>
            </a:r>
            <a:r>
              <a:rPr lang="de-DE" dirty="0" smtClean="0">
                <a:solidFill>
                  <a:srgbClr val="FF0000"/>
                </a:solidFill>
              </a:rPr>
              <a:t>? </a:t>
            </a:r>
            <a:r>
              <a:rPr lang="de-DE" dirty="0" smtClean="0"/>
              <a:t>(0/1)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 smtClean="0">
                <a:solidFill>
                  <a:srgbClr val="FF0000"/>
                </a:solidFill>
              </a:rPr>
              <a:t>Is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program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regularly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updated</a:t>
            </a:r>
            <a:r>
              <a:rPr lang="de-DE" dirty="0" smtClean="0">
                <a:solidFill>
                  <a:srgbClr val="FF0000"/>
                </a:solidFill>
              </a:rPr>
              <a:t>?</a:t>
            </a:r>
            <a:r>
              <a:rPr lang="de-DE" dirty="0" smtClean="0"/>
              <a:t> (</a:t>
            </a:r>
            <a:r>
              <a:rPr lang="de-DE" dirty="0" err="1" smtClean="0"/>
              <a:t>quality</a:t>
            </a:r>
            <a:r>
              <a:rPr lang="de-DE" dirty="0" smtClean="0"/>
              <a:t> </a:t>
            </a:r>
            <a:r>
              <a:rPr lang="de-DE" dirty="0" err="1" smtClean="0"/>
              <a:t>decreases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time)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377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Maturity</a:t>
            </a:r>
            <a:r>
              <a:rPr lang="de-DE" dirty="0" smtClean="0"/>
              <a:t> Parameters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 err="1" smtClean="0"/>
              <a:t>Coverage</a:t>
            </a:r>
            <a:r>
              <a:rPr lang="de-DE" dirty="0" smtClean="0"/>
              <a:t> / </a:t>
            </a:r>
            <a:r>
              <a:rPr lang="de-DE" dirty="0" err="1" smtClean="0"/>
              <a:t>Standardization</a:t>
            </a:r>
            <a:endParaRPr lang="de-DE" dirty="0"/>
          </a:p>
        </p:txBody>
      </p:sp>
      <p:graphicFrame>
        <p:nvGraphicFramePr>
          <p:cNvPr id="14" name="Inhaltsplatzhalter 1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3640312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 smtClean="0"/>
              <a:t>Quality</a:t>
            </a:r>
            <a:endParaRPr lang="de-DE" dirty="0"/>
          </a:p>
        </p:txBody>
      </p:sp>
      <p:graphicFrame>
        <p:nvGraphicFramePr>
          <p:cNvPr id="18" name="Inhaltsplatzhalter 1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94789764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3022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622" y="5388428"/>
            <a:ext cx="10515600" cy="991961"/>
          </a:xfrm>
        </p:spPr>
        <p:txBody>
          <a:bodyPr>
            <a:normAutofit/>
          </a:bodyPr>
          <a:lstStyle/>
          <a:p>
            <a:pPr algn="ctr"/>
            <a:r>
              <a:rPr lang="de-DE" sz="4400" dirty="0" err="1" smtClean="0"/>
              <a:t>Maturity</a:t>
            </a:r>
            <a:r>
              <a:rPr lang="de-DE" sz="4400" dirty="0" smtClean="0"/>
              <a:t> Score = Quality × </a:t>
            </a:r>
            <a:r>
              <a:rPr lang="de-DE" sz="4400" dirty="0" err="1" smtClean="0"/>
              <a:t>Coverage</a:t>
            </a:r>
            <a:endParaRPr lang="de-DE" sz="4400" dirty="0"/>
          </a:p>
        </p:txBody>
      </p:sp>
      <p:cxnSp>
        <p:nvCxnSpPr>
          <p:cNvPr id="40" name="Gerade Verbindung mit Pfeil 39"/>
          <p:cNvCxnSpPr/>
          <p:nvPr/>
        </p:nvCxnSpPr>
        <p:spPr>
          <a:xfrm flipV="1">
            <a:off x="3959352" y="4544568"/>
            <a:ext cx="4218030" cy="9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V="1">
            <a:off x="3627120" y="621466"/>
            <a:ext cx="30480" cy="3581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5797296" y="4644826"/>
            <a:ext cx="2716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Coverage</a:t>
            </a:r>
            <a:r>
              <a:rPr lang="de-DE" dirty="0" smtClean="0"/>
              <a:t> / </a:t>
            </a:r>
            <a:r>
              <a:rPr lang="de-DE" dirty="0" err="1" smtClean="0"/>
              <a:t>Standardization</a:t>
            </a:r>
            <a:endParaRPr lang="de-DE" dirty="0"/>
          </a:p>
        </p:txBody>
      </p:sp>
      <p:sp>
        <p:nvSpPr>
          <p:cNvPr id="48" name="Textfeld 47"/>
          <p:cNvSpPr txBox="1"/>
          <p:nvPr/>
        </p:nvSpPr>
        <p:spPr>
          <a:xfrm>
            <a:off x="2676149" y="621466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Quality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632" y="621466"/>
            <a:ext cx="4094750" cy="364909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482186" y="189201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0.4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42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On </a:t>
            </a:r>
            <a:r>
              <a:rPr lang="de-DE" dirty="0" err="1" smtClean="0"/>
              <a:t>Which</a:t>
            </a:r>
            <a:r>
              <a:rPr lang="de-DE" dirty="0" smtClean="0"/>
              <a:t> Level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 err="1" smtClean="0"/>
              <a:t>Maturity</a:t>
            </a:r>
            <a:r>
              <a:rPr lang="de-DE" dirty="0" smtClean="0"/>
              <a:t> Score?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Security </a:t>
            </a:r>
            <a:r>
              <a:rPr lang="de-DE" dirty="0" err="1" smtClean="0"/>
              <a:t>Practises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Maturity</a:t>
            </a:r>
            <a:r>
              <a:rPr lang="de-DE" dirty="0" smtClean="0"/>
              <a:t> Levels </a:t>
            </a:r>
            <a:r>
              <a:rPr lang="de-DE" dirty="0" err="1" smtClean="0"/>
              <a:t>of</a:t>
            </a:r>
            <a:r>
              <a:rPr lang="de-DE" dirty="0" smtClean="0"/>
              <a:t> Security </a:t>
            </a:r>
            <a:r>
              <a:rPr lang="de-DE" dirty="0" err="1" smtClean="0"/>
              <a:t>Practises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Activities</a:t>
            </a:r>
            <a:r>
              <a:rPr lang="de-DE" dirty="0" smtClean="0"/>
              <a:t> (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6720840" y="2871216"/>
            <a:ext cx="4253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-&gt;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Reasonable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Compromise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How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well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defined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objective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fulfilled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1829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E.g. Education &amp; </a:t>
            </a:r>
            <a:r>
              <a:rPr lang="de-DE" dirty="0" err="1"/>
              <a:t>Guidance</a:t>
            </a:r>
            <a:r>
              <a:rPr lang="de-DE" dirty="0"/>
              <a:t> Security </a:t>
            </a:r>
            <a:r>
              <a:rPr lang="de-DE" dirty="0" err="1"/>
              <a:t>Practise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667" y="2497774"/>
            <a:ext cx="1932667" cy="176333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067" y="2497773"/>
            <a:ext cx="1930925" cy="176174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725" y="2497773"/>
            <a:ext cx="1932667" cy="176333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484648" y="4477169"/>
            <a:ext cx="22887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Level </a:t>
            </a:r>
            <a:r>
              <a:rPr lang="de-DE" b="1" dirty="0" smtClean="0"/>
              <a:t>1 </a:t>
            </a:r>
          </a:p>
          <a:p>
            <a:pPr algn="ctr"/>
            <a:r>
              <a:rPr lang="de-DE" dirty="0" smtClean="0"/>
              <a:t>Relevant </a:t>
            </a:r>
            <a:r>
              <a:rPr lang="de-DE" dirty="0" err="1"/>
              <a:t>employees</a:t>
            </a:r>
            <a:r>
              <a:rPr lang="de-DE" dirty="0"/>
              <a:t> </a:t>
            </a:r>
            <a:endParaRPr lang="de-DE" dirty="0" smtClean="0"/>
          </a:p>
          <a:p>
            <a:pPr algn="ctr"/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provided</a:t>
            </a:r>
            <a:endParaRPr lang="de-DE" dirty="0" smtClean="0"/>
          </a:p>
          <a:p>
            <a:pPr algn="ctr"/>
            <a:r>
              <a:rPr lang="de-DE" dirty="0" smtClean="0"/>
              <a:t> </a:t>
            </a:r>
            <a:r>
              <a:rPr lang="de-DE" dirty="0"/>
              <a:t>an </a:t>
            </a:r>
            <a:r>
              <a:rPr lang="de-DE" dirty="0" err="1"/>
              <a:t>awareness</a:t>
            </a:r>
            <a:r>
              <a:rPr lang="de-DE" dirty="0"/>
              <a:t> </a:t>
            </a:r>
            <a:r>
              <a:rPr lang="de-DE" dirty="0" err="1" smtClean="0"/>
              <a:t>training</a:t>
            </a:r>
            <a:endParaRPr lang="de-DE" dirty="0"/>
          </a:p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574400" y="4477169"/>
            <a:ext cx="2508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Level 2</a:t>
            </a:r>
            <a:endParaRPr lang="de-DE" b="1" dirty="0" smtClean="0"/>
          </a:p>
          <a:p>
            <a:pPr algn="ctr"/>
            <a:r>
              <a:rPr lang="de-DE" dirty="0" err="1"/>
              <a:t>Employees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endParaRPr lang="de-DE" dirty="0" smtClean="0"/>
          </a:p>
          <a:p>
            <a:pPr algn="ctr"/>
            <a:r>
              <a:rPr lang="de-DE" dirty="0" err="1" smtClean="0"/>
              <a:t>role</a:t>
            </a:r>
            <a:r>
              <a:rPr lang="de-DE" dirty="0" smtClean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 smtClean="0"/>
              <a:t>trainings</a:t>
            </a:r>
            <a:endParaRPr lang="de-DE" dirty="0"/>
          </a:p>
          <a:p>
            <a:pPr algn="ctr"/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7864822" y="4477169"/>
            <a:ext cx="2326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Level </a:t>
            </a:r>
            <a:r>
              <a:rPr lang="de-DE" b="1" dirty="0" smtClean="0"/>
              <a:t>3</a:t>
            </a:r>
          </a:p>
          <a:p>
            <a:pPr algn="ctr"/>
            <a:r>
              <a:rPr lang="de-DE" dirty="0" err="1" smtClean="0"/>
              <a:t>Employee‘s</a:t>
            </a:r>
            <a:r>
              <a:rPr lang="de-DE" dirty="0" smtClean="0"/>
              <a:t> </a:t>
            </a:r>
            <a:r>
              <a:rPr lang="de-DE" dirty="0" err="1" smtClean="0"/>
              <a:t>knowledge</a:t>
            </a:r>
            <a:endParaRPr lang="de-DE" dirty="0" smtClean="0"/>
          </a:p>
          <a:p>
            <a:pPr algn="ctr"/>
            <a:r>
              <a:rPr lang="de-DE" dirty="0" err="1"/>
              <a:t>i</a:t>
            </a:r>
            <a:r>
              <a:rPr lang="de-DE" dirty="0" err="1" smtClean="0"/>
              <a:t>s</a:t>
            </a:r>
            <a:r>
              <a:rPr lang="de-DE" dirty="0" smtClean="0"/>
              <a:t> </a:t>
            </a:r>
            <a:r>
              <a:rPr lang="de-DE" dirty="0" err="1" smtClean="0"/>
              <a:t>regularly</a:t>
            </a:r>
            <a:r>
              <a:rPr lang="de-DE" dirty="0" smtClean="0"/>
              <a:t> </a:t>
            </a:r>
            <a:r>
              <a:rPr lang="de-DE" dirty="0" err="1" smtClean="0"/>
              <a:t>assessed</a:t>
            </a:r>
            <a:endParaRPr lang="de-DE" dirty="0"/>
          </a:p>
          <a:p>
            <a:pPr algn="ctr"/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2390793" y="209704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0.8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707017" y="2112283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0.25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8858649" y="210923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0.0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9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</a:t>
            </a:r>
            <a:r>
              <a:rPr lang="de-DE" dirty="0" err="1" smtClean="0"/>
              <a:t>Questions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maturity</a:t>
            </a:r>
            <a:r>
              <a:rPr lang="de-DE" dirty="0" smtClean="0"/>
              <a:t> </a:t>
            </a:r>
            <a:r>
              <a:rPr lang="de-DE" dirty="0" err="1" smtClean="0"/>
              <a:t>levels</a:t>
            </a:r>
            <a:endParaRPr lang="de-DE" dirty="0" smtClean="0"/>
          </a:p>
          <a:p>
            <a:pPr lvl="1"/>
            <a:r>
              <a:rPr lang="de-DE" dirty="0" smtClean="0"/>
              <a:t>3 (</a:t>
            </a:r>
            <a:r>
              <a:rPr lang="de-DE" dirty="0" err="1" smtClean="0"/>
              <a:t>Current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5 (</a:t>
            </a:r>
            <a:r>
              <a:rPr lang="de-DE" dirty="0" err="1" smtClean="0"/>
              <a:t>aligning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CMM?)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quality</a:t>
            </a:r>
            <a:r>
              <a:rPr lang="de-DE" dirty="0" smtClean="0"/>
              <a:t> and </a:t>
            </a:r>
            <a:r>
              <a:rPr lang="de-DE" dirty="0" err="1" smtClean="0"/>
              <a:t>coverage</a:t>
            </a:r>
            <a:r>
              <a:rPr lang="de-DE" dirty="0" smtClean="0"/>
              <a:t> (+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4? Linear </a:t>
            </a:r>
            <a:r>
              <a:rPr lang="de-DE" dirty="0" err="1" smtClean="0"/>
              <a:t>or</a:t>
            </a:r>
            <a:r>
              <a:rPr lang="de-DE" dirty="0" smtClean="0"/>
              <a:t> not?</a:t>
            </a:r>
          </a:p>
          <a:p>
            <a:pPr lvl="1"/>
            <a:endParaRPr lang="de-DE" dirty="0"/>
          </a:p>
          <a:p>
            <a:r>
              <a:rPr lang="de-DE" dirty="0" smtClean="0"/>
              <a:t> Simple </a:t>
            </a:r>
            <a:r>
              <a:rPr lang="de-DE" dirty="0" err="1" smtClean="0"/>
              <a:t>adding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per </a:t>
            </a:r>
            <a:r>
              <a:rPr lang="de-DE" dirty="0" err="1" smtClean="0"/>
              <a:t>level</a:t>
            </a:r>
            <a:r>
              <a:rPr lang="de-DE" dirty="0" smtClean="0"/>
              <a:t> vs. </a:t>
            </a: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costs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account</a:t>
            </a:r>
            <a:endParaRPr lang="de-DE" dirty="0"/>
          </a:p>
          <a:p>
            <a:pPr lvl="1"/>
            <a:r>
              <a:rPr lang="de-DE" dirty="0" smtClean="0"/>
              <a:t>Level 2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expensive </a:t>
            </a:r>
            <a:r>
              <a:rPr lang="de-DE" dirty="0" err="1" smtClean="0"/>
              <a:t>than</a:t>
            </a:r>
            <a:r>
              <a:rPr lang="de-DE" dirty="0" smtClean="0"/>
              <a:t> Level 1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9692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Constraints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Maturity</a:t>
            </a:r>
            <a:r>
              <a:rPr lang="de-DE" dirty="0" smtClean="0"/>
              <a:t> </a:t>
            </a:r>
            <a:r>
              <a:rPr lang="de-DE" dirty="0" err="1" smtClean="0"/>
              <a:t>levels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measurable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scheme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Further </a:t>
            </a:r>
            <a:r>
              <a:rPr lang="de-DE" dirty="0" err="1" smtClean="0"/>
              <a:t>support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tooling</a:t>
            </a:r>
            <a:r>
              <a:rPr lang="de-DE" dirty="0" smtClean="0"/>
              <a:t> (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maturity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r>
              <a:rPr lang="de-DE" dirty="0" smtClean="0"/>
              <a:t>)</a:t>
            </a:r>
            <a:endParaRPr lang="de-DE" dirty="0" smtClean="0"/>
          </a:p>
          <a:p>
            <a:endParaRPr lang="de-DE" dirty="0"/>
          </a:p>
          <a:p>
            <a:r>
              <a:rPr lang="de-DE" b="1" dirty="0" err="1" smtClean="0"/>
              <a:t>Indication</a:t>
            </a:r>
            <a:r>
              <a:rPr lang="de-DE" b="1" dirty="0" smtClean="0"/>
              <a:t> on </a:t>
            </a:r>
            <a:r>
              <a:rPr lang="de-DE" b="1" dirty="0" err="1" smtClean="0"/>
              <a:t>measurements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quality</a:t>
            </a:r>
            <a:r>
              <a:rPr lang="de-DE" b="1" dirty="0" smtClean="0"/>
              <a:t>, incl. </a:t>
            </a:r>
            <a:r>
              <a:rPr lang="de-DE" b="1" dirty="0" err="1"/>
              <a:t>i</a:t>
            </a:r>
            <a:r>
              <a:rPr lang="de-DE" b="1" dirty="0" err="1" smtClean="0"/>
              <a:t>mplicit</a:t>
            </a:r>
            <a:r>
              <a:rPr lang="de-DE" b="1" dirty="0" smtClean="0"/>
              <a:t> </a:t>
            </a:r>
            <a:r>
              <a:rPr lang="de-DE" b="1" dirty="0" err="1" smtClean="0"/>
              <a:t>quality</a:t>
            </a:r>
            <a:r>
              <a:rPr lang="de-DE" b="1" dirty="0" smtClean="0"/>
              <a:t> </a:t>
            </a:r>
            <a:r>
              <a:rPr lang="de-DE" b="1" dirty="0" err="1" smtClean="0"/>
              <a:t>decrease</a:t>
            </a:r>
            <a:r>
              <a:rPr lang="de-DE" b="1" dirty="0" smtClean="0"/>
              <a:t> </a:t>
            </a:r>
            <a:r>
              <a:rPr lang="de-DE" b="1" dirty="0" err="1" smtClean="0"/>
              <a:t>during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time (</a:t>
            </a:r>
            <a:r>
              <a:rPr lang="de-DE" b="1" dirty="0" err="1" smtClean="0"/>
              <a:t>unless</a:t>
            </a:r>
            <a:r>
              <a:rPr lang="de-DE" b="1" dirty="0" smtClean="0"/>
              <a:t> </a:t>
            </a:r>
            <a:r>
              <a:rPr lang="de-DE" b="1" dirty="0" err="1" smtClean="0"/>
              <a:t>proven</a:t>
            </a:r>
            <a:r>
              <a:rPr lang="de-DE" b="1" dirty="0" smtClean="0"/>
              <a:t> </a:t>
            </a:r>
            <a:r>
              <a:rPr lang="de-DE" b="1" dirty="0" err="1" smtClean="0"/>
              <a:t>otherwise</a:t>
            </a:r>
            <a:r>
              <a:rPr lang="de-DE" b="1" dirty="0" smtClean="0"/>
              <a:t>) 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2435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Breitbild</PresentationFormat>
  <Paragraphs>56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Larissa</vt:lpstr>
      <vt:lpstr>OWASP SAMM 2.0</vt:lpstr>
      <vt:lpstr>Pain Points SAMM 1.5</vt:lpstr>
      <vt:lpstr>Maturity Parameters</vt:lpstr>
      <vt:lpstr>Maturity Score = Quality × Coverage</vt:lpstr>
      <vt:lpstr>On Which Level to Measure Maturity Score?</vt:lpstr>
      <vt:lpstr>E.g. Education &amp; Guidance Security Practise</vt:lpstr>
      <vt:lpstr>Open Questions</vt:lpstr>
      <vt:lpstr>Constraints</vt:lpstr>
    </vt:vector>
  </TitlesOfParts>
  <Company>1&amp;1 Internet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 SAMM 2.0</dc:title>
  <dc:creator>Daniel Kefer</dc:creator>
  <cp:lastModifiedBy>Daniel Kefer</cp:lastModifiedBy>
  <cp:revision>18</cp:revision>
  <dcterms:created xsi:type="dcterms:W3CDTF">2017-04-24T18:31:09Z</dcterms:created>
  <dcterms:modified xsi:type="dcterms:W3CDTF">2017-05-09T20:49:36Z</dcterms:modified>
</cp:coreProperties>
</file>