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693400" cy="7562850"/>
  <p:notesSz cx="10693400" cy="756285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6" d="100"/>
          <a:sy n="106" d="100"/>
        </p:scale>
        <p:origin x="52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4483"/>
            <a:ext cx="9094788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5196"/>
            <a:ext cx="748982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739455"/>
            <a:ext cx="46543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739455"/>
            <a:ext cx="46543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85190"/>
            <a:ext cx="88963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739455"/>
            <a:ext cx="962977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7033450"/>
            <a:ext cx="34239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7033450"/>
            <a:ext cx="246094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7033450"/>
            <a:ext cx="246094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d.demon.co.uk/dreyfu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5190"/>
            <a:ext cx="5588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0235" algn="l"/>
              </a:tabLst>
            </a:pPr>
            <a:r>
              <a:rPr spc="-5" dirty="0"/>
              <a:t>Novice</a:t>
            </a:r>
            <a:r>
              <a:rPr spc="1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Expert:	the Dreyfus model </a:t>
            </a:r>
            <a:r>
              <a:rPr dirty="0"/>
              <a:t>of </a:t>
            </a:r>
            <a:r>
              <a:rPr spc="-5" dirty="0"/>
              <a:t>skill</a:t>
            </a:r>
            <a:r>
              <a:rPr spc="25" dirty="0"/>
              <a:t> </a:t>
            </a:r>
            <a:r>
              <a:rPr spc="-5" dirty="0"/>
              <a:t>acquisition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80134"/>
            <a:ext cx="765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Introduction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924329"/>
            <a:ext cx="394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This document contains </a:t>
            </a:r>
            <a:r>
              <a:rPr sz="100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versions of the Dreyfus ‘novice to expert’  model, one combining the </a:t>
            </a:r>
            <a:r>
              <a:rPr sz="1000" dirty="0">
                <a:latin typeface="Arial"/>
                <a:cs typeface="Arial"/>
              </a:rPr>
              <a:t>main </a:t>
            </a:r>
            <a:r>
              <a:rPr sz="1000" spc="-5" dirty="0">
                <a:latin typeface="Arial"/>
                <a:cs typeface="Arial"/>
              </a:rPr>
              <a:t>features of both versions of the model  published in the </a:t>
            </a:r>
            <a:r>
              <a:rPr sz="1000" dirty="0">
                <a:latin typeface="Arial"/>
                <a:cs typeface="Arial"/>
              </a:rPr>
              <a:t>early 1980s, </a:t>
            </a:r>
            <a:r>
              <a:rPr sz="1000" spc="-5" dirty="0">
                <a:latin typeface="Arial"/>
                <a:cs typeface="Arial"/>
              </a:rPr>
              <a:t>and the other </a:t>
            </a:r>
            <a:r>
              <a:rPr sz="1000" dirty="0">
                <a:latin typeface="Arial"/>
                <a:cs typeface="Arial"/>
              </a:rPr>
              <a:t>taken </a:t>
            </a:r>
            <a:r>
              <a:rPr sz="1000" spc="-5" dirty="0">
                <a:latin typeface="Arial"/>
                <a:cs typeface="Arial"/>
              </a:rPr>
              <a:t>from the Institute of  Conservation’s professional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standards.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876829"/>
            <a:ext cx="40062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Dreyfus </a:t>
            </a:r>
            <a:r>
              <a:rPr sz="1000" dirty="0">
                <a:latin typeface="Arial"/>
                <a:cs typeface="Arial"/>
              </a:rPr>
              <a:t>model </a:t>
            </a:r>
            <a:r>
              <a:rPr sz="1000" spc="-5" dirty="0">
                <a:latin typeface="Arial"/>
                <a:cs typeface="Arial"/>
              </a:rPr>
              <a:t>is used fairly </a:t>
            </a:r>
            <a:r>
              <a:rPr sz="1000" dirty="0">
                <a:latin typeface="Arial"/>
                <a:cs typeface="Arial"/>
              </a:rPr>
              <a:t>widely </a:t>
            </a:r>
            <a:r>
              <a:rPr sz="1000" spc="-5" dirty="0">
                <a:latin typeface="Arial"/>
                <a:cs typeface="Arial"/>
              </a:rPr>
              <a:t>(a) to provide a </a:t>
            </a:r>
            <a:r>
              <a:rPr sz="1000" dirty="0">
                <a:latin typeface="Arial"/>
                <a:cs typeface="Arial"/>
              </a:rPr>
              <a:t>means </a:t>
            </a:r>
            <a:r>
              <a:rPr sz="1000" spc="-5" dirty="0">
                <a:latin typeface="Arial"/>
                <a:cs typeface="Arial"/>
              </a:rPr>
              <a:t>of  assessing and supporting progress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 development of skills or  competencies, and (b) to provide a definition of </a:t>
            </a:r>
            <a:r>
              <a:rPr sz="1000" dirty="0">
                <a:latin typeface="Arial"/>
                <a:cs typeface="Arial"/>
              </a:rPr>
              <a:t>acceptable </a:t>
            </a:r>
            <a:r>
              <a:rPr sz="1000" spc="-5" dirty="0">
                <a:latin typeface="Arial"/>
                <a:cs typeface="Arial"/>
              </a:rPr>
              <a:t>level </a:t>
            </a:r>
            <a:r>
              <a:rPr sz="1000" dirty="0">
                <a:latin typeface="Arial"/>
                <a:cs typeface="Arial"/>
              </a:rPr>
              <a:t>for the  </a:t>
            </a:r>
            <a:r>
              <a:rPr sz="1000" spc="-5" dirty="0">
                <a:latin typeface="Arial"/>
                <a:cs typeface="Arial"/>
              </a:rPr>
              <a:t>assessment of competence or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capability.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829583"/>
            <a:ext cx="415544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‘expert’ level does not signify that development stops, as expert  practitioners need to evaluate their practice and keep up-to-date with new  evidence.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1457" y="1580134"/>
            <a:ext cx="961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Further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reading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1457" y="1922805"/>
            <a:ext cx="407606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Dreyfus, H L and Dreyfus, S E (1986) </a:t>
            </a:r>
            <a:r>
              <a:rPr sz="1000" i="1" spc="-5" dirty="0">
                <a:latin typeface="Arial"/>
                <a:cs typeface="Arial"/>
              </a:rPr>
              <a:t>Mind over Machine: the power of  human intuition and expertise </a:t>
            </a:r>
            <a:r>
              <a:rPr sz="1000" i="1" spc="-10" dirty="0">
                <a:latin typeface="Arial"/>
                <a:cs typeface="Arial"/>
              </a:rPr>
              <a:t>in </a:t>
            </a:r>
            <a:r>
              <a:rPr sz="1000" i="1" spc="-5" dirty="0">
                <a:latin typeface="Arial"/>
                <a:cs typeface="Arial"/>
              </a:rPr>
              <a:t>the age of </a:t>
            </a:r>
            <a:r>
              <a:rPr sz="1000" i="1" dirty="0">
                <a:latin typeface="Arial"/>
                <a:cs typeface="Arial"/>
              </a:rPr>
              <a:t>the computer</a:t>
            </a:r>
            <a:r>
              <a:rPr sz="1000" dirty="0">
                <a:latin typeface="Arial"/>
                <a:cs typeface="Arial"/>
              </a:rPr>
              <a:t>, Oxford, </a:t>
            </a:r>
            <a:r>
              <a:rPr sz="1000" spc="-5" dirty="0">
                <a:latin typeface="Arial"/>
                <a:cs typeface="Arial"/>
              </a:rPr>
              <a:t>Basil  Blackwell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1457" y="2684805"/>
            <a:ext cx="37553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Benner, P (1984) </a:t>
            </a:r>
            <a:r>
              <a:rPr sz="1000" i="1" spc="-5" dirty="0">
                <a:latin typeface="Arial"/>
                <a:cs typeface="Arial"/>
              </a:rPr>
              <a:t>From novice to expert: excellence and power in  clinical nursing practice</a:t>
            </a:r>
            <a:r>
              <a:rPr sz="1000" spc="-5" dirty="0">
                <a:latin typeface="Arial"/>
                <a:cs typeface="Arial"/>
              </a:rPr>
              <a:t>, Menlo Park CA,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Addison-Wesley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4972964"/>
            <a:ext cx="84785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Introduction and adaptations of the Dreyfus </a:t>
            </a:r>
            <a:r>
              <a:rPr sz="1000" dirty="0">
                <a:latin typeface="Arial"/>
                <a:cs typeface="Arial"/>
              </a:rPr>
              <a:t>model </a:t>
            </a:r>
            <a:r>
              <a:rPr sz="1000" spc="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Stan Lester. If </a:t>
            </a:r>
            <a:r>
              <a:rPr sz="1000" spc="-10" dirty="0">
                <a:latin typeface="Arial"/>
                <a:cs typeface="Arial"/>
              </a:rPr>
              <a:t>you wish </a:t>
            </a:r>
            <a:r>
              <a:rPr sz="1000" spc="-5" dirty="0">
                <a:latin typeface="Arial"/>
                <a:cs typeface="Arial"/>
              </a:rPr>
              <a:t>to use extracts from this </a:t>
            </a:r>
            <a:r>
              <a:rPr sz="1000" dirty="0">
                <a:latin typeface="Arial"/>
                <a:cs typeface="Arial"/>
              </a:rPr>
              <a:t>document, </a:t>
            </a:r>
            <a:r>
              <a:rPr sz="1000" spc="-5" dirty="0">
                <a:latin typeface="Arial"/>
                <a:cs typeface="Arial"/>
              </a:rPr>
              <a:t>please reference the URL as well as  including a reference to the original source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materials.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475" y="5591175"/>
            <a:ext cx="2416810" cy="912494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800" b="1" dirty="0">
                <a:solidFill>
                  <a:srgbClr val="000080"/>
                </a:solidFill>
                <a:latin typeface="Arial"/>
                <a:cs typeface="Arial"/>
              </a:rPr>
              <a:t>© </a:t>
            </a:r>
            <a:r>
              <a:rPr sz="800" b="1" spc="-5" dirty="0">
                <a:solidFill>
                  <a:srgbClr val="000080"/>
                </a:solidFill>
                <a:latin typeface="Arial"/>
                <a:cs typeface="Arial"/>
              </a:rPr>
              <a:t>Stan Lester Developments</a:t>
            </a:r>
            <a:r>
              <a:rPr sz="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0080"/>
                </a:solidFill>
                <a:latin typeface="Arial"/>
                <a:cs typeface="Arial"/>
              </a:rPr>
              <a:t>2005</a:t>
            </a:r>
            <a:endParaRPr sz="800">
              <a:latin typeface="Arial"/>
              <a:cs typeface="Arial"/>
            </a:endParaRPr>
          </a:p>
          <a:p>
            <a:pPr marL="90805" marR="1101725">
              <a:lnSpc>
                <a:spcPct val="127499"/>
              </a:lnSpc>
              <a:spcBef>
                <a:spcPts val="615"/>
              </a:spcBef>
            </a:pPr>
            <a:r>
              <a:rPr sz="800" b="1" spc="-5" dirty="0">
                <a:solidFill>
                  <a:srgbClr val="000080"/>
                </a:solidFill>
                <a:latin typeface="Arial"/>
                <a:cs typeface="Arial"/>
              </a:rPr>
              <a:t>s.lester&lt;at&gt;devmts.co.uk  tel </a:t>
            </a:r>
            <a:r>
              <a:rPr sz="800" b="1" dirty="0">
                <a:solidFill>
                  <a:srgbClr val="000080"/>
                </a:solidFill>
                <a:latin typeface="Arial"/>
                <a:cs typeface="Arial"/>
              </a:rPr>
              <a:t>+44 </a:t>
            </a:r>
            <a:r>
              <a:rPr sz="800" b="1" spc="-5" dirty="0">
                <a:solidFill>
                  <a:srgbClr val="000080"/>
                </a:solidFill>
                <a:latin typeface="Arial"/>
                <a:cs typeface="Arial"/>
              </a:rPr>
              <a:t>(0)1823</a:t>
            </a:r>
            <a:r>
              <a:rPr sz="8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000080"/>
                </a:solidFill>
                <a:latin typeface="Arial"/>
                <a:cs typeface="Arial"/>
              </a:rPr>
              <a:t>333091</a:t>
            </a:r>
            <a:endParaRPr sz="800">
              <a:latin typeface="Arial"/>
              <a:cs typeface="Arial"/>
            </a:endParaRPr>
          </a:p>
          <a:p>
            <a:pPr marL="90805" marR="387350">
              <a:lnSpc>
                <a:spcPts val="919"/>
              </a:lnSpc>
              <a:spcBef>
                <a:spcPts val="315"/>
              </a:spcBef>
            </a:pPr>
            <a:r>
              <a:rPr sz="800" b="1" dirty="0">
                <a:solidFill>
                  <a:srgbClr val="000080"/>
                </a:solidFill>
                <a:latin typeface="Arial"/>
                <a:cs typeface="Arial"/>
              </a:rPr>
              <a:t>Document </a:t>
            </a:r>
            <a:r>
              <a:rPr sz="800" b="1" spc="-5" dirty="0">
                <a:solidFill>
                  <a:srgbClr val="000080"/>
                </a:solidFill>
                <a:latin typeface="Arial"/>
                <a:cs typeface="Arial"/>
              </a:rPr>
              <a:t>located at  </a:t>
            </a:r>
            <a:r>
              <a:rPr sz="800" b="1" spc="-5" dirty="0">
                <a:solidFill>
                  <a:srgbClr val="000080"/>
                </a:solidFill>
                <a:latin typeface="Arial"/>
                <a:cs typeface="Arial"/>
                <a:hlinkClick r:id="rId2"/>
              </a:rPr>
              <a:t>http://www.sld.demon.co.uk/dreyfus.pdf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6526"/>
            <a:ext cx="8561705" cy="461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Novice-to-Expert </a:t>
            </a:r>
            <a:r>
              <a:rPr sz="1200" b="1" dirty="0">
                <a:latin typeface="Arial"/>
                <a:cs typeface="Arial"/>
              </a:rPr>
              <a:t>summary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i="1" spc="-5" dirty="0">
                <a:latin typeface="Arial-BoldItalicMT"/>
                <a:cs typeface="Arial-BoldItalicMT"/>
              </a:rPr>
              <a:t>Novice</a:t>
            </a:r>
            <a:endParaRPr sz="11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-BoldItalicMT"/>
              <a:cs typeface="Arial-BoldItalic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incomplete understanding, approaches </a:t>
            </a:r>
            <a:r>
              <a:rPr sz="1100" dirty="0">
                <a:latin typeface="Arial"/>
                <a:cs typeface="Arial"/>
              </a:rPr>
              <a:t>tasks </a:t>
            </a:r>
            <a:r>
              <a:rPr sz="1100" spc="-5" dirty="0">
                <a:latin typeface="Arial"/>
                <a:cs typeface="Arial"/>
              </a:rPr>
              <a:t>mechanistically </a:t>
            </a:r>
            <a:r>
              <a:rPr sz="1100" dirty="0">
                <a:latin typeface="Arial"/>
                <a:cs typeface="Arial"/>
              </a:rPr>
              <a:t>and needs </a:t>
            </a:r>
            <a:r>
              <a:rPr sz="1100" spc="-5" dirty="0">
                <a:latin typeface="Arial"/>
                <a:cs typeface="Arial"/>
              </a:rPr>
              <a:t>supervision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complete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i="1" spc="-5" dirty="0">
                <a:latin typeface="Arial-BoldItalicMT"/>
                <a:cs typeface="Arial-BoldItalicMT"/>
              </a:rPr>
              <a:t>Advanced </a:t>
            </a:r>
            <a:r>
              <a:rPr sz="1100" b="1" i="1" dirty="0">
                <a:latin typeface="Arial-BoldItalicMT"/>
                <a:cs typeface="Arial-BoldItalicMT"/>
              </a:rPr>
              <a:t>Beginner</a:t>
            </a:r>
            <a:endParaRPr sz="11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</a:pPr>
            <a:endParaRPr sz="1050">
              <a:latin typeface="Arial-BoldItalicMT"/>
              <a:cs typeface="Arial-BoldItalic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working understanding, </a:t>
            </a:r>
            <a:r>
              <a:rPr sz="1100" dirty="0">
                <a:latin typeface="Arial"/>
                <a:cs typeface="Arial"/>
              </a:rPr>
              <a:t>tends to see </a:t>
            </a:r>
            <a:r>
              <a:rPr sz="1100" spc="-5" dirty="0">
                <a:latin typeface="Arial"/>
                <a:cs typeface="Arial"/>
              </a:rPr>
              <a:t>actions </a:t>
            </a:r>
            <a:r>
              <a:rPr sz="1100" dirty="0">
                <a:latin typeface="Arial"/>
                <a:cs typeface="Arial"/>
              </a:rPr>
              <a:t>as a </a:t>
            </a:r>
            <a:r>
              <a:rPr sz="1100" spc="-5" dirty="0">
                <a:latin typeface="Arial"/>
                <a:cs typeface="Arial"/>
              </a:rPr>
              <a:t>series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steps, can complete simpler </a:t>
            </a:r>
            <a:r>
              <a:rPr sz="1100" dirty="0">
                <a:latin typeface="Arial"/>
                <a:cs typeface="Arial"/>
              </a:rPr>
              <a:t>tasks </a:t>
            </a:r>
            <a:r>
              <a:rPr sz="1100" spc="-5" dirty="0">
                <a:latin typeface="Arial"/>
                <a:cs typeface="Arial"/>
              </a:rPr>
              <a:t>without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supervision.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i="1" spc="-5" dirty="0">
                <a:latin typeface="Arial-BoldItalicMT"/>
                <a:cs typeface="Arial-BoldItalicMT"/>
              </a:rPr>
              <a:t>Competent</a:t>
            </a:r>
            <a:endParaRPr sz="11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-BoldItalicMT"/>
              <a:cs typeface="Arial-BoldItalicMT"/>
            </a:endParaRPr>
          </a:p>
          <a:p>
            <a:pPr marL="12700" marR="6985">
              <a:lnSpc>
                <a:spcPts val="1260"/>
              </a:lnSpc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 good </a:t>
            </a:r>
            <a:r>
              <a:rPr sz="1100" spc="-5" dirty="0">
                <a:latin typeface="Arial"/>
                <a:cs typeface="Arial"/>
              </a:rPr>
              <a:t>working and </a:t>
            </a:r>
            <a:r>
              <a:rPr sz="1100" dirty="0">
                <a:latin typeface="Arial"/>
                <a:cs typeface="Arial"/>
              </a:rPr>
              <a:t>background </a:t>
            </a:r>
            <a:r>
              <a:rPr sz="1100" spc="-5" dirty="0">
                <a:latin typeface="Arial"/>
                <a:cs typeface="Arial"/>
              </a:rPr>
              <a:t>understanding, </a:t>
            </a:r>
            <a:r>
              <a:rPr sz="1100" dirty="0">
                <a:latin typeface="Arial"/>
                <a:cs typeface="Arial"/>
              </a:rPr>
              <a:t>sees </a:t>
            </a:r>
            <a:r>
              <a:rPr sz="1100" spc="-5" dirty="0">
                <a:latin typeface="Arial"/>
                <a:cs typeface="Arial"/>
              </a:rPr>
              <a:t>actions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partly in context, </a:t>
            </a:r>
            <a:r>
              <a:rPr sz="1100" dirty="0">
                <a:latin typeface="Arial"/>
                <a:cs typeface="Arial"/>
              </a:rPr>
              <a:t>able to complete </a:t>
            </a:r>
            <a:r>
              <a:rPr sz="1100" spc="-10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independently </a:t>
            </a:r>
            <a:r>
              <a:rPr sz="1100" dirty="0">
                <a:latin typeface="Arial"/>
                <a:cs typeface="Arial"/>
              </a:rPr>
              <a:t>to a  standard </a:t>
            </a:r>
            <a:r>
              <a:rPr sz="1100" spc="-5" dirty="0">
                <a:latin typeface="Arial"/>
                <a:cs typeface="Arial"/>
              </a:rPr>
              <a:t>that is acceptable </a:t>
            </a:r>
            <a:r>
              <a:rPr sz="1100" dirty="0">
                <a:latin typeface="Arial"/>
                <a:cs typeface="Arial"/>
              </a:rPr>
              <a:t>though it may </a:t>
            </a:r>
            <a:r>
              <a:rPr sz="1100" spc="-5" dirty="0">
                <a:latin typeface="Arial"/>
                <a:cs typeface="Arial"/>
              </a:rPr>
              <a:t>lack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refinement.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b="1" i="1" spc="-5" dirty="0">
                <a:latin typeface="Arial-BoldItalicMT"/>
                <a:cs typeface="Arial-BoldItalicMT"/>
              </a:rPr>
              <a:t>Proficient</a:t>
            </a:r>
            <a:endParaRPr sz="11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-BoldItalicMT"/>
              <a:cs typeface="Arial-BoldItalic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 deep </a:t>
            </a:r>
            <a:r>
              <a:rPr sz="1100" spc="-5" dirty="0">
                <a:latin typeface="Arial"/>
                <a:cs typeface="Arial"/>
              </a:rPr>
              <a:t>understanding, </a:t>
            </a:r>
            <a:r>
              <a:rPr sz="1100" dirty="0">
                <a:latin typeface="Arial"/>
                <a:cs typeface="Arial"/>
              </a:rPr>
              <a:t>sees </a:t>
            </a:r>
            <a:r>
              <a:rPr sz="1100" spc="-5" dirty="0">
                <a:latin typeface="Arial"/>
                <a:cs typeface="Arial"/>
              </a:rPr>
              <a:t>actions holistically,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achieve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high standard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routinely.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i="1" dirty="0">
                <a:latin typeface="Arial-BoldItalicMT"/>
                <a:cs typeface="Arial-BoldItalicMT"/>
              </a:rPr>
              <a:t>Expert</a:t>
            </a:r>
            <a:endParaRPr sz="11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-BoldItalicMT"/>
              <a:cs typeface="Arial-BoldItalicMT"/>
            </a:endParaRPr>
          </a:p>
          <a:p>
            <a:pPr marL="12700" marR="5080">
              <a:lnSpc>
                <a:spcPts val="127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authoritative </a:t>
            </a:r>
            <a:r>
              <a:rPr sz="1100" dirty="0">
                <a:latin typeface="Arial"/>
                <a:cs typeface="Arial"/>
              </a:rPr>
              <a:t>or deep </a:t>
            </a:r>
            <a:r>
              <a:rPr sz="1100" spc="-5" dirty="0">
                <a:latin typeface="Arial"/>
                <a:cs typeface="Arial"/>
              </a:rPr>
              <a:t>holistic understanding, deals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routine matters intuitively, able </a:t>
            </a:r>
            <a:r>
              <a:rPr sz="1100" dirty="0">
                <a:latin typeface="Arial"/>
                <a:cs typeface="Arial"/>
              </a:rPr>
              <a:t>to go </a:t>
            </a:r>
            <a:r>
              <a:rPr sz="1100" spc="-5" dirty="0">
                <a:latin typeface="Arial"/>
                <a:cs typeface="Arial"/>
              </a:rPr>
              <a:t>beyond existing </a:t>
            </a:r>
            <a:r>
              <a:rPr sz="1100" dirty="0">
                <a:latin typeface="Arial"/>
                <a:cs typeface="Arial"/>
              </a:rPr>
              <a:t>interpretations,  </a:t>
            </a:r>
            <a:r>
              <a:rPr sz="1100" spc="-5" dirty="0">
                <a:latin typeface="Arial"/>
                <a:cs typeface="Arial"/>
              </a:rPr>
              <a:t>achieves excellence 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ease.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6526"/>
            <a:ext cx="1899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Novice-to-Expert scale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2875" y="1295654"/>
          <a:ext cx="8935085" cy="4687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45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Level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Stage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Characteristics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3980" algn="just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How know-  ledge etc</a:t>
                      </a:r>
                      <a:r>
                        <a:rPr sz="1000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treated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41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Reco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relevance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981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How  context</a:t>
                      </a:r>
                      <a:r>
                        <a:rPr sz="1000" i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377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n- 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making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03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Novice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219325">
                        <a:lnSpc>
                          <a:spcPct val="13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Rigid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adherence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taught rules or plans  Little situational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perception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No discretionary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judgement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3345" algn="ctr">
                        <a:lnSpc>
                          <a:spcPct val="129400"/>
                        </a:lnSpc>
                        <a:spcBef>
                          <a:spcPts val="28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Without  reference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to  context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None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Analytically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Rational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09880">
                        <a:lnSpc>
                          <a:spcPct val="125000"/>
                        </a:lnSpc>
                        <a:spcBef>
                          <a:spcPts val="270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anced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beginner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93395">
                        <a:lnSpc>
                          <a:spcPct val="129400"/>
                        </a:lnSpc>
                        <a:spcBef>
                          <a:spcPts val="28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Guidelines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action based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attributes or aspects (aspects are global  characteristics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situations recognisable only after some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prior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experience)  Situational perception still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limited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All attributes and aspects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treated separately and given equal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importance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context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Competent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Coping with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crowdedness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 marR="1035685">
                        <a:lnSpc>
                          <a:spcPct val="13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Now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sees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actions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least partially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terms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 longer-term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goals  Conscious, deliberate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planning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Standardised and routinised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procedures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Present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1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Proficient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341120">
                        <a:lnSpc>
                          <a:spcPct val="130000"/>
                        </a:lnSpc>
                        <a:spcBef>
                          <a:spcPts val="27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Sees situations holistically rather than in terms of aspects  Sees what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most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important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situation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 marR="1976755">
                        <a:lnSpc>
                          <a:spcPts val="141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Perceives deviations from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normal pattern  Decision-making less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laboured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Uses maxims for guidance, whose meanings vary according to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situation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Holistically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Expert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No longer relies on rules, guidelines or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maxims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Intuitive grasp of situations based on deep tacit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understanding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7945" marR="506095">
                        <a:lnSpc>
                          <a:spcPct val="128899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Analytic approaches used only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novel situations or when problems occur  Vision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what is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possible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Intuitive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6158890"/>
            <a:ext cx="876998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10"/>
              </a:spcBef>
            </a:pPr>
            <a:r>
              <a:rPr sz="1000" spc="-5" dirty="0">
                <a:latin typeface="Arial"/>
                <a:cs typeface="Arial"/>
              </a:rPr>
              <a:t>Adapted </a:t>
            </a:r>
            <a:r>
              <a:rPr sz="1000" dirty="0">
                <a:latin typeface="Arial"/>
                <a:cs typeface="Arial"/>
              </a:rPr>
              <a:t>from: </a:t>
            </a:r>
            <a:r>
              <a:rPr sz="1000" spc="-5" dirty="0">
                <a:latin typeface="Arial"/>
                <a:cs typeface="Arial"/>
              </a:rPr>
              <a:t>Dreyfus, S E (1981) </a:t>
            </a:r>
            <a:r>
              <a:rPr sz="1000" i="1" spc="-5" dirty="0">
                <a:latin typeface="Arial"/>
                <a:cs typeface="Arial"/>
              </a:rPr>
              <a:t>Four models v human situational understanding: inherent limitations on the modelling of business expertise </a:t>
            </a:r>
            <a:r>
              <a:rPr sz="1000" spc="-5" dirty="0">
                <a:latin typeface="Arial"/>
                <a:cs typeface="Arial"/>
              </a:rPr>
              <a:t>USAF  Office of Scientific Research, ref F49620-79-C-0063; Dreyfus, H L &amp; Dreyfus, S E (1984) </a:t>
            </a:r>
            <a:r>
              <a:rPr sz="1000" dirty="0">
                <a:latin typeface="Arial"/>
                <a:cs typeface="Arial"/>
              </a:rPr>
              <a:t>"Putting </a:t>
            </a:r>
            <a:r>
              <a:rPr sz="1000" spc="-5" dirty="0">
                <a:latin typeface="Arial"/>
                <a:cs typeface="Arial"/>
              </a:rPr>
              <a:t>computers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their proper place: analysis versus intuition  in the </a:t>
            </a:r>
            <a:r>
              <a:rPr sz="1000" dirty="0">
                <a:latin typeface="Arial"/>
                <a:cs typeface="Arial"/>
              </a:rPr>
              <a:t>classroom,"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D Sloan (ed) </a:t>
            </a:r>
            <a:r>
              <a:rPr sz="1000" i="1" dirty="0">
                <a:latin typeface="Arial"/>
                <a:cs typeface="Arial"/>
              </a:rPr>
              <a:t>The </a:t>
            </a:r>
            <a:r>
              <a:rPr sz="1000" i="1" spc="-5" dirty="0">
                <a:latin typeface="Arial"/>
                <a:cs typeface="Arial"/>
              </a:rPr>
              <a:t>computer </a:t>
            </a:r>
            <a:r>
              <a:rPr sz="1000" i="1" dirty="0">
                <a:latin typeface="Arial"/>
                <a:cs typeface="Arial"/>
              </a:rPr>
              <a:t>in </a:t>
            </a:r>
            <a:r>
              <a:rPr sz="1000" i="1" spc="-5" dirty="0">
                <a:latin typeface="Arial"/>
                <a:cs typeface="Arial"/>
              </a:rPr>
              <a:t>education: a critical perspective </a:t>
            </a:r>
            <a:r>
              <a:rPr sz="1000" spc="-5" dirty="0">
                <a:latin typeface="Arial"/>
                <a:cs typeface="Arial"/>
              </a:rPr>
              <a:t>Columbia NY, </a:t>
            </a:r>
            <a:r>
              <a:rPr sz="1000" dirty="0">
                <a:latin typeface="Arial"/>
                <a:cs typeface="Arial"/>
              </a:rPr>
              <a:t>Teachers' </a:t>
            </a:r>
            <a:r>
              <a:rPr sz="1000" spc="-5" dirty="0">
                <a:latin typeface="Arial"/>
                <a:cs typeface="Arial"/>
              </a:rPr>
              <a:t>College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Press.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6526"/>
            <a:ext cx="18980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Novice-to-Expert scale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89181"/>
              </p:ext>
            </p:extLst>
          </p:nvPr>
        </p:nvGraphicFramePr>
        <p:xfrm>
          <a:off x="883919" y="1251458"/>
          <a:ext cx="9037317" cy="3983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9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Knowledge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Standard of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Autonomy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Coping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complexity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Perception of context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49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000" b="1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Novice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87325">
                        <a:lnSpc>
                          <a:spcPct val="116599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Minimal, or 'textbook'  knowledge without  connecting it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practice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78105">
                        <a:lnSpc>
                          <a:spcPct val="115999"/>
                        </a:lnSpc>
                        <a:spcBef>
                          <a:spcPts val="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Unlikely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to be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satisfactory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unless closely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supervised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45415">
                        <a:lnSpc>
                          <a:spcPct val="115999"/>
                        </a:lnSpc>
                        <a:spcBef>
                          <a:spcPts val="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Needs close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supervision  or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instruction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37795">
                        <a:lnSpc>
                          <a:spcPct val="115999"/>
                        </a:lnSpc>
                        <a:spcBef>
                          <a:spcPts val="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Little or no conception of  dealing with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complexity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13995">
                        <a:lnSpc>
                          <a:spcPct val="115999"/>
                        </a:lnSpc>
                        <a:spcBef>
                          <a:spcPts val="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Tends to see actions in  isolation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951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000" b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Beginner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5560">
                        <a:lnSpc>
                          <a:spcPct val="117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knowledge of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aspects of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practice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6350">
                        <a:lnSpc>
                          <a:spcPct val="116500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Straightforward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tasks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likely  to be completed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an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acceptable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standard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3810">
                        <a:lnSpc>
                          <a:spcPct val="116700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Able to achieve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some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steps using own  judgement, but supervision  needed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overall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8265">
                        <a:lnSpc>
                          <a:spcPct val="116500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Appreciates complex  situations but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achieve partial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resolution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540">
                        <a:lnSpc>
                          <a:spcPct val="117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Sees actions as a series of  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82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00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Competent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73660">
                        <a:lnSpc>
                          <a:spcPct val="116599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Good working and  background knowledge of  area of practice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41300">
                        <a:lnSpc>
                          <a:spcPct val="115999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Fit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purpose,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though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lack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refinement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9525">
                        <a:lnSpc>
                          <a:spcPct val="115999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Able to achieve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most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tasks  using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own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judgement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23520">
                        <a:lnSpc>
                          <a:spcPct val="116700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Copes with complex  situations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through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deliberate analysis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  planning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635">
                        <a:lnSpc>
                          <a:spcPct val="116599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Sees actions at least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partly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terms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longer-term  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951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000" b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Proficient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59690">
                        <a:lnSpc>
                          <a:spcPct val="11650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Depth of understanding of  discipline and area of  practice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73025">
                        <a:lnSpc>
                          <a:spcPct val="115999"/>
                        </a:lnSpc>
                        <a:spcBef>
                          <a:spcPts val="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Fully acceptable standard  achieved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routinely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33020">
                        <a:lnSpc>
                          <a:spcPct val="1167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Able to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full  responsibility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own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work  (and that of others where  applicable)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76225">
                        <a:lnSpc>
                          <a:spcPct val="1167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Deals with complex  situations holistically,  decision-making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more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confident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08585">
                        <a:lnSpc>
                          <a:spcPct val="11650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Sees overall 'picture'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how individual actions fit  within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857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5.</a:t>
                      </a:r>
                      <a:r>
                        <a:rPr sz="1000" b="1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Expert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8415">
                        <a:lnSpc>
                          <a:spcPct val="1167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Authoritative knowledge of  discipline and deep tacit  understanding across area  of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practice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00965">
                        <a:lnSpc>
                          <a:spcPct val="116199"/>
                        </a:lnSpc>
                        <a:spcBef>
                          <a:spcPts val="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Excellence achieved with  relative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79375">
                        <a:lnSpc>
                          <a:spcPct val="1167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Able to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responsibility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going beyond existing  standards and creating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own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interpretations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4130">
                        <a:lnSpc>
                          <a:spcPct val="1167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Holistic grasp of complex  situations, moves between  intuitive and analytical  approaches with ease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08585">
                        <a:lnSpc>
                          <a:spcPct val="1167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Sees overall 'picture'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alternative approaches;  vision of what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  possible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5383529"/>
            <a:ext cx="7771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professional standards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conservation, Institute of Conservation (London) 2003 based on the Dreyfus </a:t>
            </a:r>
            <a:r>
              <a:rPr sz="1000" dirty="0">
                <a:latin typeface="Arial"/>
                <a:cs typeface="Arial"/>
              </a:rPr>
              <a:t>model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skill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acquisition.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F0BF8-E963-0D4E-86AE-527600C4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710"/>
            <a:ext cx="10693400" cy="21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6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951</Words>
  <Application>Microsoft Macintosh PowerPoint</Application>
  <PresentationFormat>Custom</PresentationFormat>
  <Paragraphs>162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Arial-BoldItalicMT</vt:lpstr>
      <vt:lpstr>Calibri</vt:lpstr>
      <vt:lpstr>Times New Roman</vt:lpstr>
      <vt:lpstr>Office Theme</vt:lpstr>
      <vt:lpstr>Novice to Expert: the Dreyfus model of skill acquisition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Dreyfus Model of Skill Acquisition</dc:title>
  <dc:creator>Stan Lester</dc:creator>
  <cp:lastModifiedBy>RobvdW</cp:lastModifiedBy>
  <cp:revision>3</cp:revision>
  <dcterms:created xsi:type="dcterms:W3CDTF">2020-05-19T20:10:23Z</dcterms:created>
  <dcterms:modified xsi:type="dcterms:W3CDTF">2020-05-19T20:51:47Z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2014-03-02T00:00:00Z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2020-05-19T00:00:00Z</vt:filetime>
  </property>
</Properties>
</file>